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378" r:id="rId2"/>
    <p:sldId id="257" r:id="rId3"/>
    <p:sldId id="258" r:id="rId4"/>
    <p:sldId id="427" r:id="rId5"/>
    <p:sldId id="428" r:id="rId6"/>
    <p:sldId id="429" r:id="rId7"/>
    <p:sldId id="430" r:id="rId8"/>
    <p:sldId id="389" r:id="rId9"/>
    <p:sldId id="431" r:id="rId10"/>
    <p:sldId id="432" r:id="rId11"/>
    <p:sldId id="434" r:id="rId12"/>
    <p:sldId id="435" r:id="rId13"/>
    <p:sldId id="436" r:id="rId14"/>
    <p:sldId id="437" r:id="rId15"/>
    <p:sldId id="438" r:id="rId16"/>
    <p:sldId id="416" r:id="rId17"/>
    <p:sldId id="440" r:id="rId18"/>
    <p:sldId id="441" r:id="rId19"/>
    <p:sldId id="442" r:id="rId20"/>
    <p:sldId id="443" r:id="rId21"/>
    <p:sldId id="455" r:id="rId22"/>
    <p:sldId id="444" r:id="rId23"/>
    <p:sldId id="445" r:id="rId24"/>
    <p:sldId id="446" r:id="rId25"/>
    <p:sldId id="447" r:id="rId26"/>
    <p:sldId id="448" r:id="rId27"/>
    <p:sldId id="449" r:id="rId28"/>
    <p:sldId id="450" r:id="rId29"/>
    <p:sldId id="451" r:id="rId30"/>
    <p:sldId id="453" r:id="rId31"/>
    <p:sldId id="454" r:id="rId32"/>
  </p:sldIdLst>
  <p:sldSz cx="9144000" cy="6858000" type="screen4x3"/>
  <p:notesSz cx="9866313" cy="67357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74" autoAdjust="0"/>
  </p:normalViewPr>
  <p:slideViewPr>
    <p:cSldViewPr>
      <p:cViewPr varScale="1">
        <p:scale>
          <a:sx n="79" d="100"/>
          <a:sy n="79" d="100"/>
        </p:scale>
        <p:origin x="1531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A9FA2FF-EC32-AC4F-A0F4-4A0B2AA80F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ru-RU"/>
              <a:t>МИНИСТЕРСТВО ОБРАЗОВАНИЯ И НАУКИ РЕСПУБЛИКИ КАЗАХСТАН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DAB2E61-4517-2E40-96A7-A0063ABBD4A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0" y="0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FB9B7366-D111-9746-8C01-F22E8FC9D07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7625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A1EAEC99-7EC3-4A4A-83B2-E3D9F1225B9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0" y="6397625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CBF28C5-AE89-A54D-8E3A-CBA7147107C8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FA38896-780E-B44C-B947-828B9B9D8EB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ru-RU"/>
              <a:t>МИНИСТЕРСТВО ОБРАЗОВАНИЯ И НАУКИ РЕСПУБЛИКИ КАЗАХСТАН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9B7C76F-685C-3548-AB38-52AB96DA4F7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0" y="0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E320D1A9-4F52-FA4E-84B3-C1885628962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70262" cy="252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9620C8C-5A5E-C34E-8FEA-F8035204EF5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5838" y="3198813"/>
            <a:ext cx="7894637" cy="303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E536320E-1014-BE47-9E71-884909D20A5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625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A99A8CC-E0B5-0949-8723-A92F4AB424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0" y="6397625"/>
            <a:ext cx="427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C4A09B-A890-034F-9810-8B19FC626B93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74364574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6AED8294-21A6-8745-B7DF-76F2148046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x-none"/>
              <a:t>МИНИСТЕРСТВО ОБРАЗОВАНИЯ И НАУКИ РЕСПУБЛИКИ КАЗАХСТАН</a:t>
            </a:r>
          </a:p>
        </p:txBody>
      </p:sp>
      <p:sp>
        <p:nvSpPr>
          <p:cNvPr id="16386" name="Rectangle 7">
            <a:extLst>
              <a:ext uri="{FF2B5EF4-FFF2-40B4-BE49-F238E27FC236}">
                <a16:creationId xmlns:a16="http://schemas.microsoft.com/office/drawing/2014/main" id="{A7F6046D-57B1-1C4D-9ECB-9B69F17A10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6ADE68-AEF6-BE4A-B865-E0FDB4DE44FC}" type="slidenum">
              <a:rPr lang="ru-RU" altLang="x-none"/>
              <a:pPr>
                <a:spcBef>
                  <a:spcPct val="0"/>
                </a:spcBef>
              </a:pPr>
              <a:t>1</a:t>
            </a:fld>
            <a:endParaRPr lang="ru-RU" altLang="x-none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07A07D74-FC14-9244-B98A-B981C452D0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1AF8070C-8E17-684F-B80C-4AAAE752C9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348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D2BD0A-8F85-A044-83B5-CFC20CC36C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7C4236-D477-A84D-BD57-5D02DE7E0B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28BAF3-336D-1D49-AE80-423DFF1B61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3572B7-12A2-1248-8C4F-E6FFBD60586E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570959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72DEE6-43BA-3E40-8086-DA92D351E1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619DA0-ED9F-6844-A45D-1ECFFD7331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C2FF53-1F5B-BB49-957E-DD550AD8AE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23C2E2-456C-944F-9F4E-9243380A099C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70743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56E898-7F21-A445-B4A1-82CEDB67B2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4A4C22-FD05-2E47-9AF7-F41EC4685C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BC67D53-D4FF-5B48-A1BC-62C7C5D7E0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ACF1A-8BB3-3944-B387-A950D48AA7C7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2978187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A5B1B1-F524-B64D-B8E7-79EDDA39AD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C975D7-A01F-D64C-965C-ED92681B4F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1FFA87-C817-4F4B-A180-032BA05C3F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564CFC-5EA5-5E49-B5CE-1FFC23A7C260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220123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651071-6A24-5C47-AE8F-34C1FA6028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FC8DE9-A6BF-5E44-8201-E6C3C71A72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2B55AE-5157-4246-888A-8888EB0F6F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83569-1163-9349-B02A-B071F908BFF3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11075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BB6853-6A4B-E447-9D36-593DDC4793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570ECF-25FA-E140-8F79-3AA4EA3580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BC50A-F1AE-7C4A-830F-71814ACE6C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4C56E1-AFFD-4C4A-A111-2BFFF30355F5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04709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C06AEB2-D1BD-ED42-A68A-CABAB3FDFA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DE58468-CE92-3D45-916C-A230FC9823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B4C999F-2C3A-6C41-B190-76034E4B9F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07F627-E3E9-D34B-A3E4-B60296F01318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513474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1C39DB7-63A1-344E-83B7-DD390DE224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D81D29F-6518-FC45-9911-E1AE27A984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833A263-6698-8047-BA0C-DDE41A8A06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1D7DF6-89AB-1D4A-B7DD-8AACBC2F62D5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44806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6B21627-BBD1-E647-AE1D-5A69D2210D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1987C3C-F35E-6E43-BABA-DE94667724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1FAA2BA-CC49-B344-934B-9088D159D6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9D82BA-2B26-AE43-A032-19449B34ADD6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3752353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763B11-A24B-7E4D-A2D2-5EF5E61414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DD7260-BC43-764C-9B8F-78411D7596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39EE93-4F3A-3E47-A9FF-6EAFF34BD8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B1CECE-3D97-064B-9753-9BB0E6C0C15C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92945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E2D027-9BBA-F743-B9D8-79DB2706D9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9CC660-CE49-F74B-B944-4F8E15DFFF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FF9068-4AF3-AD4A-A787-EF6004CF70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C5B4D-AEFD-EB4C-897B-F9CAFD4A24FA}" type="slidenum">
              <a:rPr lang="ru-RU" altLang="x-none"/>
              <a:pPr/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364047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C45A0D1-90A1-7640-9A64-8C75D90578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x-none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3FED6AA-0FEC-F44D-9225-01A4ED0D9A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x-none"/>
              <a:t>Образец текста</a:t>
            </a:r>
          </a:p>
          <a:p>
            <a:pPr lvl="1"/>
            <a:r>
              <a:rPr lang="ru-RU" altLang="x-none"/>
              <a:t>Второй уровень</a:t>
            </a:r>
          </a:p>
          <a:p>
            <a:pPr lvl="2"/>
            <a:r>
              <a:rPr lang="ru-RU" altLang="x-none"/>
              <a:t>Третий уровень</a:t>
            </a:r>
          </a:p>
          <a:p>
            <a:pPr lvl="3"/>
            <a:r>
              <a:rPr lang="ru-RU" altLang="x-none"/>
              <a:t>Четвертый уровень</a:t>
            </a:r>
          </a:p>
          <a:p>
            <a:pPr lvl="4"/>
            <a:r>
              <a:rPr lang="ru-RU" altLang="x-none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8B73F30-36B3-FF40-9BF7-59AD467F631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81DA6D3-DED8-DE44-8AF3-0F525EFEF9B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CB350B9-BC3B-D642-BEC5-D0273BC63CA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59EEFDD-7374-924B-9C79-AFECC37C0F9C}" type="slidenum">
              <a:rPr lang="ru-RU" altLang="x-none"/>
              <a:pPr/>
              <a:t>‹#›</a:t>
            </a:fld>
            <a:endParaRPr lang="ru-RU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XvAKYGKnR0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1DFBC2B-16A8-B343-946E-5CC1F59E340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73088" y="3035277"/>
            <a:ext cx="7772400" cy="1470025"/>
          </a:xfrm>
          <a:effectLst>
            <a:outerShdw dist="53882" dir="2700000" algn="ctr" rotWithShape="0">
              <a:srgbClr val="CCECFF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</a:rPr>
              <a:t>Болат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</a:rPr>
              <a:t>құю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</a:rPr>
              <a:t>қондырғыларындағы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</a:rPr>
              <a:t>жылу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</a:rPr>
              <a:t>және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</a:rPr>
              <a:t> масса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</a:rPr>
              <a:t>алмасу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kk-KZ" sz="3200" b="1" dirty="0">
                <a:solidFill>
                  <a:schemeClr val="accent5">
                    <a:lumMod val="50000"/>
                  </a:schemeClr>
                </a:solidFill>
              </a:rPr>
              <a:t>  </a:t>
            </a:r>
            <a:endParaRPr lang="ru-RU" sz="3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5" name="Rectangle 7">
            <a:extLst>
              <a:ext uri="{FF2B5EF4-FFF2-40B4-BE49-F238E27FC236}">
                <a16:creationId xmlns:a16="http://schemas.microsoft.com/office/drawing/2014/main" id="{5141FE70-2D95-D842-96F4-3F51B9A0B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088" y="4727529"/>
            <a:ext cx="7959351" cy="1960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x-none" sz="2000">
                <a:solidFill>
                  <a:schemeClr val="accent2"/>
                </a:solidFill>
              </a:rPr>
              <a:t>№ 8 </a:t>
            </a:r>
            <a:r>
              <a:rPr lang="ru-RU" altLang="x-none" sz="2000" dirty="0" err="1">
                <a:solidFill>
                  <a:schemeClr val="accent2"/>
                </a:solidFill>
              </a:rPr>
              <a:t>дәріс</a:t>
            </a:r>
            <a:endParaRPr lang="ru-RU" altLang="x-none" sz="2000" dirty="0">
              <a:solidFill>
                <a:schemeClr val="accent2"/>
              </a:solidFill>
            </a:endParaRPr>
          </a:p>
          <a:p>
            <a:pPr algn="ctr" eaLnBrk="1" hangingPunct="1">
              <a:buFontTx/>
              <a:buNone/>
            </a:pPr>
            <a:r>
              <a:rPr lang="ru-RU" altLang="x-none" sz="2000" u="sng" dirty="0">
                <a:solidFill>
                  <a:schemeClr val="accent2"/>
                </a:solidFill>
              </a:rPr>
              <a:t> 2 </a:t>
            </a:r>
            <a:r>
              <a:rPr lang="ru-RU" altLang="x-none" sz="2000" dirty="0">
                <a:solidFill>
                  <a:schemeClr val="accent2"/>
                </a:solidFill>
              </a:rPr>
              <a:t> </a:t>
            </a:r>
            <a:r>
              <a:rPr lang="ru-RU" altLang="x-none" sz="2000" dirty="0" err="1">
                <a:solidFill>
                  <a:schemeClr val="accent2"/>
                </a:solidFill>
              </a:rPr>
              <a:t>академиялық</a:t>
            </a:r>
            <a:r>
              <a:rPr lang="ru-RU" altLang="x-none" sz="2000" dirty="0">
                <a:solidFill>
                  <a:schemeClr val="accent2"/>
                </a:solidFill>
              </a:rPr>
              <a:t> </a:t>
            </a:r>
            <a:r>
              <a:rPr lang="ru-RU" altLang="x-none" sz="2000" dirty="0" err="1">
                <a:solidFill>
                  <a:schemeClr val="accent2"/>
                </a:solidFill>
              </a:rPr>
              <a:t>сағат</a:t>
            </a:r>
            <a:endParaRPr lang="ru-RU" altLang="x-none" sz="2000" dirty="0">
              <a:solidFill>
                <a:schemeClr val="accent2"/>
              </a:solidFill>
            </a:endParaRPr>
          </a:p>
          <a:p>
            <a:pPr algn="ctr" eaLnBrk="1" hangingPunct="1">
              <a:buFontTx/>
              <a:buNone/>
            </a:pPr>
            <a:endParaRPr lang="kk-KZ" altLang="x-none" sz="2000" dirty="0">
              <a:solidFill>
                <a:schemeClr val="accent2"/>
              </a:solidFill>
            </a:endParaRPr>
          </a:p>
          <a:p>
            <a:pPr lvl="0">
              <a:buNone/>
            </a:pPr>
            <a:r>
              <a:rPr lang="ru-RU" sz="1600" b="1" dirty="0" err="1">
                <a:solidFill>
                  <a:srgbClr val="0000FF"/>
                </a:solidFill>
              </a:rPr>
              <a:t>Оқытушы</a:t>
            </a:r>
            <a:r>
              <a:rPr lang="ru-RU" sz="1600" b="1" dirty="0">
                <a:solidFill>
                  <a:srgbClr val="0000FF"/>
                </a:solidFill>
              </a:rPr>
              <a:t> </a:t>
            </a:r>
            <a:r>
              <a:rPr lang="ru-RU" sz="1600" b="1" dirty="0" err="1">
                <a:solidFill>
                  <a:srgbClr val="0000FF"/>
                </a:solidFill>
              </a:rPr>
              <a:t>туралы</a:t>
            </a:r>
            <a:r>
              <a:rPr lang="ru-RU" sz="1600" b="1" dirty="0">
                <a:solidFill>
                  <a:srgbClr val="0000FF"/>
                </a:solidFill>
              </a:rPr>
              <a:t> </a:t>
            </a:r>
            <a:r>
              <a:rPr lang="ru-RU" sz="1600" b="1" dirty="0" err="1">
                <a:solidFill>
                  <a:srgbClr val="0000FF"/>
                </a:solidFill>
              </a:rPr>
              <a:t>ақпарат</a:t>
            </a:r>
            <a:r>
              <a:rPr lang="ru-RU" sz="1600" b="1" dirty="0">
                <a:solidFill>
                  <a:srgbClr val="0000FF"/>
                </a:solidFill>
              </a:rPr>
              <a:t>:</a:t>
            </a:r>
            <a:endParaRPr lang="ru-RU" sz="1600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ru-RU" sz="1600" b="1" dirty="0">
                <a:solidFill>
                  <a:srgbClr val="0000FF"/>
                </a:solidFill>
              </a:rPr>
              <a:t>Мамырбаева К.Қ.</a:t>
            </a:r>
            <a:r>
              <a:rPr lang="kk-KZ" sz="1600" b="1" dirty="0">
                <a:solidFill>
                  <a:srgbClr val="0000FF"/>
                </a:solidFill>
              </a:rPr>
              <a:t>, </a:t>
            </a:r>
            <a:r>
              <a:rPr lang="en-US" sz="1600" b="1" dirty="0" err="1">
                <a:solidFill>
                  <a:srgbClr val="0000FF"/>
                </a:solidFill>
              </a:rPr>
              <a:t>Ph</a:t>
            </a:r>
            <a:r>
              <a:rPr lang="ru-RU" sz="1600" b="1" dirty="0">
                <a:solidFill>
                  <a:srgbClr val="0000FF"/>
                </a:solidFill>
              </a:rPr>
              <a:t>.</a:t>
            </a:r>
            <a:r>
              <a:rPr lang="en-US" sz="1600" b="1" dirty="0">
                <a:solidFill>
                  <a:srgbClr val="0000FF"/>
                </a:solidFill>
              </a:rPr>
              <a:t>D</a:t>
            </a:r>
            <a:r>
              <a:rPr lang="ru-RU" sz="1600" b="1" dirty="0">
                <a:solidFill>
                  <a:srgbClr val="0000FF"/>
                </a:solidFill>
              </a:rPr>
              <a:t>. </a:t>
            </a:r>
            <a:r>
              <a:rPr lang="ru-RU" sz="1600" b="1" dirty="0" err="1">
                <a:solidFill>
                  <a:srgbClr val="0000FF"/>
                </a:solidFill>
              </a:rPr>
              <a:t>докторы</a:t>
            </a:r>
            <a:r>
              <a:rPr lang="ru-RU" sz="1600" b="1" dirty="0">
                <a:solidFill>
                  <a:srgbClr val="0000FF"/>
                </a:solidFill>
              </a:rPr>
              <a:t>, </a:t>
            </a:r>
            <a:r>
              <a:rPr lang="ru-RU" sz="1600" b="1" dirty="0" err="1">
                <a:solidFill>
                  <a:srgbClr val="0000FF"/>
                </a:solidFill>
              </a:rPr>
              <a:t>қауымдастырылған</a:t>
            </a:r>
            <a:r>
              <a:rPr lang="ru-RU" sz="1600" b="1" dirty="0">
                <a:solidFill>
                  <a:srgbClr val="0000FF"/>
                </a:solidFill>
              </a:rPr>
              <a:t> профессор</a:t>
            </a:r>
            <a:endParaRPr lang="ru-RU" sz="1600" dirty="0">
              <a:solidFill>
                <a:srgbClr val="0000FF"/>
              </a:solidFill>
            </a:endParaRPr>
          </a:p>
          <a:p>
            <a:pPr algn="ctr" eaLnBrk="1" hangingPunct="1">
              <a:buFontTx/>
              <a:buNone/>
            </a:pPr>
            <a:endParaRPr lang="ru-RU" altLang="x-none" sz="1000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F75CA3-A2BD-DF0B-4066-836FAE476F60}"/>
              </a:ext>
            </a:extLst>
          </p:cNvPr>
          <p:cNvSpPr txBox="1"/>
          <p:nvPr/>
        </p:nvSpPr>
        <p:spPr>
          <a:xfrm>
            <a:off x="359532" y="169989"/>
            <a:ext cx="8424936" cy="2917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Сәтбаев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Университеті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«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Металлургиялық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процестер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жылу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техникасы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және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арнайы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материалдар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технологиясы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» 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кафедрасы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«</a:t>
            </a:r>
            <a:r>
              <a:rPr kumimoji="0" lang="ru-RU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Металлургиялық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ru-RU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процестердің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ru-RU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жылуэнергетикасы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» </a:t>
            </a:r>
            <a:r>
              <a:rPr kumimoji="0" lang="ru-RU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пәні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 кредит – 3/1/0/2</a:t>
            </a:r>
          </a:p>
        </p:txBody>
      </p:sp>
    </p:spTree>
    <p:extLst>
      <p:ext uri="{BB962C8B-B14F-4D97-AF65-F5344CB8AC3E}">
        <p14:creationId xmlns:p14="http://schemas.microsoft.com/office/powerpoint/2010/main" val="144022717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10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38447"/>
            <a:ext cx="8280400" cy="839704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2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Металлургиялық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пештердің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энергетикалық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көрсеткіштері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6" name="TextBox 1">
            <a:extLst>
              <a:ext uri="{FF2B5EF4-FFF2-40B4-BE49-F238E27FC236}">
                <a16:creationId xmlns:a16="http://schemas.microsoft.com/office/drawing/2014/main" id="{BEA57127-DFB0-8F41-8179-76158FA75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" y="1196752"/>
            <a:ext cx="8414072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dirty="0" err="1">
                <a:solidFill>
                  <a:srgbClr val="FF0000"/>
                </a:solidFill>
              </a:rPr>
              <a:t>Пештің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термиялық</a:t>
            </a:r>
            <a:r>
              <a:rPr lang="ru-RU" dirty="0">
                <a:solidFill>
                  <a:srgbClr val="FF0000"/>
                </a:solidFill>
              </a:rPr>
              <a:t> ПӘК </a:t>
            </a:r>
            <a:r>
              <a:rPr lang="ru-RU" dirty="0" err="1"/>
              <a:t>технологиялық</a:t>
            </a:r>
            <a:r>
              <a:rPr lang="ru-RU" dirty="0"/>
              <a:t> </a:t>
            </a:r>
            <a:r>
              <a:rPr lang="ru-RU" dirty="0" err="1"/>
              <a:t>процесті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отын</a:t>
            </a:r>
            <a:r>
              <a:rPr lang="ru-RU" dirty="0"/>
              <a:t> </a:t>
            </a:r>
            <a:r>
              <a:rPr lang="ru-RU" dirty="0" err="1"/>
              <a:t>энергиясының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үлесі</a:t>
            </a:r>
            <a:r>
              <a:rPr lang="ru-RU" dirty="0"/>
              <a:t> </a:t>
            </a:r>
            <a:r>
              <a:rPr lang="ru-RU" dirty="0" err="1"/>
              <a:t>жұмсалатынын</a:t>
            </a:r>
            <a:r>
              <a:rPr lang="ru-RU" dirty="0"/>
              <a:t> </a:t>
            </a:r>
            <a:r>
              <a:rPr lang="ru-RU" dirty="0" err="1"/>
              <a:t>көрсетеді</a:t>
            </a:r>
            <a:r>
              <a:rPr lang="ru-RU" dirty="0"/>
              <a:t>:</a:t>
            </a:r>
          </a:p>
          <a:p>
            <a:pPr algn="just"/>
            <a:r>
              <a:rPr lang="ru-RU" dirty="0"/>
              <a:t> 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r"/>
            <a:r>
              <a:rPr lang="ru-RU" dirty="0"/>
              <a:t>(3)</a:t>
            </a:r>
          </a:p>
          <a:p>
            <a:pPr algn="just"/>
            <a:r>
              <a:rPr lang="ru-RU" dirty="0" err="1"/>
              <a:t>мұндағы</a:t>
            </a:r>
            <a:r>
              <a:rPr lang="ru-RU" dirty="0"/>
              <a:t> В – </a:t>
            </a:r>
            <a:r>
              <a:rPr lang="ru-RU" dirty="0" err="1"/>
              <a:t>отын</a:t>
            </a:r>
            <a:r>
              <a:rPr lang="ru-RU" dirty="0"/>
              <a:t> </a:t>
            </a:r>
            <a:r>
              <a:rPr lang="ru-RU" dirty="0" err="1"/>
              <a:t>шығыны</a:t>
            </a:r>
            <a:r>
              <a:rPr lang="ru-RU" dirty="0"/>
              <a:t>, кг/с </a:t>
            </a:r>
            <a:r>
              <a:rPr lang="ru-RU" dirty="0" err="1"/>
              <a:t>немесе</a:t>
            </a:r>
            <a:r>
              <a:rPr lang="ru-RU" dirty="0"/>
              <a:t> м</a:t>
            </a:r>
            <a:r>
              <a:rPr lang="ru-RU" baseline="30000" dirty="0"/>
              <a:t>3</a:t>
            </a:r>
            <a:r>
              <a:rPr lang="ru-RU" dirty="0"/>
              <a:t>/с</a:t>
            </a:r>
          </a:p>
          <a:p>
            <a:r>
              <a:rPr lang="ru-RU" dirty="0"/>
              <a:t>КИТ </a:t>
            </a:r>
            <a:r>
              <a:rPr lang="ru-RU" dirty="0" err="1"/>
              <a:t>және</a:t>
            </a:r>
            <a:r>
              <a:rPr lang="ru-RU" dirty="0"/>
              <a:t> КПД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байланысы</a:t>
            </a:r>
            <a:r>
              <a:rPr lang="ru-RU" dirty="0"/>
              <a:t>:</a:t>
            </a:r>
          </a:p>
          <a:p>
            <a:endParaRPr lang="ru-RU" dirty="0"/>
          </a:p>
          <a:p>
            <a:pPr algn="r"/>
            <a:r>
              <a:rPr lang="ru-RU" dirty="0"/>
              <a:t>(4)</a:t>
            </a:r>
          </a:p>
          <a:p>
            <a:endParaRPr lang="ru-RU" dirty="0"/>
          </a:p>
          <a:p>
            <a:pPr algn="just"/>
            <a:r>
              <a:rPr lang="ru-RU" dirty="0"/>
              <a:t>(2) </a:t>
            </a:r>
            <a:r>
              <a:rPr lang="ru-RU" dirty="0" err="1"/>
              <a:t>формуланың</a:t>
            </a:r>
            <a:r>
              <a:rPr lang="ru-RU" dirty="0"/>
              <a:t> </a:t>
            </a:r>
            <a:r>
              <a:rPr lang="ru-RU" dirty="0" err="1"/>
              <a:t>бөлігіне</a:t>
            </a:r>
            <a:r>
              <a:rPr lang="ru-RU" dirty="0"/>
              <a:t> </a:t>
            </a:r>
            <a:r>
              <a:rPr lang="ru-RU" dirty="0" err="1"/>
              <a:t>кіретін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уақыт</a:t>
            </a:r>
            <a:r>
              <a:rPr lang="ru-RU" dirty="0"/>
              <a:t> </a:t>
            </a:r>
            <a:r>
              <a:rPr lang="ru-RU" dirty="0" err="1"/>
              <a:t>бірлігінде</a:t>
            </a:r>
            <a:r>
              <a:rPr lang="ru-RU" dirty="0"/>
              <a:t> </a:t>
            </a:r>
            <a:r>
              <a:rPr lang="ru-RU" dirty="0" err="1"/>
              <a:t>отынның</a:t>
            </a:r>
            <a:r>
              <a:rPr lang="ru-RU" dirty="0"/>
              <a:t> </a:t>
            </a:r>
            <a:r>
              <a:rPr lang="ru-RU" dirty="0" err="1"/>
              <a:t>химиялық</a:t>
            </a:r>
            <a:r>
              <a:rPr lang="ru-RU" dirty="0"/>
              <a:t> </a:t>
            </a:r>
            <a:r>
              <a:rPr lang="ru-RU" dirty="0" err="1"/>
              <a:t>энергиясымен</a:t>
            </a:r>
            <a:r>
              <a:rPr lang="ru-RU" dirty="0"/>
              <a:t> пешке </a:t>
            </a:r>
            <a:r>
              <a:rPr lang="ru-RU" dirty="0" err="1"/>
              <a:t>енгізілетін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мөлшерін</a:t>
            </a:r>
            <a:r>
              <a:rPr lang="ru-RU" dirty="0"/>
              <a:t> </a:t>
            </a:r>
            <a:r>
              <a:rPr lang="ru-RU" dirty="0" err="1"/>
              <a:t>көрсететін</a:t>
            </a:r>
            <a:r>
              <a:rPr lang="ru-RU" dirty="0"/>
              <a:t> </a:t>
            </a:r>
            <a:r>
              <a:rPr lang="ru-RU" dirty="0" err="1"/>
              <a:t>шаманың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шығыны</a:t>
            </a:r>
            <a:r>
              <a:rPr lang="ru-RU" dirty="0"/>
              <a:t>: </a:t>
            </a:r>
          </a:p>
          <a:p>
            <a:endParaRPr lang="ru-RU" dirty="0"/>
          </a:p>
          <a:p>
            <a:pPr algn="r"/>
            <a:r>
              <a:rPr lang="ru-RU" dirty="0" err="1"/>
              <a:t>М</a:t>
            </a:r>
            <a:r>
              <a:rPr lang="ru-RU" baseline="-25000" dirty="0" err="1"/>
              <a:t>общ</a:t>
            </a:r>
            <a:r>
              <a:rPr lang="ru-RU" dirty="0"/>
              <a:t> = В ⋅</a:t>
            </a:r>
            <a:r>
              <a:rPr lang="en-US" dirty="0"/>
              <a:t>Q</a:t>
            </a:r>
            <a:r>
              <a:rPr lang="ru-RU" baseline="30000" dirty="0" err="1"/>
              <a:t>р</a:t>
            </a:r>
            <a:r>
              <a:rPr lang="ru-RU" baseline="-25000" dirty="0" err="1"/>
              <a:t>н</a:t>
            </a:r>
            <a:r>
              <a:rPr lang="ru-RU" dirty="0"/>
              <a:t> , Вт.                                               (5)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A36668F-0363-454E-A83F-145695B956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00"/>
          <a:stretch/>
        </p:blipFill>
        <p:spPr>
          <a:xfrm>
            <a:off x="3563888" y="1988840"/>
            <a:ext cx="1368152" cy="69373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C8B880D-9D79-9A4E-AF6C-0306718C88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0936" y="3447010"/>
            <a:ext cx="1774056" cy="736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86822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11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38447"/>
            <a:ext cx="8280400" cy="839704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2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Металлургиялық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пештердің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энергетикалық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көрсеткіштері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6" name="TextBox 1">
            <a:extLst>
              <a:ext uri="{FF2B5EF4-FFF2-40B4-BE49-F238E27FC236}">
                <a16:creationId xmlns:a16="http://schemas.microsoft.com/office/drawing/2014/main" id="{BEA57127-DFB0-8F41-8179-76158FA75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1078151"/>
            <a:ext cx="8414072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қуаты</a:t>
            </a:r>
            <a:r>
              <a:rPr lang="ru-RU" dirty="0"/>
              <a:t> </a:t>
            </a:r>
            <a:r>
              <a:rPr lang="ru-RU" dirty="0" err="1"/>
              <a:t>технологиялық</a:t>
            </a:r>
            <a:r>
              <a:rPr lang="ru-RU" dirty="0"/>
              <a:t> </a:t>
            </a:r>
            <a:r>
              <a:rPr lang="ru-RU" dirty="0" err="1"/>
              <a:t>қуаттан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М</a:t>
            </a:r>
            <a:r>
              <a:rPr lang="ru-RU" baseline="-25000" dirty="0" err="1">
                <a:solidFill>
                  <a:srgbClr val="FF0000"/>
                </a:solidFill>
              </a:rPr>
              <a:t>техн</a:t>
            </a:r>
            <a:r>
              <a:rPr lang="ru-RU" baseline="-25000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Мх.х</a:t>
            </a:r>
            <a:r>
              <a:rPr lang="ru-RU" dirty="0">
                <a:solidFill>
                  <a:srgbClr val="FF0000"/>
                </a:solidFill>
              </a:rPr>
              <a:t>.</a:t>
            </a:r>
            <a:r>
              <a:rPr lang="ru-RU" dirty="0"/>
              <a:t> </a:t>
            </a:r>
            <a:r>
              <a:rPr lang="ru-RU" i="1" u="sng" dirty="0" err="1">
                <a:solidFill>
                  <a:srgbClr val="FF0000"/>
                </a:solidFill>
              </a:rPr>
              <a:t>жұмыс</a:t>
            </a:r>
            <a:r>
              <a:rPr lang="ru-RU" i="1" u="sng" dirty="0">
                <a:solidFill>
                  <a:srgbClr val="FF0000"/>
                </a:solidFill>
              </a:rPr>
              <a:t> </a:t>
            </a:r>
            <a:r>
              <a:rPr lang="ru-RU" i="1" u="sng" dirty="0" err="1">
                <a:solidFill>
                  <a:srgbClr val="FF0000"/>
                </a:solidFill>
              </a:rPr>
              <a:t>істемейтін</a:t>
            </a:r>
            <a:r>
              <a:rPr lang="ru-RU" i="1" u="sng" dirty="0">
                <a:solidFill>
                  <a:srgbClr val="FF0000"/>
                </a:solidFill>
              </a:rPr>
              <a:t>  </a:t>
            </a:r>
            <a:r>
              <a:rPr lang="ru-RU" i="1" u="sng" dirty="0" err="1">
                <a:solidFill>
                  <a:srgbClr val="FF0000"/>
                </a:solidFill>
              </a:rPr>
              <a:t>қуаттан</a:t>
            </a:r>
            <a:r>
              <a:rPr lang="ru-RU" i="1" u="sng" dirty="0">
                <a:solidFill>
                  <a:srgbClr val="FF0000"/>
                </a:solidFill>
              </a:rPr>
              <a:t>/бос </a:t>
            </a:r>
            <a:r>
              <a:rPr lang="ru-RU" i="1" u="sng" dirty="0" err="1">
                <a:solidFill>
                  <a:srgbClr val="FF0000"/>
                </a:solidFill>
              </a:rPr>
              <a:t>жүріс</a:t>
            </a:r>
            <a:r>
              <a:rPr lang="ru-RU" i="1" u="sng" dirty="0">
                <a:solidFill>
                  <a:srgbClr val="FF0000"/>
                </a:solidFill>
              </a:rPr>
              <a:t> </a:t>
            </a:r>
            <a:r>
              <a:rPr lang="ru-RU" i="1" u="sng" dirty="0" err="1">
                <a:solidFill>
                  <a:srgbClr val="FF0000"/>
                </a:solidFill>
              </a:rPr>
              <a:t>қуатынан</a:t>
            </a:r>
            <a:r>
              <a:rPr lang="ru-RU" i="1" u="sng" dirty="0">
                <a:solidFill>
                  <a:srgbClr val="FF0000"/>
                </a:solidFill>
              </a:rPr>
              <a:t>  </a:t>
            </a:r>
            <a:r>
              <a:rPr lang="ru-RU" dirty="0" err="1"/>
              <a:t>тұрады</a:t>
            </a:r>
            <a:r>
              <a:rPr lang="ru-RU" dirty="0"/>
              <a:t>:</a:t>
            </a:r>
          </a:p>
          <a:p>
            <a:pPr algn="just"/>
            <a:endParaRPr lang="ru-RU" baseline="-25000" dirty="0"/>
          </a:p>
          <a:p>
            <a:pPr algn="r"/>
            <a:r>
              <a:rPr lang="ru-RU" dirty="0" err="1"/>
              <a:t>М</a:t>
            </a:r>
            <a:r>
              <a:rPr lang="ru-RU" baseline="-25000" dirty="0" err="1"/>
              <a:t>общ</a:t>
            </a:r>
            <a:r>
              <a:rPr lang="ru-RU" dirty="0"/>
              <a:t> = </a:t>
            </a:r>
            <a:r>
              <a:rPr lang="ru-RU" dirty="0" err="1"/>
              <a:t>М</a:t>
            </a:r>
            <a:r>
              <a:rPr lang="ru-RU" baseline="-25000" dirty="0" err="1"/>
              <a:t>техн</a:t>
            </a:r>
            <a:r>
              <a:rPr lang="ru-RU" dirty="0"/>
              <a:t> + </a:t>
            </a:r>
            <a:r>
              <a:rPr lang="ru-RU" dirty="0" err="1"/>
              <a:t>М</a:t>
            </a:r>
            <a:r>
              <a:rPr lang="ru-RU" baseline="-25000" dirty="0" err="1"/>
              <a:t>х.х</a:t>
            </a:r>
            <a:r>
              <a:rPr lang="ru-RU" baseline="-25000" dirty="0"/>
              <a:t>.</a:t>
            </a:r>
            <a:r>
              <a:rPr lang="ru-RU" dirty="0"/>
              <a:t>                                                (6)</a:t>
            </a:r>
            <a:endParaRPr lang="ru-RU" baseline="-25000" dirty="0"/>
          </a:p>
          <a:p>
            <a:endParaRPr lang="ru-RU" dirty="0"/>
          </a:p>
          <a:p>
            <a:r>
              <a:rPr lang="ru-RU" dirty="0" err="1"/>
              <a:t>Технологиялық</a:t>
            </a:r>
            <a:r>
              <a:rPr lang="ru-RU" dirty="0"/>
              <a:t> </a:t>
            </a:r>
            <a:r>
              <a:rPr lang="ru-RU" dirty="0" err="1"/>
              <a:t>қуат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кеңістігінде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жылу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шығынын</a:t>
            </a:r>
            <a:r>
              <a:rPr lang="ru-RU" dirty="0">
                <a:solidFill>
                  <a:srgbClr val="FF0000"/>
                </a:solidFill>
              </a:rPr>
              <a:t> жабу </a:t>
            </a:r>
            <a:r>
              <a:rPr lang="ru-RU" dirty="0" err="1">
                <a:solidFill>
                  <a:srgbClr val="FF0000"/>
                </a:solidFill>
              </a:rPr>
              <a:t>үшін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жылу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шығынын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есепке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алмай</a:t>
            </a:r>
            <a:r>
              <a:rPr lang="ru-RU" dirty="0"/>
              <a:t> </a:t>
            </a:r>
            <a:r>
              <a:rPr lang="ru-RU" dirty="0" err="1"/>
              <a:t>қажетті</a:t>
            </a:r>
            <a:r>
              <a:rPr lang="ru-RU" dirty="0"/>
              <a:t> </a:t>
            </a:r>
            <a:r>
              <a:rPr lang="ru-RU" dirty="0" err="1"/>
              <a:t>технологиялық</a:t>
            </a:r>
            <a:r>
              <a:rPr lang="ru-RU" dirty="0"/>
              <a:t> </a:t>
            </a:r>
            <a:r>
              <a:rPr lang="ru-RU" dirty="0" err="1"/>
              <a:t>процесті</a:t>
            </a:r>
            <a:r>
              <a:rPr lang="ru-RU" dirty="0"/>
              <a:t> </a:t>
            </a:r>
            <a:r>
              <a:rPr lang="ru-RU" dirty="0" err="1"/>
              <a:t>аяқтауға</a:t>
            </a:r>
            <a:r>
              <a:rPr lang="ru-RU" dirty="0"/>
              <a:t> </a:t>
            </a:r>
            <a:r>
              <a:rPr lang="ru-RU" dirty="0" err="1"/>
              <a:t>қажетті</a:t>
            </a:r>
            <a:r>
              <a:rPr lang="ru-RU" dirty="0"/>
              <a:t> </a:t>
            </a:r>
            <a:r>
              <a:rPr lang="ru-RU" dirty="0" err="1"/>
              <a:t>уақыт</a:t>
            </a:r>
            <a:r>
              <a:rPr lang="ru-RU" dirty="0"/>
              <a:t> </a:t>
            </a:r>
            <a:r>
              <a:rPr lang="ru-RU" dirty="0" err="1"/>
              <a:t>бірлігіндегі</a:t>
            </a:r>
            <a:r>
              <a:rPr lang="ru-RU" dirty="0"/>
              <a:t> </a:t>
            </a:r>
            <a:r>
              <a:rPr lang="ru-RU" dirty="0" err="1"/>
              <a:t>отынмен</a:t>
            </a:r>
            <a:r>
              <a:rPr lang="ru-RU" dirty="0"/>
              <a:t> </a:t>
            </a:r>
            <a:r>
              <a:rPr lang="ru-RU" dirty="0" err="1"/>
              <a:t>енгізілетін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мөлшерін</a:t>
            </a:r>
            <a:r>
              <a:rPr lang="ru-RU" dirty="0"/>
              <a:t> </a:t>
            </a:r>
            <a:r>
              <a:rPr lang="ru-RU" dirty="0" err="1"/>
              <a:t>көрсетеді</a:t>
            </a:r>
            <a:r>
              <a:rPr lang="ru-RU" dirty="0"/>
              <a:t>: </a:t>
            </a:r>
            <a:endParaRPr lang="ru-RU" sz="800" dirty="0"/>
          </a:p>
          <a:p>
            <a:endParaRPr lang="ru-RU" dirty="0"/>
          </a:p>
          <a:p>
            <a:pPr algn="r"/>
            <a:r>
              <a:rPr lang="ru-RU" dirty="0"/>
              <a:t>(7)</a:t>
            </a:r>
          </a:p>
          <a:p>
            <a:endParaRPr lang="ru-RU" dirty="0"/>
          </a:p>
          <a:p>
            <a:pPr algn="just"/>
            <a:endParaRPr lang="ru-RU" dirty="0"/>
          </a:p>
          <a:p>
            <a:pPr algn="just"/>
            <a:r>
              <a:rPr lang="ru-RU" dirty="0" err="1"/>
              <a:t>мұндағы</a:t>
            </a:r>
            <a:r>
              <a:rPr lang="ru-RU" dirty="0"/>
              <a:t> </a:t>
            </a:r>
            <a:r>
              <a:rPr lang="en-US" dirty="0"/>
              <a:t>Q</a:t>
            </a:r>
            <a:r>
              <a:rPr lang="ru-RU" dirty="0" err="1"/>
              <a:t>техн</a:t>
            </a:r>
            <a:r>
              <a:rPr lang="ru-RU" dirty="0"/>
              <a:t> – </a:t>
            </a:r>
            <a:r>
              <a:rPr lang="ru-RU" dirty="0" err="1"/>
              <a:t>пайдалы</a:t>
            </a:r>
            <a:r>
              <a:rPr lang="ru-RU" dirty="0"/>
              <a:t> </a:t>
            </a:r>
            <a:r>
              <a:rPr lang="ru-RU" dirty="0" err="1"/>
              <a:t>жұмысты</a:t>
            </a:r>
            <a:r>
              <a:rPr lang="ru-RU" dirty="0"/>
              <a:t> </a:t>
            </a:r>
            <a:r>
              <a:rPr lang="ru-RU" dirty="0" err="1"/>
              <a:t>орындауға</a:t>
            </a:r>
            <a:r>
              <a:rPr lang="ru-RU" dirty="0"/>
              <a:t> </a:t>
            </a:r>
            <a:r>
              <a:rPr lang="ru-RU" dirty="0" err="1"/>
              <a:t>кететін</a:t>
            </a:r>
            <a:r>
              <a:rPr lang="ru-RU" dirty="0"/>
              <a:t> </a:t>
            </a:r>
            <a:r>
              <a:rPr lang="ru-RU" dirty="0" err="1"/>
              <a:t>отынның</a:t>
            </a:r>
            <a:r>
              <a:rPr lang="ru-RU" dirty="0"/>
              <a:t> </a:t>
            </a:r>
            <a:r>
              <a:rPr lang="ru-RU" dirty="0" err="1"/>
              <a:t>жануы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бөлінетін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мөлшері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Бос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күші</a:t>
            </a:r>
            <a:r>
              <a:rPr lang="ru-RU" dirty="0"/>
              <a:t> </a:t>
            </a:r>
            <a:r>
              <a:rPr lang="ru-RU" dirty="0" err="1"/>
              <a:t>отынның</a:t>
            </a:r>
            <a:r>
              <a:rPr lang="ru-RU" dirty="0"/>
              <a:t> </a:t>
            </a:r>
            <a:r>
              <a:rPr lang="ru-RU" dirty="0" err="1"/>
              <a:t>химиялық</a:t>
            </a:r>
            <a:r>
              <a:rPr lang="ru-RU" dirty="0"/>
              <a:t> </a:t>
            </a:r>
            <a:r>
              <a:rPr lang="ru-RU" dirty="0" err="1"/>
              <a:t>энергиясын</a:t>
            </a:r>
            <a:r>
              <a:rPr lang="ru-RU" dirty="0"/>
              <a:t> </a:t>
            </a:r>
            <a:r>
              <a:rPr lang="ru-RU" dirty="0" err="1"/>
              <a:t>анықтайды</a:t>
            </a:r>
            <a:r>
              <a:rPr lang="ru-RU" dirty="0"/>
              <a:t>, оны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кеңістігінде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шығынын</a:t>
            </a:r>
            <a:r>
              <a:rPr lang="ru-RU" dirty="0"/>
              <a:t> жабу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уақыт</a:t>
            </a:r>
            <a:r>
              <a:rPr lang="ru-RU" dirty="0"/>
              <a:t> </a:t>
            </a:r>
            <a:r>
              <a:rPr lang="ru-RU" dirty="0" err="1"/>
              <a:t>бірлігіне</a:t>
            </a:r>
            <a:r>
              <a:rPr lang="ru-RU" dirty="0"/>
              <a:t> </a:t>
            </a:r>
            <a:r>
              <a:rPr lang="ru-RU" dirty="0" err="1"/>
              <a:t>енгізу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: (8)</a:t>
            </a:r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7659952-4148-B44A-AB6E-43802F0349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3429000"/>
            <a:ext cx="2160240" cy="766239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FC22601-5B6C-364E-8476-73EE69C465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5565817"/>
            <a:ext cx="2160239" cy="76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68072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12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38447"/>
            <a:ext cx="8280400" cy="839704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2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Металлургиялық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пештердің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энергетикалық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көрсеткіштері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6" name="TextBox 1">
            <a:extLst>
              <a:ext uri="{FF2B5EF4-FFF2-40B4-BE49-F238E27FC236}">
                <a16:creationId xmlns:a16="http://schemas.microsoft.com/office/drawing/2014/main" id="{BEA57127-DFB0-8F41-8179-76158FA75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1114054"/>
            <a:ext cx="8414072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dirty="0" err="1"/>
              <a:t>Пештерде</a:t>
            </a:r>
            <a:r>
              <a:rPr lang="ru-RU" dirty="0"/>
              <a:t> </a:t>
            </a:r>
            <a:r>
              <a:rPr lang="ru-RU" dirty="0" err="1"/>
              <a:t>отынды</a:t>
            </a:r>
            <a:r>
              <a:rPr lang="ru-RU" dirty="0"/>
              <a:t> </a:t>
            </a:r>
            <a:r>
              <a:rPr lang="ru-RU" dirty="0" err="1"/>
              <a:t>пайдалану</a:t>
            </a:r>
            <a:r>
              <a:rPr lang="ru-RU" dirty="0"/>
              <a:t> </a:t>
            </a:r>
            <a:r>
              <a:rPr lang="ru-RU" dirty="0" err="1"/>
              <a:t>тиімділігінің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көрсеткіші</a:t>
            </a:r>
            <a:r>
              <a:rPr lang="ru-RU" dirty="0"/>
              <a:t> </a:t>
            </a:r>
            <a:r>
              <a:rPr lang="ru-RU" u="sng" dirty="0" err="1"/>
              <a:t>меншікті</a:t>
            </a:r>
            <a:r>
              <a:rPr lang="ru-RU" u="sng" dirty="0"/>
              <a:t> </a:t>
            </a:r>
            <a:r>
              <a:rPr lang="ru-RU" u="sng" dirty="0" err="1"/>
              <a:t>жылу</a:t>
            </a:r>
            <a:r>
              <a:rPr lang="ru-RU" u="sng" dirty="0"/>
              <a:t> </a:t>
            </a:r>
            <a:r>
              <a:rPr lang="ru-RU" u="sng" dirty="0" err="1"/>
              <a:t>шығыны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өнімнің</a:t>
            </a:r>
            <a:r>
              <a:rPr lang="ru-RU" dirty="0"/>
              <a:t> </a:t>
            </a:r>
            <a:r>
              <a:rPr lang="ru-RU" dirty="0" err="1"/>
              <a:t>бірлігіне</a:t>
            </a:r>
            <a:r>
              <a:rPr lang="ru-RU" dirty="0"/>
              <a:t> </a:t>
            </a:r>
            <a:r>
              <a:rPr lang="ru-RU" dirty="0" err="1"/>
              <a:t>келетін</a:t>
            </a:r>
            <a:r>
              <a:rPr lang="ru-RU" dirty="0"/>
              <a:t> </a:t>
            </a:r>
            <a:r>
              <a:rPr lang="ru-RU" dirty="0" err="1"/>
              <a:t>отынның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шығынын</a:t>
            </a:r>
            <a:r>
              <a:rPr lang="ru-RU" dirty="0"/>
              <a:t> </a:t>
            </a:r>
            <a:r>
              <a:rPr lang="ru-RU" dirty="0" err="1"/>
              <a:t>көрсетеді</a:t>
            </a:r>
            <a:r>
              <a:rPr lang="ru-RU" dirty="0"/>
              <a:t>:</a:t>
            </a:r>
          </a:p>
          <a:p>
            <a:pPr algn="just"/>
            <a:endParaRPr lang="ru-RU" dirty="0"/>
          </a:p>
          <a:p>
            <a:pPr algn="r"/>
            <a:r>
              <a:rPr lang="ru-RU" dirty="0"/>
              <a:t>(9)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r>
              <a:rPr lang="ru-RU" dirty="0" err="1"/>
              <a:t>мұндағы</a:t>
            </a:r>
            <a:r>
              <a:rPr lang="ru-RU" dirty="0"/>
              <a:t> </a:t>
            </a:r>
            <a:r>
              <a:rPr lang="en-US" dirty="0">
                <a:solidFill>
                  <a:srgbClr val="FF0000"/>
                </a:solidFill>
              </a:rPr>
              <a:t>G – </a:t>
            </a:r>
            <a:r>
              <a:rPr lang="kk-KZ" dirty="0">
                <a:solidFill>
                  <a:srgbClr val="FF0000"/>
                </a:solidFill>
              </a:rPr>
              <a:t>дайын өнім бойынша өнімділік</a:t>
            </a:r>
            <a:r>
              <a:rPr lang="ru-RU" dirty="0"/>
              <a:t>, кг/с, </a:t>
            </a:r>
            <a:r>
              <a:rPr lang="ru-RU" dirty="0" err="1"/>
              <a:t>немесе</a:t>
            </a:r>
            <a:endParaRPr lang="ru-RU" dirty="0"/>
          </a:p>
          <a:p>
            <a:pPr algn="r"/>
            <a:endParaRPr lang="ru-RU" dirty="0"/>
          </a:p>
          <a:p>
            <a:pPr algn="r"/>
            <a:endParaRPr lang="ru-RU" dirty="0"/>
          </a:p>
          <a:p>
            <a:pPr algn="r"/>
            <a:r>
              <a:rPr lang="ru-RU" dirty="0"/>
              <a:t>(10)</a:t>
            </a:r>
          </a:p>
          <a:p>
            <a:pPr algn="r"/>
            <a:endParaRPr lang="ru-RU" dirty="0"/>
          </a:p>
          <a:p>
            <a:endParaRPr lang="ru-RU" dirty="0"/>
          </a:p>
          <a:p>
            <a:pPr algn="just"/>
            <a:r>
              <a:rPr lang="ru-RU" dirty="0" err="1"/>
              <a:t>Пештің</a:t>
            </a:r>
            <a:r>
              <a:rPr lang="ru-RU" dirty="0"/>
              <a:t> </a:t>
            </a:r>
            <a:r>
              <a:rPr lang="ru-RU" dirty="0" err="1"/>
              <a:t>меншікті</a:t>
            </a:r>
            <a:r>
              <a:rPr lang="ru-RU" dirty="0"/>
              <a:t> </a:t>
            </a:r>
            <a:r>
              <a:rPr lang="ru-RU" dirty="0" err="1"/>
              <a:t>өнімділігі</a:t>
            </a:r>
            <a:r>
              <a:rPr lang="ru-RU" dirty="0"/>
              <a:t> </a:t>
            </a:r>
            <a:r>
              <a:rPr lang="en-US" dirty="0">
                <a:solidFill>
                  <a:srgbClr val="FF0000"/>
                </a:solidFill>
              </a:rPr>
              <a:t>G</a:t>
            </a:r>
            <a:r>
              <a:rPr lang="ru-RU" dirty="0">
                <a:solidFill>
                  <a:srgbClr val="FF0000"/>
                </a:solidFill>
              </a:rPr>
              <a:t>уд </a:t>
            </a:r>
            <a:r>
              <a:rPr lang="ru-RU" dirty="0" err="1"/>
              <a:t>пештің</a:t>
            </a:r>
            <a:r>
              <a:rPr lang="ru-RU" dirty="0"/>
              <a:t> </a:t>
            </a:r>
            <a:r>
              <a:rPr lang="ru-RU" dirty="0" err="1"/>
              <a:t>түбінде</a:t>
            </a:r>
            <a:r>
              <a:rPr lang="ru-RU" dirty="0"/>
              <a:t>/</a:t>
            </a:r>
            <a:r>
              <a:rPr lang="ru-RU" dirty="0" err="1"/>
              <a:t>подының</a:t>
            </a:r>
            <a:r>
              <a:rPr lang="ru-RU" dirty="0"/>
              <a:t> </a:t>
            </a:r>
            <a:r>
              <a:rPr lang="ru-RU" dirty="0" err="1"/>
              <a:t>аудан</a:t>
            </a:r>
            <a:r>
              <a:rPr lang="ru-RU" dirty="0"/>
              <a:t> </a:t>
            </a:r>
            <a:r>
              <a:rPr lang="ru-RU" dirty="0" err="1"/>
              <a:t>бірлігінен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кеңістігінің</a:t>
            </a:r>
            <a:r>
              <a:rPr lang="ru-RU" dirty="0"/>
              <a:t> </a:t>
            </a:r>
            <a:r>
              <a:rPr lang="ru-RU" dirty="0" err="1"/>
              <a:t>уақыт</a:t>
            </a:r>
            <a:r>
              <a:rPr lang="ru-RU" dirty="0"/>
              <a:t> </a:t>
            </a:r>
            <a:r>
              <a:rPr lang="ru-RU" dirty="0" err="1"/>
              <a:t>бірлігіндегі</a:t>
            </a:r>
            <a:r>
              <a:rPr lang="ru-RU" dirty="0"/>
              <a:t> </a:t>
            </a:r>
            <a:r>
              <a:rPr lang="ru-RU" dirty="0" err="1"/>
              <a:t>көлем</a:t>
            </a:r>
            <a:r>
              <a:rPr lang="ru-RU" dirty="0"/>
              <a:t> </a:t>
            </a:r>
            <a:r>
              <a:rPr lang="ru-RU" dirty="0" err="1"/>
              <a:t>бірлігінен</a:t>
            </a:r>
            <a:r>
              <a:rPr lang="ru-RU" dirty="0"/>
              <a:t> </a:t>
            </a:r>
            <a:r>
              <a:rPr lang="ru-RU" dirty="0" err="1"/>
              <a:t>қанша</a:t>
            </a:r>
            <a:r>
              <a:rPr lang="ru-RU" dirty="0"/>
              <a:t> (</a:t>
            </a:r>
            <a:r>
              <a:rPr lang="ru-RU" dirty="0">
                <a:solidFill>
                  <a:srgbClr val="FF0000"/>
                </a:solidFill>
              </a:rPr>
              <a:t>кг/(м2*</a:t>
            </a:r>
            <a:r>
              <a:rPr lang="ru-RU" dirty="0" err="1">
                <a:solidFill>
                  <a:srgbClr val="FF0000"/>
                </a:solidFill>
              </a:rPr>
              <a:t>сағ</a:t>
            </a:r>
            <a:r>
              <a:rPr lang="ru-RU" dirty="0"/>
              <a:t>); т/(м3 </a:t>
            </a:r>
            <a:r>
              <a:rPr lang="ru-RU" dirty="0" err="1"/>
              <a:t>тәу</a:t>
            </a:r>
            <a:r>
              <a:rPr lang="ru-RU" dirty="0"/>
              <a:t>) </a:t>
            </a:r>
            <a:r>
              <a:rPr lang="ru-RU" dirty="0" err="1"/>
              <a:t>қанша</a:t>
            </a:r>
            <a:r>
              <a:rPr lang="ru-RU" dirty="0"/>
              <a:t> </a:t>
            </a:r>
            <a:r>
              <a:rPr lang="ru-RU" dirty="0" err="1"/>
              <a:t>өнім</a:t>
            </a:r>
            <a:r>
              <a:rPr lang="ru-RU" dirty="0"/>
              <a:t> (кг) </a:t>
            </a:r>
            <a:r>
              <a:rPr lang="ru-RU" dirty="0" err="1"/>
              <a:t>алынатынын</a:t>
            </a:r>
            <a:r>
              <a:rPr lang="ru-RU" dirty="0"/>
              <a:t> </a:t>
            </a:r>
            <a:r>
              <a:rPr lang="ru-RU" dirty="0" err="1"/>
              <a:t>көрсетеді</a:t>
            </a:r>
            <a:r>
              <a:rPr lang="ru-RU" dirty="0"/>
              <a:t>. </a:t>
            </a:r>
          </a:p>
          <a:p>
            <a:pPr algn="just"/>
            <a:r>
              <a:rPr lang="ru-RU" dirty="0"/>
              <a:t>«</a:t>
            </a:r>
            <a:r>
              <a:rPr lang="ru-RU" dirty="0" err="1"/>
              <a:t>Металдарды</a:t>
            </a:r>
            <a:r>
              <a:rPr lang="ru-RU" dirty="0"/>
              <a:t> </a:t>
            </a:r>
            <a:r>
              <a:rPr lang="ru-RU" dirty="0" err="1"/>
              <a:t>шығару</a:t>
            </a:r>
            <a:r>
              <a:rPr lang="ru-RU" dirty="0"/>
              <a:t>», «</a:t>
            </a:r>
            <a:r>
              <a:rPr lang="ru-RU" dirty="0" err="1"/>
              <a:t>табанының</a:t>
            </a:r>
            <a:r>
              <a:rPr lang="ru-RU" dirty="0"/>
              <a:t>/</a:t>
            </a:r>
            <a:r>
              <a:rPr lang="ru-RU" dirty="0" err="1"/>
              <a:t>подтың</a:t>
            </a:r>
            <a:r>
              <a:rPr lang="ru-RU" dirty="0"/>
              <a:t> </a:t>
            </a:r>
            <a:r>
              <a:rPr lang="ru-RU" dirty="0" err="1"/>
              <a:t>кернеуі</a:t>
            </a:r>
            <a:r>
              <a:rPr lang="ru-RU" dirty="0"/>
              <a:t>» </a:t>
            </a:r>
            <a:r>
              <a:rPr lang="ru-RU" dirty="0" err="1"/>
              <a:t>сияқты</a:t>
            </a:r>
            <a:r>
              <a:rPr lang="ru-RU" dirty="0"/>
              <a:t> </a:t>
            </a:r>
            <a:r>
              <a:rPr lang="ru-RU" dirty="0" err="1"/>
              <a:t>терминдер</a:t>
            </a:r>
            <a:r>
              <a:rPr lang="ru-RU" dirty="0"/>
              <a:t> </a:t>
            </a:r>
            <a:r>
              <a:rPr lang="ru-RU" dirty="0" err="1"/>
              <a:t>пештің</a:t>
            </a:r>
            <a:r>
              <a:rPr lang="ru-RU" dirty="0"/>
              <a:t> </a:t>
            </a:r>
            <a:r>
              <a:rPr lang="ru-RU" dirty="0" err="1"/>
              <a:t>өзіндік</a:t>
            </a:r>
            <a:r>
              <a:rPr lang="ru-RU" dirty="0"/>
              <a:t> </a:t>
            </a:r>
            <a:r>
              <a:rPr lang="ru-RU" dirty="0" err="1"/>
              <a:t>өнімділігін</a:t>
            </a:r>
            <a:r>
              <a:rPr lang="ru-RU" dirty="0"/>
              <a:t> </a:t>
            </a:r>
            <a:r>
              <a:rPr lang="ru-RU" dirty="0" err="1"/>
              <a:t>білдіреді</a:t>
            </a:r>
            <a:r>
              <a:rPr lang="ru-RU" dirty="0"/>
              <a:t>.</a:t>
            </a:r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F548ACA-90A0-5A45-A7BD-A587EF5E1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8173" y="2170013"/>
            <a:ext cx="2160240" cy="740909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C828EE8-4AD3-EA43-BB51-894C9F180C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3719022"/>
            <a:ext cx="2045072" cy="83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76557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13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38447"/>
            <a:ext cx="8280400" cy="839704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2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Металлургиялық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пештердің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энергетикалық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көрсеткіштері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6" name="TextBox 1">
            <a:extLst>
              <a:ext uri="{FF2B5EF4-FFF2-40B4-BE49-F238E27FC236}">
                <a16:creationId xmlns:a16="http://schemas.microsoft.com/office/drawing/2014/main" id="{BEA57127-DFB0-8F41-8179-76158FA75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" y="1196752"/>
            <a:ext cx="8414072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шойынды</a:t>
            </a:r>
            <a:r>
              <a:rPr lang="ru-RU" dirty="0"/>
              <a:t> домна </a:t>
            </a:r>
            <a:r>
              <a:rPr lang="ru-RU" dirty="0" err="1"/>
              <a:t>пешінде</a:t>
            </a:r>
            <a:r>
              <a:rPr lang="ru-RU" dirty="0"/>
              <a:t> </a:t>
            </a:r>
            <a:r>
              <a:rPr lang="ru-RU" dirty="0" err="1"/>
              <a:t>балқыту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КИПО</a:t>
            </a:r>
            <a:r>
              <a:rPr lang="ru-RU" dirty="0"/>
              <a:t> </a:t>
            </a:r>
            <a:r>
              <a:rPr lang="ru-RU" dirty="0" err="1"/>
              <a:t>көрсеткіші</a:t>
            </a:r>
            <a:r>
              <a:rPr lang="ru-RU" dirty="0"/>
              <a:t> - </a:t>
            </a:r>
            <a:r>
              <a:rPr lang="ru-RU" u="sng" dirty="0" err="1">
                <a:solidFill>
                  <a:srgbClr val="FF0000"/>
                </a:solidFill>
              </a:rPr>
              <a:t>пайдалы</a:t>
            </a:r>
            <a:r>
              <a:rPr lang="ru-RU" u="sng" dirty="0">
                <a:solidFill>
                  <a:srgbClr val="FF0000"/>
                </a:solidFill>
              </a:rPr>
              <a:t> </a:t>
            </a:r>
            <a:r>
              <a:rPr lang="ru-RU" u="sng" dirty="0" err="1">
                <a:solidFill>
                  <a:srgbClr val="FF0000"/>
                </a:solidFill>
              </a:rPr>
              <a:t>көлемді</a:t>
            </a:r>
            <a:r>
              <a:rPr lang="ru-RU" u="sng" dirty="0">
                <a:solidFill>
                  <a:srgbClr val="FF0000"/>
                </a:solidFill>
              </a:rPr>
              <a:t> </a:t>
            </a:r>
            <a:r>
              <a:rPr lang="ru-RU" u="sng" dirty="0" err="1">
                <a:solidFill>
                  <a:srgbClr val="FF0000"/>
                </a:solidFill>
              </a:rPr>
              <a:t>пайдалану</a:t>
            </a:r>
            <a:r>
              <a:rPr lang="ru-RU" u="sng" dirty="0">
                <a:solidFill>
                  <a:srgbClr val="FF0000"/>
                </a:solidFill>
              </a:rPr>
              <a:t> </a:t>
            </a:r>
            <a:r>
              <a:rPr lang="ru-RU" u="sng" dirty="0" err="1">
                <a:solidFill>
                  <a:srgbClr val="FF0000"/>
                </a:solidFill>
              </a:rPr>
              <a:t>коэффициенті</a:t>
            </a:r>
            <a:r>
              <a:rPr lang="ru-RU" u="sng" dirty="0">
                <a:solidFill>
                  <a:srgbClr val="FF0000"/>
                </a:solidFill>
              </a:rPr>
              <a:t> </a:t>
            </a:r>
            <a:r>
              <a:rPr lang="ru-RU" dirty="0" err="1"/>
              <a:t>қолданылады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күніне</a:t>
            </a:r>
            <a:r>
              <a:rPr lang="ru-RU" dirty="0"/>
              <a:t> 1 тонна </a:t>
            </a:r>
            <a:r>
              <a:rPr lang="ru-RU" dirty="0" err="1"/>
              <a:t>шойынды</a:t>
            </a:r>
            <a:r>
              <a:rPr lang="ru-RU" dirty="0"/>
              <a:t> </a:t>
            </a:r>
            <a:r>
              <a:rPr lang="ru-RU" dirty="0" err="1"/>
              <a:t>балқыту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пештің</a:t>
            </a:r>
            <a:r>
              <a:rPr lang="ru-RU" dirty="0"/>
              <a:t> </a:t>
            </a:r>
            <a:r>
              <a:rPr lang="ru-RU" dirty="0" err="1"/>
              <a:t>қанша</a:t>
            </a:r>
            <a:r>
              <a:rPr lang="ru-RU" dirty="0"/>
              <a:t> </a:t>
            </a:r>
            <a:r>
              <a:rPr lang="ru-RU" dirty="0" err="1"/>
              <a:t>пайдалы</a:t>
            </a:r>
            <a:r>
              <a:rPr lang="ru-RU" dirty="0"/>
              <a:t> </a:t>
            </a:r>
            <a:r>
              <a:rPr lang="ru-RU" dirty="0" err="1"/>
              <a:t>көлемі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 </a:t>
            </a:r>
            <a:r>
              <a:rPr lang="ru-RU" dirty="0" err="1"/>
              <a:t>екенін</a:t>
            </a:r>
            <a:r>
              <a:rPr lang="ru-RU" dirty="0"/>
              <a:t> </a:t>
            </a:r>
            <a:r>
              <a:rPr lang="ru-RU" dirty="0" err="1"/>
              <a:t>көрсетеді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Әлемдік</a:t>
            </a:r>
            <a:r>
              <a:rPr lang="ru-RU" dirty="0"/>
              <a:t> </a:t>
            </a:r>
            <a:r>
              <a:rPr lang="ru-RU" dirty="0" err="1"/>
              <a:t>тәжірибеде</a:t>
            </a:r>
            <a:r>
              <a:rPr lang="ru-RU" dirty="0"/>
              <a:t> </a:t>
            </a:r>
            <a:r>
              <a:rPr lang="ru-RU" dirty="0" err="1"/>
              <a:t>соңғы</a:t>
            </a:r>
            <a:r>
              <a:rPr lang="ru-RU" dirty="0"/>
              <a:t> </a:t>
            </a:r>
            <a:r>
              <a:rPr lang="ru-RU" dirty="0" err="1"/>
              <a:t>уақытта</a:t>
            </a:r>
            <a:r>
              <a:rPr lang="ru-RU" dirty="0"/>
              <a:t> </a:t>
            </a:r>
            <a:r>
              <a:rPr lang="kk-KZ" dirty="0" err="1"/>
              <a:t>КИПОға</a:t>
            </a:r>
            <a:r>
              <a:rPr lang="kk-KZ" dirty="0"/>
              <a:t> </a:t>
            </a:r>
            <a:r>
              <a:rPr lang="ru-RU" dirty="0" err="1"/>
              <a:t>кері</a:t>
            </a:r>
            <a:r>
              <a:rPr lang="ru-RU" dirty="0"/>
              <a:t> </a:t>
            </a:r>
            <a:r>
              <a:rPr lang="ru-RU" dirty="0" err="1"/>
              <a:t>көрсеткіш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. 1м</a:t>
            </a:r>
            <a:r>
              <a:rPr lang="ru-RU" baseline="-25000" dirty="0"/>
              <a:t>3</a:t>
            </a:r>
            <a:r>
              <a:rPr lang="ru-RU" dirty="0"/>
              <a:t> </a:t>
            </a:r>
            <a:r>
              <a:rPr lang="ru-RU" dirty="0" err="1"/>
              <a:t>пайдалы</a:t>
            </a:r>
            <a:r>
              <a:rPr lang="ru-RU" dirty="0"/>
              <a:t> </a:t>
            </a:r>
            <a:r>
              <a:rPr lang="ru-RU" dirty="0" err="1"/>
              <a:t>көлемге</a:t>
            </a:r>
            <a:r>
              <a:rPr lang="ru-RU" dirty="0"/>
              <a:t> </a:t>
            </a:r>
            <a:r>
              <a:rPr lang="ru-RU" dirty="0" err="1"/>
              <a:t>шойынның</a:t>
            </a:r>
            <a:r>
              <a:rPr lang="ru-RU" dirty="0"/>
              <a:t> </a:t>
            </a:r>
            <a:r>
              <a:rPr lang="ru-RU" dirty="0" err="1"/>
              <a:t>күнделікті</a:t>
            </a:r>
            <a:r>
              <a:rPr lang="ru-RU" dirty="0"/>
              <a:t> </a:t>
            </a:r>
            <a:r>
              <a:rPr lang="ru-RU" dirty="0" err="1"/>
              <a:t>өндірісі</a:t>
            </a:r>
            <a:r>
              <a:rPr lang="ru-RU" dirty="0"/>
              <a:t> </a:t>
            </a:r>
            <a:r>
              <a:rPr lang="ru-RU" dirty="0" err="1"/>
              <a:t>жиі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.</a:t>
            </a:r>
          </a:p>
          <a:p>
            <a:pPr algn="just"/>
            <a:r>
              <a:rPr lang="ru-RU" u="sng" dirty="0" err="1">
                <a:solidFill>
                  <a:srgbClr val="FF0000"/>
                </a:solidFill>
              </a:rPr>
              <a:t>Отынның</a:t>
            </a:r>
            <a:r>
              <a:rPr lang="ru-RU" u="sng" dirty="0">
                <a:solidFill>
                  <a:srgbClr val="FF0000"/>
                </a:solidFill>
              </a:rPr>
              <a:t> </a:t>
            </a:r>
            <a:r>
              <a:rPr lang="ru-RU" u="sng" dirty="0" err="1">
                <a:solidFill>
                  <a:srgbClr val="FF0000"/>
                </a:solidFill>
              </a:rPr>
              <a:t>меншікті</a:t>
            </a:r>
            <a:r>
              <a:rPr lang="ru-RU" u="sng" dirty="0">
                <a:solidFill>
                  <a:srgbClr val="FF0000"/>
                </a:solidFill>
              </a:rPr>
              <a:t> </a:t>
            </a:r>
            <a:r>
              <a:rPr lang="ru-RU" u="sng" dirty="0" err="1">
                <a:solidFill>
                  <a:srgbClr val="FF0000"/>
                </a:solidFill>
              </a:rPr>
              <a:t>жылу</a:t>
            </a:r>
            <a:r>
              <a:rPr lang="ru-RU" u="sng" dirty="0">
                <a:solidFill>
                  <a:srgbClr val="FF0000"/>
                </a:solidFill>
              </a:rPr>
              <a:t> </a:t>
            </a:r>
            <a:r>
              <a:rPr lang="ru-RU" u="sng" dirty="0" err="1">
                <a:solidFill>
                  <a:srgbClr val="FF0000"/>
                </a:solidFill>
              </a:rPr>
              <a:t>шығыны</a:t>
            </a:r>
            <a:r>
              <a:rPr lang="ru-RU" u="sng" dirty="0">
                <a:solidFill>
                  <a:srgbClr val="FF0000"/>
                </a:solidFill>
              </a:rPr>
              <a:t> </a:t>
            </a:r>
            <a:r>
              <a:rPr lang="ru-RU" dirty="0" err="1"/>
              <a:t>бірқатар</a:t>
            </a:r>
            <a:r>
              <a:rPr lang="ru-RU" dirty="0"/>
              <a:t> </a:t>
            </a:r>
            <a:r>
              <a:rPr lang="ru-RU" dirty="0" err="1"/>
              <a:t>параметрлерге</a:t>
            </a:r>
            <a:r>
              <a:rPr lang="ru-RU" dirty="0"/>
              <a:t> </a:t>
            </a:r>
            <a:r>
              <a:rPr lang="ru-RU" dirty="0" err="1"/>
              <a:t>тәуелді</a:t>
            </a:r>
            <a:r>
              <a:rPr lang="ru-RU" dirty="0"/>
              <a:t> </a:t>
            </a:r>
            <a:r>
              <a:rPr lang="en-GB" dirty="0"/>
              <a:t>K</a:t>
            </a:r>
            <a:r>
              <a:rPr lang="kk-KZ" dirty="0"/>
              <a:t>ИТ артуына </a:t>
            </a:r>
            <a:r>
              <a:rPr lang="ru-RU" dirty="0" err="1"/>
              <a:t>пропорционалды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азаяды</a:t>
            </a:r>
            <a:r>
              <a:rPr lang="ru-RU" dirty="0"/>
              <a:t> (1- формула ).</a:t>
            </a:r>
          </a:p>
          <a:p>
            <a:pPr algn="just"/>
            <a:r>
              <a:rPr lang="ru-RU" dirty="0" err="1"/>
              <a:t>Сонымен</a:t>
            </a:r>
            <a:r>
              <a:rPr lang="ru-RU" dirty="0"/>
              <a:t>, </a:t>
            </a:r>
            <a:r>
              <a:rPr lang="kk-KZ" dirty="0">
                <a:solidFill>
                  <a:srgbClr val="0000FF"/>
                </a:solidFill>
              </a:rPr>
              <a:t>КИТ</a:t>
            </a:r>
            <a:r>
              <a:rPr lang="en-GB" dirty="0">
                <a:solidFill>
                  <a:srgbClr val="0000FF"/>
                </a:solidFill>
              </a:rPr>
              <a:t> </a:t>
            </a:r>
            <a:r>
              <a:rPr lang="ru-RU" dirty="0" err="1">
                <a:solidFill>
                  <a:srgbClr val="0000FF"/>
                </a:solidFill>
              </a:rPr>
              <a:t>отынның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err="1">
                <a:solidFill>
                  <a:srgbClr val="0000FF"/>
                </a:solidFill>
              </a:rPr>
              <a:t>жану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err="1">
                <a:solidFill>
                  <a:srgbClr val="0000FF"/>
                </a:solidFill>
              </a:rPr>
              <a:t>жылуы</a:t>
            </a:r>
            <a:r>
              <a:rPr lang="ru-RU" dirty="0"/>
              <a:t>, </a:t>
            </a:r>
            <a:r>
              <a:rPr lang="ru-RU" dirty="0" err="1"/>
              <a:t>ауаның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отынның</a:t>
            </a:r>
            <a:r>
              <a:rPr lang="ru-RU" dirty="0"/>
              <a:t> </a:t>
            </a:r>
            <a:r>
              <a:rPr lang="ru-RU" dirty="0" err="1"/>
              <a:t>қызу</a:t>
            </a:r>
            <a:r>
              <a:rPr lang="ru-RU" dirty="0"/>
              <a:t> </a:t>
            </a:r>
            <a:r>
              <a:rPr lang="ru-RU" dirty="0" err="1"/>
              <a:t>температурасының</a:t>
            </a:r>
            <a:r>
              <a:rPr lang="ru-RU" dirty="0"/>
              <a:t> </a:t>
            </a:r>
            <a:r>
              <a:rPr lang="ru-RU" dirty="0" err="1"/>
              <a:t>жоғарылауымен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пайдаланылған</a:t>
            </a:r>
            <a:r>
              <a:rPr lang="ru-RU" dirty="0"/>
              <a:t> </a:t>
            </a:r>
            <a:r>
              <a:rPr lang="ru-RU" dirty="0" err="1"/>
              <a:t>газдармен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жоғалтудың</a:t>
            </a:r>
            <a:r>
              <a:rPr lang="ru-RU" dirty="0"/>
              <a:t> </a:t>
            </a:r>
            <a:r>
              <a:rPr lang="ru-RU" dirty="0" err="1"/>
              <a:t>төмендеуімен</a:t>
            </a:r>
            <a:r>
              <a:rPr lang="ru-RU" dirty="0"/>
              <a:t> </a:t>
            </a:r>
            <a:r>
              <a:rPr lang="ru-RU" dirty="0" err="1"/>
              <a:t>өседі</a:t>
            </a:r>
            <a:r>
              <a:rPr lang="ru-RU" dirty="0"/>
              <a:t>. </a:t>
            </a:r>
            <a:r>
              <a:rPr lang="ru-RU" dirty="0" err="1"/>
              <a:t>Түтін</a:t>
            </a:r>
            <a:r>
              <a:rPr lang="ru-RU" dirty="0"/>
              <a:t> </a:t>
            </a:r>
            <a:r>
              <a:rPr lang="ru-RU" dirty="0" err="1"/>
              <a:t>газдарымен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шығыны</a:t>
            </a:r>
            <a:r>
              <a:rPr lang="ru-RU" dirty="0"/>
              <a:t>::</a:t>
            </a:r>
          </a:p>
          <a:p>
            <a:pPr algn="just"/>
            <a:endParaRPr lang="ru-RU" dirty="0"/>
          </a:p>
          <a:p>
            <a:pPr algn="r"/>
            <a:r>
              <a:rPr lang="ru-RU" dirty="0"/>
              <a:t>(11)</a:t>
            </a:r>
          </a:p>
          <a:p>
            <a:pPr algn="r"/>
            <a:endParaRPr lang="ru-RU" dirty="0"/>
          </a:p>
          <a:p>
            <a:r>
              <a:rPr lang="ru-RU" dirty="0" err="1"/>
              <a:t>мұндағы</a:t>
            </a:r>
            <a:r>
              <a:rPr lang="ru-RU" dirty="0"/>
              <a:t> </a:t>
            </a:r>
            <a:r>
              <a:rPr lang="en-US" dirty="0"/>
              <a:t>Q</a:t>
            </a:r>
            <a:r>
              <a:rPr lang="ru-RU" baseline="-25000" dirty="0"/>
              <a:t>н</a:t>
            </a:r>
            <a:r>
              <a:rPr lang="ru-RU" dirty="0"/>
              <a:t> – </a:t>
            </a:r>
            <a:r>
              <a:rPr lang="ru-RU" dirty="0" err="1"/>
              <a:t>отынның</a:t>
            </a:r>
            <a:r>
              <a:rPr lang="ru-RU" dirty="0"/>
              <a:t> </a:t>
            </a:r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жанбауынан</a:t>
            </a:r>
            <a:r>
              <a:rPr lang="ru-RU" dirty="0"/>
              <a:t> </a:t>
            </a:r>
            <a:r>
              <a:rPr lang="ru-RU" dirty="0" err="1"/>
              <a:t>жылудың</a:t>
            </a:r>
            <a:r>
              <a:rPr lang="ru-RU" dirty="0"/>
              <a:t> </a:t>
            </a:r>
            <a:r>
              <a:rPr lang="ru-RU" dirty="0" err="1"/>
              <a:t>шығындалуы</a:t>
            </a:r>
            <a:r>
              <a:rPr lang="ru-RU" dirty="0"/>
              <a:t>, Дж/м</a:t>
            </a:r>
            <a:r>
              <a:rPr lang="ru-RU" baseline="30000" dirty="0"/>
              <a:t>3</a:t>
            </a:r>
            <a:r>
              <a:rPr lang="ru-RU" dirty="0"/>
              <a:t>; </a:t>
            </a:r>
          </a:p>
          <a:p>
            <a:pPr indent="404813"/>
            <a:r>
              <a:rPr lang="en-US" dirty="0"/>
              <a:t>V</a:t>
            </a:r>
            <a:r>
              <a:rPr lang="ru-RU" baseline="-25000" dirty="0"/>
              <a:t>д</a:t>
            </a:r>
            <a:r>
              <a:rPr lang="ru-RU" dirty="0"/>
              <a:t> – </a:t>
            </a:r>
            <a:r>
              <a:rPr lang="ru-RU" dirty="0" err="1"/>
              <a:t>отынның</a:t>
            </a:r>
            <a:r>
              <a:rPr lang="ru-RU" dirty="0"/>
              <a:t> </a:t>
            </a:r>
            <a:r>
              <a:rPr lang="ru-RU" dirty="0" err="1"/>
              <a:t>бірлігіне</a:t>
            </a:r>
            <a:r>
              <a:rPr lang="ru-RU" dirty="0"/>
              <a:t> </a:t>
            </a:r>
            <a:r>
              <a:rPr lang="ru-RU" dirty="0" err="1"/>
              <a:t>келетін</a:t>
            </a:r>
            <a:r>
              <a:rPr lang="ru-RU" dirty="0"/>
              <a:t> </a:t>
            </a:r>
            <a:r>
              <a:rPr lang="ru-RU" dirty="0" err="1"/>
              <a:t>жану</a:t>
            </a:r>
            <a:r>
              <a:rPr lang="ru-RU" dirty="0"/>
              <a:t> </a:t>
            </a:r>
            <a:r>
              <a:rPr lang="ru-RU" dirty="0" err="1"/>
              <a:t>өнімдерінің</a:t>
            </a:r>
            <a:r>
              <a:rPr lang="ru-RU" dirty="0"/>
              <a:t> </a:t>
            </a:r>
            <a:r>
              <a:rPr lang="ru-RU" dirty="0" err="1"/>
              <a:t>шығымы</a:t>
            </a:r>
            <a:r>
              <a:rPr lang="ru-RU" dirty="0"/>
              <a:t>;</a:t>
            </a:r>
          </a:p>
          <a:p>
            <a:pPr indent="404813"/>
            <a:r>
              <a:rPr lang="ru-RU" dirty="0"/>
              <a:t>с</a:t>
            </a:r>
            <a:r>
              <a:rPr lang="en-US" dirty="0"/>
              <a:t>’</a:t>
            </a:r>
            <a:r>
              <a:rPr lang="ru-RU" baseline="-25000" dirty="0"/>
              <a:t>д </a:t>
            </a:r>
            <a:r>
              <a:rPr lang="ru-RU" dirty="0"/>
              <a:t>– </a:t>
            </a:r>
            <a:r>
              <a:rPr lang="ru-RU" dirty="0" err="1"/>
              <a:t>түтіннің</a:t>
            </a:r>
            <a:r>
              <a:rPr lang="ru-RU" dirty="0"/>
              <a:t> </a:t>
            </a:r>
            <a:r>
              <a:rPr lang="ru-RU" dirty="0" err="1"/>
              <a:t>көлемдік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сыйымдылығы</a:t>
            </a:r>
            <a:r>
              <a:rPr lang="ru-RU" dirty="0"/>
              <a:t>, Дж/м</a:t>
            </a:r>
            <a:r>
              <a:rPr lang="ru-RU" baseline="30000" dirty="0"/>
              <a:t>3</a:t>
            </a:r>
            <a:r>
              <a:rPr lang="ru-RU" dirty="0"/>
              <a:t>*К;</a:t>
            </a:r>
          </a:p>
          <a:p>
            <a:pPr indent="404813"/>
            <a:r>
              <a:rPr lang="en-US" dirty="0"/>
              <a:t>t</a:t>
            </a:r>
            <a:r>
              <a:rPr lang="ru-RU" baseline="-25000" dirty="0"/>
              <a:t>ух  </a:t>
            </a:r>
            <a:r>
              <a:rPr lang="ru-RU" dirty="0"/>
              <a:t>– </a:t>
            </a:r>
            <a:r>
              <a:rPr lang="ru-RU" dirty="0" err="1"/>
              <a:t>ұшып</a:t>
            </a:r>
            <a:r>
              <a:rPr lang="ru-RU" dirty="0"/>
              <a:t> </a:t>
            </a:r>
            <a:r>
              <a:rPr lang="ru-RU" dirty="0" err="1"/>
              <a:t>кететін</a:t>
            </a:r>
            <a:r>
              <a:rPr lang="ru-RU" dirty="0"/>
              <a:t> </a:t>
            </a:r>
            <a:r>
              <a:rPr lang="ru-RU" dirty="0" err="1"/>
              <a:t>газдардың</a:t>
            </a:r>
            <a:r>
              <a:rPr lang="ru-RU" dirty="0"/>
              <a:t> </a:t>
            </a:r>
            <a:r>
              <a:rPr lang="ru-RU" dirty="0" err="1"/>
              <a:t>температурасы</a:t>
            </a:r>
            <a:r>
              <a:rPr lang="ru-RU" dirty="0"/>
              <a:t>,°</a:t>
            </a:r>
            <a:r>
              <a:rPr lang="en-US" dirty="0"/>
              <a:t>C.</a:t>
            </a:r>
            <a:endParaRPr lang="ru-RU" dirty="0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3BD8A96-FA62-3241-B42A-633BC8576B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4509120"/>
            <a:ext cx="2808312" cy="44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08647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14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38447"/>
            <a:ext cx="8280400" cy="839704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2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Металлургиялық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пештердің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энергетикалық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көрсеткіштері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6" name="TextBox 1">
            <a:extLst>
              <a:ext uri="{FF2B5EF4-FFF2-40B4-BE49-F238E27FC236}">
                <a16:creationId xmlns:a16="http://schemas.microsoft.com/office/drawing/2014/main" id="{BEA57127-DFB0-8F41-8179-76158FA75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992903"/>
            <a:ext cx="87376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dirty="0" err="1">
                <a:solidFill>
                  <a:srgbClr val="FF0000"/>
                </a:solidFill>
              </a:rPr>
              <a:t>Отынның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толық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жанбауы</a:t>
            </a:r>
            <a:r>
              <a:rPr lang="ru-RU" dirty="0">
                <a:solidFill>
                  <a:srgbClr val="FF0000"/>
                </a:solidFill>
              </a:rPr>
              <a:t>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i="1" dirty="0" err="1">
                <a:solidFill>
                  <a:srgbClr val="0000FF"/>
                </a:solidFill>
              </a:rPr>
              <a:t>ауа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жетіспеуінің</a:t>
            </a:r>
            <a:r>
              <a:rPr lang="ru-RU" i="1" dirty="0">
                <a:solidFill>
                  <a:srgbClr val="0000FF"/>
                </a:solidFill>
              </a:rPr>
              <a:t>,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i="1" dirty="0" err="1">
                <a:solidFill>
                  <a:srgbClr val="0000FF"/>
                </a:solidFill>
              </a:rPr>
              <a:t>сондай-ақ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газдың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ауамен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жақсы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араласуын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қамтамасыз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етпейтін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оттықтардың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қанағаттанарлықсыз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жұмысының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нәтижесі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болуы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мүмкін</a:t>
            </a:r>
            <a:r>
              <a:rPr lang="ru-RU" i="1" dirty="0">
                <a:solidFill>
                  <a:srgbClr val="0000FF"/>
                </a:solidFill>
              </a:rPr>
              <a:t>.</a:t>
            </a:r>
          </a:p>
          <a:p>
            <a:pPr algn="just"/>
            <a:r>
              <a:rPr lang="ru-RU" dirty="0" err="1"/>
              <a:t>Оттегіні</a:t>
            </a:r>
            <a:r>
              <a:rPr lang="ru-RU" dirty="0"/>
              <a:t> </a:t>
            </a:r>
            <a:r>
              <a:rPr lang="ru-RU" dirty="0" err="1"/>
              <a:t>пайдалану</a:t>
            </a:r>
            <a:r>
              <a:rPr lang="ru-RU" dirty="0"/>
              <a:t> </a:t>
            </a:r>
            <a:r>
              <a:rPr lang="ru-RU" dirty="0" err="1"/>
              <a:t>пайдаланылған</a:t>
            </a:r>
            <a:r>
              <a:rPr lang="ru-RU" dirty="0"/>
              <a:t> </a:t>
            </a:r>
            <a:r>
              <a:rPr lang="ru-RU" dirty="0" err="1"/>
              <a:t>газдардың</a:t>
            </a:r>
            <a:r>
              <a:rPr lang="ru-RU" dirty="0"/>
              <a:t> </a:t>
            </a:r>
            <a:r>
              <a:rPr lang="ru-RU" dirty="0" err="1"/>
              <a:t>мөлшерін</a:t>
            </a:r>
            <a:r>
              <a:rPr lang="ru-RU" dirty="0"/>
              <a:t> </a:t>
            </a:r>
            <a:r>
              <a:rPr lang="ru-RU" dirty="0" err="1"/>
              <a:t>азайтады</a:t>
            </a:r>
            <a:r>
              <a:rPr lang="ru-RU" dirty="0"/>
              <a:t>, </a:t>
            </a:r>
            <a:r>
              <a:rPr lang="ru-RU" dirty="0" err="1"/>
              <a:t>демек</a:t>
            </a:r>
            <a:r>
              <a:rPr lang="ru-RU" dirty="0"/>
              <a:t> </a:t>
            </a:r>
            <a:r>
              <a:rPr lang="en-US" dirty="0"/>
              <a:t>Q</a:t>
            </a:r>
            <a:r>
              <a:rPr lang="ru-RU" dirty="0"/>
              <a:t>ух</a:t>
            </a:r>
            <a:r>
              <a:rPr lang="en-GB" dirty="0"/>
              <a:t>. </a:t>
            </a:r>
            <a:endParaRPr lang="kk-KZ" dirty="0"/>
          </a:p>
          <a:p>
            <a:pPr algn="just"/>
            <a:r>
              <a:rPr lang="ru-RU" dirty="0" err="1"/>
              <a:t>Алайда</a:t>
            </a:r>
            <a:r>
              <a:rPr lang="ru-RU" dirty="0"/>
              <a:t>,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оттегіні</a:t>
            </a:r>
            <a:r>
              <a:rPr lang="ru-RU" dirty="0"/>
              <a:t> </a:t>
            </a:r>
            <a:r>
              <a:rPr lang="ru-RU" dirty="0" err="1"/>
              <a:t>пайдалану</a:t>
            </a:r>
            <a:r>
              <a:rPr lang="ru-RU" dirty="0"/>
              <a:t> </a:t>
            </a:r>
            <a:r>
              <a:rPr lang="ru-RU" dirty="0" err="1"/>
              <a:t>технологиялық</a:t>
            </a:r>
            <a:r>
              <a:rPr lang="ru-RU" dirty="0"/>
              <a:t> </a:t>
            </a:r>
            <a:r>
              <a:rPr lang="ru-RU" dirty="0" err="1"/>
              <a:t>мүмкіндігімен</a:t>
            </a:r>
            <a:r>
              <a:rPr lang="ru-RU" dirty="0"/>
              <a:t> </a:t>
            </a:r>
            <a:r>
              <a:rPr lang="ru-RU" dirty="0" err="1"/>
              <a:t>туындамаса</a:t>
            </a:r>
            <a:r>
              <a:rPr lang="ru-RU" dirty="0"/>
              <a:t>, 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>
                <a:solidFill>
                  <a:srgbClr val="0000FF"/>
                </a:solidFill>
              </a:rPr>
              <a:t>жылыту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err="1">
                <a:solidFill>
                  <a:srgbClr val="0000FF"/>
                </a:solidFill>
              </a:rPr>
              <a:t>пештерінде</a:t>
            </a:r>
            <a:r>
              <a:rPr lang="ru-RU" dirty="0"/>
              <a:t>, </a:t>
            </a:r>
            <a:r>
              <a:rPr lang="ru-RU" dirty="0" err="1"/>
              <a:t>онда</a:t>
            </a:r>
            <a:r>
              <a:rPr lang="ru-RU" dirty="0"/>
              <a:t> оны </a:t>
            </a:r>
            <a:r>
              <a:rPr lang="ru-RU" dirty="0" err="1"/>
              <a:t>өндіру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айтарлықтай</a:t>
            </a:r>
            <a:r>
              <a:rPr lang="ru-RU" dirty="0"/>
              <a:t> энергия </a:t>
            </a:r>
            <a:r>
              <a:rPr lang="ru-RU" dirty="0" err="1"/>
              <a:t>шығынын</a:t>
            </a:r>
            <a:r>
              <a:rPr lang="ru-RU" dirty="0"/>
              <a:t> </a:t>
            </a:r>
            <a:r>
              <a:rPr lang="ru-RU" dirty="0" err="1"/>
              <a:t>ескере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оттегіні</a:t>
            </a:r>
            <a:r>
              <a:rPr lang="ru-RU" dirty="0"/>
              <a:t> </a:t>
            </a:r>
            <a:r>
              <a:rPr lang="ru-RU" dirty="0" err="1"/>
              <a:t>қолдануға</a:t>
            </a:r>
            <a:r>
              <a:rPr lang="ru-RU" dirty="0"/>
              <a:t> </a:t>
            </a:r>
            <a:r>
              <a:rPr lang="ru-RU" dirty="0" err="1"/>
              <a:t>есебімен</a:t>
            </a:r>
            <a:r>
              <a:rPr lang="ru-RU" dirty="0"/>
              <a:t> </a:t>
            </a:r>
          </a:p>
          <a:p>
            <a:pPr algn="just"/>
            <a:r>
              <a:rPr lang="en-GB" i="1" dirty="0">
                <a:solidFill>
                  <a:srgbClr val="0000FF"/>
                </a:solidFill>
              </a:rPr>
              <a:t>K</a:t>
            </a:r>
            <a:r>
              <a:rPr lang="kk-KZ" i="1" dirty="0">
                <a:solidFill>
                  <a:srgbClr val="0000FF"/>
                </a:solidFill>
              </a:rPr>
              <a:t>ИТ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жоғарылату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тиімді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болмайды</a:t>
            </a:r>
            <a:r>
              <a:rPr lang="ru-RU" i="1" dirty="0">
                <a:solidFill>
                  <a:srgbClr val="0000FF"/>
                </a:solidFill>
              </a:rPr>
              <a:t>.</a:t>
            </a:r>
          </a:p>
          <a:p>
            <a:pPr algn="just"/>
            <a:r>
              <a:rPr lang="ru-RU" dirty="0" err="1"/>
              <a:t>Пештің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кеңістігінен</a:t>
            </a:r>
            <a:r>
              <a:rPr lang="ru-RU" dirty="0"/>
              <a:t> </a:t>
            </a:r>
            <a:r>
              <a:rPr lang="ru-RU" dirty="0" err="1"/>
              <a:t>шығатын</a:t>
            </a:r>
            <a:r>
              <a:rPr lang="ru-RU" dirty="0"/>
              <a:t> </a:t>
            </a:r>
            <a:r>
              <a:rPr lang="ru-RU" dirty="0" err="1"/>
              <a:t>газдардың</a:t>
            </a:r>
            <a:r>
              <a:rPr lang="ru-RU" dirty="0"/>
              <a:t> </a:t>
            </a:r>
            <a:r>
              <a:rPr lang="ru-RU" dirty="0" err="1"/>
              <a:t>температурасы</a:t>
            </a:r>
            <a:r>
              <a:rPr lang="ru-RU" dirty="0"/>
              <a:t> </a:t>
            </a:r>
            <a:r>
              <a:rPr lang="en-GB" dirty="0"/>
              <a:t>Q</a:t>
            </a:r>
            <a:r>
              <a:rPr lang="kk-KZ" dirty="0" err="1"/>
              <a:t>ух</a:t>
            </a:r>
            <a:r>
              <a:rPr lang="ru-RU" dirty="0"/>
              <a:t> </a:t>
            </a:r>
            <a:r>
              <a:rPr lang="ru-RU" dirty="0" err="1"/>
              <a:t>айтарлықтай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төмендеуі</a:t>
            </a:r>
            <a:r>
              <a:rPr lang="ru-RU" dirty="0"/>
              <a:t> </a:t>
            </a:r>
            <a:r>
              <a:rPr lang="ru-RU" dirty="0" err="1"/>
              <a:t>отын</a:t>
            </a:r>
            <a:r>
              <a:rPr lang="ru-RU" dirty="0"/>
              <a:t> </a:t>
            </a:r>
            <a:r>
              <a:rPr lang="ru-RU" dirty="0" err="1"/>
              <a:t>шығынын</a:t>
            </a:r>
            <a:r>
              <a:rPr lang="ru-RU" dirty="0"/>
              <a:t> </a:t>
            </a:r>
            <a:r>
              <a:rPr lang="ru-RU" dirty="0" err="1"/>
              <a:t>жоғарылатуға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Алайда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параметр </a:t>
            </a:r>
            <a:r>
              <a:rPr lang="ru-RU" dirty="0" err="1"/>
              <a:t>пештің</a:t>
            </a:r>
            <a:r>
              <a:rPr lang="ru-RU" dirty="0"/>
              <a:t> </a:t>
            </a:r>
            <a:r>
              <a:rPr lang="ru-RU" dirty="0" err="1"/>
              <a:t>температуралық</a:t>
            </a:r>
            <a:r>
              <a:rPr lang="ru-RU" dirty="0"/>
              <a:t> </a:t>
            </a:r>
            <a:r>
              <a:rPr lang="ru-RU" dirty="0" err="1"/>
              <a:t>режимімен</a:t>
            </a:r>
            <a:r>
              <a:rPr lang="ru-RU" dirty="0"/>
              <a:t> </a:t>
            </a:r>
            <a:r>
              <a:rPr lang="ru-RU" dirty="0" err="1"/>
              <a:t>анықталады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процестің</a:t>
            </a:r>
            <a:r>
              <a:rPr lang="ru-RU" dirty="0"/>
              <a:t> </a:t>
            </a:r>
            <a:r>
              <a:rPr lang="ru-RU" dirty="0" err="1"/>
              <a:t>технологиясымен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пештің</a:t>
            </a:r>
            <a:r>
              <a:rPr lang="ru-RU" dirty="0"/>
              <a:t> </a:t>
            </a:r>
            <a:r>
              <a:rPr lang="ru-RU" dirty="0" err="1"/>
              <a:t>қажетті</a:t>
            </a:r>
            <a:r>
              <a:rPr lang="ru-RU" dirty="0"/>
              <a:t> </a:t>
            </a:r>
            <a:r>
              <a:rPr lang="ru-RU" dirty="0" err="1"/>
              <a:t>өнімділігін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етуге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онымен</a:t>
            </a:r>
            <a:r>
              <a:rPr lang="ru-RU" dirty="0"/>
              <a:t> </a:t>
            </a:r>
            <a:r>
              <a:rPr lang="ru-RU" dirty="0" err="1"/>
              <a:t>байланыстырылуы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Осылайша</a:t>
            </a:r>
            <a:r>
              <a:rPr lang="ru-RU" dirty="0"/>
              <a:t>, КИТ </a:t>
            </a:r>
            <a:r>
              <a:rPr lang="ru-RU" dirty="0" err="1"/>
              <a:t>жоғарылатудың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мүмкіндігі</a:t>
            </a:r>
            <a:r>
              <a:rPr lang="ru-RU" dirty="0"/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i="1" dirty="0" err="1">
                <a:solidFill>
                  <a:srgbClr val="0070C0"/>
                </a:solidFill>
              </a:rPr>
              <a:t>жану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жылуын</a:t>
            </a:r>
            <a:r>
              <a:rPr lang="ru-RU" i="1" dirty="0">
                <a:solidFill>
                  <a:srgbClr val="0070C0"/>
                </a:solidFill>
              </a:rPr>
              <a:t>, </a:t>
            </a:r>
            <a:r>
              <a:rPr lang="ru-RU" i="1" dirty="0" err="1">
                <a:solidFill>
                  <a:srgbClr val="0070C0"/>
                </a:solidFill>
              </a:rPr>
              <a:t>ауаны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жылыту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температурасын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жоғарылату</a:t>
            </a:r>
            <a:r>
              <a:rPr lang="ru-RU" i="1" dirty="0">
                <a:solidFill>
                  <a:srgbClr val="0070C0"/>
                </a:solidFill>
              </a:rPr>
              <a:t>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i="1" dirty="0" err="1">
                <a:solidFill>
                  <a:srgbClr val="0070C0"/>
                </a:solidFill>
              </a:rPr>
              <a:t>кейде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газды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жылыту</a:t>
            </a:r>
            <a:r>
              <a:rPr lang="ru-RU" i="1" dirty="0">
                <a:solidFill>
                  <a:srgbClr val="0070C0"/>
                </a:solidFill>
              </a:rPr>
              <a:t>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i="1" dirty="0" err="1">
                <a:solidFill>
                  <a:srgbClr val="0070C0"/>
                </a:solidFill>
              </a:rPr>
              <a:t>отынды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толығымен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жағу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үшін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оттықтардың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жұмысын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жақсарту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арқылы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етіледі</a:t>
            </a:r>
            <a:r>
              <a:rPr lang="ru-RU" dirty="0"/>
              <a:t>.</a:t>
            </a:r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361451079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15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38447"/>
            <a:ext cx="8280400" cy="839704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2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Металлургиялық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пештердің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энергетикалық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көрсеткіштері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6" name="TextBox 1">
            <a:extLst>
              <a:ext uri="{FF2B5EF4-FFF2-40B4-BE49-F238E27FC236}">
                <a16:creationId xmlns:a16="http://schemas.microsoft.com/office/drawing/2014/main" id="{BEA57127-DFB0-8F41-8179-76158FA75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" y="1196752"/>
            <a:ext cx="8414072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dirty="0" err="1"/>
              <a:t>Пештің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кеңістігіндегі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шығыны</a:t>
            </a:r>
            <a:r>
              <a:rPr lang="ru-RU" dirty="0"/>
              <a:t> </a:t>
            </a:r>
            <a:r>
              <a:rPr lang="ru-RU" dirty="0" err="1"/>
              <a:t>меншікті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шығынына</a:t>
            </a:r>
            <a:r>
              <a:rPr lang="ru-RU" dirty="0"/>
              <a:t> </a:t>
            </a:r>
            <a:r>
              <a:rPr lang="ru-RU" dirty="0" err="1"/>
              <a:t>айтарлықтай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шығынын</a:t>
            </a:r>
            <a:r>
              <a:rPr lang="ru-RU" dirty="0"/>
              <a:t> </a:t>
            </a:r>
            <a:r>
              <a:rPr lang="ru-RU" dirty="0" err="1"/>
              <a:t>азайту</a:t>
            </a:r>
            <a:r>
              <a:rPr lang="ru-RU" dirty="0"/>
              <a:t> </a:t>
            </a:r>
            <a:r>
              <a:rPr lang="ru-RU" dirty="0" err="1"/>
              <a:t>отынның</a:t>
            </a:r>
            <a:r>
              <a:rPr lang="ru-RU" dirty="0"/>
              <a:t> </a:t>
            </a:r>
            <a:r>
              <a:rPr lang="ru-RU" dirty="0" err="1"/>
              <a:t>айтарлықтай</a:t>
            </a:r>
            <a:r>
              <a:rPr lang="ru-RU" dirty="0"/>
              <a:t> </a:t>
            </a:r>
            <a:r>
              <a:rPr lang="ru-RU" dirty="0" err="1"/>
              <a:t>үнемделуін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, ал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үнемдеу</a:t>
            </a:r>
            <a:r>
              <a:rPr lang="ru-RU" dirty="0"/>
              <a:t> </a:t>
            </a:r>
            <a:r>
              <a:rPr lang="ru-RU" dirty="0" err="1"/>
              <a:t>неғұрлым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,, </a:t>
            </a:r>
            <a:r>
              <a:rPr lang="ru-RU" dirty="0" err="1"/>
              <a:t>яғни</a:t>
            </a:r>
            <a:r>
              <a:rPr lang="ru-RU" dirty="0"/>
              <a:t> КИТ аз </a:t>
            </a:r>
            <a:r>
              <a:rPr lang="ru-RU" dirty="0" err="1"/>
              <a:t>болсаотын</a:t>
            </a:r>
            <a:r>
              <a:rPr lang="ru-RU" dirty="0"/>
              <a:t> </a:t>
            </a:r>
            <a:r>
              <a:rPr lang="ru-RU" dirty="0" err="1"/>
              <a:t>соғұрлым</a:t>
            </a:r>
            <a:r>
              <a:rPr lang="ru-RU" dirty="0"/>
              <a:t> аз </a:t>
            </a:r>
            <a:r>
              <a:rPr lang="ru-RU" dirty="0" err="1"/>
              <a:t>жұмсалады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 err="1"/>
              <a:t>Пештің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кеңістігінде</a:t>
            </a:r>
            <a:r>
              <a:rPr lang="ru-RU" dirty="0"/>
              <a:t> </a:t>
            </a:r>
            <a:r>
              <a:rPr lang="ru-RU" dirty="0" err="1"/>
              <a:t>шығынды</a:t>
            </a:r>
            <a:r>
              <a:rPr lang="ru-RU" dirty="0"/>
              <a:t> </a:t>
            </a:r>
            <a:r>
              <a:rPr lang="ru-RU" dirty="0" err="1"/>
              <a:t>азайту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отын</a:t>
            </a:r>
            <a:r>
              <a:rPr lang="ru-RU" dirty="0"/>
              <a:t> </a:t>
            </a:r>
            <a:r>
              <a:rPr lang="ru-RU" dirty="0" err="1"/>
              <a:t>жылуын</a:t>
            </a:r>
            <a:r>
              <a:rPr lang="ru-RU" dirty="0"/>
              <a:t> </a:t>
            </a:r>
            <a:r>
              <a:rPr lang="ru-RU" dirty="0" err="1"/>
              <a:t>үнемдеу</a:t>
            </a:r>
            <a:r>
              <a:rPr lang="ru-RU" dirty="0"/>
              <a:t> (Вт):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                                                                                              (12)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r>
              <a:rPr lang="ru-RU" dirty="0" err="1"/>
              <a:t>Меншікті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шығынын</a:t>
            </a:r>
            <a:r>
              <a:rPr lang="ru-RU" dirty="0"/>
              <a:t> </a:t>
            </a:r>
            <a:r>
              <a:rPr lang="ru-RU" dirty="0" err="1"/>
              <a:t>азайту</a:t>
            </a:r>
            <a:r>
              <a:rPr lang="ru-RU" dirty="0"/>
              <a:t> </a:t>
            </a:r>
            <a:r>
              <a:rPr lang="ru-RU" dirty="0" err="1"/>
              <a:t>шаралары</a:t>
            </a:r>
            <a:r>
              <a:rPr lang="ru-RU" dirty="0"/>
              <a:t> </a:t>
            </a:r>
            <a:r>
              <a:rPr lang="ru-RU" dirty="0" err="1"/>
              <a:t>қосымша</a:t>
            </a:r>
            <a:r>
              <a:rPr lang="ru-RU" dirty="0"/>
              <a:t> </a:t>
            </a:r>
            <a:r>
              <a:rPr lang="ru-RU" dirty="0" err="1"/>
              <a:t>күрделі</a:t>
            </a:r>
            <a:r>
              <a:rPr lang="ru-RU" dirty="0"/>
              <a:t> </a:t>
            </a:r>
            <a:r>
              <a:rPr lang="ru-RU" dirty="0" err="1"/>
              <a:t>шығындармен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шаралардың</a:t>
            </a:r>
            <a:r>
              <a:rPr lang="ru-RU" dirty="0"/>
              <a:t> </a:t>
            </a:r>
            <a:r>
              <a:rPr lang="ru-RU" dirty="0" err="1"/>
              <a:t>экономикалық</a:t>
            </a:r>
            <a:r>
              <a:rPr lang="ru-RU" dirty="0"/>
              <a:t> </a:t>
            </a:r>
            <a:r>
              <a:rPr lang="ru-RU" dirty="0" err="1"/>
              <a:t>тиімділігі</a:t>
            </a:r>
            <a:r>
              <a:rPr lang="ru-RU" dirty="0"/>
              <a:t> тек </a:t>
            </a:r>
            <a:r>
              <a:rPr lang="ru-RU" dirty="0" err="1"/>
              <a:t>отын</a:t>
            </a:r>
            <a:r>
              <a:rPr lang="ru-RU" dirty="0"/>
              <a:t> </a:t>
            </a:r>
            <a:r>
              <a:rPr lang="ru-RU" dirty="0" err="1"/>
              <a:t>шығыны</a:t>
            </a:r>
            <a:r>
              <a:rPr lang="ru-RU" dirty="0"/>
              <a:t> </a:t>
            </a:r>
            <a:r>
              <a:rPr lang="ru-RU" dirty="0" err="1"/>
              <a:t>көрсеткіштерімен</a:t>
            </a:r>
            <a:r>
              <a:rPr lang="ru-RU" dirty="0"/>
              <a:t> </a:t>
            </a:r>
            <a:r>
              <a:rPr lang="ru-RU" dirty="0" err="1"/>
              <a:t>бағаланбайды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капитал мен </a:t>
            </a:r>
            <a:r>
              <a:rPr lang="ru-RU" dirty="0" err="1"/>
              <a:t>пайдалану</a:t>
            </a:r>
            <a:r>
              <a:rPr lang="ru-RU" dirty="0"/>
              <a:t> </a:t>
            </a:r>
            <a:r>
              <a:rPr lang="ru-RU" dirty="0" err="1"/>
              <a:t>шығындарын</a:t>
            </a:r>
            <a:r>
              <a:rPr lang="ru-RU" dirty="0"/>
              <a:t> </a:t>
            </a:r>
            <a:r>
              <a:rPr lang="ru-RU" dirty="0" err="1"/>
              <a:t>ескере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төмендетілген</a:t>
            </a:r>
            <a:r>
              <a:rPr lang="ru-RU" dirty="0"/>
              <a:t> </a:t>
            </a:r>
            <a:r>
              <a:rPr lang="ru-RU" dirty="0" err="1"/>
              <a:t>шығындармен</a:t>
            </a:r>
            <a:r>
              <a:rPr lang="ru-RU" dirty="0"/>
              <a:t> </a:t>
            </a:r>
            <a:r>
              <a:rPr lang="ru-RU" dirty="0" err="1"/>
              <a:t>анықталуы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.</a:t>
            </a:r>
          </a:p>
          <a:p>
            <a:pPr indent="404813" algn="just"/>
            <a:endParaRPr lang="ru-RU" dirty="0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D98627F-2AE1-214D-AE6F-15AB4531D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1401" y="3339864"/>
            <a:ext cx="1431485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873121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16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655" y="306177"/>
            <a:ext cx="8600597" cy="9395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3.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Болат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өндірісі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мен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құюдың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жылуэнергетикасы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туралы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жалпы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ақпарат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9076D8-C16F-7144-A7AD-D8FF18172487}"/>
              </a:ext>
            </a:extLst>
          </p:cNvPr>
          <p:cNvSpPr txBox="1"/>
          <p:nvPr/>
        </p:nvSpPr>
        <p:spPr>
          <a:xfrm>
            <a:off x="323528" y="1412776"/>
            <a:ext cx="836327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>
                <a:solidFill>
                  <a:srgbClr val="FF0000"/>
                </a:solidFill>
              </a:rPr>
              <a:t>Мартенді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болат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өндірісі</a:t>
            </a:r>
            <a:r>
              <a:rPr lang="ru-RU" dirty="0">
                <a:solidFill>
                  <a:srgbClr val="FF0000"/>
                </a:solidFill>
              </a:rPr>
              <a:t> </a:t>
            </a:r>
          </a:p>
          <a:p>
            <a:pPr algn="just"/>
            <a:r>
              <a:rPr lang="ru-RU" dirty="0" err="1"/>
              <a:t>Әлемдік</a:t>
            </a:r>
            <a:r>
              <a:rPr lang="ru-RU" dirty="0"/>
              <a:t> </a:t>
            </a:r>
            <a:r>
              <a:rPr lang="ru-RU" dirty="0" err="1"/>
              <a:t>тәжірибеде</a:t>
            </a:r>
            <a:r>
              <a:rPr lang="ru-RU" dirty="0"/>
              <a:t> мартен </a:t>
            </a:r>
            <a:r>
              <a:rPr lang="ru-RU" dirty="0" err="1"/>
              <a:t>болатының</a:t>
            </a:r>
            <a:r>
              <a:rPr lang="ru-RU" dirty="0"/>
              <a:t> </a:t>
            </a:r>
            <a:r>
              <a:rPr lang="ru-RU" dirty="0" err="1"/>
              <a:t>үлесі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аз </a:t>
            </a:r>
            <a:r>
              <a:rPr lang="ru-RU" dirty="0" err="1"/>
              <a:t>болғанымен</a:t>
            </a:r>
            <a:r>
              <a:rPr lang="ru-RU" dirty="0"/>
              <a:t>, </a:t>
            </a:r>
            <a:r>
              <a:rPr lang="ru-RU" dirty="0" err="1"/>
              <a:t>Украинаның</a:t>
            </a:r>
            <a:r>
              <a:rPr lang="ru-RU" dirty="0"/>
              <a:t> металлургия </a:t>
            </a:r>
            <a:r>
              <a:rPr lang="ru-RU" dirty="0" err="1"/>
              <a:t>кәсіпорындарында</a:t>
            </a:r>
            <a:r>
              <a:rPr lang="ru-RU" dirty="0"/>
              <a:t> </a:t>
            </a:r>
            <a:r>
              <a:rPr lang="ru-RU" dirty="0" err="1"/>
              <a:t>өндірілген</a:t>
            </a:r>
            <a:r>
              <a:rPr lang="ru-RU" dirty="0"/>
              <a:t> </a:t>
            </a:r>
            <a:r>
              <a:rPr lang="ru-RU" dirty="0" err="1"/>
              <a:t>болаттың</a:t>
            </a:r>
            <a:r>
              <a:rPr lang="ru-RU" dirty="0"/>
              <a:t> </a:t>
            </a:r>
            <a:r>
              <a:rPr lang="ru-RU" dirty="0" err="1"/>
              <a:t>жартысына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мартен </a:t>
            </a:r>
            <a:r>
              <a:rPr lang="ru-RU" dirty="0" err="1"/>
              <a:t>пештерінде</a:t>
            </a:r>
            <a:r>
              <a:rPr lang="ru-RU" dirty="0"/>
              <a:t> </a:t>
            </a:r>
            <a:r>
              <a:rPr lang="ru-RU" dirty="0" err="1"/>
              <a:t>балқытылады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Мартен </a:t>
            </a:r>
            <a:r>
              <a:rPr lang="ru-RU" dirty="0" err="1"/>
              <a:t>пештеріне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ru-RU" dirty="0" err="1"/>
              <a:t>отын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домна </a:t>
            </a:r>
            <a:r>
              <a:rPr lang="ru-RU" dirty="0" err="1"/>
              <a:t>пеші</a:t>
            </a:r>
            <a:r>
              <a:rPr lang="ru-RU" dirty="0"/>
              <a:t>, кокс </a:t>
            </a:r>
            <a:r>
              <a:rPr lang="ru-RU" dirty="0" err="1"/>
              <a:t>пеші</a:t>
            </a:r>
            <a:r>
              <a:rPr lang="ru-RU" dirty="0"/>
              <a:t>,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газдар</a:t>
            </a:r>
            <a:r>
              <a:rPr lang="ru-RU" dirty="0"/>
              <a:t> мен мазут, </a:t>
            </a:r>
            <a:r>
              <a:rPr lang="ru-RU" dirty="0" err="1"/>
              <a:t>сондай-ақ</a:t>
            </a:r>
            <a:r>
              <a:rPr lang="ru-RU" dirty="0"/>
              <a:t> осы </a:t>
            </a:r>
            <a:r>
              <a:rPr lang="ru-RU" dirty="0" err="1"/>
              <a:t>отынның</a:t>
            </a:r>
            <a:r>
              <a:rPr lang="ru-RU" dirty="0"/>
              <a:t> </a:t>
            </a:r>
            <a:r>
              <a:rPr lang="ru-RU" dirty="0" err="1"/>
              <a:t>қоспалары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r>
              <a:rPr lang="ru-RU" dirty="0" err="1"/>
              <a:t>Қазір</a:t>
            </a:r>
            <a:r>
              <a:rPr lang="ru-RU" dirty="0"/>
              <a:t> </a:t>
            </a:r>
            <a:r>
              <a:rPr lang="ru-RU" dirty="0" err="1"/>
              <a:t>пештердің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бөлігі</a:t>
            </a:r>
            <a:r>
              <a:rPr lang="ru-RU" dirty="0"/>
              <a:t>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газбен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істейді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Пештің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істеуінің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жақсы</a:t>
            </a:r>
            <a:r>
              <a:rPr lang="ru-RU" dirty="0"/>
              <a:t> </a:t>
            </a:r>
            <a:r>
              <a:rPr lang="ru-RU" dirty="0" err="1"/>
              <a:t>техникалық-экономикалық</a:t>
            </a:r>
            <a:r>
              <a:rPr lang="ru-RU" dirty="0"/>
              <a:t> </a:t>
            </a:r>
            <a:r>
              <a:rPr lang="ru-RU" dirty="0" err="1"/>
              <a:t>көрсеткіштері</a:t>
            </a:r>
            <a:r>
              <a:rPr lang="ru-RU" dirty="0"/>
              <a:t> 20-30% мазут </a:t>
            </a:r>
            <a:r>
              <a:rPr lang="ru-RU" dirty="0" err="1"/>
              <a:t>қосылған</a:t>
            </a:r>
            <a:r>
              <a:rPr lang="ru-RU" dirty="0"/>
              <a:t>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газды</a:t>
            </a:r>
            <a:r>
              <a:rPr lang="ru-RU" dirty="0"/>
              <a:t> </a:t>
            </a:r>
            <a:r>
              <a:rPr lang="ru-RU" dirty="0" err="1"/>
              <a:t>қолдану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алынған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Мазут </a:t>
            </a:r>
            <a:r>
              <a:rPr lang="ru-RU" dirty="0" err="1"/>
              <a:t>тәуелсіз</a:t>
            </a:r>
            <a:r>
              <a:rPr lang="ru-RU" dirty="0"/>
              <a:t> </a:t>
            </a:r>
            <a:r>
              <a:rPr lang="ru-RU" dirty="0" err="1"/>
              <a:t>отын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газға</a:t>
            </a:r>
            <a:r>
              <a:rPr lang="ru-RU" dirty="0"/>
              <a:t> </a:t>
            </a:r>
            <a:r>
              <a:rPr lang="ru-RU" dirty="0" err="1"/>
              <a:t>қоспа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пайдаланылады</a:t>
            </a:r>
            <a:r>
              <a:rPr lang="ru-RU" dirty="0"/>
              <a:t>. Таза мазут 10% </a:t>
            </a:r>
            <a:r>
              <a:rPr lang="ru-RU" dirty="0" err="1"/>
              <a:t>болатты</a:t>
            </a:r>
            <a:r>
              <a:rPr lang="ru-RU" dirty="0"/>
              <a:t> </a:t>
            </a:r>
            <a:r>
              <a:rPr lang="ru-RU" dirty="0" err="1"/>
              <a:t>балқыту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Жану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 </a:t>
            </a:r>
            <a:r>
              <a:rPr lang="ru-RU" dirty="0" err="1"/>
              <a:t>ауа</a:t>
            </a:r>
            <a:r>
              <a:rPr lang="ru-RU" dirty="0"/>
              <a:t> </a:t>
            </a:r>
            <a:r>
              <a:rPr lang="ru-RU" dirty="0" err="1"/>
              <a:t>регенераторларда</a:t>
            </a:r>
            <a:r>
              <a:rPr lang="ru-RU" dirty="0"/>
              <a:t> 1200-1250 ° </a:t>
            </a:r>
            <a:r>
              <a:rPr lang="en-GB" dirty="0"/>
              <a:t>C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алдын</a:t>
            </a:r>
            <a:r>
              <a:rPr lang="ru-RU" dirty="0"/>
              <a:t> ала </a:t>
            </a:r>
            <a:r>
              <a:rPr lang="ru-RU" dirty="0" err="1"/>
              <a:t>қызады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Оттегі</a:t>
            </a:r>
            <a:r>
              <a:rPr lang="ru-RU" dirty="0"/>
              <a:t> мартен </a:t>
            </a:r>
            <a:r>
              <a:rPr lang="ru-RU" dirty="0" err="1"/>
              <a:t>өндірісінде</a:t>
            </a:r>
            <a:r>
              <a:rPr lang="ru-RU" dirty="0"/>
              <a:t> </a:t>
            </a:r>
            <a:r>
              <a:rPr lang="ru-RU" dirty="0" err="1"/>
              <a:t>қуатты</a:t>
            </a:r>
            <a:r>
              <a:rPr lang="ru-RU" dirty="0"/>
              <a:t> </a:t>
            </a:r>
            <a:r>
              <a:rPr lang="ru-RU" dirty="0" err="1"/>
              <a:t>күшейткіш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уақытта</a:t>
            </a:r>
            <a:r>
              <a:rPr lang="ru-RU" dirty="0"/>
              <a:t> </a:t>
            </a:r>
            <a:r>
              <a:rPr lang="ru-RU" dirty="0" err="1"/>
              <a:t>балқытылған</a:t>
            </a:r>
            <a:r>
              <a:rPr lang="ru-RU" dirty="0"/>
              <a:t> мартен </a:t>
            </a:r>
            <a:r>
              <a:rPr lang="ru-RU" dirty="0" err="1"/>
              <a:t>болатының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бөлігі</a:t>
            </a:r>
            <a:r>
              <a:rPr lang="ru-RU" dirty="0"/>
              <a:t> </a:t>
            </a:r>
            <a:r>
              <a:rPr lang="ru-RU" dirty="0" err="1"/>
              <a:t>оттегі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балқытылады</a:t>
            </a:r>
            <a:r>
              <a:rPr lang="ru-RU" dirty="0"/>
              <a:t>.</a:t>
            </a:r>
          </a:p>
          <a:p>
            <a:pPr algn="just"/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66395582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17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655" y="306177"/>
            <a:ext cx="8600597" cy="9395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3.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Болат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өндірісі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мен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құюдың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жылуэнергетикасы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туралы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жалпы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ақпарат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9076D8-C16F-7144-A7AD-D8FF18172487}"/>
              </a:ext>
            </a:extLst>
          </p:cNvPr>
          <p:cNvSpPr txBox="1"/>
          <p:nvPr/>
        </p:nvSpPr>
        <p:spPr>
          <a:xfrm>
            <a:off x="275654" y="1391213"/>
            <a:ext cx="84111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err="1"/>
              <a:t>Температураны</a:t>
            </a:r>
            <a:r>
              <a:rPr lang="ru-RU" sz="1600" dirty="0"/>
              <a:t> </a:t>
            </a:r>
            <a:r>
              <a:rPr lang="ru-RU" sz="1600" dirty="0" err="1"/>
              <a:t>жоғарылату</a:t>
            </a:r>
            <a:r>
              <a:rPr lang="ru-RU" sz="1600" dirty="0"/>
              <a:t> </a:t>
            </a:r>
            <a:r>
              <a:rPr lang="ru-RU" sz="1600" dirty="0" err="1"/>
              <a:t>үшін</a:t>
            </a:r>
            <a:r>
              <a:rPr lang="ru-RU" sz="1600" dirty="0"/>
              <a:t> </a:t>
            </a:r>
            <a:r>
              <a:rPr lang="ru-RU" sz="1600" dirty="0" err="1"/>
              <a:t>алаудың</a:t>
            </a:r>
            <a:r>
              <a:rPr lang="ru-RU" sz="1600" dirty="0"/>
              <a:t> </a:t>
            </a:r>
            <a:r>
              <a:rPr lang="ru-RU" sz="1600" dirty="0" err="1"/>
              <a:t>ұйымдастырылуын</a:t>
            </a:r>
            <a:r>
              <a:rPr lang="ru-RU" sz="1600" dirty="0"/>
              <a:t> </a:t>
            </a:r>
            <a:r>
              <a:rPr lang="ru-RU" sz="1600" dirty="0" err="1"/>
              <a:t>жақсарту</a:t>
            </a:r>
            <a:r>
              <a:rPr lang="ru-RU" sz="1600" dirty="0"/>
              <a:t>, 1,0 - 1,2 МПа </a:t>
            </a:r>
            <a:r>
              <a:rPr lang="ru-RU" sz="1600" dirty="0" err="1"/>
              <a:t>қысыммен</a:t>
            </a:r>
            <a:r>
              <a:rPr lang="ru-RU" sz="1600" dirty="0"/>
              <a:t> </a:t>
            </a:r>
            <a:r>
              <a:rPr lang="ru-RU" sz="1600" dirty="0" err="1"/>
              <a:t>алауды</a:t>
            </a:r>
            <a:r>
              <a:rPr lang="ru-RU" sz="1600" dirty="0"/>
              <a:t> </a:t>
            </a:r>
            <a:r>
              <a:rPr lang="ru-RU" sz="1600" dirty="0" err="1"/>
              <a:t>техникалық</a:t>
            </a:r>
            <a:r>
              <a:rPr lang="ru-RU" sz="1600" dirty="0"/>
              <a:t> </a:t>
            </a:r>
            <a:r>
              <a:rPr lang="ru-RU" sz="1600" dirty="0" err="1"/>
              <a:t>оттегімен</a:t>
            </a:r>
            <a:r>
              <a:rPr lang="ru-RU" sz="1600" dirty="0"/>
              <a:t> </a:t>
            </a:r>
            <a:r>
              <a:rPr lang="ru-RU" sz="1600" dirty="0" err="1"/>
              <a:t>қамтамасыз</a:t>
            </a:r>
            <a:r>
              <a:rPr lang="ru-RU" sz="1600" dirty="0"/>
              <a:t> </a:t>
            </a:r>
            <a:r>
              <a:rPr lang="ru-RU" sz="1600" dirty="0" err="1"/>
              <a:t>ету</a:t>
            </a:r>
            <a:r>
              <a:rPr lang="ru-RU" sz="1600" dirty="0"/>
              <a:t> </a:t>
            </a:r>
            <a:r>
              <a:rPr lang="ru-RU" sz="1600" dirty="0" err="1"/>
              <a:t>қолданылады</a:t>
            </a:r>
            <a:r>
              <a:rPr lang="ru-RU" sz="1600" dirty="0"/>
              <a:t>. </a:t>
            </a:r>
            <a:r>
              <a:rPr lang="ru-RU" sz="1600" dirty="0" err="1"/>
              <a:t>Алаудың</a:t>
            </a:r>
            <a:r>
              <a:rPr lang="ru-RU" sz="1600" dirty="0"/>
              <a:t> </a:t>
            </a:r>
            <a:r>
              <a:rPr lang="ru-RU" sz="1600" dirty="0" err="1"/>
              <a:t>оттегімен</a:t>
            </a:r>
            <a:r>
              <a:rPr lang="ru-RU" sz="1600" dirty="0"/>
              <a:t> </a:t>
            </a:r>
            <a:r>
              <a:rPr lang="ru-RU" sz="1600" dirty="0" err="1"/>
              <a:t>қамтамасыз</a:t>
            </a:r>
            <a:r>
              <a:rPr lang="ru-RU" sz="1600" dirty="0"/>
              <a:t> </a:t>
            </a:r>
            <a:r>
              <a:rPr lang="ru-RU" sz="1600" dirty="0" err="1"/>
              <a:t>етілуі</a:t>
            </a:r>
            <a:r>
              <a:rPr lang="ru-RU" sz="1600" dirty="0"/>
              <a:t> </a:t>
            </a:r>
            <a:r>
              <a:rPr lang="ru-RU" sz="1600" dirty="0" err="1"/>
              <a:t>пештің</a:t>
            </a:r>
            <a:r>
              <a:rPr lang="ru-RU" sz="1600" dirty="0"/>
              <a:t> </a:t>
            </a:r>
            <a:r>
              <a:rPr lang="ru-RU" sz="1600" dirty="0" err="1"/>
              <a:t>өнімділігін</a:t>
            </a:r>
            <a:r>
              <a:rPr lang="ru-RU" sz="1600" dirty="0"/>
              <a:t> </a:t>
            </a:r>
            <a:r>
              <a:rPr lang="ru-RU" sz="1600" dirty="0" err="1"/>
              <a:t>арттырады</a:t>
            </a:r>
            <a:r>
              <a:rPr lang="ru-RU" sz="1600" dirty="0"/>
              <a:t>, </a:t>
            </a:r>
            <a:r>
              <a:rPr lang="ru-RU" sz="1600" dirty="0" err="1"/>
              <a:t>өйткені</a:t>
            </a:r>
            <a:r>
              <a:rPr lang="ru-RU" sz="1600" dirty="0"/>
              <a:t> </a:t>
            </a:r>
            <a:r>
              <a:rPr lang="ru-RU" sz="1600" dirty="0" err="1"/>
              <a:t>бұл</a:t>
            </a:r>
            <a:r>
              <a:rPr lang="ru-RU" sz="1600" dirty="0"/>
              <a:t> </a:t>
            </a:r>
            <a:r>
              <a:rPr lang="ru-RU" sz="1600" dirty="0" err="1"/>
              <a:t>отынның</a:t>
            </a:r>
            <a:r>
              <a:rPr lang="ru-RU" sz="1600" dirty="0"/>
              <a:t> </a:t>
            </a:r>
            <a:r>
              <a:rPr lang="ru-RU" sz="1600" dirty="0" err="1"/>
              <a:t>жану</a:t>
            </a:r>
            <a:r>
              <a:rPr lang="ru-RU" sz="1600" dirty="0"/>
              <a:t> </a:t>
            </a:r>
            <a:r>
              <a:rPr lang="ru-RU" sz="1600" dirty="0" err="1"/>
              <a:t>температурасын</a:t>
            </a:r>
            <a:r>
              <a:rPr lang="ru-RU" sz="1600" dirty="0"/>
              <a:t> </a:t>
            </a:r>
            <a:r>
              <a:rPr lang="ru-RU" sz="1600" dirty="0" err="1"/>
              <a:t>жоғарылатады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 err="1"/>
              <a:t>Қазіргі</a:t>
            </a:r>
            <a:r>
              <a:rPr lang="ru-RU" sz="1600" dirty="0"/>
              <a:t> </a:t>
            </a:r>
            <a:r>
              <a:rPr lang="ru-RU" sz="1600" dirty="0" err="1"/>
              <a:t>кезде</a:t>
            </a:r>
            <a:r>
              <a:rPr lang="ru-RU" sz="1600" dirty="0"/>
              <a:t> таза </a:t>
            </a:r>
            <a:r>
              <a:rPr lang="ru-RU" sz="1600" dirty="0" err="1"/>
              <a:t>оттегінің</a:t>
            </a:r>
            <a:r>
              <a:rPr lang="ru-RU" sz="1600" dirty="0"/>
              <a:t> </a:t>
            </a:r>
            <a:r>
              <a:rPr lang="ru-RU" sz="1600" dirty="0" err="1"/>
              <a:t>алау</a:t>
            </a:r>
            <a:r>
              <a:rPr lang="ru-RU" sz="1600" dirty="0"/>
              <a:t> </a:t>
            </a:r>
            <a:r>
              <a:rPr lang="ru-RU" sz="1600" dirty="0" err="1"/>
              <a:t>жағу</a:t>
            </a:r>
            <a:r>
              <a:rPr lang="ru-RU" sz="1600" dirty="0"/>
              <a:t> </a:t>
            </a:r>
            <a:r>
              <a:rPr lang="ru-RU" sz="1600" dirty="0" err="1"/>
              <a:t>әдісі</a:t>
            </a:r>
            <a:r>
              <a:rPr lang="ru-RU" sz="1600" dirty="0"/>
              <a:t> </a:t>
            </a:r>
            <a:r>
              <a:rPr lang="ru-RU" sz="1600" dirty="0" err="1"/>
              <a:t>сирек</a:t>
            </a:r>
            <a:r>
              <a:rPr lang="ru-RU" sz="1600" dirty="0"/>
              <a:t> </a:t>
            </a:r>
            <a:r>
              <a:rPr lang="ru-RU" sz="1600" dirty="0" err="1"/>
              <a:t>қолданылады</a:t>
            </a:r>
            <a:r>
              <a:rPr lang="ru-RU" sz="1600" dirty="0"/>
              <a:t>. </a:t>
            </a:r>
            <a:r>
              <a:rPr lang="ru-RU" sz="1600" dirty="0" err="1"/>
              <a:t>Ірі</a:t>
            </a:r>
            <a:r>
              <a:rPr lang="ru-RU" sz="1600" dirty="0"/>
              <a:t> </a:t>
            </a:r>
            <a:r>
              <a:rPr lang="ru-RU" sz="1600" dirty="0" err="1"/>
              <a:t>зауыттардың</a:t>
            </a:r>
            <a:r>
              <a:rPr lang="ru-RU" sz="1600" dirty="0"/>
              <a:t> </a:t>
            </a:r>
            <a:r>
              <a:rPr lang="ru-RU" sz="1600" dirty="0" err="1"/>
              <a:t>көпшілігінде</a:t>
            </a:r>
            <a:r>
              <a:rPr lang="ru-RU" sz="1600" dirty="0"/>
              <a:t> </a:t>
            </a:r>
            <a:r>
              <a:rPr lang="ru-RU" sz="1600" dirty="0" err="1"/>
              <a:t>сұйық</a:t>
            </a:r>
            <a:r>
              <a:rPr lang="ru-RU" sz="1600" dirty="0"/>
              <a:t> </a:t>
            </a:r>
            <a:r>
              <a:rPr lang="ru-RU" sz="1600" dirty="0" err="1"/>
              <a:t>ваннаны</a:t>
            </a:r>
            <a:r>
              <a:rPr lang="ru-RU" sz="1600" dirty="0"/>
              <a:t> </a:t>
            </a:r>
            <a:r>
              <a:rPr lang="ru-RU" sz="1600" dirty="0" err="1"/>
              <a:t>үрлеудің</a:t>
            </a:r>
            <a:r>
              <a:rPr lang="ru-RU" sz="1600" dirty="0"/>
              <a:t> </a:t>
            </a:r>
            <a:r>
              <a:rPr lang="ru-RU" sz="1600" dirty="0" err="1"/>
              <a:t>тиімді</a:t>
            </a:r>
            <a:r>
              <a:rPr lang="ru-RU" sz="1600" dirty="0"/>
              <a:t> </a:t>
            </a:r>
            <a:r>
              <a:rPr lang="ru-RU" sz="1600" dirty="0" err="1"/>
              <a:t>әдісі</a:t>
            </a:r>
            <a:r>
              <a:rPr lang="ru-RU" sz="1600" dirty="0"/>
              <a:t> </a:t>
            </a:r>
            <a:r>
              <a:rPr lang="ru-RU" sz="1600" dirty="0" err="1"/>
              <a:t>қолданылады</a:t>
            </a:r>
            <a:r>
              <a:rPr lang="ru-RU" sz="1600" dirty="0"/>
              <a:t>. </a:t>
            </a:r>
            <a:r>
              <a:rPr lang="ru-RU" sz="1600" dirty="0" err="1"/>
              <a:t>Алауды</a:t>
            </a:r>
            <a:r>
              <a:rPr lang="ru-RU" sz="1600" dirty="0"/>
              <a:t> </a:t>
            </a:r>
            <a:r>
              <a:rPr lang="ru-RU" sz="1600" dirty="0" err="1"/>
              <a:t>байытумен</a:t>
            </a:r>
            <a:r>
              <a:rPr lang="ru-RU" sz="1600" dirty="0"/>
              <a:t> </a:t>
            </a:r>
            <a:r>
              <a:rPr lang="ru-RU" sz="1600" dirty="0" err="1"/>
              <a:t>салыстырғанда</a:t>
            </a:r>
            <a:r>
              <a:rPr lang="ru-RU" sz="1600" dirty="0"/>
              <a:t> </a:t>
            </a:r>
            <a:r>
              <a:rPr lang="ru-RU" sz="1600" dirty="0" err="1"/>
              <a:t>оттегін</a:t>
            </a:r>
            <a:r>
              <a:rPr lang="ru-RU" sz="1600" dirty="0"/>
              <a:t> </a:t>
            </a:r>
            <a:r>
              <a:rPr lang="ru-RU" sz="1600" dirty="0" err="1"/>
              <a:t>жуудың</a:t>
            </a:r>
            <a:r>
              <a:rPr lang="ru-RU" sz="1600" dirty="0"/>
              <a:t> </a:t>
            </a:r>
            <a:r>
              <a:rPr lang="ru-RU" sz="1600" dirty="0" err="1"/>
              <a:t>жоғары</a:t>
            </a:r>
            <a:r>
              <a:rPr lang="ru-RU" sz="1600" dirty="0"/>
              <a:t> </a:t>
            </a:r>
            <a:r>
              <a:rPr lang="ru-RU" sz="1600" dirty="0" err="1"/>
              <a:t>тиімділігі</a:t>
            </a:r>
            <a:r>
              <a:rPr lang="ru-RU" sz="1600" dirty="0"/>
              <a:t> </a:t>
            </a:r>
            <a:r>
              <a:rPr lang="ru-RU" sz="1600" dirty="0" err="1"/>
              <a:t>келесі</a:t>
            </a:r>
            <a:r>
              <a:rPr lang="ru-RU" sz="1600" dirty="0"/>
              <a:t> </a:t>
            </a:r>
            <a:r>
              <a:rPr lang="ru-RU" sz="1600" dirty="0" err="1"/>
              <a:t>факторлармен</a:t>
            </a:r>
            <a:r>
              <a:rPr lang="ru-RU" sz="1600" dirty="0"/>
              <a:t> </a:t>
            </a:r>
            <a:r>
              <a:rPr lang="ru-RU" sz="1600" dirty="0" err="1"/>
              <a:t>түсіндіріледі</a:t>
            </a:r>
            <a:r>
              <a:rPr lang="ru-RU" sz="1600" dirty="0"/>
              <a:t>:</a:t>
            </a:r>
          </a:p>
          <a:p>
            <a:pPr algn="just"/>
            <a:r>
              <a:rPr lang="ru-RU" sz="1600" dirty="0" err="1"/>
              <a:t>Бір</a:t>
            </a:r>
            <a:r>
              <a:rPr lang="ru-RU" sz="1600" dirty="0"/>
              <a:t> </a:t>
            </a:r>
            <a:r>
              <a:rPr lang="ru-RU" sz="1600" dirty="0" err="1"/>
              <a:t>жағынан</a:t>
            </a:r>
            <a:r>
              <a:rPr lang="ru-RU" sz="1600" dirty="0"/>
              <a:t>, </a:t>
            </a:r>
            <a:r>
              <a:rPr lang="ru-RU" sz="1600" dirty="0" err="1"/>
              <a:t>оттегі</a:t>
            </a:r>
            <a:r>
              <a:rPr lang="ru-RU" sz="1600" dirty="0"/>
              <a:t> ванна </a:t>
            </a:r>
            <a:r>
              <a:rPr lang="ru-RU" sz="1600" dirty="0" err="1"/>
              <a:t>қоспаларының</a:t>
            </a:r>
            <a:r>
              <a:rPr lang="ru-RU" sz="1600" dirty="0"/>
              <a:t> </a:t>
            </a:r>
            <a:r>
              <a:rPr lang="ru-RU" sz="1600" dirty="0" err="1"/>
              <a:t>тотығуындағы</a:t>
            </a:r>
            <a:r>
              <a:rPr lang="ru-RU" sz="1600" dirty="0"/>
              <a:t> газ </a:t>
            </a:r>
            <a:r>
              <a:rPr lang="ru-RU" sz="1600" dirty="0" err="1"/>
              <a:t>тәрізді</a:t>
            </a:r>
            <a:r>
              <a:rPr lang="ru-RU" sz="1600" dirty="0"/>
              <a:t> </a:t>
            </a:r>
            <a:r>
              <a:rPr lang="ru-RU" sz="1600" dirty="0" err="1"/>
              <a:t>оттегінің</a:t>
            </a:r>
            <a:r>
              <a:rPr lang="ru-RU" sz="1600" dirty="0"/>
              <a:t> </a:t>
            </a:r>
            <a:r>
              <a:rPr lang="ru-RU" sz="1600" dirty="0" err="1"/>
              <a:t>қатысу</a:t>
            </a:r>
            <a:r>
              <a:rPr lang="ru-RU" sz="1600" dirty="0"/>
              <a:t> </a:t>
            </a:r>
            <a:r>
              <a:rPr lang="ru-RU" sz="1600" dirty="0" err="1"/>
              <a:t>үлесін</a:t>
            </a:r>
            <a:r>
              <a:rPr lang="ru-RU" sz="1600" dirty="0"/>
              <a:t> </a:t>
            </a:r>
            <a:r>
              <a:rPr lang="ru-RU" sz="1600" dirty="0" err="1"/>
              <a:t>күрт</a:t>
            </a:r>
            <a:r>
              <a:rPr lang="ru-RU" sz="1600" dirty="0"/>
              <a:t> </a:t>
            </a:r>
            <a:r>
              <a:rPr lang="ru-RU" sz="1600" dirty="0" err="1"/>
              <a:t>арттырады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 err="1"/>
              <a:t>Екінші</a:t>
            </a:r>
            <a:r>
              <a:rPr lang="ru-RU" sz="1600" dirty="0"/>
              <a:t> </a:t>
            </a:r>
            <a:r>
              <a:rPr lang="ru-RU" sz="1600" dirty="0" err="1"/>
              <a:t>жағынан</a:t>
            </a:r>
            <a:r>
              <a:rPr lang="ru-RU" sz="1600" dirty="0"/>
              <a:t>, </a:t>
            </a:r>
            <a:r>
              <a:rPr lang="ru-RU" sz="1600" dirty="0" err="1"/>
              <a:t>оттегінің</a:t>
            </a:r>
            <a:r>
              <a:rPr lang="ru-RU" sz="1600" dirty="0"/>
              <a:t> </a:t>
            </a:r>
            <a:r>
              <a:rPr lang="ru-RU" sz="1600" dirty="0" err="1"/>
              <a:t>үрлеуімен</a:t>
            </a:r>
            <a:r>
              <a:rPr lang="ru-RU" sz="1600" dirty="0"/>
              <a:t> </a:t>
            </a:r>
            <a:r>
              <a:rPr lang="ru-RU" sz="1600" dirty="0" err="1"/>
              <a:t>ваннадағы</a:t>
            </a:r>
            <a:r>
              <a:rPr lang="ru-RU" sz="1600" dirty="0"/>
              <a:t> </a:t>
            </a:r>
            <a:r>
              <a:rPr lang="ru-RU" sz="1600" dirty="0" err="1"/>
              <a:t>экзотермиялық</a:t>
            </a:r>
            <a:r>
              <a:rPr lang="ru-RU" sz="1600" dirty="0"/>
              <a:t> </a:t>
            </a:r>
            <a:r>
              <a:rPr lang="ru-RU" sz="1600" dirty="0" err="1"/>
              <a:t>реакциялардың</a:t>
            </a:r>
            <a:r>
              <a:rPr lang="ru-RU" sz="1600" dirty="0"/>
              <a:t> </a:t>
            </a:r>
            <a:r>
              <a:rPr lang="ru-RU" sz="1600" dirty="0" err="1"/>
              <a:t>қарқындылығы</a:t>
            </a:r>
            <a:r>
              <a:rPr lang="ru-RU" sz="1600" dirty="0"/>
              <a:t> </a:t>
            </a:r>
            <a:r>
              <a:rPr lang="ru-RU" sz="1600" dirty="0" err="1"/>
              <a:t>күрт</a:t>
            </a:r>
            <a:r>
              <a:rPr lang="ru-RU" sz="1600" dirty="0"/>
              <a:t> </a:t>
            </a:r>
            <a:r>
              <a:rPr lang="ru-RU" sz="1600" dirty="0" err="1"/>
              <a:t>артады</a:t>
            </a:r>
            <a:r>
              <a:rPr lang="ru-RU" sz="1600" dirty="0"/>
              <a:t>, </a:t>
            </a:r>
            <a:r>
              <a:rPr lang="ru-RU" sz="1600" dirty="0" err="1"/>
              <a:t>оның</a:t>
            </a:r>
            <a:r>
              <a:rPr lang="ru-RU" sz="1600" dirty="0"/>
              <a:t> </a:t>
            </a:r>
            <a:r>
              <a:rPr lang="ru-RU" sz="1600" dirty="0" err="1"/>
              <a:t>жылу</a:t>
            </a:r>
            <a:r>
              <a:rPr lang="ru-RU" sz="1600" dirty="0"/>
              <a:t> </a:t>
            </a:r>
            <a:r>
              <a:rPr lang="ru-RU" sz="1600" dirty="0" err="1"/>
              <a:t>эффективтілігі</a:t>
            </a:r>
            <a:r>
              <a:rPr lang="ru-RU" sz="1600" dirty="0"/>
              <a:t> </a:t>
            </a:r>
            <a:r>
              <a:rPr lang="ru-RU" sz="1600" dirty="0" err="1"/>
              <a:t>алаудағы</a:t>
            </a:r>
            <a:r>
              <a:rPr lang="ru-RU" sz="1600" dirty="0"/>
              <a:t> </a:t>
            </a:r>
            <a:r>
              <a:rPr lang="ru-RU" sz="1600" dirty="0" err="1"/>
              <a:t>реакцияларға</a:t>
            </a:r>
            <a:r>
              <a:rPr lang="ru-RU" sz="1600" dirty="0"/>
              <a:t> </a:t>
            </a:r>
            <a:r>
              <a:rPr lang="ru-RU" sz="1600" dirty="0" err="1"/>
              <a:t>қарағанда</a:t>
            </a:r>
            <a:r>
              <a:rPr lang="ru-RU" sz="1600" dirty="0"/>
              <a:t> 2-3 </a:t>
            </a:r>
            <a:r>
              <a:rPr lang="ru-RU" sz="1600" dirty="0" err="1"/>
              <a:t>есе</a:t>
            </a:r>
            <a:r>
              <a:rPr lang="ru-RU" sz="1600" dirty="0"/>
              <a:t> </a:t>
            </a:r>
            <a:r>
              <a:rPr lang="ru-RU" sz="1600" dirty="0" err="1"/>
              <a:t>жоғары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 err="1"/>
              <a:t>Сонымен</a:t>
            </a:r>
            <a:r>
              <a:rPr lang="ru-RU" sz="1600" dirty="0"/>
              <a:t> </a:t>
            </a:r>
            <a:r>
              <a:rPr lang="ru-RU" sz="1600" dirty="0" err="1"/>
              <a:t>қатар</a:t>
            </a:r>
            <a:r>
              <a:rPr lang="ru-RU" sz="1600" dirty="0"/>
              <a:t>, </a:t>
            </a:r>
            <a:r>
              <a:rPr lang="ru-RU" sz="1600" dirty="0" err="1"/>
              <a:t>отқа</a:t>
            </a:r>
            <a:r>
              <a:rPr lang="ru-RU" sz="1600" dirty="0"/>
              <a:t> </a:t>
            </a:r>
            <a:r>
              <a:rPr lang="ru-RU" sz="1600" dirty="0" err="1"/>
              <a:t>төзімді</a:t>
            </a:r>
            <a:r>
              <a:rPr lang="ru-RU" sz="1600" dirty="0"/>
              <a:t> </a:t>
            </a:r>
            <a:r>
              <a:rPr lang="ru-RU" sz="1600" dirty="0" err="1"/>
              <a:t>төсемнің</a:t>
            </a:r>
            <a:r>
              <a:rPr lang="ru-RU" sz="1600" dirty="0"/>
              <a:t> </a:t>
            </a:r>
            <a:r>
              <a:rPr lang="ru-RU" sz="1600" dirty="0" err="1"/>
              <a:t>тозуы</a:t>
            </a:r>
            <a:r>
              <a:rPr lang="ru-RU" sz="1600" dirty="0"/>
              <a:t> </a:t>
            </a:r>
            <a:r>
              <a:rPr lang="ru-RU" sz="1600" dirty="0" err="1"/>
              <a:t>айтарлықтай</a:t>
            </a:r>
            <a:r>
              <a:rPr lang="ru-RU" sz="1600" dirty="0"/>
              <a:t> </a:t>
            </a:r>
            <a:r>
              <a:rPr lang="ru-RU" sz="1600" dirty="0" err="1"/>
              <a:t>артады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 err="1"/>
              <a:t>Болат</a:t>
            </a:r>
            <a:r>
              <a:rPr lang="ru-RU" sz="1600" dirty="0"/>
              <a:t> </a:t>
            </a:r>
            <a:r>
              <a:rPr lang="ru-RU" sz="1600" dirty="0" err="1"/>
              <a:t>құю</a:t>
            </a:r>
            <a:r>
              <a:rPr lang="ru-RU" sz="1600" dirty="0"/>
              <a:t> </a:t>
            </a:r>
            <a:r>
              <a:rPr lang="ru-RU" sz="1600" dirty="0" err="1"/>
              <a:t>қондырғыларының</a:t>
            </a:r>
            <a:r>
              <a:rPr lang="ru-RU" sz="1600" dirty="0"/>
              <a:t> </a:t>
            </a:r>
            <a:r>
              <a:rPr lang="ru-RU" sz="1600" dirty="0" err="1"/>
              <a:t>тәжірибесі</a:t>
            </a:r>
            <a:r>
              <a:rPr lang="ru-RU" sz="1600" dirty="0"/>
              <a:t> </a:t>
            </a:r>
            <a:r>
              <a:rPr lang="ru-RU" sz="1600" dirty="0" err="1"/>
              <a:t>жарылыс</a:t>
            </a:r>
            <a:r>
              <a:rPr lang="ru-RU" sz="1600" dirty="0"/>
              <a:t> </a:t>
            </a:r>
            <a:r>
              <a:rPr lang="ru-RU" sz="1600" dirty="0" err="1"/>
              <a:t>оттегімен</a:t>
            </a:r>
            <a:r>
              <a:rPr lang="ru-RU" sz="1600" dirty="0"/>
              <a:t> 25% </a:t>
            </a:r>
            <a:r>
              <a:rPr lang="ru-RU" sz="1600" dirty="0" err="1"/>
              <a:t>дейін</a:t>
            </a:r>
            <a:r>
              <a:rPr lang="ru-RU" sz="1600" dirty="0"/>
              <a:t> </a:t>
            </a:r>
            <a:r>
              <a:rPr lang="ru-RU" sz="1600" dirty="0" err="1"/>
              <a:t>байытылған</a:t>
            </a:r>
            <a:r>
              <a:rPr lang="ru-RU" sz="1600" dirty="0"/>
              <a:t> </a:t>
            </a:r>
            <a:r>
              <a:rPr lang="ru-RU" sz="1600" dirty="0" err="1"/>
              <a:t>кезде</a:t>
            </a:r>
            <a:r>
              <a:rPr lang="ru-RU" sz="1600" dirty="0"/>
              <a:t> </a:t>
            </a:r>
            <a:r>
              <a:rPr lang="ru-RU" sz="1600" dirty="0" err="1"/>
              <a:t>пештердің</a:t>
            </a:r>
            <a:r>
              <a:rPr lang="ru-RU" sz="1600" dirty="0"/>
              <a:t> </a:t>
            </a:r>
            <a:r>
              <a:rPr lang="ru-RU" sz="1600" dirty="0" err="1"/>
              <a:t>өнімділігін</a:t>
            </a:r>
            <a:r>
              <a:rPr lang="ru-RU" sz="1600" dirty="0"/>
              <a:t> 20% -</a:t>
            </a:r>
            <a:r>
              <a:rPr lang="ru-RU" sz="1600" dirty="0" err="1"/>
              <a:t>ға</a:t>
            </a:r>
            <a:r>
              <a:rPr lang="ru-RU" sz="1600" dirty="0"/>
              <a:t> </a:t>
            </a:r>
            <a:r>
              <a:rPr lang="ru-RU" sz="1600" dirty="0" err="1"/>
              <a:t>арттыру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отын</a:t>
            </a:r>
            <a:r>
              <a:rPr lang="ru-RU" sz="1600" dirty="0"/>
              <a:t> </a:t>
            </a:r>
            <a:r>
              <a:rPr lang="ru-RU" sz="1600" dirty="0" err="1"/>
              <a:t>шығынын</a:t>
            </a:r>
            <a:r>
              <a:rPr lang="ru-RU" sz="1600" dirty="0"/>
              <a:t> 10-17% </a:t>
            </a:r>
            <a:r>
              <a:rPr lang="ru-RU" sz="1600" dirty="0" err="1"/>
              <a:t>төмендету</a:t>
            </a:r>
            <a:r>
              <a:rPr lang="ru-RU" sz="1600" dirty="0"/>
              <a:t> </a:t>
            </a:r>
            <a:r>
              <a:rPr lang="ru-RU" sz="1600" dirty="0" err="1"/>
              <a:t>мүмкіндігін</a:t>
            </a:r>
            <a:r>
              <a:rPr lang="ru-RU" sz="1600" dirty="0"/>
              <a:t> </a:t>
            </a:r>
            <a:r>
              <a:rPr lang="ru-RU" sz="1600" dirty="0" err="1"/>
              <a:t>көрсетті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 err="1"/>
              <a:t>Ең</a:t>
            </a:r>
            <a:r>
              <a:rPr lang="ru-RU" sz="1600" dirty="0"/>
              <a:t> </a:t>
            </a:r>
            <a:r>
              <a:rPr lang="ru-RU" sz="1600" dirty="0" err="1"/>
              <a:t>ұтымдысы</a:t>
            </a:r>
            <a:r>
              <a:rPr lang="ru-RU" sz="1600" dirty="0"/>
              <a:t> - </a:t>
            </a:r>
            <a:r>
              <a:rPr lang="ru-RU" sz="1600" dirty="0" err="1"/>
              <a:t>оттегінің</a:t>
            </a:r>
            <a:r>
              <a:rPr lang="ru-RU" sz="1600" dirty="0"/>
              <a:t> </a:t>
            </a:r>
            <a:r>
              <a:rPr lang="ru-RU" sz="1600" dirty="0" err="1"/>
              <a:t>қосылуы</a:t>
            </a:r>
            <a:r>
              <a:rPr lang="ru-RU" sz="1600" dirty="0"/>
              <a:t>: </a:t>
            </a:r>
            <a:r>
              <a:rPr lang="ru-RU" sz="1600" dirty="0" err="1"/>
              <a:t>алау</a:t>
            </a:r>
            <a:r>
              <a:rPr lang="ru-RU" sz="1600" dirty="0"/>
              <a:t> мен </a:t>
            </a:r>
            <a:r>
              <a:rPr lang="ru-RU" sz="1600" dirty="0" err="1"/>
              <a:t>ваннаға</a:t>
            </a:r>
            <a:r>
              <a:rPr lang="ru-RU" sz="1600" dirty="0"/>
              <a:t> </a:t>
            </a:r>
            <a:r>
              <a:rPr lang="ru-RU" sz="1600" dirty="0" err="1"/>
              <a:t>дейін</a:t>
            </a:r>
            <a:r>
              <a:rPr lang="ru-RU" sz="1600" dirty="0"/>
              <a:t>. </a:t>
            </a:r>
            <a:r>
              <a:rPr lang="ru-RU" sz="1600" dirty="0" err="1"/>
              <a:t>Бұл</a:t>
            </a:r>
            <a:r>
              <a:rPr lang="ru-RU" sz="1600" dirty="0"/>
              <a:t> </a:t>
            </a:r>
            <a:r>
              <a:rPr lang="ru-RU" sz="1600" dirty="0" err="1"/>
              <a:t>жағдайда</a:t>
            </a:r>
            <a:r>
              <a:rPr lang="ru-RU" sz="1600" dirty="0"/>
              <a:t> </a:t>
            </a:r>
            <a:r>
              <a:rPr lang="ru-RU" sz="1600" dirty="0" err="1"/>
              <a:t>алауда</a:t>
            </a:r>
            <a:r>
              <a:rPr lang="ru-RU" sz="1600" dirty="0"/>
              <a:t> </a:t>
            </a:r>
            <a:r>
              <a:rPr lang="ru-RU" sz="1600" dirty="0" err="1"/>
              <a:t>үрленген</a:t>
            </a:r>
            <a:r>
              <a:rPr lang="ru-RU" sz="1600" dirty="0"/>
              <a:t> </a:t>
            </a:r>
            <a:r>
              <a:rPr lang="ru-RU" sz="1600" dirty="0" err="1"/>
              <a:t>оттегінің</a:t>
            </a:r>
            <a:r>
              <a:rPr lang="ru-RU" sz="1600" dirty="0"/>
              <a:t> </a:t>
            </a:r>
            <a:r>
              <a:rPr lang="ru-RU" sz="1600" dirty="0" err="1"/>
              <a:t>мөлшері</a:t>
            </a:r>
            <a:r>
              <a:rPr lang="ru-RU" sz="1600" dirty="0"/>
              <a:t> </a:t>
            </a:r>
            <a:r>
              <a:rPr lang="ru-RU" sz="1600" dirty="0" err="1"/>
              <a:t>ваннаға</a:t>
            </a:r>
            <a:r>
              <a:rPr lang="ru-RU" sz="1600" dirty="0"/>
              <a:t> </a:t>
            </a:r>
            <a:r>
              <a:rPr lang="ru-RU" sz="1600" dirty="0" err="1"/>
              <a:t>қарағанда</a:t>
            </a:r>
            <a:r>
              <a:rPr lang="ru-RU" sz="1600" dirty="0"/>
              <a:t> </a:t>
            </a:r>
            <a:r>
              <a:rPr lang="ru-RU" sz="1600" dirty="0" err="1"/>
              <a:t>екі</a:t>
            </a:r>
            <a:r>
              <a:rPr lang="ru-RU" sz="1600" dirty="0"/>
              <a:t> </a:t>
            </a:r>
            <a:r>
              <a:rPr lang="ru-RU" sz="1600" dirty="0" err="1"/>
              <a:t>есе</a:t>
            </a:r>
            <a:r>
              <a:rPr lang="ru-RU" sz="1600" dirty="0"/>
              <a:t> </a:t>
            </a:r>
            <a:r>
              <a:rPr lang="ru-RU" sz="1600" dirty="0" err="1"/>
              <a:t>көп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7457757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18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655" y="306177"/>
            <a:ext cx="8600597" cy="9395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3.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Болат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өндірісі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мен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құюдың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жылуэнергетикасы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туралы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жалпы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ақпарат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9076D8-C16F-7144-A7AD-D8FF18172487}"/>
              </a:ext>
            </a:extLst>
          </p:cNvPr>
          <p:cNvSpPr txBox="1"/>
          <p:nvPr/>
        </p:nvSpPr>
        <p:spPr>
          <a:xfrm>
            <a:off x="275654" y="1391213"/>
            <a:ext cx="841114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err="1">
                <a:solidFill>
                  <a:srgbClr val="0000FF"/>
                </a:solidFill>
              </a:rPr>
              <a:t>Екі</a:t>
            </a:r>
            <a:r>
              <a:rPr lang="ru-RU" sz="1600" b="1" dirty="0">
                <a:solidFill>
                  <a:srgbClr val="0000FF"/>
                </a:solidFill>
              </a:rPr>
              <a:t> </a:t>
            </a:r>
            <a:r>
              <a:rPr lang="ru-RU" sz="1600" b="1" dirty="0" err="1">
                <a:solidFill>
                  <a:srgbClr val="0000FF"/>
                </a:solidFill>
              </a:rPr>
              <a:t>ванналы</a:t>
            </a:r>
            <a:r>
              <a:rPr lang="ru-RU" sz="1600" b="1" dirty="0">
                <a:solidFill>
                  <a:srgbClr val="0000FF"/>
                </a:solidFill>
              </a:rPr>
              <a:t> </a:t>
            </a:r>
            <a:r>
              <a:rPr lang="ru-RU" sz="1600" b="1" dirty="0" err="1">
                <a:solidFill>
                  <a:srgbClr val="0000FF"/>
                </a:solidFill>
              </a:rPr>
              <a:t>болат</a:t>
            </a:r>
            <a:r>
              <a:rPr lang="ru-RU" sz="1600" b="1" dirty="0">
                <a:solidFill>
                  <a:srgbClr val="0000FF"/>
                </a:solidFill>
              </a:rPr>
              <a:t> </a:t>
            </a:r>
            <a:r>
              <a:rPr lang="ru-RU" sz="1600" b="1" dirty="0" err="1">
                <a:solidFill>
                  <a:srgbClr val="0000FF"/>
                </a:solidFill>
              </a:rPr>
              <a:t>жасайтын</a:t>
            </a:r>
            <a:r>
              <a:rPr lang="ru-RU" sz="1600" b="1" dirty="0">
                <a:solidFill>
                  <a:srgbClr val="0000FF"/>
                </a:solidFill>
              </a:rPr>
              <a:t> </a:t>
            </a:r>
            <a:r>
              <a:rPr lang="ru-RU" sz="1600" b="1" dirty="0" err="1">
                <a:solidFill>
                  <a:srgbClr val="0000FF"/>
                </a:solidFill>
              </a:rPr>
              <a:t>қондырғылардың</a:t>
            </a:r>
            <a:r>
              <a:rPr lang="ru-RU" sz="1600" b="1" dirty="0">
                <a:solidFill>
                  <a:srgbClr val="0000FF"/>
                </a:solidFill>
              </a:rPr>
              <a:t> </a:t>
            </a:r>
            <a:r>
              <a:rPr lang="ru-RU" sz="1600" b="1" dirty="0" err="1">
                <a:solidFill>
                  <a:srgbClr val="0000FF"/>
                </a:solidFill>
              </a:rPr>
              <a:t>жылу</a:t>
            </a:r>
            <a:r>
              <a:rPr lang="ru-RU" sz="1600" b="1" dirty="0">
                <a:solidFill>
                  <a:srgbClr val="0000FF"/>
                </a:solidFill>
              </a:rPr>
              <a:t> </a:t>
            </a:r>
            <a:r>
              <a:rPr lang="ru-RU" sz="1600" b="1" dirty="0" err="1">
                <a:solidFill>
                  <a:srgbClr val="0000FF"/>
                </a:solidFill>
              </a:rPr>
              <a:t>энергетикасының</a:t>
            </a:r>
            <a:r>
              <a:rPr lang="ru-RU" sz="1600" b="1" dirty="0">
                <a:solidFill>
                  <a:srgbClr val="0000FF"/>
                </a:solidFill>
              </a:rPr>
              <a:t> </a:t>
            </a:r>
            <a:r>
              <a:rPr lang="ru-RU" sz="1600" b="1" dirty="0" err="1">
                <a:solidFill>
                  <a:srgbClr val="0000FF"/>
                </a:solidFill>
              </a:rPr>
              <a:t>ерекшеліктері</a:t>
            </a:r>
            <a:r>
              <a:rPr lang="ru-RU" sz="1600" b="1" dirty="0">
                <a:solidFill>
                  <a:srgbClr val="0000FF"/>
                </a:solidFill>
              </a:rPr>
              <a:t>.</a:t>
            </a:r>
          </a:p>
          <a:p>
            <a:pPr algn="just"/>
            <a:r>
              <a:rPr lang="ru-RU" sz="1600" b="1" dirty="0" err="1"/>
              <a:t>Қондырғының</a:t>
            </a:r>
            <a:r>
              <a:rPr lang="ru-RU" sz="1600" b="1" dirty="0"/>
              <a:t> </a:t>
            </a:r>
            <a:r>
              <a:rPr lang="ru-RU" sz="1600" b="1" dirty="0" err="1"/>
              <a:t>қуатын</a:t>
            </a:r>
            <a:r>
              <a:rPr lang="ru-RU" sz="1600" b="1" dirty="0"/>
              <a:t> </a:t>
            </a:r>
            <a:r>
              <a:rPr lang="ru-RU" sz="1600" b="1" dirty="0" err="1"/>
              <a:t>минималды</a:t>
            </a:r>
            <a:r>
              <a:rPr lang="ru-RU" sz="1600" b="1" dirty="0"/>
              <a:t> </a:t>
            </a:r>
            <a:r>
              <a:rPr lang="ru-RU" sz="1600" b="1" dirty="0" err="1"/>
              <a:t>күрделі</a:t>
            </a:r>
            <a:r>
              <a:rPr lang="ru-RU" sz="1600" b="1" dirty="0"/>
              <a:t> </a:t>
            </a:r>
            <a:r>
              <a:rPr lang="ru-RU" sz="1600" b="1" dirty="0" err="1"/>
              <a:t>шығындармен</a:t>
            </a:r>
            <a:r>
              <a:rPr lang="ru-RU" sz="1600" b="1" dirty="0"/>
              <a:t> </a:t>
            </a:r>
            <a:r>
              <a:rPr lang="ru-RU" sz="1600" b="1" dirty="0" err="1"/>
              <a:t>арттыру</a:t>
            </a:r>
            <a:r>
              <a:rPr lang="ru-RU" sz="1600" b="1" dirty="0"/>
              <a:t> </a:t>
            </a:r>
            <a:r>
              <a:rPr lang="ru-RU" sz="1600" b="1" dirty="0" err="1"/>
              <a:t>үшін</a:t>
            </a:r>
            <a:r>
              <a:rPr lang="ru-RU" sz="1600" b="1" dirty="0"/>
              <a:t> </a:t>
            </a:r>
            <a:r>
              <a:rPr lang="ru-RU" sz="1600" b="1" dirty="0" err="1"/>
              <a:t>мартенді</a:t>
            </a:r>
            <a:r>
              <a:rPr lang="ru-RU" sz="1600" b="1" dirty="0"/>
              <a:t> </a:t>
            </a:r>
            <a:r>
              <a:rPr lang="ru-RU" sz="1600" b="1" dirty="0" err="1"/>
              <a:t>пештер</a:t>
            </a:r>
            <a:r>
              <a:rPr lang="ru-RU" sz="1600" b="1" dirty="0"/>
              <a:t> </a:t>
            </a:r>
            <a:r>
              <a:rPr lang="ru-RU" sz="1600" b="1" dirty="0" err="1"/>
              <a:t>екі</a:t>
            </a:r>
            <a:r>
              <a:rPr lang="ru-RU" sz="1600" b="1" dirty="0"/>
              <a:t> </a:t>
            </a:r>
            <a:r>
              <a:rPr lang="ru-RU" sz="1600" b="1" dirty="0" err="1"/>
              <a:t>ванналы</a:t>
            </a:r>
            <a:r>
              <a:rPr lang="ru-RU" sz="1600" b="1" dirty="0"/>
              <a:t> </a:t>
            </a:r>
            <a:r>
              <a:rPr lang="ru-RU" sz="1600" b="1" dirty="0" err="1"/>
              <a:t>болат</a:t>
            </a:r>
            <a:r>
              <a:rPr lang="ru-RU" sz="1600" b="1" dirty="0"/>
              <a:t> </a:t>
            </a:r>
            <a:r>
              <a:rPr lang="ru-RU" sz="1600" b="1" dirty="0" err="1"/>
              <a:t>жасайтын</a:t>
            </a:r>
            <a:r>
              <a:rPr lang="ru-RU" sz="1600" b="1" dirty="0"/>
              <a:t> </a:t>
            </a:r>
            <a:r>
              <a:rPr lang="ru-RU" sz="1600" b="1" dirty="0" err="1"/>
              <a:t>қондырғыларға</a:t>
            </a:r>
            <a:r>
              <a:rPr lang="ru-RU" sz="1600" b="1" dirty="0"/>
              <a:t> </a:t>
            </a:r>
            <a:r>
              <a:rPr lang="ru-RU" sz="1600" b="1" dirty="0" err="1"/>
              <a:t>қайта</a:t>
            </a:r>
            <a:r>
              <a:rPr lang="ru-RU" sz="1600" b="1" dirty="0"/>
              <a:t> </a:t>
            </a:r>
            <a:r>
              <a:rPr lang="ru-RU" sz="1600" b="1" dirty="0" err="1"/>
              <a:t>құрылады</a:t>
            </a:r>
            <a:r>
              <a:rPr lang="ru-RU" sz="1600" b="1" dirty="0"/>
              <a:t>. </a:t>
            </a:r>
            <a:r>
              <a:rPr lang="ru-RU" sz="1600" b="1" dirty="0" err="1"/>
              <a:t>Мұндай</a:t>
            </a:r>
            <a:r>
              <a:rPr lang="ru-RU" sz="1600" b="1" dirty="0"/>
              <a:t> </a:t>
            </a:r>
            <a:r>
              <a:rPr lang="ru-RU" sz="1600" b="1" dirty="0" err="1"/>
              <a:t>пеште</a:t>
            </a:r>
            <a:r>
              <a:rPr lang="ru-RU" sz="1600" b="1" dirty="0"/>
              <a:t> </a:t>
            </a:r>
            <a:r>
              <a:rPr lang="ru-RU" sz="1600" b="1" dirty="0" err="1"/>
              <a:t>бір</a:t>
            </a:r>
            <a:r>
              <a:rPr lang="ru-RU" sz="1600" b="1" dirty="0"/>
              <a:t> </a:t>
            </a:r>
            <a:r>
              <a:rPr lang="ru-RU" sz="1600" b="1" dirty="0" err="1"/>
              <a:t>балқитын</a:t>
            </a:r>
            <a:r>
              <a:rPr lang="ru-RU" sz="1600" b="1" dirty="0"/>
              <a:t> ванна </a:t>
            </a:r>
            <a:r>
              <a:rPr lang="ru-RU" sz="1600" b="1" dirty="0" err="1"/>
              <a:t>екі</a:t>
            </a:r>
            <a:r>
              <a:rPr lang="ru-RU" sz="1600" b="1" dirty="0"/>
              <a:t> </a:t>
            </a:r>
            <a:r>
              <a:rPr lang="ru-RU" sz="1600" b="1" dirty="0" err="1"/>
              <a:t>ваннаға</a:t>
            </a:r>
            <a:r>
              <a:rPr lang="ru-RU" sz="1600" b="1" dirty="0"/>
              <a:t> </a:t>
            </a:r>
            <a:r>
              <a:rPr lang="ru-RU" sz="1600" b="1" dirty="0" err="1"/>
              <a:t>ауыстырылады</a:t>
            </a:r>
            <a:r>
              <a:rPr lang="ru-RU" sz="1600" b="1" dirty="0"/>
              <a:t>, </a:t>
            </a:r>
            <a:r>
              <a:rPr lang="ru-RU" sz="1600" b="1" dirty="0" err="1"/>
              <a:t>оларды</a:t>
            </a:r>
            <a:r>
              <a:rPr lang="ru-RU" sz="1600" b="1" dirty="0"/>
              <a:t> </a:t>
            </a:r>
            <a:r>
              <a:rPr lang="ru-RU" sz="1600" b="1" dirty="0" err="1"/>
              <a:t>төменгі</a:t>
            </a:r>
            <a:r>
              <a:rPr lang="ru-RU" sz="1600" b="1" dirty="0"/>
              <a:t> </a:t>
            </a:r>
            <a:r>
              <a:rPr lang="ru-RU" sz="1600" b="1" dirty="0" err="1"/>
              <a:t>бөлігіндегі</a:t>
            </a:r>
            <a:r>
              <a:rPr lang="ru-RU" sz="1600" b="1" dirty="0"/>
              <a:t> </a:t>
            </a:r>
            <a:r>
              <a:rPr lang="ru-RU" sz="1600" b="1" dirty="0" err="1"/>
              <a:t>табалдырық</a:t>
            </a:r>
            <a:r>
              <a:rPr lang="ru-RU" sz="1600" b="1" dirty="0"/>
              <a:t> </a:t>
            </a:r>
            <a:r>
              <a:rPr lang="ru-RU" sz="1600" b="1" dirty="0" err="1"/>
              <a:t>және</a:t>
            </a:r>
            <a:r>
              <a:rPr lang="ru-RU" sz="1600" b="1" dirty="0"/>
              <a:t> </a:t>
            </a:r>
            <a:r>
              <a:rPr lang="ru-RU" sz="1600" b="1" dirty="0" err="1"/>
              <a:t>шатырдағы</a:t>
            </a:r>
            <a:r>
              <a:rPr lang="ru-RU" sz="1600" b="1" dirty="0"/>
              <a:t> </a:t>
            </a:r>
            <a:r>
              <a:rPr lang="ru-RU" sz="1600" b="1" dirty="0" err="1"/>
              <a:t>тарылу</a:t>
            </a:r>
            <a:r>
              <a:rPr lang="ru-RU" sz="1600" b="1" dirty="0"/>
              <a:t> </a:t>
            </a:r>
            <a:r>
              <a:rPr lang="ru-RU" sz="1600" b="1" dirty="0" err="1"/>
              <a:t>бөліп</a:t>
            </a:r>
            <a:r>
              <a:rPr lang="ru-RU" sz="1600" b="1" dirty="0"/>
              <a:t> </a:t>
            </a:r>
            <a:r>
              <a:rPr lang="ru-RU" sz="1600" b="1" dirty="0" err="1"/>
              <a:t>тұрады</a:t>
            </a:r>
            <a:r>
              <a:rPr lang="ru-RU" sz="1600" b="1" dirty="0"/>
              <a:t>. </a:t>
            </a:r>
            <a:r>
              <a:rPr lang="ru-RU" sz="1600" b="1" dirty="0" err="1"/>
              <a:t>Пеште</a:t>
            </a:r>
            <a:r>
              <a:rPr lang="ru-RU" sz="1600" b="1" dirty="0"/>
              <a:t> </a:t>
            </a:r>
            <a:r>
              <a:rPr lang="ru-RU" sz="1600" b="1" dirty="0" err="1"/>
              <a:t>регенераторлар</a:t>
            </a:r>
            <a:r>
              <a:rPr lang="ru-RU" sz="1600" b="1" dirty="0"/>
              <a:t> </a:t>
            </a:r>
            <a:r>
              <a:rPr lang="ru-RU" sz="1600" b="1" dirty="0" err="1"/>
              <a:t>жоқ</a:t>
            </a:r>
            <a:r>
              <a:rPr lang="ru-RU" sz="1600" b="1" dirty="0"/>
              <a:t>.</a:t>
            </a:r>
          </a:p>
          <a:p>
            <a:pPr algn="just"/>
            <a:r>
              <a:rPr lang="ru-RU" sz="1600" b="1" dirty="0" err="1"/>
              <a:t>Екі</a:t>
            </a:r>
            <a:r>
              <a:rPr lang="ru-RU" sz="1600" b="1" dirty="0"/>
              <a:t> </a:t>
            </a:r>
            <a:r>
              <a:rPr lang="ru-RU" sz="1600" b="1" dirty="0" err="1"/>
              <a:t>ванналы</a:t>
            </a:r>
            <a:r>
              <a:rPr lang="ru-RU" sz="1600" b="1" dirty="0"/>
              <a:t> </a:t>
            </a:r>
            <a:r>
              <a:rPr lang="ru-RU" sz="1600" b="1" dirty="0" err="1"/>
              <a:t>пештерді</a:t>
            </a:r>
            <a:r>
              <a:rPr lang="ru-RU" sz="1600" b="1" dirty="0"/>
              <a:t> </a:t>
            </a:r>
            <a:r>
              <a:rPr lang="ru-RU" sz="1600" b="1" dirty="0" err="1"/>
              <a:t>кешенді</a:t>
            </a:r>
            <a:r>
              <a:rPr lang="ru-RU" sz="1600" b="1" dirty="0"/>
              <a:t> (</a:t>
            </a:r>
            <a:r>
              <a:rPr lang="ru-RU" sz="1600" b="1" dirty="0" err="1"/>
              <a:t>техникалық</a:t>
            </a:r>
            <a:r>
              <a:rPr lang="ru-RU" sz="1600" b="1" dirty="0"/>
              <a:t> </a:t>
            </a:r>
            <a:r>
              <a:rPr lang="ru-RU" sz="1600" b="1" dirty="0" err="1"/>
              <a:t>және</a:t>
            </a:r>
            <a:r>
              <a:rPr lang="ru-RU" sz="1600" b="1" dirty="0"/>
              <a:t> </a:t>
            </a:r>
            <a:r>
              <a:rPr lang="ru-RU" sz="1600" b="1" dirty="0" err="1"/>
              <a:t>экономикалық</a:t>
            </a:r>
            <a:r>
              <a:rPr lang="ru-RU" sz="1600" b="1" dirty="0"/>
              <a:t>) </a:t>
            </a:r>
            <a:r>
              <a:rPr lang="ru-RU" sz="1600" b="1" dirty="0" err="1"/>
              <a:t>толықтай</a:t>
            </a:r>
            <a:r>
              <a:rPr lang="ru-RU" sz="1600" b="1" dirty="0"/>
              <a:t> </a:t>
            </a:r>
            <a:r>
              <a:rPr lang="ru-RU" sz="1600" b="1" dirty="0" err="1"/>
              <a:t>сәйкес</a:t>
            </a:r>
            <a:r>
              <a:rPr lang="ru-RU" sz="1600" b="1" dirty="0"/>
              <a:t> </a:t>
            </a:r>
            <a:r>
              <a:rPr lang="ru-RU" sz="1600" b="1" dirty="0" err="1"/>
              <a:t>келетін</a:t>
            </a:r>
            <a:r>
              <a:rPr lang="ru-RU" sz="1600" b="1" dirty="0"/>
              <a:t> </a:t>
            </a:r>
            <a:r>
              <a:rPr lang="ru-RU" sz="1600" b="1" dirty="0" err="1"/>
              <a:t>уақытша</a:t>
            </a:r>
            <a:r>
              <a:rPr lang="ru-RU" sz="1600" b="1" dirty="0"/>
              <a:t> </a:t>
            </a:r>
            <a:r>
              <a:rPr lang="ru-RU" sz="1600" b="1" dirty="0" err="1"/>
              <a:t>құрылыс</a:t>
            </a:r>
            <a:r>
              <a:rPr lang="ru-RU" sz="1600" b="1" dirty="0"/>
              <a:t> </a:t>
            </a:r>
            <a:r>
              <a:rPr lang="ru-RU" sz="1600" b="1" dirty="0" err="1"/>
              <a:t>ретінде</a:t>
            </a:r>
            <a:r>
              <a:rPr lang="ru-RU" sz="1600" b="1" dirty="0"/>
              <a:t> </a:t>
            </a:r>
            <a:r>
              <a:rPr lang="ru-RU" sz="1600" b="1" dirty="0" err="1"/>
              <a:t>қарастырған</a:t>
            </a:r>
            <a:r>
              <a:rPr lang="ru-RU" sz="1600" b="1" dirty="0"/>
              <a:t> </a:t>
            </a:r>
            <a:r>
              <a:rPr lang="ru-RU" sz="1600" b="1" dirty="0" err="1"/>
              <a:t>жөн</a:t>
            </a:r>
            <a:endParaRPr lang="ru-RU" sz="1600" b="1" dirty="0"/>
          </a:p>
          <a:p>
            <a:pPr algn="just"/>
            <a:r>
              <a:rPr lang="ru-RU" sz="1600" b="1" dirty="0" err="1"/>
              <a:t>отандық</a:t>
            </a:r>
            <a:r>
              <a:rPr lang="ru-RU" sz="1600" b="1" dirty="0"/>
              <a:t> </a:t>
            </a:r>
            <a:r>
              <a:rPr lang="ru-RU" sz="1600" b="1" dirty="0" err="1"/>
              <a:t>металлургияның</a:t>
            </a:r>
            <a:r>
              <a:rPr lang="ru-RU" sz="1600" b="1" dirty="0"/>
              <a:t> </a:t>
            </a:r>
            <a:r>
              <a:rPr lang="ru-RU" sz="1600" b="1" dirty="0" err="1"/>
              <a:t>болат</a:t>
            </a:r>
            <a:r>
              <a:rPr lang="ru-RU" sz="1600" b="1" dirty="0"/>
              <a:t> </a:t>
            </a:r>
            <a:r>
              <a:rPr lang="ru-RU" sz="1600" b="1" dirty="0" err="1"/>
              <a:t>өндірісінің</a:t>
            </a:r>
            <a:r>
              <a:rPr lang="ru-RU" sz="1600" b="1" dirty="0"/>
              <a:t> конвертер </a:t>
            </a:r>
            <a:r>
              <a:rPr lang="ru-RU" sz="1600" b="1" dirty="0" err="1"/>
              <a:t>әдісіне</a:t>
            </a:r>
            <a:r>
              <a:rPr lang="ru-RU" sz="1600" b="1" dirty="0"/>
              <a:t> </a:t>
            </a:r>
            <a:r>
              <a:rPr lang="ru-RU" sz="1600" b="1" dirty="0" err="1"/>
              <a:t>көшуі</a:t>
            </a:r>
            <a:r>
              <a:rPr lang="ru-RU" sz="1600" b="1" dirty="0"/>
              <a:t>.</a:t>
            </a:r>
          </a:p>
          <a:p>
            <a:pPr algn="just"/>
            <a:r>
              <a:rPr lang="ru-RU" sz="1600" b="1" dirty="0" err="1"/>
              <a:t>Екі</a:t>
            </a:r>
            <a:r>
              <a:rPr lang="ru-RU" sz="1600" b="1" dirty="0"/>
              <a:t> </a:t>
            </a:r>
            <a:r>
              <a:rPr lang="ru-RU" sz="1600" b="1" dirty="0" err="1"/>
              <a:t>ванналық</a:t>
            </a:r>
            <a:r>
              <a:rPr lang="ru-RU" sz="1600" b="1" dirty="0"/>
              <a:t> </a:t>
            </a:r>
            <a:r>
              <a:rPr lang="ru-RU" sz="1600" b="1" dirty="0" err="1"/>
              <a:t>пештердегі</a:t>
            </a:r>
            <a:r>
              <a:rPr lang="ru-RU" sz="1600" b="1" dirty="0"/>
              <a:t> процесс </a:t>
            </a:r>
            <a:r>
              <a:rPr lang="ru-RU" sz="1600" b="1" dirty="0" err="1"/>
              <a:t>қарқындылығы</a:t>
            </a:r>
            <a:r>
              <a:rPr lang="ru-RU" sz="1600" b="1" dirty="0"/>
              <a:t> </a:t>
            </a:r>
            <a:r>
              <a:rPr lang="ru-RU" sz="1600" b="1" dirty="0" err="1"/>
              <a:t>бойынша</a:t>
            </a:r>
            <a:r>
              <a:rPr lang="ru-RU" sz="1600" b="1" dirty="0"/>
              <a:t> </a:t>
            </a:r>
            <a:r>
              <a:rPr lang="ru-RU" sz="1600" b="1" dirty="0" err="1"/>
              <a:t>конвертерге</a:t>
            </a:r>
            <a:r>
              <a:rPr lang="ru-RU" sz="1600" b="1" dirty="0"/>
              <a:t> </a:t>
            </a:r>
            <a:r>
              <a:rPr lang="ru-RU" sz="1600" b="1" dirty="0" err="1"/>
              <a:t>ұқсас</a:t>
            </a:r>
            <a:r>
              <a:rPr lang="ru-RU" sz="1600" b="1" dirty="0"/>
              <a:t>. </a:t>
            </a:r>
            <a:r>
              <a:rPr lang="ru-RU" sz="1600" b="1" dirty="0" err="1"/>
              <a:t>Процесті</a:t>
            </a:r>
            <a:r>
              <a:rPr lang="ru-RU" sz="1600" b="1" dirty="0"/>
              <a:t> </a:t>
            </a:r>
            <a:r>
              <a:rPr lang="ru-RU" sz="1600" b="1" dirty="0" err="1"/>
              <a:t>қарқындату</a:t>
            </a:r>
            <a:r>
              <a:rPr lang="ru-RU" sz="1600" b="1" dirty="0"/>
              <a:t> </a:t>
            </a:r>
            <a:r>
              <a:rPr lang="ru-RU" sz="1600" b="1" dirty="0" err="1"/>
              <a:t>және</a:t>
            </a:r>
            <a:r>
              <a:rPr lang="ru-RU" sz="1600" b="1" dirty="0"/>
              <a:t> </a:t>
            </a:r>
            <a:r>
              <a:rPr lang="ru-RU" sz="1600" b="1" dirty="0" err="1"/>
              <a:t>отынды</a:t>
            </a:r>
            <a:r>
              <a:rPr lang="ru-RU" sz="1600" b="1" dirty="0"/>
              <a:t> </a:t>
            </a:r>
            <a:r>
              <a:rPr lang="ru-RU" sz="1600" b="1" dirty="0" err="1"/>
              <a:t>үнемдеу</a:t>
            </a:r>
            <a:r>
              <a:rPr lang="ru-RU" sz="1600" b="1" dirty="0"/>
              <a:t> </a:t>
            </a:r>
            <a:r>
              <a:rPr lang="ru-RU" sz="1600" b="1" dirty="0" err="1"/>
              <a:t>балқыту</a:t>
            </a:r>
            <a:r>
              <a:rPr lang="ru-RU" sz="1600" b="1" dirty="0"/>
              <a:t> </a:t>
            </a:r>
            <a:r>
              <a:rPr lang="ru-RU" sz="1600" b="1" dirty="0" err="1"/>
              <a:t>кезеңдерін</a:t>
            </a:r>
            <a:r>
              <a:rPr lang="ru-RU" sz="1600" b="1" dirty="0"/>
              <a:t> </a:t>
            </a:r>
            <a:r>
              <a:rPr lang="ru-RU" sz="1600" b="1" dirty="0" err="1"/>
              <a:t>белгілеу</a:t>
            </a:r>
            <a:r>
              <a:rPr lang="ru-RU" sz="1600" b="1" dirty="0"/>
              <a:t> </a:t>
            </a:r>
            <a:r>
              <a:rPr lang="ru-RU" sz="1600" b="1" dirty="0" err="1"/>
              <a:t>арқылы</a:t>
            </a:r>
            <a:r>
              <a:rPr lang="ru-RU" sz="1600" b="1" dirty="0"/>
              <a:t> </a:t>
            </a:r>
            <a:r>
              <a:rPr lang="ru-RU" sz="1600" b="1" dirty="0" err="1"/>
              <a:t>жүзеге</a:t>
            </a:r>
            <a:r>
              <a:rPr lang="ru-RU" sz="1600" b="1" dirty="0"/>
              <a:t> </a:t>
            </a:r>
            <a:r>
              <a:rPr lang="ru-RU" sz="1600" b="1" dirty="0" err="1"/>
              <a:t>асырылады</a:t>
            </a:r>
            <a:r>
              <a:rPr lang="ru-RU" sz="1600" b="1" dirty="0"/>
              <a:t>.</a:t>
            </a:r>
          </a:p>
          <a:p>
            <a:pPr algn="just"/>
            <a:r>
              <a:rPr lang="ru-RU" sz="1600" b="1" dirty="0" err="1"/>
              <a:t>Бұл</a:t>
            </a:r>
            <a:r>
              <a:rPr lang="ru-RU" sz="1600" b="1" dirty="0"/>
              <a:t> </a:t>
            </a:r>
            <a:r>
              <a:rPr lang="ru-RU" sz="1600" b="1" dirty="0" err="1"/>
              <a:t>жағдайда</a:t>
            </a:r>
            <a:r>
              <a:rPr lang="ru-RU" sz="1600" b="1" dirty="0"/>
              <a:t> </a:t>
            </a:r>
            <a:r>
              <a:rPr lang="ru-RU" sz="1600" b="1" dirty="0" err="1"/>
              <a:t>бірінші</a:t>
            </a:r>
            <a:r>
              <a:rPr lang="ru-RU" sz="1600" b="1" dirty="0"/>
              <a:t> «</a:t>
            </a:r>
            <a:r>
              <a:rPr lang="ru-RU" sz="1600" b="1" dirty="0" err="1"/>
              <a:t>ыстық</a:t>
            </a:r>
            <a:r>
              <a:rPr lang="ru-RU" sz="1600" b="1" dirty="0"/>
              <a:t>» </a:t>
            </a:r>
            <a:r>
              <a:rPr lang="ru-RU" sz="1600" b="1" dirty="0" err="1"/>
              <a:t>ваннада</a:t>
            </a:r>
            <a:r>
              <a:rPr lang="ru-RU" sz="1600" b="1" dirty="0"/>
              <a:t> </a:t>
            </a:r>
            <a:r>
              <a:rPr lang="ru-RU" sz="1600" b="1" dirty="0" err="1"/>
              <a:t>газдар</a:t>
            </a:r>
            <a:r>
              <a:rPr lang="ru-RU" sz="1600" b="1" dirty="0"/>
              <a:t> </a:t>
            </a:r>
            <a:r>
              <a:rPr lang="ru-RU" sz="1600" b="1" dirty="0" err="1"/>
              <a:t>бойымен</a:t>
            </a:r>
            <a:r>
              <a:rPr lang="ru-RU" sz="1600" b="1" dirty="0"/>
              <a:t> </a:t>
            </a:r>
            <a:r>
              <a:rPr lang="ru-RU" sz="1600" b="1" dirty="0" err="1"/>
              <a:t>жылуды</a:t>
            </a:r>
            <a:r>
              <a:rPr lang="ru-RU" sz="1600" b="1" dirty="0"/>
              <a:t> </a:t>
            </a:r>
            <a:r>
              <a:rPr lang="ru-RU" sz="1600" b="1" dirty="0" err="1"/>
              <a:t>көбірек</a:t>
            </a:r>
            <a:r>
              <a:rPr lang="ru-RU" sz="1600" b="1" dirty="0"/>
              <a:t> </a:t>
            </a:r>
            <a:r>
              <a:rPr lang="ru-RU" sz="1600" b="1" dirty="0" err="1"/>
              <a:t>беруді</a:t>
            </a:r>
            <a:r>
              <a:rPr lang="ru-RU" sz="1600" b="1" dirty="0"/>
              <a:t> </a:t>
            </a:r>
            <a:r>
              <a:rPr lang="ru-RU" sz="1600" b="1" dirty="0" err="1"/>
              <a:t>және</a:t>
            </a:r>
            <a:r>
              <a:rPr lang="ru-RU" sz="1600" b="1" dirty="0"/>
              <a:t> </a:t>
            </a:r>
            <a:r>
              <a:rPr lang="ru-RU" sz="1600" b="1" dirty="0" err="1"/>
              <a:t>жоғары</a:t>
            </a:r>
            <a:r>
              <a:rPr lang="ru-RU" sz="1600" b="1" dirty="0"/>
              <a:t> </a:t>
            </a:r>
            <a:r>
              <a:rPr lang="ru-RU" sz="1600" b="1" dirty="0" err="1"/>
              <a:t>температураны</a:t>
            </a:r>
            <a:r>
              <a:rPr lang="ru-RU" sz="1600" b="1" dirty="0"/>
              <a:t> </a:t>
            </a:r>
            <a:r>
              <a:rPr lang="ru-RU" sz="1600" b="1" dirty="0" err="1"/>
              <a:t>қажет</a:t>
            </a:r>
            <a:r>
              <a:rPr lang="ru-RU" sz="1600" b="1" dirty="0"/>
              <a:t> </a:t>
            </a:r>
            <a:r>
              <a:rPr lang="ru-RU" sz="1600" b="1" dirty="0" err="1"/>
              <a:t>ететін</a:t>
            </a:r>
            <a:r>
              <a:rPr lang="ru-RU" sz="1600" b="1" dirty="0"/>
              <a:t>, </a:t>
            </a:r>
            <a:r>
              <a:rPr lang="ru-RU" sz="1600" b="1" dirty="0" err="1"/>
              <a:t>балқу</a:t>
            </a:r>
            <a:r>
              <a:rPr lang="ru-RU" sz="1600" b="1" dirty="0"/>
              <a:t> </a:t>
            </a:r>
            <a:r>
              <a:rPr lang="ru-RU" sz="1600" b="1" dirty="0" err="1"/>
              <a:t>және</a:t>
            </a:r>
            <a:r>
              <a:rPr lang="ru-RU" sz="1600" b="1" dirty="0"/>
              <a:t> </a:t>
            </a:r>
            <a:r>
              <a:rPr lang="ru-RU" sz="1600" b="1" dirty="0" err="1"/>
              <a:t>қарқынды</a:t>
            </a:r>
            <a:r>
              <a:rPr lang="ru-RU" sz="1600" b="1" dirty="0"/>
              <a:t> </a:t>
            </a:r>
            <a:r>
              <a:rPr lang="ru-RU" sz="1600" b="1" dirty="0" err="1"/>
              <a:t>оттегімен</a:t>
            </a:r>
            <a:r>
              <a:rPr lang="ru-RU" sz="1600" b="1" dirty="0"/>
              <a:t> </a:t>
            </a:r>
            <a:r>
              <a:rPr lang="ru-RU" sz="1600" b="1" dirty="0" err="1"/>
              <a:t>үрлеу</a:t>
            </a:r>
            <a:r>
              <a:rPr lang="ru-RU" sz="1600" b="1" dirty="0"/>
              <a:t> </a:t>
            </a:r>
            <a:r>
              <a:rPr lang="ru-RU" sz="1600" b="1" dirty="0" err="1"/>
              <a:t>кезеңдері</a:t>
            </a:r>
            <a:r>
              <a:rPr lang="ru-RU" sz="1600" b="1" dirty="0"/>
              <a:t> </a:t>
            </a:r>
            <a:r>
              <a:rPr lang="ru-RU" sz="1600" b="1" dirty="0" err="1"/>
              <a:t>болады</a:t>
            </a:r>
            <a:r>
              <a:rPr lang="ru-RU" sz="1600" b="1" dirty="0"/>
              <a:t>.</a:t>
            </a:r>
          </a:p>
          <a:p>
            <a:pPr algn="just"/>
            <a:r>
              <a:rPr lang="ru-RU" sz="1600" b="1" dirty="0"/>
              <a:t>Осы </a:t>
            </a:r>
            <a:r>
              <a:rPr lang="ru-RU" sz="1600" b="1" dirty="0" err="1"/>
              <a:t>уақытта</a:t>
            </a:r>
            <a:r>
              <a:rPr lang="ru-RU" sz="1600" b="1" dirty="0"/>
              <a:t> </a:t>
            </a:r>
            <a:r>
              <a:rPr lang="ru-RU" sz="1600" b="1" dirty="0" err="1"/>
              <a:t>екінші</a:t>
            </a:r>
            <a:r>
              <a:rPr lang="ru-RU" sz="1600" b="1" dirty="0"/>
              <a:t> </a:t>
            </a:r>
            <a:r>
              <a:rPr lang="ru-RU" sz="1600" b="1" dirty="0" err="1"/>
              <a:t>суық</a:t>
            </a:r>
            <a:r>
              <a:rPr lang="ru-RU" sz="1600" b="1" dirty="0"/>
              <a:t> </a:t>
            </a:r>
            <a:r>
              <a:rPr lang="ru-RU" sz="1600" b="1" dirty="0" err="1"/>
              <a:t>ваннада</a:t>
            </a:r>
            <a:r>
              <a:rPr lang="ru-RU" sz="1600" b="1" dirty="0"/>
              <a:t> СО-</a:t>
            </a:r>
            <a:r>
              <a:rPr lang="ru-RU" sz="1600" b="1" dirty="0" err="1"/>
              <a:t>ны</a:t>
            </a:r>
            <a:r>
              <a:rPr lang="ru-RU" sz="1600" b="1" dirty="0"/>
              <a:t> </a:t>
            </a:r>
            <a:r>
              <a:rPr lang="ru-RU" sz="1600" b="1" dirty="0" err="1"/>
              <a:t>қайта</a:t>
            </a:r>
            <a:r>
              <a:rPr lang="ru-RU" sz="1600" b="1" dirty="0"/>
              <a:t> </a:t>
            </a:r>
            <a:r>
              <a:rPr lang="ru-RU" sz="1600" b="1" dirty="0" err="1"/>
              <a:t>жағуға</a:t>
            </a:r>
            <a:r>
              <a:rPr lang="ru-RU" sz="1600" b="1" dirty="0"/>
              <a:t> </a:t>
            </a:r>
            <a:r>
              <a:rPr lang="ru-RU" sz="1600" b="1" dirty="0" err="1"/>
              <a:t>байланысты</a:t>
            </a:r>
            <a:r>
              <a:rPr lang="ru-RU" sz="1600" b="1" dirty="0"/>
              <a:t> </a:t>
            </a:r>
            <a:r>
              <a:rPr lang="ru-RU" sz="1600" b="1" dirty="0" err="1"/>
              <a:t>зарядты</a:t>
            </a:r>
            <a:r>
              <a:rPr lang="ru-RU" sz="1600" b="1" dirty="0"/>
              <a:t> </a:t>
            </a:r>
            <a:r>
              <a:rPr lang="ru-RU" sz="1600" b="1" dirty="0" err="1"/>
              <a:t>толтыру</a:t>
            </a:r>
            <a:r>
              <a:rPr lang="ru-RU" sz="1600" b="1" dirty="0"/>
              <a:t> </a:t>
            </a:r>
            <a:r>
              <a:rPr lang="ru-RU" sz="1600" b="1" dirty="0" err="1"/>
              <a:t>және</a:t>
            </a:r>
            <a:r>
              <a:rPr lang="ru-RU" sz="1600" b="1" dirty="0"/>
              <a:t> </a:t>
            </a:r>
            <a:r>
              <a:rPr lang="ru-RU" sz="1600" b="1" dirty="0" err="1"/>
              <a:t>қыздыру</a:t>
            </a:r>
            <a:r>
              <a:rPr lang="ru-RU" sz="1600" b="1" dirty="0"/>
              <a:t> </a:t>
            </a:r>
            <a:r>
              <a:rPr lang="ru-RU" sz="1600" b="1" dirty="0" err="1"/>
              <a:t>процестері</a:t>
            </a:r>
            <a:r>
              <a:rPr lang="ru-RU" sz="1600" b="1" dirty="0"/>
              <a:t> </a:t>
            </a:r>
            <a:r>
              <a:rPr lang="ru-RU" sz="1600" b="1" dirty="0" err="1"/>
              <a:t>жүріп</a:t>
            </a:r>
            <a:r>
              <a:rPr lang="ru-RU" sz="1600" b="1" dirty="0"/>
              <a:t> </a:t>
            </a:r>
            <a:r>
              <a:rPr lang="ru-RU" sz="1600" b="1" dirty="0" err="1"/>
              <a:t>жатыр</a:t>
            </a:r>
            <a:r>
              <a:rPr lang="ru-RU" sz="1600" b="1" dirty="0"/>
              <a:t>; </a:t>
            </a:r>
            <a:r>
              <a:rPr lang="ru-RU" sz="1600" b="1" dirty="0" err="1"/>
              <a:t>мұнда</a:t>
            </a:r>
            <a:r>
              <a:rPr lang="ru-RU" sz="1600" b="1" dirty="0"/>
              <a:t> </a:t>
            </a:r>
            <a:r>
              <a:rPr lang="ru-RU" sz="1600" b="1" dirty="0" err="1"/>
              <a:t>ыстық</a:t>
            </a:r>
            <a:r>
              <a:rPr lang="ru-RU" sz="1600" b="1" dirty="0"/>
              <a:t> </a:t>
            </a:r>
            <a:r>
              <a:rPr lang="ru-RU" sz="1600" b="1" dirty="0" err="1"/>
              <a:t>ваннадағы</a:t>
            </a:r>
            <a:r>
              <a:rPr lang="ru-RU" sz="1600" b="1" dirty="0"/>
              <a:t> </a:t>
            </a:r>
            <a:r>
              <a:rPr lang="ru-RU" sz="1600" b="1" dirty="0" err="1"/>
              <a:t>жылудың</a:t>
            </a:r>
            <a:r>
              <a:rPr lang="ru-RU" sz="1600" b="1" dirty="0"/>
              <a:t> </a:t>
            </a:r>
            <a:r>
              <a:rPr lang="ru-RU" sz="1600" b="1" dirty="0" err="1"/>
              <a:t>бір</a:t>
            </a:r>
            <a:r>
              <a:rPr lang="ru-RU" sz="1600" b="1" dirty="0"/>
              <a:t> </a:t>
            </a:r>
            <a:r>
              <a:rPr lang="ru-RU" sz="1600" b="1" dirty="0" err="1"/>
              <a:t>бөлігінен</a:t>
            </a:r>
            <a:r>
              <a:rPr lang="ru-RU" sz="1600" b="1" dirty="0"/>
              <a:t> бас </a:t>
            </a:r>
            <a:r>
              <a:rPr lang="ru-RU" sz="1600" b="1" dirty="0" err="1"/>
              <a:t>тартқан</a:t>
            </a:r>
            <a:r>
              <a:rPr lang="ru-RU" sz="1600" b="1" dirty="0"/>
              <a:t> </a:t>
            </a:r>
            <a:r>
              <a:rPr lang="ru-RU" sz="1600" b="1" dirty="0" err="1"/>
              <a:t>газдар</a:t>
            </a:r>
            <a:r>
              <a:rPr lang="ru-RU" sz="1600" b="1" dirty="0"/>
              <a:t> </a:t>
            </a:r>
            <a:r>
              <a:rPr lang="ru-RU" sz="1600" b="1" dirty="0" err="1"/>
              <a:t>енеді</a:t>
            </a:r>
            <a:r>
              <a:rPr lang="ru-RU" sz="1600" b="1" dirty="0"/>
              <a:t>.</a:t>
            </a:r>
          </a:p>
          <a:p>
            <a:pPr algn="just"/>
            <a:r>
              <a:rPr lang="ru-RU" sz="1600" b="1" dirty="0" err="1"/>
              <a:t>Жетіспейтін</a:t>
            </a:r>
            <a:r>
              <a:rPr lang="ru-RU" sz="1600" b="1" dirty="0"/>
              <a:t> </a:t>
            </a:r>
            <a:r>
              <a:rPr lang="ru-RU" sz="1600" b="1" dirty="0" err="1"/>
              <a:t>жылу</a:t>
            </a:r>
            <a:r>
              <a:rPr lang="ru-RU" sz="1600" b="1" dirty="0"/>
              <a:t> </a:t>
            </a:r>
            <a:r>
              <a:rPr lang="ru-RU" sz="1600" b="1" dirty="0" err="1"/>
              <a:t>табиғи</a:t>
            </a:r>
            <a:r>
              <a:rPr lang="ru-RU" sz="1600" b="1" dirty="0"/>
              <a:t> </a:t>
            </a:r>
            <a:r>
              <a:rPr lang="ru-RU" sz="1600" b="1" dirty="0" err="1"/>
              <a:t>газды</a:t>
            </a:r>
            <a:r>
              <a:rPr lang="ru-RU" sz="1600" b="1" dirty="0"/>
              <a:t> </a:t>
            </a:r>
            <a:r>
              <a:rPr lang="ru-RU" sz="1600" b="1" dirty="0" err="1"/>
              <a:t>пештің</a:t>
            </a:r>
            <a:r>
              <a:rPr lang="ru-RU" sz="1600" b="1" dirty="0"/>
              <a:t> </a:t>
            </a:r>
            <a:r>
              <a:rPr lang="ru-RU" sz="1600" b="1" dirty="0" err="1"/>
              <a:t>шатырына</a:t>
            </a:r>
            <a:r>
              <a:rPr lang="ru-RU" sz="1600" b="1" dirty="0"/>
              <a:t> </a:t>
            </a:r>
            <a:r>
              <a:rPr lang="ru-RU" sz="1600" b="1" dirty="0" err="1"/>
              <a:t>орнатылған</a:t>
            </a:r>
            <a:r>
              <a:rPr lang="ru-RU" sz="1600" b="1" dirty="0"/>
              <a:t> </a:t>
            </a:r>
            <a:r>
              <a:rPr lang="ru-RU" sz="1600" b="1" dirty="0" err="1"/>
              <a:t>оттықтар</a:t>
            </a:r>
            <a:r>
              <a:rPr lang="ru-RU" sz="1600" b="1" dirty="0"/>
              <a:t> </a:t>
            </a:r>
            <a:r>
              <a:rPr lang="ru-RU" sz="1600" b="1" dirty="0" err="1"/>
              <a:t>арқылы</a:t>
            </a:r>
            <a:r>
              <a:rPr lang="ru-RU" sz="1600" b="1" dirty="0"/>
              <a:t> беру </a:t>
            </a:r>
            <a:r>
              <a:rPr lang="ru-RU" sz="1600" b="1" dirty="0" err="1"/>
              <a:t>арқылы</a:t>
            </a:r>
            <a:r>
              <a:rPr lang="ru-RU" sz="1600" b="1" dirty="0"/>
              <a:t> </a:t>
            </a:r>
            <a:r>
              <a:rPr lang="ru-RU" sz="1600" b="1" dirty="0" err="1"/>
              <a:t>толтырылады</a:t>
            </a:r>
            <a:r>
              <a:rPr lang="ru-RU" sz="1600" b="1" dirty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89333361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19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655" y="306177"/>
            <a:ext cx="8600597" cy="9395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3.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Болат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өндірісі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мен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құюдың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жылуэнергетикасы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туралы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жалпы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ақпарат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9076D8-C16F-7144-A7AD-D8FF18172487}"/>
              </a:ext>
            </a:extLst>
          </p:cNvPr>
          <p:cNvSpPr txBox="1"/>
          <p:nvPr/>
        </p:nvSpPr>
        <p:spPr>
          <a:xfrm>
            <a:off x="275654" y="1391213"/>
            <a:ext cx="841114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err="1"/>
              <a:t>Жұмыс</a:t>
            </a:r>
            <a:r>
              <a:rPr lang="ru-RU" sz="2000" dirty="0"/>
              <a:t> </a:t>
            </a:r>
            <a:r>
              <a:rPr lang="ru-RU" sz="2000" dirty="0" err="1"/>
              <a:t>істейтін</a:t>
            </a:r>
            <a:r>
              <a:rPr lang="ru-RU" sz="2000" dirty="0"/>
              <a:t> </a:t>
            </a:r>
            <a:r>
              <a:rPr lang="ru-RU" sz="2000" dirty="0" err="1"/>
              <a:t>екі</a:t>
            </a:r>
            <a:r>
              <a:rPr lang="ru-RU" sz="2000" dirty="0"/>
              <a:t> </a:t>
            </a:r>
            <a:r>
              <a:rPr lang="ru-RU" sz="2000" dirty="0" err="1"/>
              <a:t>ванналы</a:t>
            </a:r>
            <a:r>
              <a:rPr lang="ru-RU" sz="2000" dirty="0"/>
              <a:t> </a:t>
            </a:r>
            <a:r>
              <a:rPr lang="ru-RU" sz="2000" dirty="0" err="1"/>
              <a:t>пештердің</a:t>
            </a:r>
            <a:r>
              <a:rPr lang="ru-RU" sz="2000" dirty="0"/>
              <a:t> </a:t>
            </a:r>
            <a:r>
              <a:rPr lang="ru-RU" sz="2000" dirty="0" err="1"/>
              <a:t>техникалық-экономикалық</a:t>
            </a:r>
            <a:r>
              <a:rPr lang="ru-RU" sz="2000" dirty="0"/>
              <a:t> </a:t>
            </a:r>
            <a:r>
              <a:rPr lang="ru-RU" sz="2000" dirty="0" err="1"/>
              <a:t>көрсеткіштері</a:t>
            </a:r>
            <a:r>
              <a:rPr lang="ru-RU" sz="2000" dirty="0"/>
              <a:t> </a:t>
            </a:r>
            <a:r>
              <a:rPr lang="ru-RU" sz="2000" dirty="0" err="1"/>
              <a:t>олардағы</a:t>
            </a:r>
            <a:r>
              <a:rPr lang="ru-RU" sz="2000" dirty="0"/>
              <a:t> </a:t>
            </a:r>
            <a:r>
              <a:rPr lang="ru-RU" sz="2000" dirty="0" err="1"/>
              <a:t>жылу</a:t>
            </a:r>
            <a:r>
              <a:rPr lang="ru-RU" sz="2000" dirty="0"/>
              <a:t> </a:t>
            </a:r>
            <a:r>
              <a:rPr lang="ru-RU" sz="2000" dirty="0" err="1"/>
              <a:t>энергиясын</a:t>
            </a:r>
            <a:r>
              <a:rPr lang="ru-RU" sz="2000" dirty="0"/>
              <a:t> </a:t>
            </a:r>
            <a:r>
              <a:rPr lang="ru-RU" sz="2000" dirty="0" err="1"/>
              <a:t>пайдалану</a:t>
            </a:r>
            <a:r>
              <a:rPr lang="ru-RU" sz="2000" dirty="0"/>
              <a:t> </a:t>
            </a:r>
            <a:r>
              <a:rPr lang="ru-RU" sz="2000" dirty="0" err="1"/>
              <a:t>тиімділігіне</a:t>
            </a:r>
            <a:r>
              <a:rPr lang="ru-RU" sz="2000" dirty="0"/>
              <a:t> </a:t>
            </a:r>
            <a:r>
              <a:rPr lang="ru-RU" sz="2000" dirty="0" err="1"/>
              <a:t>байланысты</a:t>
            </a:r>
            <a:r>
              <a:rPr lang="ru-RU" sz="2000" dirty="0"/>
              <a:t>. Процесс </a:t>
            </a:r>
            <a:r>
              <a:rPr lang="ru-RU" sz="2000" dirty="0" err="1"/>
              <a:t>кезіндегі</a:t>
            </a:r>
            <a:r>
              <a:rPr lang="ru-RU" sz="2000" dirty="0"/>
              <a:t> энергия </a:t>
            </a:r>
            <a:r>
              <a:rPr lang="ru-RU" sz="2000" dirty="0" err="1"/>
              <a:t>көздеріне</a:t>
            </a:r>
            <a:r>
              <a:rPr lang="ru-RU" sz="2000" dirty="0"/>
              <a:t> </a:t>
            </a:r>
            <a:r>
              <a:rPr lang="ru-RU" sz="2000" dirty="0" err="1"/>
              <a:t>мыналар</a:t>
            </a:r>
            <a:r>
              <a:rPr lang="ru-RU" sz="2000" dirty="0"/>
              <a:t> </a:t>
            </a:r>
            <a:r>
              <a:rPr lang="ru-RU" sz="2000" dirty="0" err="1"/>
              <a:t>жатады</a:t>
            </a:r>
            <a:r>
              <a:rPr lang="ru-RU" sz="2000" dirty="0"/>
              <a:t>: </a:t>
            </a:r>
            <a:r>
              <a:rPr lang="ru-RU" sz="2000" dirty="0" err="1"/>
              <a:t>отынның</a:t>
            </a:r>
            <a:r>
              <a:rPr lang="ru-RU" sz="2000" dirty="0"/>
              <a:t> </a:t>
            </a:r>
            <a:r>
              <a:rPr lang="ru-RU" sz="2000" dirty="0" err="1"/>
              <a:t>жану</a:t>
            </a:r>
            <a:r>
              <a:rPr lang="ru-RU" sz="2000" dirty="0"/>
              <a:t> </a:t>
            </a:r>
            <a:r>
              <a:rPr lang="ru-RU" sz="2000" dirty="0" err="1"/>
              <a:t>жылуы</a:t>
            </a:r>
            <a:r>
              <a:rPr lang="ru-RU" sz="2000" dirty="0"/>
              <a:t>, </a:t>
            </a:r>
            <a:r>
              <a:rPr lang="ru-RU" sz="2000" dirty="0" err="1"/>
              <a:t>шойынның</a:t>
            </a:r>
            <a:r>
              <a:rPr lang="ru-RU" sz="2000" dirty="0"/>
              <a:t> </a:t>
            </a:r>
            <a:r>
              <a:rPr lang="ru-RU" sz="2000" dirty="0" err="1"/>
              <a:t>физикалық</a:t>
            </a:r>
            <a:r>
              <a:rPr lang="ru-RU" sz="2000" dirty="0"/>
              <a:t> </a:t>
            </a:r>
            <a:r>
              <a:rPr lang="ru-RU" sz="2000" dirty="0" err="1"/>
              <a:t>жылуы</a:t>
            </a:r>
            <a:r>
              <a:rPr lang="ru-RU" sz="2000" dirty="0"/>
              <a:t>, металл </a:t>
            </a:r>
            <a:r>
              <a:rPr lang="ru-RU" sz="2000" dirty="0" err="1"/>
              <a:t>қоспаларының</a:t>
            </a:r>
            <a:r>
              <a:rPr lang="ru-RU" sz="2000" dirty="0"/>
              <a:t> </a:t>
            </a:r>
            <a:r>
              <a:rPr lang="ru-RU" sz="2000" dirty="0" err="1"/>
              <a:t>тотығу</a:t>
            </a:r>
            <a:r>
              <a:rPr lang="ru-RU" sz="2000" dirty="0"/>
              <a:t> </a:t>
            </a:r>
            <a:r>
              <a:rPr lang="ru-RU" sz="2000" dirty="0" err="1"/>
              <a:t>жылуы</a:t>
            </a:r>
            <a:r>
              <a:rPr lang="ru-RU" sz="2000" dirty="0"/>
              <a:t>, </a:t>
            </a:r>
            <a:r>
              <a:rPr lang="ru-RU" sz="2000" dirty="0" err="1"/>
              <a:t>темірдің</a:t>
            </a:r>
            <a:r>
              <a:rPr lang="ru-RU" sz="2000" dirty="0"/>
              <a:t> </a:t>
            </a:r>
            <a:r>
              <a:rPr lang="ru-RU" sz="2000" dirty="0" err="1"/>
              <a:t>тотығу</a:t>
            </a:r>
            <a:r>
              <a:rPr lang="ru-RU" sz="2000" dirty="0"/>
              <a:t> </a:t>
            </a:r>
            <a:r>
              <a:rPr lang="ru-RU" sz="2000" dirty="0" err="1"/>
              <a:t>жылуы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 err="1"/>
              <a:t>Салқын</a:t>
            </a:r>
            <a:r>
              <a:rPr lang="ru-RU" sz="2000" dirty="0"/>
              <a:t> ванна </a:t>
            </a:r>
            <a:r>
              <a:rPr lang="ru-RU" sz="2000" dirty="0" err="1"/>
              <a:t>жартылай</a:t>
            </a:r>
            <a:r>
              <a:rPr lang="ru-RU" sz="2000" dirty="0"/>
              <a:t> регенератор </a:t>
            </a:r>
            <a:r>
              <a:rPr lang="ru-RU" sz="2000" dirty="0" err="1"/>
              <a:t>қызметін</a:t>
            </a:r>
            <a:r>
              <a:rPr lang="ru-RU" sz="2000" dirty="0"/>
              <a:t> </a:t>
            </a:r>
            <a:r>
              <a:rPr lang="ru-RU" sz="2000" dirty="0" err="1"/>
              <a:t>атқарады</a:t>
            </a:r>
            <a:r>
              <a:rPr lang="ru-RU" sz="2000" dirty="0"/>
              <a:t>, 1700 ° С </a:t>
            </a:r>
            <a:r>
              <a:rPr lang="ru-RU" sz="2000" dirty="0" err="1"/>
              <a:t>температурада</a:t>
            </a:r>
            <a:r>
              <a:rPr lang="ru-RU" sz="2000" dirty="0"/>
              <a:t> </a:t>
            </a:r>
            <a:r>
              <a:rPr lang="ru-RU" sz="2000" dirty="0" err="1"/>
              <a:t>ыстық</a:t>
            </a:r>
            <a:r>
              <a:rPr lang="ru-RU" sz="2000" dirty="0"/>
              <a:t> </a:t>
            </a:r>
            <a:r>
              <a:rPr lang="ru-RU" sz="2000" dirty="0" err="1"/>
              <a:t>бөліктен</a:t>
            </a:r>
            <a:r>
              <a:rPr lang="ru-RU" sz="2000" dirty="0"/>
              <a:t> </a:t>
            </a:r>
            <a:r>
              <a:rPr lang="ru-RU" sz="2000" dirty="0" err="1"/>
              <a:t>шығатын</a:t>
            </a:r>
            <a:r>
              <a:rPr lang="ru-RU" sz="2000" dirty="0"/>
              <a:t> </a:t>
            </a:r>
            <a:r>
              <a:rPr lang="ru-RU" sz="2000" dirty="0" err="1"/>
              <a:t>газдардың</a:t>
            </a:r>
            <a:r>
              <a:rPr lang="ru-RU" sz="2000" dirty="0"/>
              <a:t> </a:t>
            </a:r>
            <a:r>
              <a:rPr lang="ru-RU" sz="2000" dirty="0" err="1"/>
              <a:t>жылуын</a:t>
            </a:r>
            <a:r>
              <a:rPr lang="ru-RU" sz="2000" dirty="0"/>
              <a:t> </a:t>
            </a:r>
            <a:r>
              <a:rPr lang="ru-RU" sz="2000" dirty="0" err="1"/>
              <a:t>жинайды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 err="1"/>
              <a:t>Пештің</a:t>
            </a:r>
            <a:r>
              <a:rPr lang="ru-RU" sz="2000" dirty="0"/>
              <a:t> </a:t>
            </a:r>
            <a:r>
              <a:rPr lang="ru-RU" sz="2000" dirty="0" err="1"/>
              <a:t>жұмыс</a:t>
            </a:r>
            <a:r>
              <a:rPr lang="ru-RU" sz="2000" dirty="0"/>
              <a:t> </a:t>
            </a:r>
            <a:r>
              <a:rPr lang="ru-RU" sz="2000" dirty="0" err="1"/>
              <a:t>кеңістігінен</a:t>
            </a:r>
            <a:r>
              <a:rPr lang="ru-RU" sz="2000" dirty="0"/>
              <a:t> </a:t>
            </a:r>
            <a:r>
              <a:rPr lang="ru-RU" sz="2000" dirty="0" err="1"/>
              <a:t>шығатын</a:t>
            </a:r>
            <a:r>
              <a:rPr lang="ru-RU" sz="2000" dirty="0"/>
              <a:t> </a:t>
            </a:r>
            <a:r>
              <a:rPr lang="ru-RU" sz="2000" dirty="0" err="1"/>
              <a:t>газдардың</a:t>
            </a:r>
            <a:r>
              <a:rPr lang="ru-RU" sz="2000" dirty="0"/>
              <a:t> </a:t>
            </a:r>
            <a:r>
              <a:rPr lang="ru-RU" sz="2000" dirty="0" err="1"/>
              <a:t>мөлшері</a:t>
            </a:r>
            <a:r>
              <a:rPr lang="ru-RU" sz="2000" dirty="0"/>
              <a:t> 50-60 </a:t>
            </a:r>
            <a:r>
              <a:rPr lang="ru-RU" sz="2000" dirty="0" err="1"/>
              <a:t>мың</a:t>
            </a:r>
            <a:r>
              <a:rPr lang="ru-RU" sz="2000" dirty="0"/>
              <a:t> м3 / </a:t>
            </a:r>
            <a:r>
              <a:rPr lang="ru-RU" sz="2000" dirty="0" err="1"/>
              <a:t>сағ</a:t>
            </a:r>
            <a:r>
              <a:rPr lang="ru-RU" sz="2000" dirty="0"/>
              <a:t>, </a:t>
            </a:r>
            <a:r>
              <a:rPr lang="ru-RU" sz="2000" dirty="0" err="1"/>
              <a:t>олардың</a:t>
            </a:r>
            <a:r>
              <a:rPr lang="ru-RU" sz="2000" dirty="0"/>
              <a:t> </a:t>
            </a:r>
            <a:r>
              <a:rPr lang="ru-RU" sz="2000" dirty="0" err="1"/>
              <a:t>температурасы</a:t>
            </a:r>
            <a:r>
              <a:rPr lang="ru-RU" sz="2000" dirty="0"/>
              <a:t> 1400-1500 ° С </a:t>
            </a:r>
            <a:r>
              <a:rPr lang="ru-RU" sz="2000" dirty="0" err="1"/>
              <a:t>құрайды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 err="1"/>
              <a:t>Жоғары</a:t>
            </a:r>
            <a:r>
              <a:rPr lang="ru-RU" sz="2000" dirty="0"/>
              <a:t> </a:t>
            </a:r>
            <a:r>
              <a:rPr lang="ru-RU" sz="2000" dirty="0" err="1"/>
              <a:t>температуралы</a:t>
            </a:r>
            <a:r>
              <a:rPr lang="ru-RU" sz="2000" dirty="0"/>
              <a:t> </a:t>
            </a:r>
            <a:r>
              <a:rPr lang="ru-RU" sz="2000" dirty="0" err="1"/>
              <a:t>газдарды</a:t>
            </a:r>
            <a:r>
              <a:rPr lang="ru-RU" sz="2000" dirty="0"/>
              <a:t> </a:t>
            </a:r>
            <a:r>
              <a:rPr lang="ru-RU" sz="2000" dirty="0" err="1"/>
              <a:t>толығымен</a:t>
            </a:r>
            <a:r>
              <a:rPr lang="ru-RU" sz="2000" dirty="0"/>
              <a:t> </a:t>
            </a:r>
            <a:r>
              <a:rPr lang="ru-RU" sz="2000" dirty="0" err="1"/>
              <a:t>кәдеге</a:t>
            </a:r>
            <a:r>
              <a:rPr lang="ru-RU" sz="2000" dirty="0"/>
              <a:t> </a:t>
            </a:r>
            <a:r>
              <a:rPr lang="ru-RU" sz="2000" dirty="0" err="1"/>
              <a:t>жарату</a:t>
            </a:r>
            <a:r>
              <a:rPr lang="ru-RU" sz="2000" dirty="0"/>
              <a:t> </a:t>
            </a:r>
            <a:r>
              <a:rPr lang="ru-RU" sz="2000" dirty="0" err="1"/>
              <a:t>жылу-конвективті</a:t>
            </a:r>
            <a:r>
              <a:rPr lang="ru-RU" sz="2000" dirty="0"/>
              <a:t> </a:t>
            </a:r>
            <a:r>
              <a:rPr lang="ru-RU" sz="2000" dirty="0" err="1"/>
              <a:t>жылудың</a:t>
            </a:r>
            <a:r>
              <a:rPr lang="ru-RU" sz="2000" dirty="0"/>
              <a:t> </a:t>
            </a:r>
            <a:r>
              <a:rPr lang="ru-RU" sz="2000" dirty="0" err="1"/>
              <a:t>арнайы</a:t>
            </a:r>
            <a:r>
              <a:rPr lang="ru-RU" sz="2000" dirty="0"/>
              <a:t> </a:t>
            </a:r>
            <a:r>
              <a:rPr lang="ru-RU" sz="2000" dirty="0" err="1"/>
              <a:t>дизайнындағы</a:t>
            </a:r>
            <a:r>
              <a:rPr lang="ru-RU" sz="2000" dirty="0"/>
              <a:t> </a:t>
            </a:r>
            <a:r>
              <a:rPr lang="ru-RU" sz="2000" dirty="0" err="1"/>
              <a:t>жылу-жылу</a:t>
            </a:r>
            <a:r>
              <a:rPr lang="ru-RU" sz="2000" dirty="0"/>
              <a:t> </a:t>
            </a:r>
            <a:r>
              <a:rPr lang="ru-RU" sz="2000" dirty="0" err="1"/>
              <a:t>қазандықтарын</a:t>
            </a:r>
            <a:r>
              <a:rPr lang="ru-RU" sz="2000" dirty="0"/>
              <a:t> </a:t>
            </a:r>
            <a:r>
              <a:rPr lang="ru-RU" sz="2000" dirty="0" err="1"/>
              <a:t>орнатумен</a:t>
            </a:r>
            <a:r>
              <a:rPr lang="ru-RU" sz="2000" dirty="0"/>
              <a:t> </a:t>
            </a:r>
            <a:r>
              <a:rPr lang="ru-RU" sz="2000" dirty="0" err="1"/>
              <a:t>жүзеге</a:t>
            </a:r>
            <a:r>
              <a:rPr lang="ru-RU" sz="2000" dirty="0"/>
              <a:t> </a:t>
            </a:r>
            <a:r>
              <a:rPr lang="ru-RU" sz="2000" dirty="0" err="1"/>
              <a:t>асырылады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/>
              <a:t>Пеш </a:t>
            </a:r>
            <a:r>
              <a:rPr lang="ru-RU" sz="2000" dirty="0" err="1"/>
              <a:t>құрылымын</a:t>
            </a:r>
            <a:r>
              <a:rPr lang="ru-RU" sz="2000" dirty="0"/>
              <a:t> </a:t>
            </a:r>
            <a:r>
              <a:rPr lang="ru-RU" sz="2000" dirty="0" err="1"/>
              <a:t>жылумен</a:t>
            </a:r>
            <a:r>
              <a:rPr lang="ru-RU" sz="2000" dirty="0"/>
              <a:t> </a:t>
            </a:r>
            <a:r>
              <a:rPr lang="ru-RU" sz="2000" dirty="0" err="1"/>
              <a:t>салқындату</a:t>
            </a:r>
            <a:r>
              <a:rPr lang="ru-RU" sz="2000" dirty="0"/>
              <a:t> оны </a:t>
            </a:r>
            <a:r>
              <a:rPr lang="ru-RU" sz="2000" dirty="0" err="1"/>
              <a:t>буландырғыш</a:t>
            </a:r>
            <a:r>
              <a:rPr lang="ru-RU" sz="2000" dirty="0"/>
              <a:t> </a:t>
            </a:r>
            <a:r>
              <a:rPr lang="ru-RU" sz="2000" dirty="0" err="1"/>
              <a:t>салқындатумен</a:t>
            </a:r>
            <a:r>
              <a:rPr lang="ru-RU" sz="2000" dirty="0"/>
              <a:t> </a:t>
            </a:r>
            <a:r>
              <a:rPr lang="ru-RU" sz="2000" dirty="0" err="1"/>
              <a:t>жабдықтау</a:t>
            </a:r>
            <a:r>
              <a:rPr lang="ru-RU" sz="2000" dirty="0"/>
              <a:t> </a:t>
            </a:r>
            <a:r>
              <a:rPr lang="ru-RU" sz="2000" dirty="0" err="1"/>
              <a:t>арқылы</a:t>
            </a:r>
            <a:r>
              <a:rPr lang="ru-RU" sz="2000" dirty="0"/>
              <a:t> </a:t>
            </a:r>
            <a:r>
              <a:rPr lang="ru-RU" sz="2000" dirty="0" err="1"/>
              <a:t>жүзеге</a:t>
            </a:r>
            <a:r>
              <a:rPr lang="ru-RU" sz="2000" dirty="0"/>
              <a:t> </a:t>
            </a:r>
            <a:r>
              <a:rPr lang="ru-RU" sz="2000" dirty="0" err="1"/>
              <a:t>асырылады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242778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3">
            <a:extLst>
              <a:ext uri="{FF2B5EF4-FFF2-40B4-BE49-F238E27FC236}">
                <a16:creationId xmlns:a16="http://schemas.microsoft.com/office/drawing/2014/main" id="{A2A63883-AEAC-1641-8102-B1B20A3B3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313EB6-59EF-104D-9ADA-660F86C660C3}" type="slidenum">
              <a:rPr lang="ru-RU" altLang="x-none"/>
              <a:pPr eaLnBrk="1" hangingPunct="1"/>
              <a:t>2</a:t>
            </a:fld>
            <a:endParaRPr lang="ru-RU" altLang="x-none"/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562FAA5F-69C9-4F4C-B8EF-CA1F442E1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1196752"/>
            <a:ext cx="4968552" cy="4417767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Дәріс</a:t>
            </a:r>
            <a:r>
              <a:rPr 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жоспары</a:t>
            </a:r>
            <a:endParaRPr lang="ru-RU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defRPr/>
            </a:pPr>
            <a:endParaRPr lang="ru-RU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16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Болат</a:t>
            </a:r>
            <a:r>
              <a:rPr lang="ru-RU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16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құю</a:t>
            </a:r>
            <a:r>
              <a:rPr lang="ru-RU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16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қондырғыларындағы</a:t>
            </a:r>
            <a:r>
              <a:rPr lang="ru-RU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16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жылу</a:t>
            </a:r>
            <a:r>
              <a:rPr lang="ru-RU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16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және</a:t>
            </a:r>
            <a:r>
              <a:rPr lang="ru-RU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масса </a:t>
            </a:r>
            <a:r>
              <a:rPr lang="ru-RU" sz="16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алмасу</a:t>
            </a:r>
            <a:r>
              <a:rPr lang="ru-RU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16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туралы</a:t>
            </a:r>
            <a:r>
              <a:rPr lang="ru-RU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16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жалпы</a:t>
            </a:r>
            <a:r>
              <a:rPr lang="ru-RU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16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ақпарат</a:t>
            </a:r>
            <a:endParaRPr lang="ru-RU" sz="1600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1600" b="1" dirty="0" err="1">
                <a:latin typeface="Arial" charset="0"/>
              </a:rPr>
              <a:t>Металлургиялық</a:t>
            </a:r>
            <a:r>
              <a:rPr lang="ru-RU" sz="1600" b="1" dirty="0">
                <a:latin typeface="Arial" charset="0"/>
              </a:rPr>
              <a:t> </a:t>
            </a:r>
            <a:r>
              <a:rPr lang="ru-RU" sz="1600" b="1" dirty="0" err="1">
                <a:latin typeface="Arial" charset="0"/>
              </a:rPr>
              <a:t>пештердің</a:t>
            </a:r>
            <a:r>
              <a:rPr lang="ru-RU" sz="1600" b="1" dirty="0">
                <a:latin typeface="Arial" charset="0"/>
              </a:rPr>
              <a:t> </a:t>
            </a:r>
            <a:r>
              <a:rPr lang="ru-RU" sz="1600" b="1" dirty="0" err="1">
                <a:latin typeface="Arial" charset="0"/>
              </a:rPr>
              <a:t>энергетикалық</a:t>
            </a:r>
            <a:r>
              <a:rPr lang="ru-RU" sz="1600" b="1" dirty="0">
                <a:latin typeface="Arial" charset="0"/>
              </a:rPr>
              <a:t> </a:t>
            </a:r>
            <a:r>
              <a:rPr lang="ru-RU" sz="1600" b="1" dirty="0" err="1">
                <a:latin typeface="Arial" charset="0"/>
              </a:rPr>
              <a:t>көрсеткіштері</a:t>
            </a:r>
            <a:endParaRPr lang="ru-RU" sz="1600" b="1" dirty="0">
              <a:latin typeface="Arial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1600" b="1" dirty="0" err="1"/>
              <a:t>Мартенді</a:t>
            </a:r>
            <a:r>
              <a:rPr lang="ru-RU" sz="1600" b="1" dirty="0"/>
              <a:t> </a:t>
            </a:r>
            <a:r>
              <a:rPr lang="ru-RU" sz="1600" b="1" dirty="0" err="1"/>
              <a:t>болат</a:t>
            </a:r>
            <a:r>
              <a:rPr lang="ru-RU" sz="1600" b="1" dirty="0"/>
              <a:t> </a:t>
            </a:r>
            <a:r>
              <a:rPr lang="ru-RU" sz="1600" b="1" dirty="0" err="1"/>
              <a:t>өндірісі</a:t>
            </a:r>
            <a:r>
              <a:rPr lang="ru-RU" sz="1600" b="1" dirty="0"/>
              <a:t>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1600" b="1" dirty="0" err="1"/>
              <a:t>Екі</a:t>
            </a:r>
            <a:r>
              <a:rPr lang="ru-RU" sz="1600" b="1" dirty="0"/>
              <a:t> </a:t>
            </a:r>
            <a:r>
              <a:rPr lang="ru-RU" sz="1600" b="1" dirty="0" err="1"/>
              <a:t>ванналы</a:t>
            </a:r>
            <a:r>
              <a:rPr lang="ru-RU" sz="1600" b="1" dirty="0"/>
              <a:t> </a:t>
            </a:r>
            <a:r>
              <a:rPr lang="ru-RU" sz="1600" b="1" dirty="0" err="1"/>
              <a:t>болат</a:t>
            </a:r>
            <a:r>
              <a:rPr lang="ru-RU" sz="1600" b="1" dirty="0"/>
              <a:t> </a:t>
            </a:r>
            <a:r>
              <a:rPr lang="ru-RU" sz="1600" b="1" dirty="0" err="1"/>
              <a:t>балқыту</a:t>
            </a:r>
            <a:r>
              <a:rPr lang="ru-RU" sz="1600" b="1" dirty="0"/>
              <a:t> </a:t>
            </a:r>
            <a:r>
              <a:rPr lang="ru-RU" sz="1600" b="1" dirty="0" err="1"/>
              <a:t>қондырғылардың</a:t>
            </a:r>
            <a:r>
              <a:rPr lang="ru-RU" sz="1600" b="1" dirty="0"/>
              <a:t> </a:t>
            </a:r>
            <a:r>
              <a:rPr lang="ru-RU" sz="1600" b="1" dirty="0" err="1"/>
              <a:t>жылу</a:t>
            </a:r>
            <a:r>
              <a:rPr lang="ru-RU" sz="1600" b="1" dirty="0"/>
              <a:t> </a:t>
            </a:r>
            <a:r>
              <a:rPr lang="ru-RU" sz="1600" b="1" dirty="0" err="1"/>
              <a:t>энергетикасының</a:t>
            </a:r>
            <a:r>
              <a:rPr lang="ru-RU" sz="1600" b="1" dirty="0"/>
              <a:t> </a:t>
            </a:r>
            <a:r>
              <a:rPr lang="ru-RU" sz="1600" b="1" dirty="0" err="1"/>
              <a:t>ерекшеліктері</a:t>
            </a:r>
            <a:endParaRPr lang="ru-RU" sz="1600" b="1" dirty="0"/>
          </a:p>
          <a:p>
            <a:pPr marL="342900" indent="-342900">
              <a:buFont typeface="+mj-lt"/>
              <a:buAutoNum type="arabicPeriod"/>
              <a:defRPr/>
            </a:pPr>
            <a:endParaRPr lang="ru-RU" sz="1600" b="1" dirty="0"/>
          </a:p>
          <a:p>
            <a:pPr marL="342900" indent="-342900">
              <a:buFont typeface="+mj-lt"/>
              <a:buAutoNum type="arabicPeriod"/>
              <a:defRPr/>
            </a:pPr>
            <a:endParaRPr lang="ru-RU" sz="1600" b="1" dirty="0"/>
          </a:p>
          <a:p>
            <a:pPr>
              <a:defRPr/>
            </a:pP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>
              <a:defRPr/>
            </a:pPr>
            <a:endParaRPr lang="ru-RU" sz="16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B7247F-431E-3B4E-A93F-CA2D3E2FD646}"/>
              </a:ext>
            </a:extLst>
          </p:cNvPr>
          <p:cNvSpPr txBox="1"/>
          <p:nvPr/>
        </p:nvSpPr>
        <p:spPr>
          <a:xfrm>
            <a:off x="5796136" y="692696"/>
            <a:ext cx="30243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ГЛОССАРИЙ</a:t>
            </a:r>
          </a:p>
          <a:p>
            <a:pPr>
              <a:defRPr/>
            </a:pPr>
            <a:endParaRPr lang="ru-RU" sz="1600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dirty="0"/>
              <a:t>конвертер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dirty="0" err="1"/>
              <a:t>конвективті</a:t>
            </a:r>
            <a:r>
              <a:rPr lang="ru-RU" sz="1600" b="1" dirty="0"/>
              <a:t> масса </a:t>
            </a:r>
            <a:r>
              <a:rPr lang="ru-RU" sz="1600" b="1" dirty="0" err="1"/>
              <a:t>алмасу</a:t>
            </a:r>
            <a:endParaRPr lang="ru-RU" sz="1600" b="1" dirty="0"/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dirty="0" err="1"/>
              <a:t>конвективті</a:t>
            </a:r>
            <a:r>
              <a:rPr lang="ru-RU" sz="1600" b="1" dirty="0"/>
              <a:t> диффузия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dirty="0" err="1"/>
              <a:t>турбулентті</a:t>
            </a:r>
            <a:r>
              <a:rPr lang="ru-RU" sz="1600" b="1" dirty="0"/>
              <a:t> </a:t>
            </a:r>
            <a:r>
              <a:rPr lang="ru-RU" sz="1600" b="1" dirty="0" err="1"/>
              <a:t>жылу</a:t>
            </a:r>
            <a:r>
              <a:rPr lang="ru-RU" sz="1600" b="1" dirty="0"/>
              <a:t> </a:t>
            </a:r>
            <a:r>
              <a:rPr lang="ru-RU" sz="1600" b="1" dirty="0" err="1"/>
              <a:t>өткізгіштік</a:t>
            </a:r>
            <a:r>
              <a:rPr lang="ru-RU" sz="1600" b="1" dirty="0"/>
              <a:t>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dirty="0" err="1"/>
              <a:t>молярлық</a:t>
            </a:r>
            <a:r>
              <a:rPr lang="ru-RU" sz="1600" b="1" dirty="0"/>
              <a:t> </a:t>
            </a:r>
            <a:r>
              <a:rPr lang="ru-RU" sz="1600" b="1" dirty="0" err="1"/>
              <a:t>жылу</a:t>
            </a:r>
            <a:r>
              <a:rPr lang="ru-RU" sz="1600" b="1" dirty="0"/>
              <a:t> </a:t>
            </a:r>
            <a:r>
              <a:rPr lang="ru-RU" sz="1600" b="1" dirty="0" err="1"/>
              <a:t>өткізгіштік</a:t>
            </a:r>
            <a:r>
              <a:rPr lang="ru-RU" sz="1600" b="1" dirty="0"/>
              <a:t> (диффузия)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dirty="0" err="1"/>
              <a:t>отын</a:t>
            </a:r>
            <a:r>
              <a:rPr lang="ru-RU" sz="1600" b="1" dirty="0"/>
              <a:t> </a:t>
            </a:r>
            <a:r>
              <a:rPr lang="ru-RU" sz="1600" b="1" dirty="0" err="1"/>
              <a:t>жылуын</a:t>
            </a:r>
            <a:r>
              <a:rPr lang="ru-RU" sz="1600" b="1" dirty="0"/>
              <a:t> </a:t>
            </a:r>
            <a:r>
              <a:rPr lang="ru-RU" sz="1600" b="1" dirty="0" err="1"/>
              <a:t>пайдалану</a:t>
            </a:r>
            <a:r>
              <a:rPr lang="ru-RU" sz="1600" b="1" dirty="0"/>
              <a:t> </a:t>
            </a:r>
            <a:r>
              <a:rPr lang="ru-RU" sz="1600" b="1" dirty="0" err="1"/>
              <a:t>коэффициенті</a:t>
            </a:r>
            <a:endParaRPr lang="ru-RU" sz="1600" b="1" dirty="0"/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dirty="0" err="1"/>
              <a:t>меншікті</a:t>
            </a:r>
            <a:r>
              <a:rPr lang="ru-RU" sz="1600" b="1" dirty="0"/>
              <a:t> </a:t>
            </a:r>
            <a:r>
              <a:rPr lang="ru-RU" sz="1600" b="1" dirty="0" err="1"/>
              <a:t>жылу</a:t>
            </a:r>
            <a:r>
              <a:rPr lang="ru-RU" sz="1600" b="1" dirty="0"/>
              <a:t> </a:t>
            </a:r>
            <a:r>
              <a:rPr lang="ru-RU" sz="1600" b="1" dirty="0" err="1"/>
              <a:t>шығыны</a:t>
            </a:r>
            <a:r>
              <a:rPr lang="ru-RU" sz="1600" b="1" dirty="0"/>
              <a:t> (</a:t>
            </a:r>
            <a:r>
              <a:rPr lang="ru-RU" sz="1600" b="1" dirty="0" err="1"/>
              <a:t>өнім</a:t>
            </a:r>
            <a:r>
              <a:rPr lang="ru-RU" sz="1600" b="1" dirty="0"/>
              <a:t> </a:t>
            </a:r>
            <a:r>
              <a:rPr lang="ru-RU" sz="1600" b="1" dirty="0" err="1"/>
              <a:t>массасының</a:t>
            </a:r>
            <a:r>
              <a:rPr lang="ru-RU" sz="1600" b="1" dirty="0"/>
              <a:t> </a:t>
            </a:r>
            <a:r>
              <a:rPr lang="ru-RU" sz="1600" b="1" dirty="0" err="1"/>
              <a:t>бірлігіне</a:t>
            </a:r>
            <a:r>
              <a:rPr lang="ru-RU" sz="1600" b="1" dirty="0"/>
              <a:t>);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dirty="0" err="1"/>
              <a:t>өнімділік</a:t>
            </a:r>
            <a:endParaRPr lang="ru-RU" sz="1600" b="1" dirty="0"/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dirty="0" err="1"/>
              <a:t>меншікті</a:t>
            </a:r>
            <a:r>
              <a:rPr lang="ru-RU" sz="1600" b="1" dirty="0"/>
              <a:t> </a:t>
            </a:r>
            <a:r>
              <a:rPr lang="ru-RU" sz="1600" b="1" dirty="0" err="1"/>
              <a:t>өнімділік</a:t>
            </a:r>
            <a:r>
              <a:rPr lang="ru-RU" sz="1600" b="1" dirty="0"/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dirty="0" err="1"/>
              <a:t>пештің</a:t>
            </a:r>
            <a:r>
              <a:rPr lang="ru-RU" sz="1600" b="1" dirty="0"/>
              <a:t> </a:t>
            </a:r>
            <a:r>
              <a:rPr lang="ru-RU" sz="1600" b="1" dirty="0" err="1"/>
              <a:t>термиялық</a:t>
            </a:r>
            <a:r>
              <a:rPr lang="ru-RU" sz="1600" b="1" dirty="0"/>
              <a:t> ПӘК - </a:t>
            </a:r>
            <a:r>
              <a:rPr lang="ru-RU" sz="1600" b="1" dirty="0" err="1"/>
              <a:t>тиімділігі</a:t>
            </a:r>
            <a:r>
              <a:rPr lang="ru-RU" sz="1600" b="1" dirty="0"/>
              <a:t> 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1600" b="1" dirty="0" err="1"/>
              <a:t>меншікті</a:t>
            </a:r>
            <a:r>
              <a:rPr lang="ru-RU" sz="1600" b="1" dirty="0"/>
              <a:t> </a:t>
            </a:r>
            <a:r>
              <a:rPr lang="ru-RU" sz="1600" b="1" dirty="0" err="1"/>
              <a:t>жылу</a:t>
            </a:r>
            <a:r>
              <a:rPr lang="ru-RU" sz="1600" b="1" dirty="0"/>
              <a:t> </a:t>
            </a:r>
            <a:r>
              <a:rPr lang="ru-RU" sz="1600" b="1" dirty="0" err="1"/>
              <a:t>шығыны</a:t>
            </a:r>
            <a:endParaRPr lang="x-none" sz="1600" b="1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20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655" y="306177"/>
            <a:ext cx="8600597" cy="9395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3.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Болат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өндірісі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мен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құюдың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жылуэнергетикасы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туралы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жалпы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ақпарат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9076D8-C16F-7144-A7AD-D8FF18172487}"/>
              </a:ext>
            </a:extLst>
          </p:cNvPr>
          <p:cNvSpPr txBox="1"/>
          <p:nvPr/>
        </p:nvSpPr>
        <p:spPr>
          <a:xfrm>
            <a:off x="334822" y="1396864"/>
            <a:ext cx="798159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i="1" dirty="0" err="1">
                <a:solidFill>
                  <a:srgbClr val="C00000"/>
                </a:solidFill>
              </a:rPr>
              <a:t>Оттегі</a:t>
            </a:r>
            <a:r>
              <a:rPr lang="ru-RU" sz="1400" b="1" i="1" dirty="0">
                <a:solidFill>
                  <a:srgbClr val="C00000"/>
                </a:solidFill>
              </a:rPr>
              <a:t>-конвертер </a:t>
            </a:r>
            <a:r>
              <a:rPr lang="ru-RU" sz="1400" b="1" i="1" dirty="0" err="1">
                <a:solidFill>
                  <a:srgbClr val="C00000"/>
                </a:solidFill>
              </a:rPr>
              <a:t>өндірісінің</a:t>
            </a:r>
            <a:r>
              <a:rPr lang="ru-RU" sz="1400" b="1" i="1" dirty="0">
                <a:solidFill>
                  <a:srgbClr val="C00000"/>
                </a:solidFill>
              </a:rPr>
              <a:t> </a:t>
            </a:r>
            <a:r>
              <a:rPr lang="ru-RU" sz="1400" b="1" i="1" dirty="0" err="1">
                <a:solidFill>
                  <a:srgbClr val="C00000"/>
                </a:solidFill>
              </a:rPr>
              <a:t>жылу</a:t>
            </a:r>
            <a:r>
              <a:rPr lang="ru-RU" sz="1400" b="1" i="1" dirty="0">
                <a:solidFill>
                  <a:srgbClr val="C00000"/>
                </a:solidFill>
              </a:rPr>
              <a:t> </a:t>
            </a:r>
            <a:r>
              <a:rPr lang="ru-RU" sz="1400" b="1" i="1" dirty="0" err="1">
                <a:solidFill>
                  <a:srgbClr val="C00000"/>
                </a:solidFill>
              </a:rPr>
              <a:t>энергетикасы</a:t>
            </a:r>
            <a:endParaRPr lang="ru-RU" sz="1400" b="1" i="1" dirty="0">
              <a:solidFill>
                <a:srgbClr val="C00000"/>
              </a:solidFill>
            </a:endParaRPr>
          </a:p>
          <a:p>
            <a:pPr algn="just"/>
            <a:r>
              <a:rPr lang="ru-RU" sz="1400" b="1" dirty="0" err="1"/>
              <a:t>Оттегі</a:t>
            </a:r>
            <a:r>
              <a:rPr lang="ru-RU" sz="1400" b="1" dirty="0"/>
              <a:t>-конвертер </a:t>
            </a:r>
            <a:r>
              <a:rPr lang="ru-RU" sz="1400" b="1" dirty="0" err="1"/>
              <a:t>процесінің</a:t>
            </a:r>
            <a:r>
              <a:rPr lang="ru-RU" sz="1400" b="1" dirty="0"/>
              <a:t> </a:t>
            </a:r>
            <a:r>
              <a:rPr lang="ru-RU" sz="1400" b="1" dirty="0" err="1"/>
              <a:t>мәні</a:t>
            </a:r>
            <a:r>
              <a:rPr lang="ru-RU" sz="1400" b="1" dirty="0"/>
              <a:t> - </a:t>
            </a:r>
            <a:r>
              <a:rPr lang="ru-RU" sz="1400" b="1" dirty="0" err="1"/>
              <a:t>сұйық</a:t>
            </a:r>
            <a:r>
              <a:rPr lang="ru-RU" sz="1400" b="1" dirty="0"/>
              <a:t> </a:t>
            </a:r>
            <a:r>
              <a:rPr lang="ru-RU" sz="1400" b="1" dirty="0" err="1"/>
              <a:t>темірді</a:t>
            </a:r>
            <a:r>
              <a:rPr lang="ru-RU" sz="1400" b="1" dirty="0"/>
              <a:t> </a:t>
            </a:r>
            <a:r>
              <a:rPr lang="ru-RU" sz="1400" b="1" dirty="0" err="1"/>
              <a:t>сумен</a:t>
            </a:r>
            <a:r>
              <a:rPr lang="ru-RU" sz="1400" b="1" dirty="0"/>
              <a:t> </a:t>
            </a:r>
            <a:r>
              <a:rPr lang="ru-RU" sz="1400" b="1" dirty="0" err="1"/>
              <a:t>салқындатылатын</a:t>
            </a:r>
            <a:r>
              <a:rPr lang="ru-RU" sz="1400" b="1" dirty="0"/>
              <a:t> фурма </a:t>
            </a:r>
            <a:r>
              <a:rPr lang="ru-RU" sz="1400" b="1" dirty="0" err="1"/>
              <a:t>арқылы</a:t>
            </a:r>
            <a:r>
              <a:rPr lang="ru-RU" sz="1400" b="1" dirty="0"/>
              <a:t> </a:t>
            </a:r>
            <a:r>
              <a:rPr lang="ru-RU" sz="1400" b="1" dirty="0" err="1"/>
              <a:t>енгізілген</a:t>
            </a:r>
            <a:r>
              <a:rPr lang="ru-RU" sz="1400" b="1" dirty="0"/>
              <a:t> </a:t>
            </a:r>
            <a:r>
              <a:rPr lang="ru-RU" sz="1400" b="1" dirty="0" err="1"/>
              <a:t>оттегімен</a:t>
            </a:r>
            <a:r>
              <a:rPr lang="ru-RU" sz="1400" b="1" dirty="0"/>
              <a:t> </a:t>
            </a:r>
            <a:r>
              <a:rPr lang="ru-RU" sz="1400" b="1" dirty="0" err="1"/>
              <a:t>үрлеуде</a:t>
            </a:r>
            <a:r>
              <a:rPr lang="ru-RU" sz="1400" b="1" dirty="0"/>
              <a:t>.</a:t>
            </a:r>
          </a:p>
          <a:p>
            <a:pPr algn="just"/>
            <a:r>
              <a:rPr lang="ru-RU" sz="1400" b="1" i="1" dirty="0" err="1">
                <a:solidFill>
                  <a:srgbClr val="C00000"/>
                </a:solidFill>
              </a:rPr>
              <a:t>Конвертердегі</a:t>
            </a:r>
            <a:r>
              <a:rPr lang="ru-RU" sz="1400" b="1" dirty="0"/>
              <a:t> процесс </a:t>
            </a:r>
            <a:r>
              <a:rPr lang="ru-RU" sz="1400" b="1" dirty="0" err="1"/>
              <a:t>мерзімді</a:t>
            </a:r>
            <a:r>
              <a:rPr lang="ru-RU" sz="1400" b="1" dirty="0"/>
              <a:t> </a:t>
            </a:r>
            <a:r>
              <a:rPr lang="ru-RU" sz="1400" b="1" dirty="0" err="1"/>
              <a:t>болып</a:t>
            </a:r>
            <a:r>
              <a:rPr lang="ru-RU" sz="1400" b="1" dirty="0"/>
              <a:t> </a:t>
            </a:r>
            <a:r>
              <a:rPr lang="ru-RU" sz="1400" b="1" dirty="0" err="1"/>
              <a:t>табылады</a:t>
            </a:r>
            <a:r>
              <a:rPr lang="ru-RU" sz="1400" b="1" dirty="0"/>
              <a:t>. </a:t>
            </a:r>
            <a:r>
              <a:rPr lang="ru-RU" sz="1400" b="1" dirty="0" err="1"/>
              <a:t>Бір</a:t>
            </a:r>
            <a:r>
              <a:rPr lang="ru-RU" sz="1400" b="1" dirty="0"/>
              <a:t> </a:t>
            </a:r>
            <a:r>
              <a:rPr lang="ru-RU" sz="1400" b="1" dirty="0" err="1"/>
              <a:t>циклде</a:t>
            </a:r>
            <a:r>
              <a:rPr lang="ru-RU" sz="1400" b="1" dirty="0"/>
              <a:t> </a:t>
            </a:r>
            <a:r>
              <a:rPr lang="ru-RU" sz="1400" b="1" dirty="0" err="1"/>
              <a:t>конвертерлердің</a:t>
            </a:r>
            <a:r>
              <a:rPr lang="ru-RU" sz="1400" b="1" dirty="0"/>
              <a:t> </a:t>
            </a:r>
            <a:r>
              <a:rPr lang="ru-RU" sz="1400" b="1" dirty="0" err="1"/>
              <a:t>екі</a:t>
            </a:r>
            <a:r>
              <a:rPr lang="ru-RU" sz="1400" b="1" dirty="0"/>
              <a:t> </a:t>
            </a:r>
            <a:r>
              <a:rPr lang="ru-RU" sz="1400" b="1" dirty="0" err="1"/>
              <a:t>рет</a:t>
            </a:r>
            <a:r>
              <a:rPr lang="ru-RU" sz="1400" b="1" dirty="0"/>
              <a:t> </a:t>
            </a:r>
            <a:r>
              <a:rPr lang="ru-RU" sz="1400" b="1" dirty="0" err="1"/>
              <a:t>орны</a:t>
            </a:r>
            <a:r>
              <a:rPr lang="ru-RU" sz="1400" b="1" dirty="0"/>
              <a:t> </a:t>
            </a:r>
            <a:r>
              <a:rPr lang="ru-RU" sz="1400" b="1" dirty="0" err="1"/>
              <a:t>ауысады</a:t>
            </a:r>
            <a:r>
              <a:rPr lang="ru-RU" sz="1400" b="1" dirty="0"/>
              <a:t>: </a:t>
            </a:r>
            <a:r>
              <a:rPr lang="ru-RU" sz="1400" b="1" dirty="0" err="1"/>
              <a:t>тік</a:t>
            </a:r>
            <a:r>
              <a:rPr lang="ru-RU" sz="1400" b="1" dirty="0"/>
              <a:t>, </a:t>
            </a:r>
            <a:r>
              <a:rPr lang="ru-RU" sz="1400" b="1" dirty="0" err="1"/>
              <a:t>бұл</a:t>
            </a:r>
            <a:r>
              <a:rPr lang="ru-RU" sz="1400" b="1" dirty="0"/>
              <a:t> </a:t>
            </a:r>
            <a:r>
              <a:rPr lang="ru-RU" sz="1400" b="1" dirty="0" err="1"/>
              <a:t>жағдайда</a:t>
            </a:r>
            <a:r>
              <a:rPr lang="ru-RU" sz="1400" b="1" dirty="0"/>
              <a:t> </a:t>
            </a:r>
            <a:r>
              <a:rPr lang="ru-RU" sz="1400" b="1" dirty="0" err="1"/>
              <a:t>үрлеу</a:t>
            </a:r>
            <a:r>
              <a:rPr lang="ru-RU" sz="1400" b="1" dirty="0"/>
              <a:t> </a:t>
            </a:r>
            <a:r>
              <a:rPr lang="ru-RU" sz="1400" b="1" dirty="0" err="1"/>
              <a:t>және</a:t>
            </a:r>
            <a:r>
              <a:rPr lang="ru-RU" sz="1400" b="1" dirty="0"/>
              <a:t> </a:t>
            </a:r>
            <a:r>
              <a:rPr lang="ru-RU" sz="1400" b="1" dirty="0" err="1"/>
              <a:t>болат</a:t>
            </a:r>
            <a:r>
              <a:rPr lang="ru-RU" sz="1400" b="1" dirty="0"/>
              <a:t> </a:t>
            </a:r>
            <a:r>
              <a:rPr lang="ru-RU" sz="1400" b="1" dirty="0" err="1"/>
              <a:t>өндіріледі</a:t>
            </a:r>
            <a:r>
              <a:rPr lang="ru-RU" sz="1400" b="1" dirty="0"/>
              <a:t>, </a:t>
            </a:r>
            <a:r>
              <a:rPr lang="ru-RU" sz="1400" b="1" dirty="0" err="1"/>
              <a:t>екіншісі</a:t>
            </a:r>
            <a:r>
              <a:rPr lang="ru-RU" sz="1400" b="1" dirty="0"/>
              <a:t> – </a:t>
            </a:r>
            <a:r>
              <a:rPr lang="ru-RU" sz="1400" b="1" dirty="0" err="1"/>
              <a:t>еңкіш</a:t>
            </a:r>
            <a:r>
              <a:rPr lang="ru-RU" sz="1400" b="1" dirty="0"/>
              <a:t> </a:t>
            </a:r>
            <a:r>
              <a:rPr lang="ru-RU" sz="1400" b="1" dirty="0" err="1"/>
              <a:t>күйде</a:t>
            </a:r>
            <a:r>
              <a:rPr lang="ru-RU" sz="1400" b="1" dirty="0"/>
              <a:t> </a:t>
            </a:r>
            <a:r>
              <a:rPr lang="ru-RU" sz="1400" b="1" dirty="0" err="1"/>
              <a:t>болады</a:t>
            </a:r>
            <a:r>
              <a:rPr lang="ru-RU" sz="1400" b="1" dirty="0"/>
              <a:t>, </a:t>
            </a:r>
            <a:r>
              <a:rPr lang="ru-RU" sz="1400" b="1" dirty="0" err="1"/>
              <a:t>болат</a:t>
            </a:r>
            <a:r>
              <a:rPr lang="ru-RU" sz="1400" b="1" dirty="0"/>
              <a:t> </a:t>
            </a:r>
            <a:r>
              <a:rPr lang="ru-RU" sz="1400" b="1" dirty="0" err="1"/>
              <a:t>құйып</a:t>
            </a:r>
            <a:r>
              <a:rPr lang="ru-RU" sz="1400" b="1" dirty="0"/>
              <a:t> </a:t>
            </a:r>
            <a:r>
              <a:rPr lang="ru-RU" sz="1400" b="1" dirty="0" err="1"/>
              <a:t>алынады</a:t>
            </a:r>
            <a:r>
              <a:rPr lang="ru-RU" sz="1400" b="1" dirty="0"/>
              <a:t> </a:t>
            </a:r>
            <a:r>
              <a:rPr lang="ru-RU" sz="1400" b="1" dirty="0" err="1"/>
              <a:t>және</a:t>
            </a:r>
            <a:r>
              <a:rPr lang="ru-RU" sz="1400" b="1" dirty="0"/>
              <a:t> </a:t>
            </a:r>
            <a:r>
              <a:rPr lang="ru-RU" sz="1400" b="1" dirty="0" err="1"/>
              <a:t>келесі</a:t>
            </a:r>
            <a:r>
              <a:rPr lang="ru-RU" sz="1400" b="1" dirty="0"/>
              <a:t> </a:t>
            </a:r>
            <a:r>
              <a:rPr lang="ru-RU" sz="1400" b="1" dirty="0" err="1"/>
              <a:t>балқыту</a:t>
            </a:r>
            <a:r>
              <a:rPr lang="ru-RU" sz="1400" b="1" dirty="0"/>
              <a:t> </a:t>
            </a:r>
            <a:r>
              <a:rPr lang="ru-RU" sz="1400" b="1" dirty="0" err="1"/>
              <a:t>үшін</a:t>
            </a:r>
            <a:r>
              <a:rPr lang="ru-RU" sz="1400" b="1" dirty="0"/>
              <a:t> </a:t>
            </a:r>
            <a:r>
              <a:rPr lang="ru-RU" sz="1400" b="1" dirty="0" err="1"/>
              <a:t>материалдар</a:t>
            </a:r>
            <a:r>
              <a:rPr lang="ru-RU" sz="1400" b="1" dirty="0"/>
              <a:t> </a:t>
            </a:r>
            <a:r>
              <a:rPr lang="ru-RU" sz="1400" b="1" dirty="0" err="1"/>
              <a:t>тиеледі</a:t>
            </a:r>
            <a:r>
              <a:rPr lang="ru-RU" sz="1400" b="1" dirty="0"/>
              <a:t>.</a:t>
            </a:r>
          </a:p>
          <a:p>
            <a:pPr algn="just"/>
            <a:r>
              <a:rPr lang="ru-RU" sz="1400" b="1" dirty="0" err="1"/>
              <a:t>Балқу</a:t>
            </a:r>
            <a:r>
              <a:rPr lang="ru-RU" sz="1400" b="1" dirty="0"/>
              <a:t> </a:t>
            </a:r>
            <a:r>
              <a:rPr lang="ru-RU" sz="1400" b="1" dirty="0" err="1"/>
              <a:t>уақыты</a:t>
            </a:r>
            <a:r>
              <a:rPr lang="ru-RU" sz="1400" b="1" dirty="0"/>
              <a:t> 20-50 </a:t>
            </a:r>
            <a:r>
              <a:rPr lang="ru-RU" sz="1400" b="1" dirty="0" err="1"/>
              <a:t>минутты</a:t>
            </a:r>
            <a:r>
              <a:rPr lang="ru-RU" sz="1400" b="1" dirty="0"/>
              <a:t> </a:t>
            </a:r>
            <a:r>
              <a:rPr lang="ru-RU" sz="1400" b="1" dirty="0" err="1"/>
              <a:t>құрайды</a:t>
            </a:r>
            <a:r>
              <a:rPr lang="ru-RU" sz="1400" b="1" dirty="0"/>
              <a:t>.</a:t>
            </a:r>
          </a:p>
          <a:p>
            <a:pPr algn="just"/>
            <a:r>
              <a:rPr lang="ru-RU" sz="1400" b="1" dirty="0" err="1"/>
              <a:t>Тазарту</a:t>
            </a:r>
            <a:r>
              <a:rPr lang="ru-RU" sz="1400" b="1" dirty="0"/>
              <a:t> </a:t>
            </a:r>
            <a:r>
              <a:rPr lang="ru-RU" sz="1400" b="1" dirty="0" err="1"/>
              <a:t>кезеңі</a:t>
            </a:r>
            <a:r>
              <a:rPr lang="ru-RU" sz="1400" b="1" dirty="0"/>
              <a:t> </a:t>
            </a:r>
            <a:r>
              <a:rPr lang="ru-RU" sz="1400" b="1" dirty="0" err="1"/>
              <a:t>циклдің</a:t>
            </a:r>
            <a:r>
              <a:rPr lang="ru-RU" sz="1400" b="1" dirty="0"/>
              <a:t> 30-50% </a:t>
            </a:r>
            <a:r>
              <a:rPr lang="ru-RU" sz="1400" b="1" dirty="0" err="1"/>
              <a:t>құрайды</a:t>
            </a:r>
            <a:r>
              <a:rPr lang="ru-RU" sz="1400" b="1" dirty="0"/>
              <a:t>.</a:t>
            </a:r>
          </a:p>
          <a:p>
            <a:pPr algn="just"/>
            <a:r>
              <a:rPr lang="ru-RU" sz="1400" b="1" dirty="0" err="1"/>
              <a:t>Конвертерді</a:t>
            </a:r>
            <a:r>
              <a:rPr lang="ru-RU" sz="1400" b="1" dirty="0"/>
              <a:t> </a:t>
            </a:r>
            <a:r>
              <a:rPr lang="ru-RU" sz="1400" b="1" dirty="0" err="1"/>
              <a:t>балқытудың</a:t>
            </a:r>
            <a:r>
              <a:rPr lang="ru-RU" sz="1400" b="1" dirty="0"/>
              <a:t> </a:t>
            </a:r>
            <a:r>
              <a:rPr lang="ru-RU" sz="1400" b="1" dirty="0" err="1"/>
              <a:t>ерекшелігі</a:t>
            </a:r>
            <a:r>
              <a:rPr lang="ru-RU" sz="1400" b="1" dirty="0"/>
              <a:t> - </a:t>
            </a:r>
            <a:r>
              <a:rPr lang="ru-RU" sz="1400" b="1" dirty="0" err="1"/>
              <a:t>ондағы</a:t>
            </a:r>
            <a:r>
              <a:rPr lang="ru-RU" sz="1400" b="1" dirty="0"/>
              <a:t> </a:t>
            </a:r>
            <a:r>
              <a:rPr lang="ru-RU" sz="1400" b="1" dirty="0" err="1"/>
              <a:t>болатты</a:t>
            </a:r>
            <a:r>
              <a:rPr lang="ru-RU" sz="1400" b="1" dirty="0"/>
              <a:t> </a:t>
            </a:r>
            <a:r>
              <a:rPr lang="ru-RU" sz="1400" b="1" dirty="0" err="1"/>
              <a:t>отын</a:t>
            </a:r>
            <a:r>
              <a:rPr lang="ru-RU" sz="1400" b="1" dirty="0"/>
              <a:t> </a:t>
            </a:r>
            <a:r>
              <a:rPr lang="ru-RU" sz="1400" b="1" dirty="0" err="1"/>
              <a:t>қолданбай</a:t>
            </a:r>
            <a:r>
              <a:rPr lang="ru-RU" sz="1400" b="1" dirty="0"/>
              <a:t> </a:t>
            </a:r>
            <a:r>
              <a:rPr lang="ru-RU" sz="1400" b="1" dirty="0" err="1"/>
              <a:t>өндіру</a:t>
            </a:r>
            <a:r>
              <a:rPr lang="ru-RU" sz="1400" b="1" dirty="0"/>
              <a:t>. </a:t>
            </a:r>
            <a:r>
              <a:rPr lang="ru-RU" sz="1400" b="1" dirty="0" err="1"/>
              <a:t>Процеске</a:t>
            </a:r>
            <a:r>
              <a:rPr lang="ru-RU" sz="1400" b="1" dirty="0"/>
              <a:t> </a:t>
            </a:r>
            <a:r>
              <a:rPr lang="ru-RU" sz="1400" b="1" dirty="0" err="1"/>
              <a:t>қажетті</a:t>
            </a:r>
            <a:r>
              <a:rPr lang="ru-RU" sz="1400" b="1" dirty="0"/>
              <a:t> </a:t>
            </a:r>
            <a:r>
              <a:rPr lang="ru-RU" sz="1400" b="1" dirty="0" err="1"/>
              <a:t>жылу</a:t>
            </a:r>
            <a:r>
              <a:rPr lang="ru-RU" sz="1400" b="1" dirty="0"/>
              <a:t> 50% </a:t>
            </a:r>
            <a:r>
              <a:rPr lang="ru-RU" sz="1400" b="1" dirty="0" err="1"/>
              <a:t>сұйық</a:t>
            </a:r>
            <a:r>
              <a:rPr lang="ru-RU" sz="1400" b="1" dirty="0"/>
              <a:t> </a:t>
            </a:r>
            <a:r>
              <a:rPr lang="ru-RU" sz="1400" b="1" dirty="0" err="1"/>
              <a:t>шойынмен</a:t>
            </a:r>
            <a:r>
              <a:rPr lang="ru-RU" sz="1400" b="1" dirty="0"/>
              <a:t>, 50% </a:t>
            </a:r>
            <a:r>
              <a:rPr lang="ru-RU" sz="1400" b="1" dirty="0" err="1"/>
              <a:t>технологиялық</a:t>
            </a:r>
            <a:r>
              <a:rPr lang="ru-RU" sz="1400" b="1" dirty="0"/>
              <a:t> </a:t>
            </a:r>
            <a:r>
              <a:rPr lang="ru-RU" sz="1400" b="1" dirty="0" err="1"/>
              <a:t>процестің</a:t>
            </a:r>
            <a:r>
              <a:rPr lang="ru-RU" sz="1400" b="1" dirty="0"/>
              <a:t> </a:t>
            </a:r>
            <a:r>
              <a:rPr lang="ru-RU" sz="1400" b="1" dirty="0" err="1"/>
              <a:t>экзотермиялық</a:t>
            </a:r>
            <a:r>
              <a:rPr lang="ru-RU" sz="1400" b="1" dirty="0"/>
              <a:t> </a:t>
            </a:r>
            <a:r>
              <a:rPr lang="ru-RU" sz="1400" b="1" dirty="0" err="1"/>
              <a:t>реакцияларымен</a:t>
            </a:r>
            <a:r>
              <a:rPr lang="ru-RU" sz="1400" b="1" dirty="0"/>
              <a:t> </a:t>
            </a:r>
            <a:r>
              <a:rPr lang="ru-RU" sz="1400" b="1" dirty="0" err="1"/>
              <a:t>енгізіледі</a:t>
            </a:r>
            <a:r>
              <a:rPr lang="ru-RU" sz="1400" b="1" dirty="0"/>
              <a:t>.</a:t>
            </a:r>
          </a:p>
          <a:p>
            <a:pPr algn="just"/>
            <a:r>
              <a:rPr lang="ru-RU" sz="1400" b="1" dirty="0" err="1"/>
              <a:t>Балқыту</a:t>
            </a:r>
            <a:r>
              <a:rPr lang="ru-RU" sz="1400" b="1" dirty="0"/>
              <a:t> </a:t>
            </a:r>
            <a:r>
              <a:rPr lang="ru-RU" sz="1400" b="1" dirty="0" err="1"/>
              <a:t>процесінде</a:t>
            </a:r>
            <a:r>
              <a:rPr lang="ru-RU" sz="1400" b="1" dirty="0"/>
              <a:t> </a:t>
            </a:r>
            <a:r>
              <a:rPr lang="ru-RU" sz="1400" b="1" dirty="0" err="1"/>
              <a:t>пайда</a:t>
            </a:r>
            <a:r>
              <a:rPr lang="ru-RU" sz="1400" b="1" dirty="0"/>
              <a:t> </a:t>
            </a:r>
            <a:r>
              <a:rPr lang="ru-RU" sz="1400" b="1" dirty="0" err="1"/>
              <a:t>болған</a:t>
            </a:r>
            <a:r>
              <a:rPr lang="ru-RU" sz="1400" b="1" dirty="0"/>
              <a:t> </a:t>
            </a:r>
            <a:r>
              <a:rPr lang="ru-RU" sz="1400" b="1" dirty="0" err="1"/>
              <a:t>газдар</a:t>
            </a:r>
            <a:r>
              <a:rPr lang="ru-RU" sz="1400" b="1" dirty="0"/>
              <a:t> </a:t>
            </a:r>
            <a:r>
              <a:rPr lang="ru-RU" sz="1400" b="1" dirty="0" err="1"/>
              <a:t>конвертердің</a:t>
            </a:r>
            <a:r>
              <a:rPr lang="ru-RU" sz="1400" b="1" dirty="0"/>
              <a:t> </a:t>
            </a:r>
            <a:r>
              <a:rPr lang="ru-RU" sz="1400" b="1" dirty="0" err="1"/>
              <a:t>мойны</a:t>
            </a:r>
            <a:r>
              <a:rPr lang="ru-RU" sz="1400" b="1" dirty="0"/>
              <a:t> </a:t>
            </a:r>
            <a:r>
              <a:rPr lang="ru-RU" sz="1400" b="1" dirty="0" err="1"/>
              <a:t>арқылы</a:t>
            </a:r>
            <a:r>
              <a:rPr lang="ru-RU" sz="1400" b="1" dirty="0"/>
              <a:t> </a:t>
            </a:r>
            <a:r>
              <a:rPr lang="ru-RU" sz="1400" b="1" dirty="0" err="1"/>
              <a:t>шығады</a:t>
            </a:r>
            <a:r>
              <a:rPr lang="ru-RU" sz="1400" b="1" dirty="0"/>
              <a:t>. </a:t>
            </a:r>
            <a:r>
              <a:rPr lang="ru-RU" sz="1400" b="1" dirty="0" err="1"/>
              <a:t>Бұл</a:t>
            </a:r>
            <a:r>
              <a:rPr lang="ru-RU" sz="1400" b="1" dirty="0"/>
              <a:t> </a:t>
            </a:r>
            <a:r>
              <a:rPr lang="ru-RU" sz="1400" b="1" dirty="0" err="1"/>
              <a:t>газдардың</a:t>
            </a:r>
            <a:r>
              <a:rPr lang="ru-RU" sz="1400" b="1" dirty="0"/>
              <a:t> </a:t>
            </a:r>
            <a:r>
              <a:rPr lang="ru-RU" sz="1400" b="1" dirty="0" err="1"/>
              <a:t>негізгі</a:t>
            </a:r>
            <a:r>
              <a:rPr lang="ru-RU" sz="1400" b="1" dirty="0"/>
              <a:t> </a:t>
            </a:r>
            <a:r>
              <a:rPr lang="ru-RU" sz="1400" b="1" dirty="0" err="1"/>
              <a:t>құраушылары</a:t>
            </a:r>
            <a:r>
              <a:rPr lang="ru-RU" sz="1400" b="1" dirty="0"/>
              <a:t>: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n-GB" sz="1400" i="1" dirty="0"/>
              <a:t>CO - 90% </a:t>
            </a:r>
            <a:r>
              <a:rPr lang="ru-RU" sz="1400" i="1" dirty="0" err="1"/>
              <a:t>дейін</a:t>
            </a:r>
            <a:r>
              <a:rPr lang="ru-RU" sz="1400" i="1" dirty="0"/>
              <a:t> </a:t>
            </a:r>
            <a:r>
              <a:rPr lang="ru-RU" sz="1400" i="1" dirty="0" err="1"/>
              <a:t>және</a:t>
            </a:r>
            <a:r>
              <a:rPr lang="ru-RU" sz="1400" i="1" dirty="0"/>
              <a:t> </a:t>
            </a:r>
            <a:r>
              <a:rPr lang="en-GB" sz="1400" i="1" dirty="0"/>
              <a:t>CO2 - 10%;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ru-RU" sz="1400" i="1" dirty="0" err="1"/>
              <a:t>жану</a:t>
            </a:r>
            <a:r>
              <a:rPr lang="ru-RU" sz="1400" i="1" dirty="0"/>
              <a:t> </a:t>
            </a:r>
            <a:r>
              <a:rPr lang="ru-RU" sz="1400" i="1" dirty="0" err="1"/>
              <a:t>жылуы</a:t>
            </a:r>
            <a:r>
              <a:rPr lang="ru-RU" sz="1400" i="1" dirty="0"/>
              <a:t> </a:t>
            </a:r>
            <a:r>
              <a:rPr lang="en-US" sz="1400" i="1" dirty="0"/>
              <a:t>Q</a:t>
            </a:r>
            <a:r>
              <a:rPr lang="ru-RU" sz="1400" i="1" baseline="30000" dirty="0" err="1"/>
              <a:t>р</a:t>
            </a:r>
            <a:r>
              <a:rPr lang="ru-RU" sz="1400" i="1" baseline="-25000" dirty="0" err="1"/>
              <a:t>н</a:t>
            </a:r>
            <a:r>
              <a:rPr lang="en-US" sz="1400" i="1" dirty="0"/>
              <a:t> </a:t>
            </a:r>
            <a:r>
              <a:rPr lang="ru-RU" sz="1400" i="1" dirty="0"/>
              <a:t>= 8-10 МДж/м</a:t>
            </a:r>
            <a:r>
              <a:rPr lang="ru-RU" sz="1400" i="1" baseline="30000" dirty="0"/>
              <a:t>3</a:t>
            </a:r>
            <a:r>
              <a:rPr lang="ru-RU" sz="1400" i="1" dirty="0"/>
              <a:t>.</a:t>
            </a:r>
          </a:p>
          <a:p>
            <a:pPr algn="just"/>
            <a:r>
              <a:rPr lang="ru-RU" sz="1400" b="1" dirty="0" err="1"/>
              <a:t>Конвертерлік</a:t>
            </a:r>
            <a:r>
              <a:rPr lang="ru-RU" sz="1400" b="1" dirty="0"/>
              <a:t> </a:t>
            </a:r>
            <a:r>
              <a:rPr lang="ru-RU" sz="1400" b="1" dirty="0" err="1"/>
              <a:t>газдардың</a:t>
            </a:r>
            <a:r>
              <a:rPr lang="ru-RU" sz="1400" b="1" dirty="0"/>
              <a:t> </a:t>
            </a:r>
            <a:r>
              <a:rPr lang="ru-RU" sz="1400" b="1" dirty="0" err="1"/>
              <a:t>температурасы</a:t>
            </a:r>
            <a:r>
              <a:rPr lang="ru-RU" sz="1400" b="1" dirty="0"/>
              <a:t> 1400-ден 1800 </a:t>
            </a:r>
            <a:r>
              <a:rPr lang="en-GB" sz="1400" b="1" dirty="0"/>
              <a:t>º</a:t>
            </a:r>
            <a:r>
              <a:rPr lang="ru-RU" sz="1400" b="1" dirty="0"/>
              <a:t>С-</a:t>
            </a:r>
            <a:r>
              <a:rPr lang="ru-RU" sz="1400" b="1" dirty="0" err="1"/>
              <a:t>қа</a:t>
            </a:r>
            <a:r>
              <a:rPr lang="ru-RU" sz="1400" b="1" dirty="0"/>
              <a:t> </a:t>
            </a:r>
            <a:r>
              <a:rPr lang="ru-RU" sz="1400" b="1" dirty="0" err="1"/>
              <a:t>дейін</a:t>
            </a:r>
            <a:r>
              <a:rPr lang="ru-RU" sz="1400" b="1" dirty="0"/>
              <a:t>. Конвертер </a:t>
            </a:r>
            <a:r>
              <a:rPr lang="ru-RU" sz="1400" b="1" dirty="0" err="1"/>
              <a:t>газдары</a:t>
            </a:r>
            <a:r>
              <a:rPr lang="ru-RU" sz="1400" b="1" dirty="0"/>
              <a:t> </a:t>
            </a:r>
            <a:r>
              <a:rPr lang="ru-RU" sz="1400" b="1" dirty="0" err="1"/>
              <a:t>салқындатқыштарда</a:t>
            </a:r>
            <a:r>
              <a:rPr lang="ru-RU" sz="1400" b="1" dirty="0"/>
              <a:t> 300 ° </a:t>
            </a:r>
            <a:r>
              <a:rPr lang="en-GB" sz="1400" b="1" dirty="0"/>
              <a:t>C </a:t>
            </a:r>
            <a:r>
              <a:rPr lang="ru-RU" sz="1400" b="1" dirty="0" err="1"/>
              <a:t>температураға</a:t>
            </a:r>
            <a:r>
              <a:rPr lang="ru-RU" sz="1400" b="1" dirty="0"/>
              <a:t> </a:t>
            </a:r>
            <a:r>
              <a:rPr lang="ru-RU" sz="1400" b="1" dirty="0" err="1"/>
              <a:t>дейін</a:t>
            </a:r>
            <a:r>
              <a:rPr lang="ru-RU" sz="1400" b="1" dirty="0"/>
              <a:t> </a:t>
            </a:r>
            <a:r>
              <a:rPr lang="ru-RU" sz="1400" b="1" dirty="0" err="1"/>
              <a:t>салқындатылады</a:t>
            </a:r>
            <a:r>
              <a:rPr lang="ru-RU" sz="1400" b="1" dirty="0"/>
              <a:t>.</a:t>
            </a:r>
          </a:p>
          <a:p>
            <a:pPr algn="just"/>
            <a:r>
              <a:rPr lang="ru-RU" sz="1400" b="1" dirty="0" err="1"/>
              <a:t>Салқындату</a:t>
            </a:r>
            <a:r>
              <a:rPr lang="ru-RU" sz="1400" b="1" dirty="0"/>
              <a:t> </a:t>
            </a:r>
            <a:r>
              <a:rPr lang="ru-RU" sz="1400" b="1" dirty="0" err="1"/>
              <a:t>құрылғыларының</a:t>
            </a:r>
            <a:r>
              <a:rPr lang="ru-RU" sz="1400" b="1" dirty="0"/>
              <a:t> </a:t>
            </a:r>
            <a:r>
              <a:rPr lang="ru-RU" sz="1400" b="1" dirty="0" err="1"/>
              <a:t>габариті</a:t>
            </a:r>
            <a:r>
              <a:rPr lang="ru-RU" sz="1400" b="1" dirty="0"/>
              <a:t> </a:t>
            </a:r>
            <a:r>
              <a:rPr lang="ru-RU" sz="1400" b="1" dirty="0" err="1"/>
              <a:t>конвертерлердің</a:t>
            </a:r>
            <a:r>
              <a:rPr lang="ru-RU" sz="1400" b="1" dirty="0"/>
              <a:t> </a:t>
            </a:r>
            <a:r>
              <a:rPr lang="ru-RU" sz="1400" b="1" dirty="0" err="1"/>
              <a:t>өлшемдерінен</a:t>
            </a:r>
            <a:r>
              <a:rPr lang="ru-RU" sz="1400" b="1" dirty="0"/>
              <a:t> </a:t>
            </a:r>
            <a:r>
              <a:rPr lang="ru-RU" sz="1400" b="1" dirty="0" err="1"/>
              <a:t>едәуір</a:t>
            </a:r>
            <a:r>
              <a:rPr lang="ru-RU" sz="1400" b="1" dirty="0"/>
              <a:t> </a:t>
            </a:r>
            <a:r>
              <a:rPr lang="ru-RU" sz="1400" b="1" dirty="0" err="1"/>
              <a:t>асып</a:t>
            </a:r>
            <a:r>
              <a:rPr lang="ru-RU" sz="1400" b="1" dirty="0"/>
              <a:t> </a:t>
            </a:r>
            <a:r>
              <a:rPr lang="ru-RU" sz="1400" b="1" dirty="0" err="1"/>
              <a:t>түседі</a:t>
            </a:r>
            <a:r>
              <a:rPr lang="ru-RU" sz="1400" b="1" dirty="0"/>
              <a:t>.</a:t>
            </a:r>
            <a:endParaRPr lang="ru-RU" sz="1400" dirty="0"/>
          </a:p>
          <a:p>
            <a:pPr algn="just"/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12148133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D82BA-2B26-AE43-A032-19449B34ADD6}" type="slidenum">
              <a:rPr lang="ru-RU" altLang="x-none" smtClean="0"/>
              <a:pPr/>
              <a:t>21</a:t>
            </a:fld>
            <a:endParaRPr lang="ru-RU" altLang="x-none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387" y="1095375"/>
            <a:ext cx="7515225" cy="46672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9512" y="172045"/>
            <a:ext cx="907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solidFill>
                  <a:srgbClr val="FF0000"/>
                </a:solidFill>
                <a:hlinkClick r:id="rId3"/>
              </a:rPr>
              <a:t>Шойынннан</a:t>
            </a:r>
            <a:r>
              <a:rPr lang="ru-RU" dirty="0">
                <a:solidFill>
                  <a:srgbClr val="FF0000"/>
                </a:solidFill>
                <a:hlinkClick r:id="rId3"/>
              </a:rPr>
              <a:t> </a:t>
            </a:r>
            <a:r>
              <a:rPr lang="ru-RU" dirty="0" err="1">
                <a:solidFill>
                  <a:srgbClr val="FF0000"/>
                </a:solidFill>
                <a:hlinkClick r:id="rId3"/>
              </a:rPr>
              <a:t>болатты</a:t>
            </a:r>
            <a:r>
              <a:rPr lang="ru-RU" dirty="0">
                <a:solidFill>
                  <a:srgbClr val="FF0000"/>
                </a:solidFill>
                <a:hlinkClick r:id="rId3"/>
              </a:rPr>
              <a:t> конвертере </a:t>
            </a:r>
            <a:r>
              <a:rPr lang="ru-RU" dirty="0" err="1">
                <a:solidFill>
                  <a:srgbClr val="FF0000"/>
                </a:solidFill>
                <a:hlinkClick r:id="rId3"/>
              </a:rPr>
              <a:t>алу</a:t>
            </a:r>
            <a:r>
              <a:rPr lang="ru-RU" dirty="0">
                <a:solidFill>
                  <a:srgbClr val="FF0000"/>
                </a:solidFill>
                <a:hlinkClick r:id="rId3"/>
              </a:rPr>
              <a:t> </a:t>
            </a:r>
            <a:r>
              <a:rPr lang="ru-RU" dirty="0" err="1">
                <a:solidFill>
                  <a:srgbClr val="FF0000"/>
                </a:solidFill>
                <a:hlinkClick r:id="rId3"/>
              </a:rPr>
              <a:t>әдісін</a:t>
            </a:r>
            <a:r>
              <a:rPr lang="ru-RU" dirty="0">
                <a:solidFill>
                  <a:srgbClr val="FF0000"/>
                </a:solidFill>
                <a:hlinkClick r:id="rId3"/>
              </a:rPr>
              <a:t> </a:t>
            </a:r>
            <a:r>
              <a:rPr lang="ru-RU" dirty="0" err="1">
                <a:solidFill>
                  <a:srgbClr val="FF0000"/>
                </a:solidFill>
                <a:hlinkClick r:id="rId3"/>
              </a:rPr>
              <a:t>мына</a:t>
            </a:r>
            <a:r>
              <a:rPr lang="ru-RU" dirty="0">
                <a:solidFill>
                  <a:srgbClr val="FF0000"/>
                </a:solidFill>
                <a:hlinkClick r:id="rId3"/>
              </a:rPr>
              <a:t> </a:t>
            </a:r>
            <a:r>
              <a:rPr lang="ru-RU" dirty="0" err="1">
                <a:solidFill>
                  <a:srgbClr val="FF0000"/>
                </a:solidFill>
                <a:hlinkClick r:id="rId3"/>
              </a:rPr>
              <a:t>фильмдерден</a:t>
            </a:r>
            <a:r>
              <a:rPr lang="ru-RU" dirty="0">
                <a:solidFill>
                  <a:srgbClr val="FF0000"/>
                </a:solidFill>
                <a:hlinkClick r:id="rId3"/>
              </a:rPr>
              <a:t> </a:t>
            </a:r>
            <a:r>
              <a:rPr lang="ru-RU" dirty="0" err="1">
                <a:solidFill>
                  <a:srgbClr val="FF0000"/>
                </a:solidFill>
                <a:hlinkClick r:id="rId3"/>
              </a:rPr>
              <a:t>көру</a:t>
            </a:r>
            <a:r>
              <a:rPr lang="ru-RU" dirty="0">
                <a:solidFill>
                  <a:srgbClr val="FF0000"/>
                </a:solidFill>
                <a:hlinkClick r:id="rId3"/>
              </a:rPr>
              <a:t> </a:t>
            </a:r>
            <a:r>
              <a:rPr lang="ru-RU" dirty="0" err="1">
                <a:solidFill>
                  <a:srgbClr val="FF0000"/>
                </a:solidFill>
                <a:hlinkClick r:id="rId3"/>
              </a:rPr>
              <a:t>ұсынылады</a:t>
            </a:r>
            <a:r>
              <a:rPr lang="ru-RU" dirty="0">
                <a:solidFill>
                  <a:srgbClr val="FF0000"/>
                </a:solidFill>
                <a:hlinkClick r:id="rId3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hlinkClick r:id="rId3"/>
              </a:rPr>
              <a:t>https://youtu.be/ZXvAKYGKnR0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>
                <a:solidFill>
                  <a:srgbClr val="FF0000"/>
                </a:solidFill>
              </a:rPr>
              <a:t>https://youtu.be/URDIpHQaogM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0294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22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655" y="306177"/>
            <a:ext cx="8600597" cy="9395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3.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Болат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өндірісі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мен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құюдың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жылуэнергетикасы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туралы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жалпы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ақпарат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9076D8-C16F-7144-A7AD-D8FF18172487}"/>
              </a:ext>
            </a:extLst>
          </p:cNvPr>
          <p:cNvSpPr txBox="1"/>
          <p:nvPr/>
        </p:nvSpPr>
        <p:spPr>
          <a:xfrm>
            <a:off x="334822" y="1396864"/>
            <a:ext cx="841114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Газдар</a:t>
            </a:r>
            <a:r>
              <a:rPr lang="ru-RU" dirty="0"/>
              <a:t> </a:t>
            </a:r>
            <a:r>
              <a:rPr lang="ru-RU" dirty="0" err="1"/>
              <a:t>конвертерлерден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тәсілдермен</a:t>
            </a:r>
            <a:r>
              <a:rPr lang="ru-RU" dirty="0"/>
              <a:t> </a:t>
            </a:r>
            <a:r>
              <a:rPr lang="ru-RU" dirty="0" err="1"/>
              <a:t>шығарылады</a:t>
            </a:r>
            <a:r>
              <a:rPr lang="ru-RU" dirty="0"/>
              <a:t>,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негізінен</a:t>
            </a:r>
            <a:r>
              <a:rPr lang="ru-RU" dirty="0"/>
              <a:t> </a:t>
            </a:r>
            <a:r>
              <a:rPr lang="ru-RU" dirty="0" err="1"/>
              <a:t>салқындатқышқа</a:t>
            </a:r>
            <a:r>
              <a:rPr lang="ru-RU" dirty="0"/>
              <a:t> </a:t>
            </a:r>
            <a:r>
              <a:rPr lang="ru-RU" dirty="0" err="1"/>
              <a:t>кіретін</a:t>
            </a:r>
            <a:r>
              <a:rPr lang="ru-RU" dirty="0"/>
              <a:t> </a:t>
            </a:r>
            <a:r>
              <a:rPr lang="ru-RU" dirty="0" err="1"/>
              <a:t>ауа</a:t>
            </a:r>
            <a:r>
              <a:rPr lang="ru-RU" dirty="0"/>
              <a:t> </a:t>
            </a:r>
            <a:r>
              <a:rPr lang="ru-RU" dirty="0" err="1"/>
              <a:t>ағынының</a:t>
            </a:r>
            <a:r>
              <a:rPr lang="ru-RU" dirty="0"/>
              <a:t> </a:t>
            </a:r>
            <a:r>
              <a:rPr lang="ru-RU" dirty="0" err="1"/>
              <a:t>коэффициентінің</a:t>
            </a:r>
            <a:r>
              <a:rPr lang="ru-RU" dirty="0"/>
              <a:t> </a:t>
            </a:r>
            <a:r>
              <a:rPr lang="ru-RU" dirty="0" err="1"/>
              <a:t>мәнімен</a:t>
            </a:r>
            <a:r>
              <a:rPr lang="ru-RU" dirty="0"/>
              <a:t> </a:t>
            </a:r>
            <a:r>
              <a:rPr lang="ru-RU" dirty="0" err="1"/>
              <a:t>ерекшеленеді</a:t>
            </a:r>
            <a:r>
              <a:rPr lang="ru-RU" dirty="0"/>
              <a:t>:</a:t>
            </a:r>
          </a:p>
          <a:p>
            <a:pPr algn="just"/>
            <a:endParaRPr lang="ru-RU" dirty="0"/>
          </a:p>
          <a:p>
            <a:pPr algn="just"/>
            <a:r>
              <a:rPr lang="el-GR" dirty="0"/>
              <a:t>α&gt; 1,0 - </a:t>
            </a:r>
            <a:r>
              <a:rPr lang="ru-RU" dirty="0" err="1"/>
              <a:t>ауа</a:t>
            </a:r>
            <a:r>
              <a:rPr lang="ru-RU" dirty="0"/>
              <a:t> </a:t>
            </a:r>
            <a:r>
              <a:rPr lang="ru-RU" dirty="0" err="1"/>
              <a:t>қатысында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газдар</a:t>
            </a:r>
            <a:r>
              <a:rPr lang="ru-RU" dirty="0"/>
              <a:t> </a:t>
            </a:r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жанған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0 &lt;</a:t>
            </a:r>
            <a:r>
              <a:rPr lang="el-GR" dirty="0"/>
              <a:t>α &lt;1 </a:t>
            </a:r>
            <a:r>
              <a:rPr lang="ru-RU" dirty="0" err="1"/>
              <a:t>ауа</a:t>
            </a:r>
            <a:r>
              <a:rPr lang="ru-RU" dirty="0"/>
              <a:t> </a:t>
            </a:r>
            <a:r>
              <a:rPr lang="ru-RU" dirty="0" err="1"/>
              <a:t>қатысында</a:t>
            </a:r>
            <a:r>
              <a:rPr lang="ru-RU" dirty="0"/>
              <a:t> </a:t>
            </a:r>
            <a:r>
              <a:rPr lang="ru-RU" dirty="0" err="1"/>
              <a:t>жеткізумен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газдардың</a:t>
            </a:r>
            <a:r>
              <a:rPr lang="ru-RU" dirty="0"/>
              <a:t> </a:t>
            </a:r>
            <a:r>
              <a:rPr lang="ru-RU" dirty="0" err="1"/>
              <a:t>ішінара</a:t>
            </a:r>
            <a:r>
              <a:rPr lang="ru-RU" dirty="0"/>
              <a:t> </a:t>
            </a:r>
            <a:r>
              <a:rPr lang="ru-RU" dirty="0" err="1"/>
              <a:t>жануымен</a:t>
            </a:r>
            <a:r>
              <a:rPr lang="ru-RU" dirty="0"/>
              <a:t>;</a:t>
            </a:r>
          </a:p>
          <a:p>
            <a:pPr algn="just"/>
            <a:r>
              <a:rPr lang="el-GR" dirty="0"/>
              <a:t>α = 0 – </a:t>
            </a:r>
            <a:r>
              <a:rPr lang="ru-RU" dirty="0" err="1"/>
              <a:t>ауаның</a:t>
            </a:r>
            <a:r>
              <a:rPr lang="ru-RU" dirty="0"/>
              <a:t> </a:t>
            </a:r>
            <a:r>
              <a:rPr lang="ru-RU" dirty="0" err="1"/>
              <a:t>қатысынсыз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газдарды</a:t>
            </a:r>
            <a:r>
              <a:rPr lang="ru-RU" dirty="0"/>
              <a:t> </a:t>
            </a:r>
            <a:r>
              <a:rPr lang="ru-RU" dirty="0" err="1"/>
              <a:t>жандырусыз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 err="1"/>
              <a:t>Бу</a:t>
            </a:r>
            <a:r>
              <a:rPr lang="ru-RU" dirty="0"/>
              <a:t> </a:t>
            </a:r>
            <a:r>
              <a:rPr lang="ru-RU" dirty="0" err="1"/>
              <a:t>шығаруға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ru-RU" dirty="0" err="1"/>
              <a:t>жылуды</a:t>
            </a:r>
            <a:r>
              <a:rPr lang="ru-RU" dirty="0"/>
              <a:t> </a:t>
            </a:r>
            <a:r>
              <a:rPr lang="ru-RU" dirty="0" err="1"/>
              <a:t>пайдаланумен</a:t>
            </a:r>
            <a:r>
              <a:rPr lang="ru-RU" dirty="0"/>
              <a:t> </a:t>
            </a:r>
            <a:r>
              <a:rPr lang="ru-RU" dirty="0" err="1"/>
              <a:t>Конвертерлік</a:t>
            </a:r>
            <a:r>
              <a:rPr lang="ru-RU" dirty="0"/>
              <a:t> </a:t>
            </a:r>
            <a:r>
              <a:rPr lang="ru-RU" dirty="0" err="1"/>
              <a:t>газдарды</a:t>
            </a:r>
            <a:r>
              <a:rPr lang="ru-RU" dirty="0"/>
              <a:t> </a:t>
            </a:r>
            <a:r>
              <a:rPr lang="ru-RU" dirty="0" err="1"/>
              <a:t>салқындатуға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ru-RU" dirty="0" err="1"/>
              <a:t>қондырғылардың</a:t>
            </a:r>
            <a:r>
              <a:rPr lang="ru-RU" dirty="0"/>
              <a:t> </a:t>
            </a:r>
            <a:r>
              <a:rPr lang="ru-RU" dirty="0" err="1"/>
              <a:t>осоңына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жағу</a:t>
            </a:r>
            <a:r>
              <a:rPr lang="ru-RU" dirty="0"/>
              <a:t> </a:t>
            </a:r>
            <a:r>
              <a:rPr lang="ru-RU" dirty="0" err="1"/>
              <a:t>практикасы</a:t>
            </a:r>
            <a:r>
              <a:rPr lang="ru-RU" dirty="0"/>
              <a:t> ,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пайдаланудың</a:t>
            </a:r>
            <a:r>
              <a:rPr lang="ru-RU" dirty="0"/>
              <a:t> </a:t>
            </a:r>
            <a:r>
              <a:rPr lang="ru-RU" dirty="0" err="1"/>
              <a:t>тиімді</a:t>
            </a:r>
            <a:r>
              <a:rPr lang="ru-RU" dirty="0"/>
              <a:t> </a:t>
            </a:r>
            <a:r>
              <a:rPr lang="ru-RU" dirty="0" err="1"/>
              <a:t>екендігін</a:t>
            </a:r>
            <a:r>
              <a:rPr lang="ru-RU" dirty="0"/>
              <a:t> </a:t>
            </a:r>
            <a:r>
              <a:rPr lang="ru-RU" dirty="0" err="1"/>
              <a:t>көрсетті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/>
              <a:t>Түрлендіргіштің </a:t>
            </a:r>
            <a:r>
              <a:rPr lang="ru-RU" dirty="0" err="1"/>
              <a:t>төменгі</a:t>
            </a:r>
            <a:r>
              <a:rPr lang="ru-RU" dirty="0"/>
              <a:t> </a:t>
            </a:r>
            <a:r>
              <a:rPr lang="ru-RU" dirty="0" err="1"/>
              <a:t>жағындағы</a:t>
            </a:r>
            <a:r>
              <a:rPr lang="ru-RU" dirty="0"/>
              <a:t> </a:t>
            </a:r>
            <a:r>
              <a:rPr lang="ru-RU" dirty="0" err="1"/>
              <a:t>конвертерлік</a:t>
            </a:r>
            <a:r>
              <a:rPr lang="ru-RU" dirty="0"/>
              <a:t> газ </a:t>
            </a:r>
            <a:r>
              <a:rPr lang="ru-RU" dirty="0" err="1"/>
              <a:t>салқындатқышы</a:t>
            </a:r>
            <a:r>
              <a:rPr lang="ru-RU" dirty="0"/>
              <a:t> </a:t>
            </a:r>
            <a:r>
              <a:rPr lang="ru-RU" dirty="0" err="1"/>
              <a:t>ауыр</a:t>
            </a:r>
            <a:r>
              <a:rPr lang="ru-RU" dirty="0"/>
              <a:t> мартен </a:t>
            </a:r>
            <a:r>
              <a:rPr lang="ru-RU" dirty="0" err="1"/>
              <a:t>пешінің</a:t>
            </a:r>
            <a:r>
              <a:rPr lang="ru-RU" dirty="0"/>
              <a:t> </a:t>
            </a:r>
            <a:r>
              <a:rPr lang="ru-RU" dirty="0" err="1"/>
              <a:t>ағынды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қазандығына</a:t>
            </a:r>
            <a:r>
              <a:rPr lang="ru-RU" dirty="0"/>
              <a:t> </a:t>
            </a:r>
            <a:r>
              <a:rPr lang="ru-RU" dirty="0" err="1"/>
              <a:t>қарағанда</a:t>
            </a:r>
            <a:r>
              <a:rPr lang="ru-RU" dirty="0"/>
              <a:t> </a:t>
            </a:r>
            <a:r>
              <a:rPr lang="ru-RU" dirty="0" err="1"/>
              <a:t>шамамен</a:t>
            </a:r>
            <a:r>
              <a:rPr lang="ru-RU" dirty="0"/>
              <a:t> 10 </a:t>
            </a:r>
            <a:r>
              <a:rPr lang="ru-RU" dirty="0" err="1"/>
              <a:t>есе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бу</a:t>
            </a:r>
            <a:r>
              <a:rPr lang="ru-RU" dirty="0"/>
              <a:t> </a:t>
            </a:r>
            <a:r>
              <a:rPr lang="ru-RU" dirty="0" err="1"/>
              <a:t>шығарады</a:t>
            </a:r>
            <a:r>
              <a:rPr lang="ru-RU" dirty="0"/>
              <a:t>. </a:t>
            </a:r>
            <a:r>
              <a:rPr lang="ru-RU" dirty="0" err="1"/>
              <a:t>Қосымша</a:t>
            </a:r>
            <a:r>
              <a:rPr lang="ru-RU" dirty="0"/>
              <a:t> </a:t>
            </a:r>
            <a:r>
              <a:rPr lang="ru-RU" dirty="0" err="1"/>
              <a:t>күйдірусіз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істеу</a:t>
            </a:r>
            <a:r>
              <a:rPr lang="ru-RU" dirty="0"/>
              <a:t> </a:t>
            </a:r>
            <a:r>
              <a:rPr lang="ru-RU" dirty="0" err="1"/>
              <a:t>тәжірибесі</a:t>
            </a:r>
            <a:r>
              <a:rPr lang="ru-RU" dirty="0"/>
              <a:t> </a:t>
            </a:r>
            <a:r>
              <a:rPr lang="ru-RU" dirty="0" err="1"/>
              <a:t>жарылғыштығы</a:t>
            </a:r>
            <a:r>
              <a:rPr lang="ru-RU" dirty="0"/>
              <a:t>, </a:t>
            </a:r>
            <a:r>
              <a:rPr lang="ru-RU" dirty="0" err="1"/>
              <a:t>құрамының</a:t>
            </a:r>
            <a:r>
              <a:rPr lang="ru-RU" dirty="0"/>
              <a:t> </a:t>
            </a:r>
            <a:r>
              <a:rPr lang="ru-RU" dirty="0" err="1"/>
              <a:t>өзгергіштігі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қоректенудің</a:t>
            </a:r>
            <a:r>
              <a:rPr lang="ru-RU" dirty="0"/>
              <a:t> </a:t>
            </a:r>
            <a:r>
              <a:rPr lang="ru-RU" dirty="0" err="1"/>
              <a:t>тұрақсыздығына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мақсатсыз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қорытындыға</a:t>
            </a:r>
            <a:r>
              <a:rPr lang="ru-RU" dirty="0"/>
              <a:t> </a:t>
            </a:r>
            <a:r>
              <a:rPr lang="ru-RU" dirty="0" err="1"/>
              <a:t>келді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527313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23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655" y="306177"/>
            <a:ext cx="8600597" cy="9395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3.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Болат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өндірісі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мен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құюдың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жылуэнергетикасы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туралы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жалпы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ақпарат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9076D8-C16F-7144-A7AD-D8FF18172487}"/>
              </a:ext>
            </a:extLst>
          </p:cNvPr>
          <p:cNvSpPr txBox="1"/>
          <p:nvPr/>
        </p:nvSpPr>
        <p:spPr>
          <a:xfrm>
            <a:off x="334822" y="1396864"/>
            <a:ext cx="84111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i="1" dirty="0">
                <a:solidFill>
                  <a:srgbClr val="0000FF"/>
                </a:solidFill>
              </a:rPr>
              <a:t>Электр </a:t>
            </a:r>
            <a:r>
              <a:rPr lang="ru-RU" i="1" dirty="0" err="1">
                <a:solidFill>
                  <a:srgbClr val="0000FF"/>
                </a:solidFill>
              </a:rPr>
              <a:t>доғалық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пештеріндегі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болат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өндірісінің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жылуэнергетикасы</a:t>
            </a:r>
            <a:r>
              <a:rPr lang="ru-RU" i="1" dirty="0">
                <a:solidFill>
                  <a:srgbClr val="0000FF"/>
                </a:solidFill>
              </a:rPr>
              <a:t>.</a:t>
            </a:r>
          </a:p>
          <a:p>
            <a:pPr algn="just"/>
            <a:r>
              <a:rPr lang="ru-RU" i="1" dirty="0">
                <a:solidFill>
                  <a:srgbClr val="FF0000"/>
                </a:solidFill>
              </a:rPr>
              <a:t>Электр </a:t>
            </a:r>
            <a:r>
              <a:rPr lang="ru-RU" i="1" dirty="0" err="1">
                <a:solidFill>
                  <a:srgbClr val="FF0000"/>
                </a:solidFill>
              </a:rPr>
              <a:t>доғалық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пеші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dirty="0"/>
              <a:t>- </a:t>
            </a:r>
            <a:r>
              <a:rPr lang="ru-RU" dirty="0" err="1"/>
              <a:t>бұл</a:t>
            </a:r>
            <a:r>
              <a:rPr lang="ru-RU" dirty="0"/>
              <a:t> шихта </a:t>
            </a:r>
            <a:r>
              <a:rPr lang="ru-RU" dirty="0" err="1"/>
              <a:t>материалдарын</a:t>
            </a:r>
            <a:r>
              <a:rPr lang="ru-RU" dirty="0"/>
              <a:t> </a:t>
            </a:r>
            <a:r>
              <a:rPr lang="ru-RU" dirty="0" err="1"/>
              <a:t>қыздыру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балқыту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энергия </a:t>
            </a:r>
            <a:r>
              <a:rPr lang="ru-RU" dirty="0" err="1"/>
              <a:t>көзі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доғаларының</a:t>
            </a:r>
            <a:r>
              <a:rPr lang="ru-RU" dirty="0"/>
              <a:t> </a:t>
            </a:r>
            <a:r>
              <a:rPr lang="ru-RU" dirty="0" err="1"/>
              <a:t>энергиясы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болат</a:t>
            </a:r>
            <a:r>
              <a:rPr lang="ru-RU" dirty="0"/>
              <a:t> </a:t>
            </a:r>
            <a:r>
              <a:rPr lang="ru-RU" dirty="0" err="1"/>
              <a:t>өндіретін</a:t>
            </a:r>
            <a:r>
              <a:rPr lang="ru-RU" dirty="0"/>
              <a:t> </a:t>
            </a:r>
            <a:r>
              <a:rPr lang="ru-RU" dirty="0" err="1"/>
              <a:t>қондырғы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Электр </a:t>
            </a:r>
            <a:r>
              <a:rPr lang="ru-RU" dirty="0" err="1"/>
              <a:t>доғалары</a:t>
            </a:r>
            <a:r>
              <a:rPr lang="ru-RU" dirty="0"/>
              <a:t> </a:t>
            </a:r>
            <a:r>
              <a:rPr lang="ru-RU" dirty="0" err="1"/>
              <a:t>үш</a:t>
            </a:r>
            <a:r>
              <a:rPr lang="ru-RU" dirty="0"/>
              <a:t> электрод пен </a:t>
            </a:r>
            <a:r>
              <a:rPr lang="ru-RU" dirty="0" err="1"/>
              <a:t>сұйық</a:t>
            </a:r>
            <a:r>
              <a:rPr lang="ru-RU" dirty="0"/>
              <a:t> металл </a:t>
            </a:r>
            <a:r>
              <a:rPr lang="ru-RU" dirty="0" err="1"/>
              <a:t>немесе</a:t>
            </a:r>
            <a:r>
              <a:rPr lang="ru-RU" dirty="0"/>
              <a:t> металл </a:t>
            </a:r>
            <a:r>
              <a:rPr lang="ru-RU" dirty="0" err="1"/>
              <a:t>зарядының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Электр </a:t>
            </a:r>
            <a:r>
              <a:rPr lang="ru-RU" dirty="0" err="1"/>
              <a:t>доға</a:t>
            </a:r>
            <a:r>
              <a:rPr lang="ru-RU" dirty="0"/>
              <a:t> </a:t>
            </a:r>
            <a:r>
              <a:rPr lang="ru-RU" dirty="0" err="1"/>
              <a:t>пештері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энергиясының</a:t>
            </a:r>
            <a:r>
              <a:rPr lang="ru-RU" dirty="0"/>
              <a:t> </a:t>
            </a:r>
            <a:r>
              <a:rPr lang="ru-RU" dirty="0" err="1"/>
              <a:t>қуатты</a:t>
            </a:r>
            <a:r>
              <a:rPr lang="ru-RU" dirty="0"/>
              <a:t> </a:t>
            </a:r>
            <a:r>
              <a:rPr lang="ru-RU" dirty="0" err="1"/>
              <a:t>тұтынушылары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, </a:t>
            </a:r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шығындарды</a:t>
            </a:r>
            <a:r>
              <a:rPr lang="ru-RU" dirty="0"/>
              <a:t> </a:t>
            </a:r>
            <a:r>
              <a:rPr lang="ru-RU" dirty="0" err="1"/>
              <a:t>азайту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пештердегі</a:t>
            </a:r>
            <a:r>
              <a:rPr lang="ru-RU" dirty="0"/>
              <a:t> </a:t>
            </a:r>
            <a:r>
              <a:rPr lang="ru-RU" dirty="0" err="1"/>
              <a:t>кернеу</a:t>
            </a:r>
            <a:r>
              <a:rPr lang="ru-RU" dirty="0"/>
              <a:t> 6-дан 110 </a:t>
            </a:r>
            <a:r>
              <a:rPr lang="ru-RU" dirty="0" err="1"/>
              <a:t>кВ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жеткізіледі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Электродтарға</a:t>
            </a:r>
            <a:r>
              <a:rPr lang="ru-RU" dirty="0"/>
              <a:t> </a:t>
            </a:r>
            <a:r>
              <a:rPr lang="ru-RU" dirty="0" err="1"/>
              <a:t>берілетін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кернеуі</a:t>
            </a:r>
            <a:r>
              <a:rPr lang="ru-RU" dirty="0"/>
              <a:t> 110-800 В </a:t>
            </a:r>
            <a:r>
              <a:rPr lang="ru-RU" dirty="0" err="1"/>
              <a:t>аралығында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, </a:t>
            </a:r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әрбір</a:t>
            </a:r>
            <a:r>
              <a:rPr lang="ru-RU" dirty="0"/>
              <a:t> </a:t>
            </a:r>
            <a:r>
              <a:rPr lang="ru-RU" dirty="0" err="1"/>
              <a:t>пештің</a:t>
            </a:r>
            <a:r>
              <a:rPr lang="ru-RU" dirty="0"/>
              <a:t> </a:t>
            </a:r>
            <a:r>
              <a:rPr lang="ru-RU" dirty="0" err="1"/>
              <a:t>электродтарға</a:t>
            </a:r>
            <a:r>
              <a:rPr lang="ru-RU" dirty="0"/>
              <a:t> ток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жеткізілетін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қуатын</a:t>
            </a:r>
            <a:r>
              <a:rPr lang="ru-RU" dirty="0"/>
              <a:t> </a:t>
            </a:r>
            <a:r>
              <a:rPr lang="ru-RU" dirty="0" err="1"/>
              <a:t>реттеуге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трансформаторы </a:t>
            </a:r>
            <a:r>
              <a:rPr lang="ru-RU" dirty="0" err="1"/>
              <a:t>болады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Пештің</a:t>
            </a:r>
            <a:r>
              <a:rPr lang="ru-RU" dirty="0"/>
              <a:t> трансформаторы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вольтты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энергиясын</a:t>
            </a:r>
            <a:r>
              <a:rPr lang="ru-RU" dirty="0"/>
              <a:t>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вольтты</a:t>
            </a:r>
            <a:r>
              <a:rPr lang="ru-RU" dirty="0"/>
              <a:t> </a:t>
            </a:r>
            <a:r>
              <a:rPr lang="ru-RU" dirty="0" err="1"/>
              <a:t>энергияға</a:t>
            </a:r>
            <a:r>
              <a:rPr lang="ru-RU" dirty="0"/>
              <a:t> </a:t>
            </a:r>
            <a:r>
              <a:rPr lang="ru-RU" dirty="0" err="1"/>
              <a:t>айналдыруға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. </a:t>
            </a:r>
            <a:r>
              <a:rPr lang="ru-RU" dirty="0" err="1"/>
              <a:t>Үш</a:t>
            </a:r>
            <a:r>
              <a:rPr lang="ru-RU" dirty="0"/>
              <a:t> </a:t>
            </a:r>
            <a:r>
              <a:rPr lang="ru-RU" dirty="0" err="1"/>
              <a:t>фазалы</a:t>
            </a:r>
            <a:r>
              <a:rPr lang="ru-RU" dirty="0"/>
              <a:t> </a:t>
            </a:r>
            <a:r>
              <a:rPr lang="ru-RU" dirty="0" err="1"/>
              <a:t>пештің</a:t>
            </a:r>
            <a:r>
              <a:rPr lang="ru-RU" dirty="0"/>
              <a:t> трансформаторы </a:t>
            </a:r>
            <a:r>
              <a:rPr lang="ru-RU" dirty="0" err="1"/>
              <a:t>бір-біріне</a:t>
            </a:r>
            <a:r>
              <a:rPr lang="ru-RU" dirty="0"/>
              <a:t> </a:t>
            </a:r>
            <a:r>
              <a:rPr lang="ru-RU" dirty="0" err="1"/>
              <a:t>тоқылған</a:t>
            </a:r>
            <a:r>
              <a:rPr lang="ru-RU" dirty="0"/>
              <a:t> </a:t>
            </a:r>
            <a:r>
              <a:rPr lang="ru-RU" dirty="0" err="1"/>
              <a:t>үш</a:t>
            </a:r>
            <a:r>
              <a:rPr lang="ru-RU" dirty="0"/>
              <a:t> </a:t>
            </a:r>
            <a:r>
              <a:rPr lang="ru-RU" dirty="0" err="1"/>
              <a:t>өзектен</a:t>
            </a:r>
            <a:r>
              <a:rPr lang="ru-RU" dirty="0"/>
              <a:t> </a:t>
            </a:r>
            <a:r>
              <a:rPr lang="ru-RU" dirty="0" err="1"/>
              <a:t>тұрады</a:t>
            </a:r>
            <a:r>
              <a:rPr lang="ru-RU" dirty="0"/>
              <a:t>,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әрқайсысында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кернеу</a:t>
            </a:r>
            <a:r>
              <a:rPr lang="ru-RU" dirty="0"/>
              <a:t> </a:t>
            </a:r>
            <a:r>
              <a:rPr lang="ru-RU" dirty="0" err="1"/>
              <a:t>орамдары</a:t>
            </a:r>
            <a:r>
              <a:rPr lang="ru-RU" dirty="0"/>
              <a:t> </a:t>
            </a:r>
            <a:r>
              <a:rPr lang="ru-RU" dirty="0" err="1"/>
              <a:t>бекітілген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5736822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24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655" y="306177"/>
            <a:ext cx="8600597" cy="9395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3.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Болат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өндірісі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мен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құюдың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жылуэнергетикасы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туралы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жалпы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ақпарат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9076D8-C16F-7144-A7AD-D8FF18172487}"/>
              </a:ext>
            </a:extLst>
          </p:cNvPr>
          <p:cNvSpPr txBox="1"/>
          <p:nvPr/>
        </p:nvSpPr>
        <p:spPr>
          <a:xfrm>
            <a:off x="334822" y="1396864"/>
            <a:ext cx="841114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Орамдары</a:t>
            </a:r>
            <a:r>
              <a:rPr lang="ru-RU" dirty="0"/>
              <a:t> бар </a:t>
            </a:r>
            <a:r>
              <a:rPr lang="ru-RU" dirty="0" err="1"/>
              <a:t>жүрекше</a:t>
            </a:r>
            <a:r>
              <a:rPr lang="en-US" dirty="0"/>
              <a:t> </a:t>
            </a:r>
            <a:r>
              <a:rPr lang="ru-RU" dirty="0" err="1"/>
              <a:t>оқшаулағыш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салқындатқыш</a:t>
            </a:r>
            <a:r>
              <a:rPr lang="ru-RU" dirty="0"/>
              <a:t> трансформатор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табылатын</a:t>
            </a:r>
            <a:r>
              <a:rPr lang="ru-RU" dirty="0"/>
              <a:t> трансформатор </a:t>
            </a:r>
            <a:r>
              <a:rPr lang="ru-RU" dirty="0" err="1"/>
              <a:t>майымен</a:t>
            </a:r>
            <a:r>
              <a:rPr lang="ru-RU" dirty="0"/>
              <a:t> </a:t>
            </a:r>
            <a:r>
              <a:rPr lang="ru-RU" dirty="0" err="1"/>
              <a:t>толтырылған</a:t>
            </a:r>
            <a:r>
              <a:rPr lang="ru-RU" dirty="0"/>
              <a:t> </a:t>
            </a:r>
            <a:r>
              <a:rPr lang="ru-RU" dirty="0" err="1"/>
              <a:t>қаптамаға</a:t>
            </a:r>
            <a:r>
              <a:rPr lang="ru-RU" dirty="0"/>
              <a:t> </a:t>
            </a:r>
            <a:r>
              <a:rPr lang="ru-RU" dirty="0" err="1"/>
              <a:t>орналастырылған</a:t>
            </a:r>
            <a:r>
              <a:rPr lang="ru-RU" dirty="0"/>
              <a:t>. </a:t>
            </a:r>
            <a:endParaRPr lang="en-US" dirty="0"/>
          </a:p>
          <a:p>
            <a:pPr algn="just"/>
            <a:r>
              <a:rPr lang="ru-RU" dirty="0" err="1"/>
              <a:t>Сыйымдылығы</a:t>
            </a:r>
            <a:r>
              <a:rPr lang="ru-RU" dirty="0"/>
              <a:t> 5 МВА-дан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трансформаторларда</a:t>
            </a:r>
            <a:r>
              <a:rPr lang="ru-RU" dirty="0"/>
              <a:t> </a:t>
            </a:r>
            <a:r>
              <a:rPr lang="ru-RU" dirty="0" err="1"/>
              <a:t>майды</a:t>
            </a:r>
            <a:r>
              <a:rPr lang="ru-RU" dirty="0"/>
              <a:t> </a:t>
            </a:r>
            <a:r>
              <a:rPr lang="ru-RU" dirty="0" err="1"/>
              <a:t>судың</a:t>
            </a:r>
            <a:r>
              <a:rPr lang="ru-RU" dirty="0"/>
              <a:t> </a:t>
            </a:r>
            <a:r>
              <a:rPr lang="ru-RU" dirty="0" err="1"/>
              <a:t>салқындатқышынан</a:t>
            </a:r>
            <a:r>
              <a:rPr lang="ru-RU" dirty="0"/>
              <a:t> </a:t>
            </a:r>
            <a:r>
              <a:rPr lang="ru-RU" dirty="0" err="1"/>
              <a:t>өткізетін</a:t>
            </a:r>
            <a:r>
              <a:rPr lang="ru-RU" dirty="0"/>
              <a:t> </a:t>
            </a:r>
            <a:r>
              <a:rPr lang="ru-RU" dirty="0" err="1"/>
              <a:t>мәжбүрлі</a:t>
            </a:r>
            <a:r>
              <a:rPr lang="ru-RU" dirty="0"/>
              <a:t> </a:t>
            </a:r>
            <a:r>
              <a:rPr lang="ru-RU" dirty="0" err="1"/>
              <a:t>айналым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Сыйымдылығы</a:t>
            </a:r>
            <a:r>
              <a:rPr lang="ru-RU" dirty="0"/>
              <a:t> 10 МВА </a:t>
            </a:r>
            <a:r>
              <a:rPr lang="ru-RU" dirty="0" err="1"/>
              <a:t>дейінгі</a:t>
            </a:r>
            <a:r>
              <a:rPr lang="ru-RU" dirty="0"/>
              <a:t>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трансформаторларда</a:t>
            </a:r>
            <a:r>
              <a:rPr lang="ru-RU" dirty="0"/>
              <a:t> </a:t>
            </a:r>
            <a:r>
              <a:rPr lang="ru-RU" dirty="0" err="1"/>
              <a:t>майы</a:t>
            </a:r>
            <a:r>
              <a:rPr lang="ru-RU" dirty="0"/>
              <a:t> бар </a:t>
            </a:r>
            <a:r>
              <a:rPr lang="ru-RU" dirty="0" err="1"/>
              <a:t>қаптамада</a:t>
            </a:r>
            <a:r>
              <a:rPr lang="ru-RU" dirty="0"/>
              <a:t> </a:t>
            </a:r>
            <a:r>
              <a:rPr lang="ru-RU" dirty="0" err="1"/>
              <a:t>қосымша</a:t>
            </a:r>
            <a:r>
              <a:rPr lang="ru-RU" dirty="0"/>
              <a:t> дроссель бар, ал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қуатты</a:t>
            </a:r>
            <a:r>
              <a:rPr lang="ru-RU" dirty="0"/>
              <a:t> </a:t>
            </a:r>
            <a:r>
              <a:rPr lang="ru-RU" dirty="0" err="1"/>
              <a:t>трансформаторларда</a:t>
            </a:r>
            <a:r>
              <a:rPr lang="ru-RU" dirty="0"/>
              <a:t> </a:t>
            </a:r>
            <a:r>
              <a:rPr lang="ru-RU" dirty="0" err="1"/>
              <a:t>жүктеме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істейтін</a:t>
            </a:r>
            <a:r>
              <a:rPr lang="ru-RU" dirty="0"/>
              <a:t> </a:t>
            </a:r>
            <a:r>
              <a:rPr lang="ru-RU" dirty="0" err="1"/>
              <a:t>кернеу</a:t>
            </a:r>
            <a:r>
              <a:rPr lang="ru-RU" dirty="0"/>
              <a:t> </a:t>
            </a:r>
            <a:r>
              <a:rPr lang="ru-RU" dirty="0" err="1"/>
              <a:t>сатысының</a:t>
            </a:r>
            <a:r>
              <a:rPr lang="ru-RU" dirty="0"/>
              <a:t> </a:t>
            </a:r>
            <a:r>
              <a:rPr lang="ru-RU" dirty="0" err="1"/>
              <a:t>ажыратқышы</a:t>
            </a:r>
            <a:r>
              <a:rPr lang="ru-RU" dirty="0"/>
              <a:t> бар. </a:t>
            </a:r>
            <a:endParaRPr lang="en-US" dirty="0"/>
          </a:p>
          <a:p>
            <a:pPr algn="just"/>
            <a:r>
              <a:rPr lang="ru-RU" dirty="0" err="1"/>
              <a:t>Ағымдағы</a:t>
            </a:r>
            <a:r>
              <a:rPr lang="ru-RU" dirty="0"/>
              <a:t> </a:t>
            </a:r>
            <a:r>
              <a:rPr lang="ru-RU" dirty="0" err="1"/>
              <a:t>үрдіс</a:t>
            </a:r>
            <a:r>
              <a:rPr lang="ru-RU" dirty="0"/>
              <a:t> - </a:t>
            </a:r>
            <a:r>
              <a:rPr lang="ru-RU" dirty="0" err="1"/>
              <a:t>балқу</a:t>
            </a:r>
            <a:r>
              <a:rPr lang="ru-RU" dirty="0"/>
              <a:t> </a:t>
            </a:r>
            <a:r>
              <a:rPr lang="ru-RU" dirty="0" err="1"/>
              <a:t>уақытын</a:t>
            </a:r>
            <a:r>
              <a:rPr lang="ru-RU" dirty="0"/>
              <a:t> </a:t>
            </a:r>
            <a:r>
              <a:rPr lang="ru-RU" dirty="0" err="1"/>
              <a:t>қысқарту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пештің</a:t>
            </a:r>
            <a:r>
              <a:rPr lang="ru-RU" dirty="0"/>
              <a:t> </a:t>
            </a:r>
            <a:r>
              <a:rPr lang="ru-RU" dirty="0" err="1"/>
              <a:t>трансформаторларының</a:t>
            </a:r>
            <a:r>
              <a:rPr lang="ru-RU" dirty="0"/>
              <a:t> </a:t>
            </a:r>
            <a:r>
              <a:rPr lang="ru-RU" dirty="0" err="1"/>
              <a:t>қуатын</a:t>
            </a:r>
            <a:r>
              <a:rPr lang="ru-RU" dirty="0"/>
              <a:t> </a:t>
            </a:r>
            <a:r>
              <a:rPr lang="ru-RU" dirty="0" err="1"/>
              <a:t>арттыру</a:t>
            </a:r>
            <a:r>
              <a:rPr lang="ru-RU" dirty="0"/>
              <a:t> (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көрсеткіш</a:t>
            </a:r>
            <a:r>
              <a:rPr lang="ru-RU" dirty="0"/>
              <a:t> </a:t>
            </a:r>
            <a:r>
              <a:rPr lang="ru-RU" dirty="0" err="1"/>
              <a:t>жүздеген</a:t>
            </a:r>
            <a:r>
              <a:rPr lang="ru-RU" dirty="0"/>
              <a:t> МВА-</a:t>
            </a:r>
            <a:r>
              <a:rPr lang="ru-RU" dirty="0" err="1"/>
              <a:t>ға</a:t>
            </a:r>
            <a:r>
              <a:rPr lang="ru-RU" dirty="0"/>
              <a:t> </a:t>
            </a:r>
            <a:r>
              <a:rPr lang="ru-RU" dirty="0" err="1"/>
              <a:t>жетуі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Электр </a:t>
            </a:r>
            <a:r>
              <a:rPr lang="ru-RU" dirty="0" err="1"/>
              <a:t>доғасы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доғалық</a:t>
            </a:r>
            <a:r>
              <a:rPr lang="ru-RU" dirty="0"/>
              <a:t> </a:t>
            </a:r>
            <a:r>
              <a:rPr lang="ru-RU" dirty="0" err="1"/>
              <a:t>пешіндегі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көзі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r>
              <a:rPr lang="ru-RU" dirty="0" err="1"/>
              <a:t>Газдық</a:t>
            </a:r>
            <a:r>
              <a:rPr lang="ru-RU" dirty="0"/>
              <a:t> </a:t>
            </a:r>
            <a:r>
              <a:rPr lang="ru-RU" dirty="0" err="1"/>
              <a:t>ортадағы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доғасы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доғасының</a:t>
            </a:r>
            <a:r>
              <a:rPr lang="ru-RU" dirty="0"/>
              <a:t> разряды - </a:t>
            </a:r>
            <a:r>
              <a:rPr lang="ru-RU" dirty="0" err="1"/>
              <a:t>бұл</a:t>
            </a:r>
            <a:r>
              <a:rPr lang="ru-RU" dirty="0"/>
              <a:t> анод пен катод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электрондар</a:t>
            </a:r>
            <a:r>
              <a:rPr lang="ru-RU" dirty="0"/>
              <a:t> мен </a:t>
            </a:r>
            <a:r>
              <a:rPr lang="ru-RU" dirty="0" err="1"/>
              <a:t>иондардың</a:t>
            </a:r>
            <a:r>
              <a:rPr lang="ru-RU" dirty="0"/>
              <a:t> </a:t>
            </a:r>
            <a:r>
              <a:rPr lang="ru-RU" dirty="0" err="1"/>
              <a:t>ағымы</a:t>
            </a:r>
            <a:r>
              <a:rPr lang="ru-RU" dirty="0"/>
              <a:t>. </a:t>
            </a:r>
            <a:r>
              <a:rPr lang="ru-RU" dirty="0" err="1"/>
              <a:t>Соңғысына</a:t>
            </a:r>
            <a:r>
              <a:rPr lang="ru-RU" dirty="0"/>
              <a:t> </a:t>
            </a:r>
            <a:r>
              <a:rPr lang="ru-RU" dirty="0" err="1"/>
              <a:t>жеткілікті</a:t>
            </a:r>
            <a:r>
              <a:rPr lang="ru-RU" dirty="0"/>
              <a:t> </a:t>
            </a:r>
            <a:r>
              <a:rPr lang="ru-RU" dirty="0" err="1"/>
              <a:t>кернеу</a:t>
            </a:r>
            <a:r>
              <a:rPr lang="ru-RU" dirty="0"/>
              <a:t> </a:t>
            </a:r>
            <a:r>
              <a:rPr lang="ru-RU" dirty="0" err="1"/>
              <a:t>берілген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endParaRPr lang="ru-RU" dirty="0"/>
          </a:p>
          <a:p>
            <a:pPr algn="just"/>
            <a:r>
              <a:rPr lang="ru-RU" dirty="0" err="1"/>
              <a:t>катодтан</a:t>
            </a:r>
            <a:r>
              <a:rPr lang="ru-RU" dirty="0"/>
              <a:t> </a:t>
            </a:r>
            <a:r>
              <a:rPr lang="ru-RU" dirty="0" err="1"/>
              <a:t>электрондар</a:t>
            </a:r>
            <a:r>
              <a:rPr lang="ru-RU" dirty="0"/>
              <a:t>,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электродтаралық</a:t>
            </a:r>
            <a:r>
              <a:rPr lang="ru-RU" dirty="0"/>
              <a:t> </a:t>
            </a:r>
            <a:r>
              <a:rPr lang="ru-RU" dirty="0" err="1"/>
              <a:t>кеңістікте</a:t>
            </a:r>
            <a:r>
              <a:rPr lang="ru-RU" dirty="0"/>
              <a:t> газ </a:t>
            </a:r>
            <a:r>
              <a:rPr lang="ru-RU" dirty="0" err="1"/>
              <a:t>молекулаларымен</a:t>
            </a:r>
            <a:r>
              <a:rPr lang="ru-RU" dirty="0"/>
              <a:t> </a:t>
            </a:r>
            <a:r>
              <a:rPr lang="ru-RU" dirty="0" err="1"/>
              <a:t>соқтығысып</a:t>
            </a:r>
            <a:r>
              <a:rPr lang="ru-RU" dirty="0"/>
              <a:t>,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иондануын</a:t>
            </a:r>
            <a:r>
              <a:rPr lang="ru-RU" dirty="0"/>
              <a:t> </a:t>
            </a:r>
            <a:r>
              <a:rPr lang="ru-RU" dirty="0" err="1"/>
              <a:t>тудырады</a:t>
            </a:r>
            <a:r>
              <a:rPr lang="ru-RU" dirty="0"/>
              <a:t>;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оң</a:t>
            </a:r>
            <a:r>
              <a:rPr lang="ru-RU" dirty="0"/>
              <a:t> </a:t>
            </a:r>
            <a:r>
              <a:rPr lang="ru-RU" dirty="0" err="1"/>
              <a:t>зарядталған</a:t>
            </a:r>
            <a:r>
              <a:rPr lang="ru-RU" dirty="0"/>
              <a:t> </a:t>
            </a:r>
            <a:r>
              <a:rPr lang="ru-RU" dirty="0" err="1"/>
              <a:t>бөлшектер</a:t>
            </a:r>
            <a:r>
              <a:rPr lang="ru-RU" dirty="0"/>
              <a:t> </a:t>
            </a:r>
            <a:r>
              <a:rPr lang="ru-RU" dirty="0" err="1"/>
              <a:t>катодқа</a:t>
            </a:r>
            <a:r>
              <a:rPr lang="ru-RU" dirty="0"/>
              <a:t>, ал </a:t>
            </a:r>
            <a:r>
              <a:rPr lang="ru-RU" dirty="0" err="1"/>
              <a:t>электрондар</a:t>
            </a:r>
            <a:r>
              <a:rPr lang="ru-RU" dirty="0"/>
              <a:t> </a:t>
            </a:r>
            <a:r>
              <a:rPr lang="ru-RU" dirty="0" err="1"/>
              <a:t>анодқа</a:t>
            </a:r>
            <a:r>
              <a:rPr lang="ru-RU" dirty="0"/>
              <a:t> </a:t>
            </a:r>
            <a:r>
              <a:rPr lang="ru-RU" dirty="0" err="1"/>
              <a:t>өтіп</a:t>
            </a:r>
            <a:r>
              <a:rPr lang="ru-RU" dirty="0"/>
              <a:t>, </a:t>
            </a:r>
            <a:r>
              <a:rPr lang="ru-RU" dirty="0" err="1"/>
              <a:t>доға</a:t>
            </a:r>
            <a:r>
              <a:rPr lang="ru-RU" dirty="0"/>
              <a:t> </a:t>
            </a:r>
            <a:r>
              <a:rPr lang="ru-RU" dirty="0" err="1"/>
              <a:t>жасайды</a:t>
            </a:r>
            <a:r>
              <a:rPr lang="ru-RU" dirty="0"/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1595328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25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655" y="306177"/>
            <a:ext cx="8600597" cy="9395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3.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Болат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өндірісі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мен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құюдың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жылуэнергетикасы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туралы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жалпы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ақпарат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9076D8-C16F-7144-A7AD-D8FF18172487}"/>
              </a:ext>
            </a:extLst>
          </p:cNvPr>
          <p:cNvSpPr txBox="1"/>
          <p:nvPr/>
        </p:nvSpPr>
        <p:spPr>
          <a:xfrm>
            <a:off x="334822" y="1396864"/>
            <a:ext cx="841114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err="1"/>
              <a:t>Анодқа</a:t>
            </a:r>
            <a:r>
              <a:rPr lang="ru-RU" sz="1600" dirty="0"/>
              <a:t> </a:t>
            </a:r>
            <a:r>
              <a:rPr lang="ru-RU" sz="1600" dirty="0" err="1"/>
              <a:t>қарай</a:t>
            </a:r>
            <a:r>
              <a:rPr lang="ru-RU" sz="1600" dirty="0"/>
              <a:t> </a:t>
            </a:r>
            <a:r>
              <a:rPr lang="ru-RU" sz="1600" dirty="0" err="1"/>
              <a:t>қозғалатын</a:t>
            </a:r>
            <a:r>
              <a:rPr lang="ru-RU" sz="1600" dirty="0"/>
              <a:t> </a:t>
            </a:r>
            <a:r>
              <a:rPr lang="ru-RU" sz="1600" dirty="0" err="1"/>
              <a:t>электрондар</a:t>
            </a:r>
            <a:r>
              <a:rPr lang="ru-RU" sz="1600" dirty="0"/>
              <a:t> оны </a:t>
            </a:r>
            <a:r>
              <a:rPr lang="ru-RU" sz="1600" dirty="0" err="1"/>
              <a:t>бомбалайды</a:t>
            </a:r>
            <a:r>
              <a:rPr lang="ru-RU" sz="1600" dirty="0"/>
              <a:t>, </a:t>
            </a:r>
            <a:r>
              <a:rPr lang="ru-RU" sz="1600" dirty="0" err="1"/>
              <a:t>нәтижесінде</a:t>
            </a:r>
            <a:r>
              <a:rPr lang="ru-RU" sz="1600" dirty="0"/>
              <a:t> </a:t>
            </a:r>
            <a:r>
              <a:rPr lang="ru-RU" sz="1600" dirty="0" err="1"/>
              <a:t>электрондардың</a:t>
            </a:r>
            <a:r>
              <a:rPr lang="ru-RU" sz="1600" dirty="0"/>
              <a:t> </a:t>
            </a:r>
            <a:r>
              <a:rPr lang="ru-RU" sz="1600" dirty="0" err="1"/>
              <a:t>кинетикалық</a:t>
            </a:r>
            <a:r>
              <a:rPr lang="ru-RU" sz="1600" dirty="0"/>
              <a:t> </a:t>
            </a:r>
            <a:r>
              <a:rPr lang="ru-RU" sz="1600" dirty="0" err="1"/>
              <a:t>энергиясы</a:t>
            </a:r>
            <a:r>
              <a:rPr lang="ru-RU" sz="1600" dirty="0"/>
              <a:t> </a:t>
            </a:r>
            <a:r>
              <a:rPr lang="ru-RU" sz="1600" dirty="0" err="1"/>
              <a:t>жылу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жарық</a:t>
            </a:r>
            <a:r>
              <a:rPr lang="ru-RU" sz="1600" dirty="0"/>
              <a:t> </a:t>
            </a:r>
            <a:r>
              <a:rPr lang="ru-RU" sz="1600" dirty="0" err="1"/>
              <a:t>энергиясына</a:t>
            </a:r>
            <a:r>
              <a:rPr lang="ru-RU" sz="1600" dirty="0"/>
              <a:t> </a:t>
            </a:r>
            <a:r>
              <a:rPr lang="ru-RU" sz="1600" dirty="0" err="1"/>
              <a:t>айналады</a:t>
            </a:r>
            <a:r>
              <a:rPr lang="ru-RU" sz="1600" dirty="0"/>
              <a:t>, </a:t>
            </a:r>
            <a:r>
              <a:rPr lang="ru-RU" sz="1600" dirty="0" err="1"/>
              <a:t>катодта</a:t>
            </a:r>
            <a:r>
              <a:rPr lang="ru-RU" sz="1600" dirty="0"/>
              <a:t> да </a:t>
            </a:r>
            <a:r>
              <a:rPr lang="ru-RU" sz="1600" dirty="0" err="1"/>
              <a:t>осындай</a:t>
            </a:r>
            <a:r>
              <a:rPr lang="ru-RU" sz="1600" dirty="0"/>
              <a:t> процесс </a:t>
            </a:r>
            <a:r>
              <a:rPr lang="ru-RU" sz="1600" dirty="0" err="1"/>
              <a:t>жүреді</a:t>
            </a:r>
            <a:r>
              <a:rPr lang="ru-RU" sz="1600" dirty="0"/>
              <a:t>, </a:t>
            </a:r>
            <a:r>
              <a:rPr lang="ru-RU" sz="1600" dirty="0" err="1"/>
              <a:t>оң</a:t>
            </a:r>
            <a:r>
              <a:rPr lang="ru-RU" sz="1600" dirty="0"/>
              <a:t> </a:t>
            </a:r>
            <a:r>
              <a:rPr lang="ru-RU" sz="1600" dirty="0" err="1"/>
              <a:t>зарядталған</a:t>
            </a:r>
            <a:r>
              <a:rPr lang="ru-RU" sz="1600" dirty="0"/>
              <a:t> </a:t>
            </a:r>
            <a:r>
              <a:rPr lang="ru-RU" sz="1600" dirty="0" err="1"/>
              <a:t>бөлшектермен</a:t>
            </a:r>
            <a:r>
              <a:rPr lang="ru-RU" sz="1600" dirty="0"/>
              <a:t> </a:t>
            </a:r>
            <a:r>
              <a:rPr lang="ru-RU" sz="1600" dirty="0" err="1"/>
              <a:t>бомбаланады</a:t>
            </a:r>
            <a:r>
              <a:rPr lang="ru-RU" sz="1600" dirty="0"/>
              <a:t>; </a:t>
            </a:r>
            <a:r>
              <a:rPr lang="ru-RU" sz="1600" dirty="0" err="1"/>
              <a:t>анодтың</a:t>
            </a:r>
            <a:r>
              <a:rPr lang="ru-RU" sz="1600" dirty="0"/>
              <a:t> </a:t>
            </a:r>
            <a:r>
              <a:rPr lang="ru-RU" sz="1600" dirty="0" err="1"/>
              <a:t>бомбаланған</a:t>
            </a:r>
            <a:r>
              <a:rPr lang="ru-RU" sz="1600" dirty="0"/>
              <a:t> </a:t>
            </a:r>
            <a:r>
              <a:rPr lang="ru-RU" sz="1600" dirty="0" err="1"/>
              <a:t>нүктесінің</a:t>
            </a:r>
            <a:r>
              <a:rPr lang="ru-RU" sz="1600" dirty="0"/>
              <a:t> </a:t>
            </a:r>
            <a:r>
              <a:rPr lang="ru-RU" sz="1600" dirty="0" err="1"/>
              <a:t>температурасы</a:t>
            </a:r>
            <a:r>
              <a:rPr lang="ru-RU" sz="1600" dirty="0"/>
              <a:t> 3600-4000 ° </a:t>
            </a:r>
            <a:r>
              <a:rPr lang="en-GB" sz="1600" dirty="0"/>
              <a:t>C, </a:t>
            </a:r>
            <a:r>
              <a:rPr lang="ru-RU" sz="1600" dirty="0" err="1"/>
              <a:t>катодтың</a:t>
            </a:r>
            <a:r>
              <a:rPr lang="ru-RU" sz="1600" dirty="0"/>
              <a:t> 3200-3600 ° </a:t>
            </a:r>
            <a:r>
              <a:rPr lang="en-GB" sz="1600" dirty="0"/>
              <a:t>C, </a:t>
            </a:r>
            <a:r>
              <a:rPr lang="ru-RU" sz="1600" dirty="0"/>
              <a:t>ал </a:t>
            </a:r>
            <a:r>
              <a:rPr lang="ru-RU" sz="1600" dirty="0" err="1"/>
              <a:t>доға</a:t>
            </a:r>
            <a:r>
              <a:rPr lang="ru-RU" sz="1600" dirty="0"/>
              <a:t> </a:t>
            </a:r>
            <a:r>
              <a:rPr lang="ru-RU" sz="1600" dirty="0" err="1"/>
              <a:t>бағанасының</a:t>
            </a:r>
            <a:r>
              <a:rPr lang="ru-RU" sz="1600" dirty="0"/>
              <a:t> </a:t>
            </a:r>
            <a:r>
              <a:rPr lang="ru-RU" sz="1600" dirty="0" err="1"/>
              <a:t>температурасы</a:t>
            </a:r>
            <a:r>
              <a:rPr lang="ru-RU" sz="1600" dirty="0"/>
              <a:t> 6000 ° </a:t>
            </a:r>
            <a:r>
              <a:rPr lang="en-GB" sz="1600" dirty="0"/>
              <a:t>C </a:t>
            </a:r>
            <a:r>
              <a:rPr lang="ru-RU" sz="1600" dirty="0" err="1"/>
              <a:t>дейін</a:t>
            </a:r>
            <a:r>
              <a:rPr lang="ru-RU" sz="1600" dirty="0"/>
              <a:t> </a:t>
            </a:r>
            <a:r>
              <a:rPr lang="ru-RU" sz="1600" dirty="0" err="1"/>
              <a:t>жетеді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/>
              <a:t>Электр </a:t>
            </a:r>
            <a:r>
              <a:rPr lang="ru-RU" sz="1600" dirty="0" err="1"/>
              <a:t>доғалық</a:t>
            </a:r>
            <a:r>
              <a:rPr lang="ru-RU" sz="1600" dirty="0"/>
              <a:t> </a:t>
            </a:r>
            <a:r>
              <a:rPr lang="ru-RU" sz="1600" dirty="0" err="1"/>
              <a:t>пешінде</a:t>
            </a:r>
            <a:r>
              <a:rPr lang="ru-RU" sz="1600" dirty="0"/>
              <a:t> </a:t>
            </a:r>
            <a:r>
              <a:rPr lang="ru-RU" sz="1600" dirty="0" err="1"/>
              <a:t>доға</a:t>
            </a:r>
            <a:r>
              <a:rPr lang="ru-RU" sz="1600" dirty="0"/>
              <a:t> </a:t>
            </a:r>
            <a:r>
              <a:rPr lang="ru-RU" sz="1600" dirty="0" err="1"/>
              <a:t>электродтар</a:t>
            </a:r>
            <a:r>
              <a:rPr lang="ru-RU" sz="1600" dirty="0"/>
              <a:t> мен </a:t>
            </a:r>
            <a:r>
              <a:rPr lang="ru-RU" sz="1600" dirty="0" err="1"/>
              <a:t>металдың</a:t>
            </a:r>
            <a:r>
              <a:rPr lang="ru-RU" sz="1600" dirty="0"/>
              <a:t> </a:t>
            </a:r>
            <a:r>
              <a:rPr lang="ru-RU" sz="1600" dirty="0" err="1"/>
              <a:t>арасында</a:t>
            </a:r>
            <a:r>
              <a:rPr lang="ru-RU" sz="1600" dirty="0"/>
              <a:t> </a:t>
            </a:r>
            <a:r>
              <a:rPr lang="ru-RU" sz="1600" dirty="0" err="1"/>
              <a:t>күйіп</a:t>
            </a:r>
            <a:r>
              <a:rPr lang="ru-RU" sz="1600" dirty="0"/>
              <a:t> </a:t>
            </a:r>
            <a:r>
              <a:rPr lang="ru-RU" sz="1600" dirty="0" err="1"/>
              <a:t>кетеді</a:t>
            </a:r>
            <a:r>
              <a:rPr lang="ru-RU" sz="1600" dirty="0"/>
              <a:t> (</a:t>
            </a:r>
            <a:r>
              <a:rPr lang="ru-RU" sz="1600" dirty="0" err="1"/>
              <a:t>сұйық</a:t>
            </a:r>
            <a:r>
              <a:rPr lang="ru-RU" sz="1600" dirty="0"/>
              <a:t> ванна, </a:t>
            </a:r>
            <a:r>
              <a:rPr lang="ru-RU" sz="1600" dirty="0" err="1"/>
              <a:t>балқытылмаған</a:t>
            </a:r>
            <a:r>
              <a:rPr lang="ru-RU" sz="1600" dirty="0"/>
              <a:t> заряд)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бұл</a:t>
            </a:r>
            <a:r>
              <a:rPr lang="ru-RU" sz="1600" dirty="0"/>
              <a:t> </a:t>
            </a:r>
            <a:r>
              <a:rPr lang="ru-RU" sz="1600" dirty="0" err="1"/>
              <a:t>электрондардың</a:t>
            </a:r>
            <a:r>
              <a:rPr lang="ru-RU" sz="1600" dirty="0"/>
              <a:t>, </a:t>
            </a:r>
            <a:r>
              <a:rPr lang="ru-RU" sz="1600" dirty="0" err="1"/>
              <a:t>иондалған</a:t>
            </a:r>
            <a:r>
              <a:rPr lang="ru-RU" sz="1600" dirty="0"/>
              <a:t> </a:t>
            </a:r>
            <a:r>
              <a:rPr lang="ru-RU" sz="1600" dirty="0" err="1"/>
              <a:t>газдардың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металл мен </a:t>
            </a:r>
            <a:r>
              <a:rPr lang="ru-RU" sz="1600" dirty="0" err="1"/>
              <a:t>қождың</a:t>
            </a:r>
            <a:r>
              <a:rPr lang="ru-RU" sz="1600" dirty="0"/>
              <a:t> </a:t>
            </a:r>
            <a:r>
              <a:rPr lang="ru-RU" sz="1600" dirty="0" err="1"/>
              <a:t>буларының</a:t>
            </a:r>
            <a:r>
              <a:rPr lang="ru-RU" sz="1600" dirty="0"/>
              <a:t> </a:t>
            </a:r>
            <a:r>
              <a:rPr lang="ru-RU" sz="1600" dirty="0" err="1"/>
              <a:t>ағымы</a:t>
            </a:r>
            <a:r>
              <a:rPr lang="ru-RU" sz="1600" dirty="0"/>
              <a:t>. </a:t>
            </a:r>
            <a:r>
              <a:rPr lang="ru-RU" sz="1600" dirty="0" err="1"/>
              <a:t>Доғалық</a:t>
            </a:r>
            <a:r>
              <a:rPr lang="ru-RU" sz="1600" dirty="0"/>
              <a:t> </a:t>
            </a:r>
            <a:r>
              <a:rPr lang="ru-RU" sz="1600" dirty="0" err="1"/>
              <a:t>пештер</a:t>
            </a:r>
            <a:r>
              <a:rPr lang="ru-RU" sz="1600" dirty="0"/>
              <a:t> </a:t>
            </a:r>
            <a:r>
              <a:rPr lang="ru-RU" sz="1600" dirty="0" err="1"/>
              <a:t>айнымалы</a:t>
            </a:r>
            <a:r>
              <a:rPr lang="ru-RU" sz="1600" dirty="0"/>
              <a:t> </a:t>
            </a:r>
            <a:r>
              <a:rPr lang="ru-RU" sz="1600" dirty="0" err="1"/>
              <a:t>токпен</a:t>
            </a:r>
            <a:r>
              <a:rPr lang="ru-RU" sz="1600" dirty="0"/>
              <a:t> </a:t>
            </a:r>
            <a:r>
              <a:rPr lang="ru-RU" sz="1600" dirty="0" err="1"/>
              <a:t>жұмыс</a:t>
            </a:r>
            <a:r>
              <a:rPr lang="ru-RU" sz="1600" dirty="0"/>
              <a:t> </a:t>
            </a:r>
            <a:r>
              <a:rPr lang="ru-RU" sz="1600" dirty="0" err="1"/>
              <a:t>жасайтындықтан</a:t>
            </a:r>
            <a:r>
              <a:rPr lang="ru-RU" sz="1600" dirty="0"/>
              <a:t>, катод пен анод </a:t>
            </a:r>
            <a:r>
              <a:rPr lang="ru-RU" sz="1600" dirty="0" err="1"/>
              <a:t>әр</a:t>
            </a:r>
            <a:r>
              <a:rPr lang="ru-RU" sz="1600" dirty="0"/>
              <a:t> жарты </a:t>
            </a:r>
            <a:r>
              <a:rPr lang="ru-RU" sz="1600" dirty="0" err="1"/>
              <a:t>циклде</a:t>
            </a:r>
            <a:r>
              <a:rPr lang="ru-RU" sz="1600" dirty="0"/>
              <a:t> </a:t>
            </a:r>
            <a:r>
              <a:rPr lang="ru-RU" sz="1600" dirty="0" err="1"/>
              <a:t>өзгереді</a:t>
            </a:r>
            <a:r>
              <a:rPr lang="ru-RU" sz="1600" dirty="0"/>
              <a:t>, ал </a:t>
            </a:r>
            <a:r>
              <a:rPr lang="ru-RU" sz="1600" dirty="0" err="1"/>
              <a:t>доғаның</a:t>
            </a:r>
            <a:r>
              <a:rPr lang="ru-RU" sz="1600" dirty="0"/>
              <a:t> </a:t>
            </a:r>
            <a:r>
              <a:rPr lang="ru-RU" sz="1600" dirty="0" err="1"/>
              <a:t>кернеуі</a:t>
            </a:r>
            <a:r>
              <a:rPr lang="ru-RU" sz="1600" dirty="0"/>
              <a:t> мен </a:t>
            </a:r>
            <a:r>
              <a:rPr lang="ru-RU" sz="1600" dirty="0" err="1"/>
              <a:t>тогы</a:t>
            </a:r>
            <a:r>
              <a:rPr lang="ru-RU" sz="1600" dirty="0"/>
              <a:t> </a:t>
            </a:r>
            <a:r>
              <a:rPr lang="ru-RU" sz="1600" dirty="0" err="1"/>
              <a:t>максимумға</a:t>
            </a:r>
            <a:r>
              <a:rPr lang="ru-RU" sz="1600" dirty="0"/>
              <a:t> </a:t>
            </a:r>
            <a:r>
              <a:rPr lang="ru-RU" sz="1600" dirty="0" err="1"/>
              <a:t>жетіп</a:t>
            </a:r>
            <a:r>
              <a:rPr lang="ru-RU" sz="1600" dirty="0"/>
              <a:t>, </a:t>
            </a:r>
            <a:r>
              <a:rPr lang="ru-RU" sz="1600" dirty="0" err="1"/>
              <a:t>нөлден</a:t>
            </a:r>
            <a:r>
              <a:rPr lang="ru-RU" sz="1600" dirty="0"/>
              <a:t> </a:t>
            </a:r>
            <a:r>
              <a:rPr lang="ru-RU" sz="1600" dirty="0" err="1"/>
              <a:t>өтеді</a:t>
            </a:r>
            <a:r>
              <a:rPr lang="ru-RU" sz="1600" dirty="0"/>
              <a:t>. </a:t>
            </a:r>
            <a:r>
              <a:rPr lang="ru-RU" sz="1600" dirty="0" err="1"/>
              <a:t>Катодтан</a:t>
            </a:r>
            <a:r>
              <a:rPr lang="ru-RU" sz="1600" dirty="0"/>
              <a:t> </a:t>
            </a:r>
            <a:r>
              <a:rPr lang="ru-RU" sz="1600" dirty="0" err="1"/>
              <a:t>электрондардың</a:t>
            </a:r>
            <a:r>
              <a:rPr lang="ru-RU" sz="1600" dirty="0"/>
              <a:t> </a:t>
            </a:r>
            <a:r>
              <a:rPr lang="ru-RU" sz="1600" dirty="0" err="1"/>
              <a:t>шығуы</a:t>
            </a:r>
            <a:r>
              <a:rPr lang="ru-RU" sz="1600" dirty="0"/>
              <a:t> катод </a:t>
            </a:r>
            <a:r>
              <a:rPr lang="ru-RU" sz="1600" dirty="0" err="1"/>
              <a:t>температурасының</a:t>
            </a:r>
            <a:r>
              <a:rPr lang="ru-RU" sz="1600" dirty="0"/>
              <a:t> </a:t>
            </a:r>
            <a:r>
              <a:rPr lang="ru-RU" sz="1600" dirty="0" err="1"/>
              <a:t>жоғарылауымен</a:t>
            </a:r>
            <a:r>
              <a:rPr lang="ru-RU" sz="1600" dirty="0"/>
              <a:t> </a:t>
            </a:r>
            <a:r>
              <a:rPr lang="ru-RU" sz="1600" dirty="0" err="1"/>
              <a:t>едәуір</a:t>
            </a:r>
            <a:r>
              <a:rPr lang="ru-RU" sz="1600" dirty="0"/>
              <a:t> </a:t>
            </a:r>
            <a:r>
              <a:rPr lang="ru-RU" sz="1600" dirty="0" err="1"/>
              <a:t>жеңілдейді</a:t>
            </a:r>
            <a:r>
              <a:rPr lang="ru-RU" sz="1600" dirty="0"/>
              <a:t>, </a:t>
            </a:r>
            <a:r>
              <a:rPr lang="ru-RU" sz="1600" dirty="0" err="1"/>
              <a:t>сондықтан</a:t>
            </a:r>
            <a:r>
              <a:rPr lang="ru-RU" sz="1600" dirty="0"/>
              <a:t> </a:t>
            </a:r>
            <a:r>
              <a:rPr lang="ru-RU" sz="1600" dirty="0" err="1"/>
              <a:t>доғалық</a:t>
            </a:r>
            <a:r>
              <a:rPr lang="ru-RU" sz="1600" dirty="0"/>
              <a:t> </a:t>
            </a:r>
            <a:r>
              <a:rPr lang="ru-RU" sz="1600" dirty="0" err="1"/>
              <a:t>пеште</a:t>
            </a:r>
            <a:r>
              <a:rPr lang="ru-RU" sz="1600" dirty="0"/>
              <a:t> </a:t>
            </a:r>
            <a:r>
              <a:rPr lang="ru-RU" sz="1600" dirty="0" err="1"/>
              <a:t>зарядты</a:t>
            </a:r>
            <a:r>
              <a:rPr lang="ru-RU" sz="1600" dirty="0"/>
              <a:t> </a:t>
            </a:r>
            <a:r>
              <a:rPr lang="ru-RU" sz="1600" dirty="0" err="1"/>
              <a:t>балқытқаннан</a:t>
            </a:r>
            <a:r>
              <a:rPr lang="ru-RU" sz="1600" dirty="0"/>
              <a:t> </a:t>
            </a:r>
            <a:r>
              <a:rPr lang="ru-RU" sz="1600" dirty="0" err="1"/>
              <a:t>кейін</a:t>
            </a:r>
            <a:r>
              <a:rPr lang="ru-RU" sz="1600" dirty="0"/>
              <a:t> </a:t>
            </a:r>
            <a:r>
              <a:rPr lang="ru-RU" sz="1600" dirty="0" err="1"/>
              <a:t>доғасы</a:t>
            </a:r>
            <a:r>
              <a:rPr lang="ru-RU" sz="1600" dirty="0"/>
              <a:t> </a:t>
            </a:r>
            <a:r>
              <a:rPr lang="ru-RU" sz="1600" dirty="0" err="1"/>
              <a:t>суық</a:t>
            </a:r>
            <a:r>
              <a:rPr lang="ru-RU" sz="1600" dirty="0"/>
              <a:t> </a:t>
            </a:r>
            <a:r>
              <a:rPr lang="ru-RU" sz="1600" dirty="0" err="1"/>
              <a:t>зарядпен</a:t>
            </a:r>
            <a:r>
              <a:rPr lang="ru-RU" sz="1600" dirty="0"/>
              <a:t> </a:t>
            </a:r>
            <a:r>
              <a:rPr lang="ru-RU" sz="1600" dirty="0" err="1"/>
              <a:t>балқитын</a:t>
            </a:r>
            <a:r>
              <a:rPr lang="ru-RU" sz="1600" dirty="0"/>
              <a:t> </a:t>
            </a:r>
            <a:r>
              <a:rPr lang="ru-RU" sz="1600" dirty="0" err="1"/>
              <a:t>басталғанға</a:t>
            </a:r>
            <a:r>
              <a:rPr lang="ru-RU" sz="1600" dirty="0"/>
              <a:t> </a:t>
            </a:r>
            <a:r>
              <a:rPr lang="ru-RU" sz="1600" dirty="0" err="1"/>
              <a:t>қарағанда</a:t>
            </a:r>
            <a:r>
              <a:rPr lang="ru-RU" sz="1600" dirty="0"/>
              <a:t> </a:t>
            </a:r>
            <a:r>
              <a:rPr lang="ru-RU" sz="1600" dirty="0" err="1"/>
              <a:t>тұрақты</a:t>
            </a:r>
            <a:r>
              <a:rPr lang="ru-RU" sz="1600" dirty="0"/>
              <a:t> </a:t>
            </a:r>
            <a:r>
              <a:rPr lang="ru-RU" sz="1600" dirty="0" err="1"/>
              <a:t>жанып</a:t>
            </a:r>
            <a:r>
              <a:rPr lang="ru-RU" sz="1600" dirty="0"/>
              <a:t> </a:t>
            </a:r>
            <a:r>
              <a:rPr lang="ru-RU" sz="1600" dirty="0" err="1"/>
              <a:t>тұрады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 err="1"/>
              <a:t>Үлкен</a:t>
            </a:r>
            <a:r>
              <a:rPr lang="ru-RU" sz="1600" dirty="0"/>
              <a:t> </a:t>
            </a:r>
            <a:r>
              <a:rPr lang="ru-RU" sz="1600" dirty="0" err="1"/>
              <a:t>қуатты</a:t>
            </a:r>
            <a:r>
              <a:rPr lang="ru-RU" sz="1600" dirty="0"/>
              <a:t> </a:t>
            </a:r>
            <a:r>
              <a:rPr lang="ru-RU" sz="1600" dirty="0" err="1"/>
              <a:t>пештерде</a:t>
            </a:r>
            <a:r>
              <a:rPr lang="ru-RU" sz="1600" dirty="0"/>
              <a:t> </a:t>
            </a:r>
            <a:r>
              <a:rPr lang="ru-RU" sz="1600" dirty="0" err="1"/>
              <a:t>доғаның</a:t>
            </a:r>
            <a:r>
              <a:rPr lang="ru-RU" sz="1600" dirty="0"/>
              <a:t> </a:t>
            </a:r>
            <a:r>
              <a:rPr lang="ru-RU" sz="1600" dirty="0" err="1"/>
              <a:t>ұзындығы</a:t>
            </a:r>
            <a:r>
              <a:rPr lang="ru-RU" sz="1600" dirty="0"/>
              <a:t> 150-200 мм </a:t>
            </a:r>
            <a:r>
              <a:rPr lang="ru-RU" sz="1600" dirty="0" err="1"/>
              <a:t>жетуі</a:t>
            </a:r>
            <a:r>
              <a:rPr lang="ru-RU" sz="1600" dirty="0"/>
              <a:t> </a:t>
            </a:r>
            <a:r>
              <a:rPr lang="ru-RU" sz="1600" dirty="0" err="1"/>
              <a:t>мүмкін</a:t>
            </a:r>
            <a:r>
              <a:rPr lang="ru-RU" sz="1600" dirty="0"/>
              <a:t>, ток </a:t>
            </a:r>
            <a:r>
              <a:rPr lang="ru-RU" sz="1600" dirty="0" err="1"/>
              <a:t>күші</a:t>
            </a:r>
            <a:r>
              <a:rPr lang="ru-RU" sz="1600" dirty="0"/>
              <a:t> 60-100 кА </a:t>
            </a:r>
            <a:r>
              <a:rPr lang="ru-RU" sz="1600" dirty="0" err="1"/>
              <a:t>құрайды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/>
              <a:t>Электр </a:t>
            </a:r>
            <a:r>
              <a:rPr lang="ru-RU" sz="1600" dirty="0" err="1"/>
              <a:t>доға</a:t>
            </a:r>
            <a:r>
              <a:rPr lang="ru-RU" sz="1600" dirty="0"/>
              <a:t> </a:t>
            </a:r>
            <a:r>
              <a:rPr lang="ru-RU" sz="1600" dirty="0" err="1"/>
              <a:t>пештерінде</a:t>
            </a:r>
            <a:r>
              <a:rPr lang="ru-RU" sz="1600" dirty="0"/>
              <a:t> </a:t>
            </a:r>
            <a:r>
              <a:rPr lang="ru-RU" sz="1600" dirty="0" err="1"/>
              <a:t>бірқатар</a:t>
            </a:r>
            <a:r>
              <a:rPr lang="ru-RU" sz="1600" dirty="0"/>
              <a:t> </a:t>
            </a:r>
            <a:r>
              <a:rPr lang="ru-RU" sz="1600" dirty="0" err="1"/>
              <a:t>элементтердің</a:t>
            </a:r>
            <a:r>
              <a:rPr lang="ru-RU" sz="1600" dirty="0"/>
              <a:t> </a:t>
            </a:r>
            <a:r>
              <a:rPr lang="ru-RU" sz="1600" dirty="0" err="1"/>
              <a:t>суын</a:t>
            </a:r>
            <a:r>
              <a:rPr lang="ru-RU" sz="1600" dirty="0"/>
              <a:t> </a:t>
            </a:r>
            <a:r>
              <a:rPr lang="ru-RU" sz="1600" dirty="0" err="1"/>
              <a:t>салқындату</a:t>
            </a:r>
            <a:r>
              <a:rPr lang="ru-RU" sz="1600" dirty="0"/>
              <a:t> су </a:t>
            </a:r>
            <a:r>
              <a:rPr lang="ru-RU" sz="1600" dirty="0" err="1"/>
              <a:t>салқындатқыштар</a:t>
            </a:r>
            <a:r>
              <a:rPr lang="ru-RU" sz="1600" dirty="0"/>
              <a:t> </a:t>
            </a:r>
            <a:r>
              <a:rPr lang="ru-RU" sz="1600" dirty="0" err="1"/>
              <a:t>көмегімен</a:t>
            </a:r>
            <a:r>
              <a:rPr lang="ru-RU" sz="1600" dirty="0"/>
              <a:t> </a:t>
            </a:r>
            <a:r>
              <a:rPr lang="ru-RU" sz="1600" dirty="0" err="1"/>
              <a:t>қамтамасыз</a:t>
            </a:r>
            <a:r>
              <a:rPr lang="ru-RU" sz="1600" dirty="0"/>
              <a:t> </a:t>
            </a:r>
            <a:r>
              <a:rPr lang="ru-RU" sz="1600" dirty="0" err="1"/>
              <a:t>етіледі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 err="1"/>
              <a:t>Қазіргі</a:t>
            </a:r>
            <a:r>
              <a:rPr lang="ru-RU" sz="1600" dirty="0"/>
              <a:t> </a:t>
            </a:r>
            <a:r>
              <a:rPr lang="ru-RU" sz="1600" dirty="0" err="1"/>
              <a:t>заманғы</a:t>
            </a:r>
            <a:r>
              <a:rPr lang="ru-RU" sz="1600" dirty="0"/>
              <a:t> </a:t>
            </a:r>
            <a:r>
              <a:rPr lang="ru-RU" sz="1600" dirty="0" err="1"/>
              <a:t>пештерде</a:t>
            </a:r>
            <a:r>
              <a:rPr lang="ru-RU" sz="1600" dirty="0"/>
              <a:t> </a:t>
            </a:r>
            <a:r>
              <a:rPr lang="ru-RU" sz="1600" dirty="0" err="1"/>
              <a:t>біліктің</a:t>
            </a:r>
            <a:r>
              <a:rPr lang="ru-RU" sz="1600" dirty="0"/>
              <a:t> </a:t>
            </a:r>
            <a:r>
              <a:rPr lang="ru-RU" sz="1600" dirty="0" err="1"/>
              <a:t>қыздыру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балқу</a:t>
            </a:r>
            <a:r>
              <a:rPr lang="ru-RU" sz="1600" dirty="0"/>
              <a:t> </a:t>
            </a:r>
            <a:r>
              <a:rPr lang="ru-RU" sz="1600" dirty="0" err="1"/>
              <a:t>процестерін</a:t>
            </a:r>
            <a:r>
              <a:rPr lang="ru-RU" sz="1600" dirty="0"/>
              <a:t> </a:t>
            </a:r>
            <a:r>
              <a:rPr lang="ru-RU" sz="1600" dirty="0" err="1"/>
              <a:t>күшейту</a:t>
            </a:r>
            <a:r>
              <a:rPr lang="ru-RU" sz="1600" dirty="0"/>
              <a:t> </a:t>
            </a:r>
            <a:r>
              <a:rPr lang="ru-RU" sz="1600" dirty="0" err="1"/>
              <a:t>үшін</a:t>
            </a:r>
            <a:r>
              <a:rPr lang="ru-RU" sz="1600" dirty="0"/>
              <a:t> </a:t>
            </a:r>
            <a:r>
              <a:rPr lang="ru-RU" sz="1600" dirty="0" err="1"/>
              <a:t>пештің</a:t>
            </a:r>
            <a:r>
              <a:rPr lang="ru-RU" sz="1600" dirty="0"/>
              <a:t> </a:t>
            </a:r>
            <a:r>
              <a:rPr lang="ru-RU" sz="1600" dirty="0" err="1"/>
              <a:t>шатырына</a:t>
            </a:r>
            <a:r>
              <a:rPr lang="ru-RU" sz="1600" dirty="0"/>
              <a:t> газ-</a:t>
            </a:r>
            <a:r>
              <a:rPr lang="ru-RU" sz="1600" dirty="0" err="1"/>
              <a:t>оттекті</a:t>
            </a:r>
            <a:r>
              <a:rPr lang="ru-RU" sz="1600" dirty="0"/>
              <a:t> </a:t>
            </a:r>
            <a:r>
              <a:rPr lang="ru-RU" sz="1600" dirty="0" err="1"/>
              <a:t>қыздырғыштар</a:t>
            </a:r>
            <a:r>
              <a:rPr lang="ru-RU" sz="1600" dirty="0"/>
              <a:t> </a:t>
            </a:r>
            <a:r>
              <a:rPr lang="ru-RU" sz="1600" dirty="0" err="1"/>
              <a:t>енгізіледі</a:t>
            </a:r>
            <a:r>
              <a:rPr lang="ru-RU" sz="1600" dirty="0"/>
              <a:t>, </a:t>
            </a:r>
            <a:r>
              <a:rPr lang="ru-RU" sz="1600" dirty="0" err="1"/>
              <a:t>оның</a:t>
            </a:r>
            <a:r>
              <a:rPr lang="ru-RU" sz="1600" dirty="0"/>
              <a:t> </a:t>
            </a:r>
            <a:r>
              <a:rPr lang="ru-RU" sz="1600" dirty="0" err="1"/>
              <a:t>жылу</a:t>
            </a:r>
            <a:r>
              <a:rPr lang="ru-RU" sz="1600" dirty="0"/>
              <a:t> </a:t>
            </a:r>
            <a:r>
              <a:rPr lang="ru-RU" sz="1600" dirty="0" err="1"/>
              <a:t>қуаты</a:t>
            </a:r>
            <a:r>
              <a:rPr lang="ru-RU" sz="1600" dirty="0"/>
              <a:t> пешке </a:t>
            </a:r>
            <a:r>
              <a:rPr lang="ru-RU" sz="1600" dirty="0" err="1"/>
              <a:t>берілетін</a:t>
            </a:r>
            <a:r>
              <a:rPr lang="ru-RU" sz="1600" dirty="0"/>
              <a:t> </a:t>
            </a:r>
            <a:r>
              <a:rPr lang="ru-RU" sz="1600" dirty="0" err="1"/>
              <a:t>электр</a:t>
            </a:r>
            <a:r>
              <a:rPr lang="ru-RU" sz="1600" dirty="0"/>
              <a:t> </a:t>
            </a:r>
            <a:r>
              <a:rPr lang="ru-RU" sz="1600" dirty="0" err="1"/>
              <a:t>қуатының</a:t>
            </a:r>
            <a:r>
              <a:rPr lang="ru-RU" sz="1600" dirty="0"/>
              <a:t> 20-30% -на </a:t>
            </a:r>
            <a:r>
              <a:rPr lang="ru-RU" sz="1600" dirty="0" err="1"/>
              <a:t>жетуі</a:t>
            </a:r>
            <a:r>
              <a:rPr lang="ru-RU" sz="1600" dirty="0"/>
              <a:t> </a:t>
            </a:r>
            <a:r>
              <a:rPr lang="ru-RU" sz="1600" dirty="0" err="1"/>
              <a:t>мүмкін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9835321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26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655" y="306177"/>
            <a:ext cx="8600597" cy="9395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3.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Болат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өндірісі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мен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құюдың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жылуэнергетикасы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туралы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жалпы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ақпарат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9076D8-C16F-7144-A7AD-D8FF18172487}"/>
              </a:ext>
            </a:extLst>
          </p:cNvPr>
          <p:cNvSpPr txBox="1"/>
          <p:nvPr/>
        </p:nvSpPr>
        <p:spPr>
          <a:xfrm>
            <a:off x="442632" y="1412776"/>
            <a:ext cx="841114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err="1">
                <a:solidFill>
                  <a:srgbClr val="FF0000"/>
                </a:solidFill>
              </a:rPr>
              <a:t>Пештен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тыс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болатты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өңдеудің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жылуэнергетикасы</a:t>
            </a:r>
            <a:r>
              <a:rPr lang="ru-RU" sz="2000" b="1" dirty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ru-RU" sz="2000" dirty="0" err="1"/>
              <a:t>Болат</a:t>
            </a:r>
            <a:r>
              <a:rPr lang="ru-RU" sz="2000" dirty="0"/>
              <a:t> </a:t>
            </a:r>
            <a:r>
              <a:rPr lang="ru-RU" sz="2000" dirty="0" err="1"/>
              <a:t>балқытатын</a:t>
            </a:r>
            <a:r>
              <a:rPr lang="ru-RU" sz="2000" dirty="0"/>
              <a:t> </a:t>
            </a:r>
            <a:r>
              <a:rPr lang="ru-RU" sz="2000" dirty="0" err="1"/>
              <a:t>қондырғылардағы</a:t>
            </a:r>
            <a:r>
              <a:rPr lang="ru-RU" sz="2000" dirty="0"/>
              <a:t> </a:t>
            </a:r>
            <a:r>
              <a:rPr lang="ru-RU" sz="2000" dirty="0" err="1"/>
              <a:t>болатты</a:t>
            </a:r>
            <a:r>
              <a:rPr lang="ru-RU" sz="2000" dirty="0"/>
              <a:t> </a:t>
            </a:r>
            <a:r>
              <a:rPr lang="ru-RU" sz="2000" dirty="0" err="1"/>
              <a:t>балқыту</a:t>
            </a:r>
            <a:r>
              <a:rPr lang="ru-RU" sz="2000" dirty="0"/>
              <a:t> </a:t>
            </a:r>
            <a:r>
              <a:rPr lang="ru-RU" sz="2000" dirty="0" err="1"/>
              <a:t>процестерінің</a:t>
            </a:r>
            <a:r>
              <a:rPr lang="ru-RU" sz="2000" dirty="0"/>
              <a:t> </a:t>
            </a:r>
            <a:r>
              <a:rPr lang="ru-RU" sz="2000" dirty="0" err="1"/>
              <a:t>физикалық</a:t>
            </a:r>
            <a:r>
              <a:rPr lang="en-US" sz="2000" dirty="0"/>
              <a:t> </a:t>
            </a:r>
            <a:r>
              <a:rPr lang="ru-RU" sz="2000" dirty="0"/>
              <a:t>ж</a:t>
            </a:r>
            <a:r>
              <a:rPr lang="kk-KZ" sz="2000" dirty="0"/>
              <a:t>әне</a:t>
            </a:r>
            <a:r>
              <a:rPr lang="en-US" sz="2000" dirty="0"/>
              <a:t> </a:t>
            </a:r>
            <a:r>
              <a:rPr lang="ru-RU" sz="2000" dirty="0" err="1"/>
              <a:t>физикалық-химиялық</a:t>
            </a:r>
            <a:r>
              <a:rPr lang="ru-RU" sz="2000" dirty="0"/>
              <a:t> </a:t>
            </a:r>
            <a:r>
              <a:rPr lang="ru-RU" sz="2000" dirty="0" err="1"/>
              <a:t>жағдайларын</a:t>
            </a:r>
            <a:r>
              <a:rPr lang="ru-RU" sz="2000" dirty="0"/>
              <a:t> </a:t>
            </a:r>
            <a:r>
              <a:rPr lang="ru-RU" sz="2000" dirty="0" err="1"/>
              <a:t>реттеудің</a:t>
            </a:r>
            <a:r>
              <a:rPr lang="ru-RU" sz="2000" dirty="0"/>
              <a:t> </a:t>
            </a:r>
            <a:r>
              <a:rPr lang="ru-RU" sz="2000" dirty="0" err="1"/>
              <a:t>шектеулі</a:t>
            </a:r>
            <a:r>
              <a:rPr lang="ru-RU" sz="2000" dirty="0"/>
              <a:t> </a:t>
            </a:r>
            <a:r>
              <a:rPr lang="ru-RU" sz="2000" dirty="0" err="1"/>
              <a:t>мүмкіндіктері</a:t>
            </a:r>
            <a:r>
              <a:rPr lang="ru-RU" sz="2000" dirty="0"/>
              <a:t>, </a:t>
            </a:r>
            <a:r>
              <a:rPr lang="ru-RU" sz="2000" dirty="0" err="1"/>
              <a:t>болаттың</a:t>
            </a:r>
            <a:r>
              <a:rPr lang="ru-RU" sz="2000" dirty="0"/>
              <a:t> </a:t>
            </a:r>
            <a:r>
              <a:rPr lang="ru-RU" sz="2000" dirty="0" err="1"/>
              <a:t>сапасына</a:t>
            </a:r>
            <a:r>
              <a:rPr lang="ru-RU" sz="2000" dirty="0"/>
              <a:t> </a:t>
            </a:r>
            <a:r>
              <a:rPr lang="ru-RU" sz="2000" dirty="0" err="1"/>
              <a:t>қойылатын</a:t>
            </a:r>
            <a:r>
              <a:rPr lang="ru-RU" sz="2000" dirty="0"/>
              <a:t> </a:t>
            </a:r>
            <a:r>
              <a:rPr lang="ru-RU" sz="2000" dirty="0" err="1"/>
              <a:t>талаптардың</a:t>
            </a:r>
            <a:r>
              <a:rPr lang="ru-RU" sz="2000" dirty="0"/>
              <a:t> </a:t>
            </a:r>
            <a:r>
              <a:rPr lang="ru-RU" sz="2000" dirty="0" err="1"/>
              <a:t>жоғарылауы</a:t>
            </a:r>
            <a:r>
              <a:rPr lang="ru-RU" sz="2000" dirty="0"/>
              <a:t>, </a:t>
            </a:r>
            <a:r>
              <a:rPr lang="ru-RU" sz="2000" dirty="0" err="1"/>
              <a:t>сондай-ақ</a:t>
            </a:r>
            <a:r>
              <a:rPr lang="ru-RU" sz="2000" dirty="0"/>
              <a:t> </a:t>
            </a:r>
            <a:r>
              <a:rPr lang="ru-RU" sz="2000" dirty="0" err="1"/>
              <a:t>жаңа</a:t>
            </a:r>
            <a:r>
              <a:rPr lang="ru-RU" sz="2000" dirty="0"/>
              <a:t> </a:t>
            </a:r>
            <a:r>
              <a:rPr lang="ru-RU" sz="2000" dirty="0" err="1"/>
              <a:t>сапалы</a:t>
            </a:r>
            <a:r>
              <a:rPr lang="ru-RU" sz="2000" dirty="0"/>
              <a:t> </a:t>
            </a:r>
            <a:r>
              <a:rPr lang="ru-RU" sz="2000" dirty="0" err="1"/>
              <a:t>болат</a:t>
            </a:r>
            <a:r>
              <a:rPr lang="ru-RU" sz="2000" dirty="0"/>
              <a:t> </a:t>
            </a:r>
            <a:r>
              <a:rPr lang="ru-RU" sz="2000" dirty="0" err="1"/>
              <a:t>технологиясы</a:t>
            </a:r>
            <a:r>
              <a:rPr lang="ru-RU" sz="2000" dirty="0"/>
              <a:t> мен </a:t>
            </a:r>
            <a:r>
              <a:rPr lang="ru-RU" sz="2000" dirty="0" err="1"/>
              <a:t>өндірісін</a:t>
            </a:r>
            <a:r>
              <a:rPr lang="ru-RU" sz="2000" dirty="0"/>
              <a:t> </a:t>
            </a:r>
            <a:r>
              <a:rPr lang="ru-RU" sz="2000" dirty="0" err="1"/>
              <a:t>дамыту</a:t>
            </a:r>
            <a:r>
              <a:rPr lang="ru-RU" sz="2000" dirty="0"/>
              <a:t> </a:t>
            </a:r>
            <a:r>
              <a:rPr lang="ru-RU" sz="2000" dirty="0" err="1"/>
              <a:t>қажеттілігі</a:t>
            </a:r>
            <a:r>
              <a:rPr lang="ru-RU" sz="2000" dirty="0"/>
              <a:t> </a:t>
            </a:r>
            <a:r>
              <a:rPr lang="ru-RU" sz="2000" dirty="0" err="1"/>
              <a:t>дамуға</a:t>
            </a:r>
            <a:r>
              <a:rPr lang="ru-RU" sz="2000" dirty="0"/>
              <a:t> </a:t>
            </a:r>
            <a:r>
              <a:rPr lang="ru-RU" sz="2000" dirty="0" err="1"/>
              <a:t>әкелді</a:t>
            </a:r>
            <a:r>
              <a:rPr lang="ru-RU" sz="2000" dirty="0"/>
              <a:t> </a:t>
            </a:r>
            <a:r>
              <a:rPr lang="ru-RU" sz="2000" dirty="0" err="1"/>
              <a:t>пештен</a:t>
            </a:r>
            <a:r>
              <a:rPr lang="ru-RU" sz="2000" dirty="0"/>
              <a:t> </a:t>
            </a:r>
            <a:r>
              <a:rPr lang="ru-RU" sz="2000" dirty="0" err="1"/>
              <a:t>тыс</a:t>
            </a:r>
            <a:r>
              <a:rPr lang="ru-RU" sz="2000" dirty="0"/>
              <a:t> </a:t>
            </a:r>
            <a:r>
              <a:rPr lang="ru-RU" sz="2000" dirty="0" err="1"/>
              <a:t>болат</a:t>
            </a:r>
            <a:r>
              <a:rPr lang="ru-RU" sz="2000" dirty="0"/>
              <a:t> </a:t>
            </a:r>
            <a:r>
              <a:rPr lang="ru-RU" sz="2000" dirty="0" err="1"/>
              <a:t>өңдеу</a:t>
            </a:r>
            <a:r>
              <a:rPr lang="ru-RU" sz="2000" dirty="0"/>
              <a:t> </a:t>
            </a:r>
            <a:r>
              <a:rPr lang="ru-RU" sz="2000" dirty="0" err="1"/>
              <a:t>технологиялары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 err="1"/>
              <a:t>Пештен</a:t>
            </a:r>
            <a:r>
              <a:rPr lang="ru-RU" sz="2000" dirty="0"/>
              <a:t> </a:t>
            </a:r>
            <a:r>
              <a:rPr lang="ru-RU" sz="2000" dirty="0" err="1"/>
              <a:t>тыс</a:t>
            </a:r>
            <a:r>
              <a:rPr lang="ru-RU" sz="2000" dirty="0"/>
              <a:t> </a:t>
            </a:r>
            <a:r>
              <a:rPr lang="ru-RU" sz="2000" dirty="0" err="1"/>
              <a:t>болатты</a:t>
            </a:r>
            <a:r>
              <a:rPr lang="ru-RU" sz="2000" dirty="0"/>
              <a:t> </a:t>
            </a:r>
            <a:r>
              <a:rPr lang="ru-RU" sz="2000" dirty="0" err="1"/>
              <a:t>өңдеу</a:t>
            </a:r>
            <a:r>
              <a:rPr lang="ru-RU" sz="2000" dirty="0"/>
              <a:t> </a:t>
            </a:r>
            <a:r>
              <a:rPr lang="ru-RU" sz="2000" dirty="0" err="1"/>
              <a:t>әдістерін</a:t>
            </a:r>
            <a:r>
              <a:rPr lang="ru-RU" sz="2000" dirty="0"/>
              <a:t> </a:t>
            </a:r>
            <a:r>
              <a:rPr lang="ru-RU" sz="2000" dirty="0" err="1"/>
              <a:t>шартты</a:t>
            </a:r>
            <a:r>
              <a:rPr lang="ru-RU" sz="2000" dirty="0"/>
              <a:t> </a:t>
            </a:r>
            <a:r>
              <a:rPr lang="ru-RU" sz="2000" dirty="0" err="1"/>
              <a:t>түрде</a:t>
            </a:r>
            <a:r>
              <a:rPr lang="ru-RU" sz="2000" dirty="0"/>
              <a:t> </a:t>
            </a:r>
            <a:r>
              <a:rPr lang="ru-RU" sz="2000" dirty="0" err="1"/>
              <a:t>қарапайым</a:t>
            </a:r>
            <a:r>
              <a:rPr lang="ru-RU" sz="2000" dirty="0"/>
              <a:t> (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әдіспен</a:t>
            </a:r>
            <a:r>
              <a:rPr lang="ru-RU" sz="2000" dirty="0"/>
              <a:t> </a:t>
            </a:r>
            <a:r>
              <a:rPr lang="ru-RU" sz="2000" dirty="0" err="1"/>
              <a:t>өңдеу</a:t>
            </a:r>
            <a:r>
              <a:rPr lang="ru-RU" sz="2000" dirty="0"/>
              <a:t>)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аралас</a:t>
            </a:r>
            <a:r>
              <a:rPr lang="ru-RU" sz="2000" dirty="0"/>
              <a:t> (</a:t>
            </a:r>
            <a:r>
              <a:rPr lang="ru-RU" sz="2000" dirty="0" err="1"/>
              <a:t>металды</a:t>
            </a:r>
            <a:r>
              <a:rPr lang="ru-RU" sz="2000" dirty="0"/>
              <a:t>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уақытта</a:t>
            </a:r>
            <a:r>
              <a:rPr lang="ru-RU" sz="2000" dirty="0"/>
              <a:t> </a:t>
            </a:r>
            <a:r>
              <a:rPr lang="ru-RU" sz="2000" dirty="0" err="1"/>
              <a:t>бірнеше</a:t>
            </a:r>
            <a:r>
              <a:rPr lang="ru-RU" sz="2000" dirty="0"/>
              <a:t> </a:t>
            </a:r>
            <a:r>
              <a:rPr lang="ru-RU" sz="2000" dirty="0" err="1"/>
              <a:t>тәсілмен</a:t>
            </a:r>
            <a:r>
              <a:rPr lang="ru-RU" sz="2000" dirty="0"/>
              <a:t> </a:t>
            </a:r>
            <a:r>
              <a:rPr lang="ru-RU" sz="2000" dirty="0" err="1"/>
              <a:t>өңдеу</a:t>
            </a:r>
            <a:r>
              <a:rPr lang="ru-RU" sz="2000" dirty="0"/>
              <a:t>) </a:t>
            </a:r>
            <a:r>
              <a:rPr lang="ru-RU" sz="2000" dirty="0" err="1"/>
              <a:t>деп</a:t>
            </a:r>
            <a:r>
              <a:rPr lang="ru-RU" sz="2000" dirty="0"/>
              <a:t> </a:t>
            </a:r>
            <a:r>
              <a:rPr lang="ru-RU" sz="2000" dirty="0" err="1"/>
              <a:t>бөлуге</a:t>
            </a:r>
            <a:r>
              <a:rPr lang="ru-RU" sz="2000" dirty="0"/>
              <a:t> </a:t>
            </a:r>
            <a:r>
              <a:rPr lang="ru-RU" sz="2000" dirty="0" err="1"/>
              <a:t>болады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 err="1"/>
              <a:t>Қарапайым</a:t>
            </a:r>
            <a:r>
              <a:rPr lang="ru-RU" sz="2000" dirty="0"/>
              <a:t> </a:t>
            </a:r>
            <a:r>
              <a:rPr lang="ru-RU" sz="2000" dirty="0" err="1"/>
              <a:t>әдістерге</a:t>
            </a:r>
            <a:r>
              <a:rPr lang="ru-RU" sz="2000" dirty="0"/>
              <a:t> </a:t>
            </a:r>
            <a:r>
              <a:rPr lang="ru-RU" sz="2000" dirty="0" err="1"/>
              <a:t>мыналар</a:t>
            </a:r>
            <a:r>
              <a:rPr lang="ru-RU" sz="2000" dirty="0"/>
              <a:t> </a:t>
            </a:r>
            <a:r>
              <a:rPr lang="ru-RU" sz="2000" dirty="0" err="1"/>
              <a:t>жатады</a:t>
            </a:r>
            <a:r>
              <a:rPr lang="ru-RU" sz="2000" dirty="0"/>
              <a:t>: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ru-RU" sz="2000" i="1" dirty="0" err="1"/>
              <a:t>металды</a:t>
            </a:r>
            <a:r>
              <a:rPr lang="ru-RU" sz="2000" i="1" dirty="0"/>
              <a:t> </a:t>
            </a:r>
            <a:r>
              <a:rPr lang="ru-RU" sz="2000" i="1" dirty="0" err="1"/>
              <a:t>вакууммен</a:t>
            </a:r>
            <a:r>
              <a:rPr lang="ru-RU" sz="2000" i="1" dirty="0"/>
              <a:t> </a:t>
            </a:r>
            <a:r>
              <a:rPr lang="ru-RU" sz="2000" i="1" dirty="0" err="1"/>
              <a:t>өңдеу</a:t>
            </a:r>
            <a:r>
              <a:rPr lang="ru-RU" sz="2000" i="1" dirty="0"/>
              <a:t>;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ru-RU" sz="2000" i="1" dirty="0" err="1"/>
              <a:t>инертті</a:t>
            </a:r>
            <a:r>
              <a:rPr lang="ru-RU" sz="2000" i="1" dirty="0"/>
              <a:t> </a:t>
            </a:r>
            <a:r>
              <a:rPr lang="ru-RU" sz="2000" i="1" dirty="0" err="1"/>
              <a:t>газбен</a:t>
            </a:r>
            <a:r>
              <a:rPr lang="ru-RU" sz="2000" i="1" dirty="0"/>
              <a:t> </a:t>
            </a:r>
            <a:r>
              <a:rPr lang="ru-RU" sz="2000" i="1" dirty="0" err="1"/>
              <a:t>тазарту</a:t>
            </a:r>
            <a:r>
              <a:rPr lang="ru-RU" sz="2000" i="1" dirty="0"/>
              <a:t>;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ru-RU" sz="2000" i="1" dirty="0" err="1"/>
              <a:t>синтетикалық</a:t>
            </a:r>
            <a:r>
              <a:rPr lang="ru-RU" sz="2000" i="1" dirty="0"/>
              <a:t> </a:t>
            </a:r>
            <a:r>
              <a:rPr lang="ru-RU" sz="2000" i="1" dirty="0" err="1"/>
              <a:t>қож</a:t>
            </a:r>
            <a:r>
              <a:rPr lang="ru-RU" sz="2000" i="1" dirty="0"/>
              <a:t>, </a:t>
            </a:r>
            <a:r>
              <a:rPr lang="ru-RU" sz="2000" i="1" dirty="0" err="1"/>
              <a:t>сұйық</a:t>
            </a:r>
            <a:r>
              <a:rPr lang="ru-RU" sz="2000" i="1" dirty="0"/>
              <a:t> </a:t>
            </a:r>
            <a:r>
              <a:rPr lang="ru-RU" sz="2000" i="1" dirty="0" err="1"/>
              <a:t>және</a:t>
            </a:r>
            <a:r>
              <a:rPr lang="ru-RU" sz="2000" i="1" dirty="0"/>
              <a:t> </a:t>
            </a:r>
            <a:r>
              <a:rPr lang="ru-RU" sz="2000" i="1" dirty="0" err="1"/>
              <a:t>қатты</a:t>
            </a:r>
            <a:r>
              <a:rPr lang="ru-RU" sz="2000" i="1" dirty="0"/>
              <a:t> шлак </a:t>
            </a:r>
            <a:r>
              <a:rPr lang="ru-RU" sz="2000" i="1" dirty="0" err="1"/>
              <a:t>қоспаларымен</a:t>
            </a:r>
            <a:r>
              <a:rPr lang="ru-RU" sz="2000" i="1" dirty="0"/>
              <a:t> </a:t>
            </a:r>
            <a:r>
              <a:rPr lang="ru-RU" sz="2000" i="1" dirty="0" err="1"/>
              <a:t>металды</a:t>
            </a:r>
            <a:r>
              <a:rPr lang="ru-RU" sz="2000" i="1" dirty="0"/>
              <a:t> </a:t>
            </a:r>
            <a:r>
              <a:rPr lang="ru-RU" sz="2000" i="1" dirty="0" err="1"/>
              <a:t>өңдеу</a:t>
            </a:r>
            <a:r>
              <a:rPr lang="ru-RU" sz="2000" i="1" dirty="0"/>
              <a:t>;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ru-RU" sz="2000" i="1" dirty="0" err="1"/>
              <a:t>реактивтерді</a:t>
            </a:r>
            <a:r>
              <a:rPr lang="ru-RU" sz="2000" i="1" dirty="0"/>
              <a:t> </a:t>
            </a:r>
            <a:r>
              <a:rPr lang="ru-RU" sz="2000" i="1" dirty="0" err="1"/>
              <a:t>металға</a:t>
            </a:r>
            <a:r>
              <a:rPr lang="ru-RU" sz="2000" i="1" dirty="0"/>
              <a:t> </a:t>
            </a:r>
            <a:r>
              <a:rPr lang="ru-RU" sz="2000" i="1" dirty="0" err="1"/>
              <a:t>терең</a:t>
            </a:r>
            <a:r>
              <a:rPr lang="ru-RU" sz="2000" i="1" dirty="0"/>
              <a:t> </a:t>
            </a:r>
            <a:r>
              <a:rPr lang="ru-RU" sz="2000" i="1" dirty="0" err="1"/>
              <a:t>енгізу</a:t>
            </a:r>
            <a:r>
              <a:rPr lang="ru-RU" sz="2000" i="1" dirty="0"/>
              <a:t>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198720287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27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655" y="306177"/>
            <a:ext cx="8600597" cy="9395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3.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Болат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өндірісі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мен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құюдың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жылуэнергетикасы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туралы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жалпы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ақпарат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9076D8-C16F-7144-A7AD-D8FF18172487}"/>
              </a:ext>
            </a:extLst>
          </p:cNvPr>
          <p:cNvSpPr txBox="1"/>
          <p:nvPr/>
        </p:nvSpPr>
        <p:spPr>
          <a:xfrm>
            <a:off x="275655" y="1484784"/>
            <a:ext cx="841114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Әлемдік</a:t>
            </a:r>
            <a:r>
              <a:rPr lang="ru-RU" dirty="0"/>
              <a:t> </a:t>
            </a:r>
            <a:r>
              <a:rPr lang="ru-RU" dirty="0" err="1"/>
              <a:t>тәжірибеде</a:t>
            </a:r>
            <a:r>
              <a:rPr lang="ru-RU" dirty="0"/>
              <a:t> </a:t>
            </a:r>
            <a:r>
              <a:rPr lang="ru-RU" dirty="0" err="1"/>
              <a:t>ожау</a:t>
            </a:r>
            <a:r>
              <a:rPr lang="ru-RU" dirty="0"/>
              <a:t>-пеш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аталатын</a:t>
            </a:r>
            <a:r>
              <a:rPr lang="ru-RU" dirty="0"/>
              <a:t> процесс </a:t>
            </a:r>
            <a:r>
              <a:rPr lang="ru-RU" dirty="0" err="1"/>
              <a:t>кеңінен</a:t>
            </a:r>
            <a:r>
              <a:rPr lang="ru-RU" dirty="0"/>
              <a:t> </a:t>
            </a:r>
            <a:r>
              <a:rPr lang="ru-RU" dirty="0" err="1"/>
              <a:t>таралуда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Шетел</a:t>
            </a:r>
            <a:r>
              <a:rPr lang="ru-RU" dirty="0"/>
              <a:t> </a:t>
            </a:r>
            <a:r>
              <a:rPr lang="ru-RU" dirty="0" err="1"/>
              <a:t>әдебиетінде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процесс </a:t>
            </a:r>
            <a:r>
              <a:rPr lang="en-GB" dirty="0"/>
              <a:t>LF </a:t>
            </a:r>
            <a:r>
              <a:rPr lang="ru-RU" dirty="0"/>
              <a:t>процесс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 (</a:t>
            </a:r>
            <a:r>
              <a:rPr lang="ru-RU" dirty="0" err="1"/>
              <a:t>шөміш</a:t>
            </a:r>
            <a:r>
              <a:rPr lang="ru-RU" dirty="0"/>
              <a:t>-пеш), ал </a:t>
            </a:r>
            <a:r>
              <a:rPr lang="ru-RU" dirty="0" err="1"/>
              <a:t>отандық</a:t>
            </a:r>
            <a:r>
              <a:rPr lang="ru-RU" dirty="0"/>
              <a:t> </a:t>
            </a:r>
            <a:r>
              <a:rPr lang="ru-RU" dirty="0" err="1"/>
              <a:t>әдебиетте</a:t>
            </a:r>
            <a:r>
              <a:rPr lang="ru-RU" dirty="0"/>
              <a:t> </a:t>
            </a:r>
            <a:r>
              <a:rPr lang="en-GB" dirty="0"/>
              <a:t>AKOS </a:t>
            </a:r>
            <a:r>
              <a:rPr lang="ru-RU" dirty="0" err="1"/>
              <a:t>аббревиатурасы</a:t>
            </a:r>
            <a:r>
              <a:rPr lang="ru-RU" dirty="0"/>
              <a:t> (</a:t>
            </a:r>
            <a:r>
              <a:rPr lang="ru-RU" dirty="0" err="1"/>
              <a:t>болат</a:t>
            </a:r>
            <a:r>
              <a:rPr lang="ru-RU" dirty="0"/>
              <a:t> </a:t>
            </a:r>
            <a:r>
              <a:rPr lang="ru-RU" dirty="0" err="1"/>
              <a:t>кешенін</a:t>
            </a:r>
            <a:r>
              <a:rPr lang="ru-RU" dirty="0"/>
              <a:t> </a:t>
            </a:r>
            <a:r>
              <a:rPr lang="ru-RU" dirty="0" err="1"/>
              <a:t>өңдеу</a:t>
            </a:r>
            <a:r>
              <a:rPr lang="ru-RU" dirty="0"/>
              <a:t> </a:t>
            </a:r>
            <a:r>
              <a:rPr lang="ru-RU" dirty="0" err="1"/>
              <a:t>қондырғысы</a:t>
            </a:r>
            <a:r>
              <a:rPr lang="ru-RU" dirty="0"/>
              <a:t>) </a:t>
            </a:r>
            <a:r>
              <a:rPr lang="ru-RU" dirty="0" err="1"/>
              <a:t>жиі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 err="1"/>
              <a:t>Процесске</a:t>
            </a:r>
            <a:r>
              <a:rPr lang="ru-RU" dirty="0"/>
              <a:t> </a:t>
            </a:r>
            <a:r>
              <a:rPr lang="ru-RU" dirty="0" err="1"/>
              <a:t>металды</a:t>
            </a:r>
            <a:r>
              <a:rPr lang="ru-RU" dirty="0"/>
              <a:t> </a:t>
            </a:r>
            <a:r>
              <a:rPr lang="ru-RU" dirty="0" err="1"/>
              <a:t>аргонмен</a:t>
            </a:r>
            <a:r>
              <a:rPr lang="ru-RU" dirty="0"/>
              <a:t> </a:t>
            </a:r>
            <a:r>
              <a:rPr lang="ru-RU" dirty="0" err="1"/>
              <a:t>шөміште</a:t>
            </a:r>
            <a:r>
              <a:rPr lang="ru-RU" dirty="0"/>
              <a:t> </a:t>
            </a:r>
            <a:r>
              <a:rPr lang="ru-RU" dirty="0" err="1"/>
              <a:t>үрлеу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араластыру</a:t>
            </a:r>
            <a:r>
              <a:rPr lang="ru-RU" dirty="0"/>
              <a:t>, </a:t>
            </a:r>
            <a:r>
              <a:rPr lang="ru-RU" dirty="0" err="1"/>
              <a:t>доға</a:t>
            </a:r>
            <a:r>
              <a:rPr lang="ru-RU" dirty="0"/>
              <a:t> </a:t>
            </a:r>
            <a:r>
              <a:rPr lang="ru-RU" dirty="0" err="1"/>
              <a:t>қыздыру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металды</a:t>
            </a:r>
            <a:r>
              <a:rPr lang="ru-RU" dirty="0"/>
              <a:t> </a:t>
            </a:r>
            <a:r>
              <a:rPr lang="ru-RU" dirty="0" err="1"/>
              <a:t>аргонмен</a:t>
            </a:r>
            <a:r>
              <a:rPr lang="ru-RU" dirty="0"/>
              <a:t> </a:t>
            </a:r>
            <a:r>
              <a:rPr lang="ru-RU" dirty="0" err="1"/>
              <a:t>араластыру</a:t>
            </a:r>
            <a:r>
              <a:rPr lang="ru-RU" dirty="0"/>
              <a:t> </a:t>
            </a:r>
            <a:r>
              <a:rPr lang="ru-RU" dirty="0" err="1"/>
              <a:t>процесінде</a:t>
            </a:r>
            <a:r>
              <a:rPr lang="ru-RU" dirty="0"/>
              <a:t> </a:t>
            </a:r>
            <a:r>
              <a:rPr lang="ru-RU" dirty="0" err="1"/>
              <a:t>синтетикалық</a:t>
            </a:r>
            <a:r>
              <a:rPr lang="ru-RU" dirty="0"/>
              <a:t> </a:t>
            </a:r>
            <a:r>
              <a:rPr lang="ru-RU" dirty="0" err="1"/>
              <a:t>шлакпен</a:t>
            </a:r>
            <a:r>
              <a:rPr lang="ru-RU" dirty="0"/>
              <a:t> </a:t>
            </a:r>
            <a:r>
              <a:rPr lang="ru-RU" dirty="0" err="1"/>
              <a:t>өңдеу</a:t>
            </a:r>
            <a:r>
              <a:rPr lang="ru-RU" dirty="0"/>
              <a:t> </a:t>
            </a:r>
            <a:r>
              <a:rPr lang="ru-RU" dirty="0" err="1"/>
              <a:t>кіреді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Процесс </a:t>
            </a:r>
            <a:r>
              <a:rPr lang="ru-RU" dirty="0" err="1"/>
              <a:t>берілген</a:t>
            </a:r>
            <a:r>
              <a:rPr lang="ru-RU" dirty="0"/>
              <a:t> </a:t>
            </a:r>
            <a:r>
              <a:rPr lang="ru-RU" dirty="0" err="1"/>
              <a:t>химиялық</a:t>
            </a:r>
            <a:r>
              <a:rPr lang="ru-RU" dirty="0"/>
              <a:t> </a:t>
            </a:r>
            <a:r>
              <a:rPr lang="ru-RU" dirty="0" err="1"/>
              <a:t>құрамы</a:t>
            </a:r>
            <a:r>
              <a:rPr lang="ru-RU" dirty="0"/>
              <a:t> мен </a:t>
            </a:r>
            <a:r>
              <a:rPr lang="ru-RU" dirty="0" err="1"/>
              <a:t>температурасы</a:t>
            </a:r>
            <a:r>
              <a:rPr lang="ru-RU" dirty="0"/>
              <a:t> бар </a:t>
            </a:r>
            <a:r>
              <a:rPr lang="ru-RU" dirty="0" err="1"/>
              <a:t>металды</a:t>
            </a:r>
            <a:r>
              <a:rPr lang="ru-RU" dirty="0"/>
              <a:t> </a:t>
            </a:r>
            <a:r>
              <a:rPr lang="ru-RU" dirty="0" err="1"/>
              <a:t>алуды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 </a:t>
            </a:r>
            <a:r>
              <a:rPr lang="ru-RU" dirty="0" err="1"/>
              <a:t>күкірт</a:t>
            </a:r>
            <a:r>
              <a:rPr lang="ru-RU" dirty="0"/>
              <a:t> пен </a:t>
            </a:r>
            <a:r>
              <a:rPr lang="ru-RU" dirty="0" err="1"/>
              <a:t>оттекті</a:t>
            </a:r>
            <a:r>
              <a:rPr lang="ru-RU" dirty="0"/>
              <a:t> </a:t>
            </a:r>
            <a:r>
              <a:rPr lang="ru-RU" dirty="0" err="1"/>
              <a:t>кетіру</a:t>
            </a:r>
            <a:r>
              <a:rPr lang="ru-RU" dirty="0"/>
              <a:t> </a:t>
            </a:r>
            <a:r>
              <a:rPr lang="ru-RU" dirty="0" err="1"/>
              <a:t>нәтижесінде</a:t>
            </a:r>
            <a:r>
              <a:rPr lang="ru-RU" dirty="0"/>
              <a:t> металл </a:t>
            </a:r>
            <a:r>
              <a:rPr lang="ru-RU" dirty="0" err="1"/>
              <a:t>емес</a:t>
            </a:r>
            <a:r>
              <a:rPr lang="ru-RU" dirty="0"/>
              <a:t> </a:t>
            </a:r>
            <a:r>
              <a:rPr lang="ru-RU" dirty="0" err="1"/>
              <a:t>қоспалар</a:t>
            </a:r>
            <a:r>
              <a:rPr lang="ru-RU" dirty="0"/>
              <a:t> </a:t>
            </a:r>
            <a:r>
              <a:rPr lang="ru-RU" dirty="0" err="1"/>
              <a:t>санының</a:t>
            </a:r>
            <a:r>
              <a:rPr lang="ru-RU" dirty="0"/>
              <a:t> </a:t>
            </a:r>
            <a:r>
              <a:rPr lang="ru-RU" dirty="0" err="1"/>
              <a:t>азаюын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 </a:t>
            </a:r>
          </a:p>
          <a:p>
            <a:pPr algn="just"/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қондырғыны</a:t>
            </a:r>
            <a:r>
              <a:rPr lang="ru-RU" dirty="0"/>
              <a:t> </a:t>
            </a:r>
            <a:r>
              <a:rPr lang="ru-RU" dirty="0" err="1"/>
              <a:t>кез-келген</a:t>
            </a:r>
            <a:r>
              <a:rPr lang="ru-RU" dirty="0"/>
              <a:t> </a:t>
            </a:r>
            <a:r>
              <a:rPr lang="ru-RU" dirty="0" err="1"/>
              <a:t>болат</a:t>
            </a:r>
            <a:r>
              <a:rPr lang="ru-RU" dirty="0"/>
              <a:t> </a:t>
            </a:r>
            <a:r>
              <a:rPr lang="ru-RU" dirty="0" err="1"/>
              <a:t>балқыту</a:t>
            </a:r>
            <a:r>
              <a:rPr lang="ru-RU" dirty="0"/>
              <a:t> </a:t>
            </a:r>
            <a:r>
              <a:rPr lang="ru-RU" dirty="0" err="1"/>
              <a:t>цехында</a:t>
            </a:r>
            <a:r>
              <a:rPr lang="ru-RU" dirty="0"/>
              <a:t> </a:t>
            </a:r>
            <a:r>
              <a:rPr lang="ru-RU" dirty="0" err="1"/>
              <a:t>орнатуға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4966889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28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655" y="306177"/>
            <a:ext cx="8600597" cy="9395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3.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Болат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өндірісі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мен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құюдың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жылуэнергетикасы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туралы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жалпы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ақпарат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9076D8-C16F-7144-A7AD-D8FF18172487}"/>
              </a:ext>
            </a:extLst>
          </p:cNvPr>
          <p:cNvSpPr txBox="1"/>
          <p:nvPr/>
        </p:nvSpPr>
        <p:spPr>
          <a:xfrm>
            <a:off x="334822" y="1396864"/>
            <a:ext cx="841114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err="1"/>
              <a:t>Пештен</a:t>
            </a:r>
            <a:r>
              <a:rPr lang="ru-RU" sz="2000" dirty="0"/>
              <a:t> </a:t>
            </a:r>
            <a:r>
              <a:rPr lang="ru-RU" sz="2000" dirty="0" err="1"/>
              <a:t>тыс</a:t>
            </a:r>
            <a:r>
              <a:rPr lang="ru-RU" sz="2000" dirty="0"/>
              <a:t> </a:t>
            </a:r>
            <a:r>
              <a:rPr lang="ru-RU" sz="2000" dirty="0" err="1"/>
              <a:t>болатты</a:t>
            </a:r>
            <a:r>
              <a:rPr lang="ru-RU" sz="2000" dirty="0"/>
              <a:t> </a:t>
            </a:r>
            <a:r>
              <a:rPr lang="ru-RU" sz="2000" dirty="0" err="1"/>
              <a:t>өңдеуді</a:t>
            </a:r>
            <a:r>
              <a:rPr lang="ru-RU" sz="2000" dirty="0"/>
              <a:t> </a:t>
            </a:r>
            <a:r>
              <a:rPr lang="ru-RU" sz="2000" dirty="0" err="1"/>
              <a:t>жүзеге</a:t>
            </a:r>
            <a:r>
              <a:rPr lang="ru-RU" sz="2000" dirty="0"/>
              <a:t> </a:t>
            </a:r>
            <a:r>
              <a:rPr lang="ru-RU" sz="2000" dirty="0" err="1"/>
              <a:t>асыру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келесі</a:t>
            </a:r>
            <a:r>
              <a:rPr lang="ru-RU" sz="2000" dirty="0"/>
              <a:t> энергия </a:t>
            </a:r>
            <a:r>
              <a:rPr lang="ru-RU" sz="2000" dirty="0" err="1"/>
              <a:t>тасымалдағыштарын</a:t>
            </a:r>
            <a:r>
              <a:rPr lang="ru-RU" sz="2000" dirty="0"/>
              <a:t> </a:t>
            </a:r>
            <a:r>
              <a:rPr lang="ru-RU" sz="2000" dirty="0" err="1"/>
              <a:t>қолдану</a:t>
            </a:r>
            <a:r>
              <a:rPr lang="ru-RU" sz="2000" dirty="0"/>
              <a:t> </a:t>
            </a:r>
            <a:r>
              <a:rPr lang="ru-RU" sz="2000" dirty="0" err="1"/>
              <a:t>қажет</a:t>
            </a:r>
            <a:r>
              <a:rPr lang="ru-RU" sz="2000" dirty="0"/>
              <a:t>:</a:t>
            </a:r>
          </a:p>
          <a:p>
            <a:pPr algn="just"/>
            <a:endParaRPr lang="ru-RU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err="1"/>
              <a:t>электр</a:t>
            </a:r>
            <a:r>
              <a:rPr lang="ru-RU" sz="2000" dirty="0"/>
              <a:t> </a:t>
            </a:r>
            <a:r>
              <a:rPr lang="ru-RU" sz="2000" dirty="0" err="1"/>
              <a:t>доғаларының</a:t>
            </a:r>
            <a:r>
              <a:rPr lang="ru-RU" sz="2000" dirty="0"/>
              <a:t> </a:t>
            </a:r>
            <a:r>
              <a:rPr lang="ru-RU" sz="2000" dirty="0" err="1"/>
              <a:t>жануы</a:t>
            </a:r>
            <a:r>
              <a:rPr lang="ru-RU" sz="2000" dirty="0"/>
              <a:t> </a:t>
            </a:r>
            <a:r>
              <a:rPr lang="ru-RU" sz="2000" dirty="0" err="1"/>
              <a:t>кезінде</a:t>
            </a:r>
            <a:r>
              <a:rPr lang="ru-RU" sz="2000" dirty="0"/>
              <a:t> </a:t>
            </a:r>
            <a:r>
              <a:rPr lang="ru-RU" sz="2000" dirty="0" err="1"/>
              <a:t>бөлінетін</a:t>
            </a:r>
            <a:r>
              <a:rPr lang="ru-RU" sz="2000" dirty="0"/>
              <a:t> </a:t>
            </a:r>
            <a:r>
              <a:rPr lang="ru-RU" sz="2000" dirty="0" err="1"/>
              <a:t>жылу</a:t>
            </a:r>
            <a:r>
              <a:rPr lang="ru-RU" sz="2000" dirty="0"/>
              <a:t> </a:t>
            </a:r>
            <a:r>
              <a:rPr lang="ru-RU" sz="2000" dirty="0" err="1"/>
              <a:t>есебінен</a:t>
            </a:r>
            <a:r>
              <a:rPr lang="ru-RU" sz="2000" dirty="0"/>
              <a:t> </a:t>
            </a:r>
            <a:r>
              <a:rPr lang="ru-RU" sz="2000" dirty="0" err="1"/>
              <a:t>балқыманы</a:t>
            </a:r>
            <a:r>
              <a:rPr lang="ru-RU" sz="2000" dirty="0"/>
              <a:t> </a:t>
            </a:r>
            <a:r>
              <a:rPr lang="ru-RU" sz="2000" dirty="0" err="1"/>
              <a:t>қыздыруға</a:t>
            </a:r>
            <a:r>
              <a:rPr lang="ru-RU" sz="2000" dirty="0"/>
              <a:t> </a:t>
            </a:r>
            <a:r>
              <a:rPr lang="ru-RU" sz="2000" dirty="0" err="1"/>
              <a:t>арналған</a:t>
            </a:r>
            <a:r>
              <a:rPr lang="ru-RU" sz="2000" dirty="0"/>
              <a:t> </a:t>
            </a:r>
            <a:r>
              <a:rPr lang="ru-RU" sz="2000" dirty="0" err="1"/>
              <a:t>электр</a:t>
            </a:r>
            <a:r>
              <a:rPr lang="ru-RU" sz="2000" dirty="0"/>
              <a:t> </a:t>
            </a:r>
            <a:r>
              <a:rPr lang="ru-RU" sz="2000" dirty="0" err="1"/>
              <a:t>энергиясы</a:t>
            </a:r>
            <a:r>
              <a:rPr lang="ru-RU" sz="2000" dirty="0"/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err="1"/>
              <a:t>температуралық</a:t>
            </a:r>
            <a:r>
              <a:rPr lang="ru-RU" sz="2000" dirty="0"/>
              <a:t> </a:t>
            </a:r>
            <a:r>
              <a:rPr lang="ru-RU" sz="2000" dirty="0" err="1"/>
              <a:t>өрісті</a:t>
            </a:r>
            <a:r>
              <a:rPr lang="ru-RU" sz="2000" dirty="0"/>
              <a:t> </a:t>
            </a:r>
            <a:r>
              <a:rPr lang="ru-RU" sz="2000" dirty="0" err="1"/>
              <a:t>теңестіру</a:t>
            </a:r>
            <a:r>
              <a:rPr lang="ru-RU" sz="2000" dirty="0"/>
              <a:t>, </a:t>
            </a:r>
            <a:r>
              <a:rPr lang="ru-RU" sz="2000" dirty="0" err="1"/>
              <a:t>реактивтерді</a:t>
            </a:r>
            <a:r>
              <a:rPr lang="ru-RU" sz="2000" dirty="0"/>
              <a:t> </a:t>
            </a:r>
            <a:r>
              <a:rPr lang="ru-RU" sz="2000" dirty="0" err="1"/>
              <a:t>толығымен</a:t>
            </a:r>
            <a:r>
              <a:rPr lang="ru-RU" sz="2000" dirty="0"/>
              <a:t> </a:t>
            </a:r>
            <a:r>
              <a:rPr lang="ru-RU" sz="2000" dirty="0" err="1"/>
              <a:t>игеру</a:t>
            </a:r>
            <a:r>
              <a:rPr lang="ru-RU" sz="2000" dirty="0"/>
              <a:t>, метал </a:t>
            </a:r>
            <a:r>
              <a:rPr lang="ru-RU" sz="2000" dirty="0" err="1"/>
              <a:t>емес</a:t>
            </a:r>
            <a:r>
              <a:rPr lang="ru-RU" sz="2000" dirty="0"/>
              <a:t> </a:t>
            </a:r>
            <a:r>
              <a:rPr lang="ru-RU" sz="2000" dirty="0" err="1"/>
              <a:t>қосындылардың</a:t>
            </a:r>
            <a:r>
              <a:rPr lang="ru-RU" sz="2000" dirty="0"/>
              <a:t> </a:t>
            </a:r>
            <a:r>
              <a:rPr lang="ru-RU" sz="2000" dirty="0" err="1"/>
              <a:t>пайда</a:t>
            </a:r>
            <a:r>
              <a:rPr lang="ru-RU" sz="2000" dirty="0"/>
              <a:t> </a:t>
            </a:r>
            <a:r>
              <a:rPr lang="ru-RU" sz="2000" dirty="0" err="1"/>
              <a:t>болуы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металды</a:t>
            </a:r>
            <a:r>
              <a:rPr lang="ru-RU" sz="2000" dirty="0"/>
              <a:t> </a:t>
            </a:r>
            <a:r>
              <a:rPr lang="ru-RU" sz="2000" dirty="0" err="1"/>
              <a:t>газсыздандыру</a:t>
            </a:r>
            <a:r>
              <a:rPr lang="ru-RU" sz="2000" dirty="0"/>
              <a:t> </a:t>
            </a:r>
            <a:r>
              <a:rPr lang="ru-RU" sz="2000" dirty="0" err="1"/>
              <a:t>мақсатында</a:t>
            </a:r>
            <a:r>
              <a:rPr lang="ru-RU" sz="2000" dirty="0"/>
              <a:t> </a:t>
            </a:r>
            <a:r>
              <a:rPr lang="ru-RU" sz="2000" dirty="0" err="1"/>
              <a:t>металды</a:t>
            </a:r>
            <a:r>
              <a:rPr lang="ru-RU" sz="2000" dirty="0"/>
              <a:t> </a:t>
            </a:r>
            <a:r>
              <a:rPr lang="ru-RU" sz="2000" dirty="0" err="1"/>
              <a:t>үрлеуге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оны </a:t>
            </a:r>
            <a:r>
              <a:rPr lang="ru-RU" sz="2000" dirty="0" err="1"/>
              <a:t>араластыруға</a:t>
            </a:r>
            <a:r>
              <a:rPr lang="ru-RU" sz="2000" dirty="0"/>
              <a:t> </a:t>
            </a:r>
            <a:r>
              <a:rPr lang="ru-RU" sz="2000" dirty="0" err="1"/>
              <a:t>арналған</a:t>
            </a:r>
            <a:r>
              <a:rPr lang="ru-RU" sz="2000" dirty="0"/>
              <a:t> аргон;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err="1"/>
              <a:t>балқыма</a:t>
            </a:r>
            <a:r>
              <a:rPr lang="ru-RU" sz="2000" dirty="0"/>
              <a:t> </a:t>
            </a:r>
            <a:r>
              <a:rPr lang="ru-RU" sz="2000" dirty="0" err="1"/>
              <a:t>қоспаларын</a:t>
            </a:r>
            <a:r>
              <a:rPr lang="ru-RU" sz="2000" dirty="0"/>
              <a:t> </a:t>
            </a:r>
            <a:r>
              <a:rPr lang="ru-RU" sz="2000" dirty="0" err="1"/>
              <a:t>біраз</a:t>
            </a:r>
            <a:r>
              <a:rPr lang="ru-RU" sz="2000" dirty="0"/>
              <a:t> </a:t>
            </a:r>
            <a:r>
              <a:rPr lang="ru-RU" sz="2000" dirty="0" err="1"/>
              <a:t>тотықтырудан</a:t>
            </a:r>
            <a:r>
              <a:rPr lang="ru-RU" sz="2000" dirty="0"/>
              <a:t> </a:t>
            </a:r>
            <a:r>
              <a:rPr lang="ru-RU" sz="2000" dirty="0" err="1"/>
              <a:t>болатын</a:t>
            </a:r>
            <a:r>
              <a:rPr lang="ru-RU" sz="2000" dirty="0"/>
              <a:t> </a:t>
            </a:r>
            <a:r>
              <a:rPr lang="ru-RU" sz="2000" dirty="0" err="1"/>
              <a:t>жылу</a:t>
            </a:r>
            <a:r>
              <a:rPr lang="ru-RU" sz="2000" dirty="0"/>
              <a:t> </a:t>
            </a:r>
            <a:r>
              <a:rPr lang="ru-RU" sz="2000" dirty="0" err="1"/>
              <a:t>шығынын</a:t>
            </a:r>
            <a:r>
              <a:rPr lang="ru-RU" sz="2000" dirty="0"/>
              <a:t> </a:t>
            </a:r>
            <a:r>
              <a:rPr lang="ru-RU" sz="2000" dirty="0" err="1"/>
              <a:t>жабуды</a:t>
            </a:r>
            <a:r>
              <a:rPr lang="ru-RU" sz="2000" dirty="0"/>
              <a:t> </a:t>
            </a:r>
            <a:r>
              <a:rPr lang="ru-RU" sz="2000" dirty="0" err="1"/>
              <a:t>қамтитын</a:t>
            </a:r>
            <a:r>
              <a:rPr lang="ru-RU" sz="2000" dirty="0"/>
              <a:t> </a:t>
            </a:r>
            <a:r>
              <a:rPr lang="ru-RU" sz="2000" dirty="0" err="1"/>
              <a:t>дәл</a:t>
            </a:r>
            <a:r>
              <a:rPr lang="ru-RU" sz="2000" dirty="0"/>
              <a:t> </a:t>
            </a:r>
            <a:r>
              <a:rPr lang="ru-RU" sz="2000" dirty="0" err="1"/>
              <a:t>баптайтын</a:t>
            </a:r>
            <a:r>
              <a:rPr lang="ru-RU" sz="2000" dirty="0"/>
              <a:t> </a:t>
            </a:r>
            <a:r>
              <a:rPr lang="ru-RU" sz="2000" dirty="0" err="1"/>
              <a:t>қондырғыларда</a:t>
            </a:r>
            <a:r>
              <a:rPr lang="ru-RU" sz="2000" dirty="0"/>
              <a:t> </a:t>
            </a:r>
            <a:r>
              <a:rPr lang="ru-RU" sz="2000" dirty="0" err="1"/>
              <a:t>балқуды</a:t>
            </a:r>
            <a:r>
              <a:rPr lang="ru-RU" sz="2000" dirty="0"/>
              <a:t> </a:t>
            </a:r>
            <a:r>
              <a:rPr lang="ru-RU" sz="2000" dirty="0" err="1"/>
              <a:t>үрлеуге</a:t>
            </a:r>
            <a:r>
              <a:rPr lang="ru-RU" sz="2000" dirty="0"/>
              <a:t> </a:t>
            </a:r>
            <a:r>
              <a:rPr lang="ru-RU" sz="2000" dirty="0" err="1"/>
              <a:t>арналған</a:t>
            </a:r>
            <a:r>
              <a:rPr lang="ru-RU" sz="2000" dirty="0"/>
              <a:t> </a:t>
            </a:r>
            <a:r>
              <a:rPr lang="ru-RU" sz="2000" dirty="0" err="1"/>
              <a:t>оттегі</a:t>
            </a:r>
            <a:r>
              <a:rPr lang="ru-RU" sz="2000" dirty="0"/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err="1"/>
              <a:t>бу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басқа</a:t>
            </a:r>
            <a:r>
              <a:rPr lang="ru-RU" sz="2000" dirty="0"/>
              <a:t> </a:t>
            </a:r>
            <a:r>
              <a:rPr lang="ru-RU" sz="2000" dirty="0" err="1"/>
              <a:t>шаңсорғыштардың</a:t>
            </a:r>
            <a:r>
              <a:rPr lang="ru-RU" sz="2000" dirty="0"/>
              <a:t> </a:t>
            </a:r>
            <a:r>
              <a:rPr lang="ru-RU" sz="2000" dirty="0" err="1"/>
              <a:t>жұмысына</a:t>
            </a:r>
            <a:r>
              <a:rPr lang="ru-RU" sz="2000" dirty="0"/>
              <a:t> </a:t>
            </a:r>
            <a:r>
              <a:rPr lang="ru-RU" sz="2000" dirty="0" err="1"/>
              <a:t>қажетті</a:t>
            </a:r>
            <a:r>
              <a:rPr lang="ru-RU" sz="2000" dirty="0"/>
              <a:t> энергия </a:t>
            </a:r>
            <a:r>
              <a:rPr lang="ru-RU" sz="2000" dirty="0" err="1"/>
              <a:t>тасымалдаушылар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8319446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29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655" y="306177"/>
            <a:ext cx="8600597" cy="9395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3.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Болат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өндірісі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мен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құюдың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жылуэнергетикасы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туралы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жалпы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ақпарат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9076D8-C16F-7144-A7AD-D8FF18172487}"/>
              </a:ext>
            </a:extLst>
          </p:cNvPr>
          <p:cNvSpPr txBox="1"/>
          <p:nvPr/>
        </p:nvSpPr>
        <p:spPr>
          <a:xfrm>
            <a:off x="334822" y="1396864"/>
            <a:ext cx="841114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err="1">
                <a:solidFill>
                  <a:srgbClr val="C00000"/>
                </a:solidFill>
              </a:rPr>
              <a:t>Болат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құю</a:t>
            </a:r>
            <a:r>
              <a:rPr lang="ru-RU" b="1" i="1" dirty="0">
                <a:solidFill>
                  <a:srgbClr val="C00000"/>
                </a:solidFill>
              </a:rPr>
              <a:t>.</a:t>
            </a:r>
          </a:p>
          <a:p>
            <a:pPr algn="just"/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сұйық</a:t>
            </a:r>
            <a:r>
              <a:rPr lang="ru-RU" dirty="0"/>
              <a:t> </a:t>
            </a:r>
            <a:r>
              <a:rPr lang="ru-RU" dirty="0" err="1"/>
              <a:t>металды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жолмен</a:t>
            </a:r>
            <a:r>
              <a:rPr lang="ru-RU" dirty="0"/>
              <a:t> </a:t>
            </a:r>
            <a:r>
              <a:rPr lang="ru-RU" dirty="0" err="1"/>
              <a:t>құюға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: </a:t>
            </a:r>
            <a:r>
              <a:rPr lang="ru-RU" dirty="0" err="1"/>
              <a:t>қалыпқа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үздіксіз</a:t>
            </a:r>
            <a:r>
              <a:rPr lang="ru-RU" dirty="0"/>
              <a:t> </a:t>
            </a:r>
            <a:r>
              <a:rPr lang="ru-RU" dirty="0" err="1"/>
              <a:t>құю</a:t>
            </a:r>
            <a:r>
              <a:rPr lang="ru-RU" dirty="0"/>
              <a:t> </a:t>
            </a:r>
            <a:r>
              <a:rPr lang="ru-RU" dirty="0" err="1"/>
              <a:t>машинасында</a:t>
            </a:r>
            <a:r>
              <a:rPr lang="ru-RU" dirty="0"/>
              <a:t> (МНЛЗ).</a:t>
            </a:r>
          </a:p>
          <a:p>
            <a:pPr algn="just"/>
            <a:r>
              <a:rPr lang="ru-RU" dirty="0" err="1"/>
              <a:t>Тарихи</a:t>
            </a:r>
            <a:r>
              <a:rPr lang="ru-RU" dirty="0"/>
              <a:t> </a:t>
            </a:r>
            <a:r>
              <a:rPr lang="ru-RU" dirty="0" err="1"/>
              <a:t>тұрғыдан</a:t>
            </a:r>
            <a:r>
              <a:rPr lang="ru-RU" dirty="0"/>
              <a:t> </a:t>
            </a:r>
            <a:r>
              <a:rPr lang="ru-RU" dirty="0" err="1"/>
              <a:t>болатты</a:t>
            </a:r>
            <a:r>
              <a:rPr lang="ru-RU" dirty="0"/>
              <a:t> </a:t>
            </a:r>
            <a:r>
              <a:rPr lang="ru-RU" dirty="0" err="1"/>
              <a:t>қалыпқа</a:t>
            </a:r>
            <a:r>
              <a:rPr lang="ru-RU" dirty="0"/>
              <a:t> </a:t>
            </a:r>
            <a:r>
              <a:rPr lang="ru-RU" dirty="0" err="1"/>
              <a:t>құю</a:t>
            </a:r>
            <a:r>
              <a:rPr lang="ru-RU" dirty="0"/>
              <a:t> </a:t>
            </a:r>
            <a:r>
              <a:rPr lang="ru-RU" dirty="0" err="1"/>
              <a:t>түрі</a:t>
            </a:r>
            <a:r>
              <a:rPr lang="ru-RU" dirty="0"/>
              <a:t> </a:t>
            </a: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мәні</a:t>
            </a:r>
            <a:r>
              <a:rPr lang="ru-RU" dirty="0"/>
              <a:t> </a:t>
            </a:r>
            <a:r>
              <a:rPr lang="ru-RU" dirty="0" err="1"/>
              <a:t>сұйық</a:t>
            </a:r>
            <a:r>
              <a:rPr lang="ru-RU" dirty="0"/>
              <a:t> </a:t>
            </a:r>
            <a:r>
              <a:rPr lang="ru-RU" dirty="0" err="1"/>
              <a:t>болатты</a:t>
            </a:r>
            <a:r>
              <a:rPr lang="ru-RU" dirty="0"/>
              <a:t> </a:t>
            </a:r>
            <a:r>
              <a:rPr lang="ru-RU" dirty="0" err="1"/>
              <a:t>арнайы</a:t>
            </a:r>
            <a:r>
              <a:rPr lang="ru-RU" dirty="0"/>
              <a:t> </a:t>
            </a:r>
            <a:r>
              <a:rPr lang="ru-RU" dirty="0" err="1"/>
              <a:t>қалыпқа</a:t>
            </a:r>
            <a:r>
              <a:rPr lang="ru-RU" dirty="0"/>
              <a:t> (</a:t>
            </a:r>
            <a:r>
              <a:rPr lang="ru-RU" dirty="0" err="1"/>
              <a:t>қалыпқа</a:t>
            </a:r>
            <a:r>
              <a:rPr lang="ru-RU" dirty="0"/>
              <a:t>) </a:t>
            </a:r>
            <a:r>
              <a:rPr lang="ru-RU" dirty="0" err="1"/>
              <a:t>құйып</a:t>
            </a:r>
            <a:r>
              <a:rPr lang="ru-RU" dirty="0"/>
              <a:t>, </a:t>
            </a:r>
            <a:r>
              <a:rPr lang="ru-RU" dirty="0" err="1"/>
              <a:t>балқыманы</a:t>
            </a:r>
            <a:r>
              <a:rPr lang="ru-RU" dirty="0"/>
              <a:t> </a:t>
            </a:r>
            <a:r>
              <a:rPr lang="ru-RU" dirty="0" err="1"/>
              <a:t>қатайтудан</a:t>
            </a:r>
            <a:r>
              <a:rPr lang="ru-RU" dirty="0"/>
              <a:t> </a:t>
            </a:r>
            <a:r>
              <a:rPr lang="ru-RU" dirty="0" err="1"/>
              <a:t>тұрады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Болатты</a:t>
            </a:r>
            <a:r>
              <a:rPr lang="ru-RU" dirty="0"/>
              <a:t> </a:t>
            </a:r>
            <a:r>
              <a:rPr lang="ru-RU" dirty="0" err="1"/>
              <a:t>жоғарыдан</a:t>
            </a:r>
            <a:r>
              <a:rPr lang="ru-RU" dirty="0"/>
              <a:t> </a:t>
            </a:r>
            <a:r>
              <a:rPr lang="ru-RU" dirty="0" err="1"/>
              <a:t>құю</a:t>
            </a:r>
            <a:r>
              <a:rPr lang="ru-RU" dirty="0"/>
              <a:t> мен </a:t>
            </a:r>
            <a:r>
              <a:rPr lang="ru-RU" dirty="0" err="1"/>
              <a:t>сифонды</a:t>
            </a:r>
            <a:r>
              <a:rPr lang="ru-RU" dirty="0"/>
              <a:t> </a:t>
            </a:r>
            <a:r>
              <a:rPr lang="ru-RU" dirty="0" err="1"/>
              <a:t>құюды</a:t>
            </a:r>
            <a:r>
              <a:rPr lang="ru-RU" dirty="0"/>
              <a:t> </a:t>
            </a:r>
            <a:r>
              <a:rPr lang="kk-KZ" dirty="0"/>
              <a:t>деп екіге бөлінеді</a:t>
            </a:r>
            <a:r>
              <a:rPr lang="ru-RU" dirty="0"/>
              <a:t>. </a:t>
            </a:r>
            <a:r>
              <a:rPr lang="ru-RU" dirty="0" err="1"/>
              <a:t>Әдістердің</a:t>
            </a:r>
            <a:r>
              <a:rPr lang="ru-RU" dirty="0"/>
              <a:t> </a:t>
            </a:r>
            <a:r>
              <a:rPr lang="ru-RU" dirty="0" err="1"/>
              <a:t>әрқайсысының</a:t>
            </a:r>
            <a:r>
              <a:rPr lang="ru-RU" dirty="0"/>
              <a:t> </a:t>
            </a:r>
            <a:r>
              <a:rPr lang="ru-RU" dirty="0" err="1"/>
              <a:t>өзіндік</a:t>
            </a:r>
            <a:r>
              <a:rPr lang="ru-RU" dirty="0"/>
              <a:t> </a:t>
            </a:r>
            <a:r>
              <a:rPr lang="ru-RU" dirty="0" err="1"/>
              <a:t>артықшылықтары</a:t>
            </a:r>
            <a:r>
              <a:rPr lang="ru-RU" dirty="0"/>
              <a:t> бар,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бірқатар</a:t>
            </a:r>
            <a:r>
              <a:rPr lang="ru-RU" dirty="0"/>
              <a:t> </a:t>
            </a:r>
            <a:r>
              <a:rPr lang="ru-RU" dirty="0" err="1"/>
              <a:t>технологиялық</a:t>
            </a:r>
            <a:r>
              <a:rPr lang="ru-RU" dirty="0"/>
              <a:t> </a:t>
            </a:r>
            <a:r>
              <a:rPr lang="ru-RU" dirty="0" err="1"/>
              <a:t>артықшылықтарды</a:t>
            </a:r>
            <a:r>
              <a:rPr lang="ru-RU" dirty="0"/>
              <a:t> </a:t>
            </a:r>
            <a:r>
              <a:rPr lang="ru-RU" dirty="0" err="1"/>
              <a:t>анықтайды</a:t>
            </a:r>
            <a:r>
              <a:rPr lang="ru-RU" dirty="0"/>
              <a:t>, ал </a:t>
            </a:r>
            <a:r>
              <a:rPr lang="ru-RU" dirty="0" err="1"/>
              <a:t>кемшіліктер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ақаулардың</a:t>
            </a:r>
            <a:r>
              <a:rPr lang="ru-RU" dirty="0"/>
              <a:t> </a:t>
            </a:r>
            <a:r>
              <a:rPr lang="ru-RU" dirty="0" err="1"/>
              <a:t>ықтималдығын</a:t>
            </a:r>
            <a:r>
              <a:rPr lang="ru-RU" dirty="0"/>
              <a:t> </a:t>
            </a:r>
            <a:r>
              <a:rPr lang="ru-RU" dirty="0" err="1"/>
              <a:t>анықтайды</a:t>
            </a:r>
            <a:r>
              <a:rPr lang="ru-RU" dirty="0"/>
              <a:t>. </a:t>
            </a:r>
            <a:r>
              <a:rPr lang="ru-RU" dirty="0" err="1"/>
              <a:t>Құйылған</a:t>
            </a:r>
            <a:r>
              <a:rPr lang="ru-RU" dirty="0"/>
              <a:t> </a:t>
            </a:r>
            <a:r>
              <a:rPr lang="ru-RU" dirty="0" err="1"/>
              <a:t>құймалардың</a:t>
            </a:r>
            <a:r>
              <a:rPr lang="ru-RU" dirty="0"/>
              <a:t> </a:t>
            </a:r>
            <a:r>
              <a:rPr lang="ru-RU" dirty="0" err="1"/>
              <a:t>салмағы</a:t>
            </a:r>
            <a:r>
              <a:rPr lang="ru-RU" dirty="0"/>
              <a:t> 200 кг-</a:t>
            </a:r>
            <a:r>
              <a:rPr lang="ru-RU" dirty="0" err="1"/>
              <a:t>нан</a:t>
            </a:r>
            <a:r>
              <a:rPr lang="ru-RU" dirty="0"/>
              <a:t> 30 т-</a:t>
            </a:r>
            <a:r>
              <a:rPr lang="ru-RU" dirty="0" err="1"/>
              <a:t>ға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Ұстауға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ru-RU" dirty="0" err="1"/>
              <a:t>құймалардың</a:t>
            </a:r>
            <a:r>
              <a:rPr lang="ru-RU" dirty="0"/>
              <a:t> </a:t>
            </a:r>
            <a:r>
              <a:rPr lang="ru-RU" dirty="0" err="1"/>
              <a:t>массасы</a:t>
            </a:r>
            <a:r>
              <a:rPr lang="ru-RU" dirty="0"/>
              <a:t> 350 </a:t>
            </a:r>
            <a:r>
              <a:rPr lang="ru-RU" dirty="0" err="1"/>
              <a:t>тоннаға</a:t>
            </a:r>
            <a:r>
              <a:rPr lang="ru-RU" dirty="0"/>
              <a:t> </a:t>
            </a:r>
            <a:r>
              <a:rPr lang="ru-RU" dirty="0" err="1"/>
              <a:t>жетеді.Соғуға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ru-RU" dirty="0" err="1"/>
              <a:t>құймалар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қырлы</a:t>
            </a:r>
            <a:r>
              <a:rPr lang="ru-RU" dirty="0"/>
              <a:t> </a:t>
            </a:r>
            <a:r>
              <a:rPr lang="ru-RU" dirty="0" err="1"/>
              <a:t>қалыптарға</a:t>
            </a:r>
            <a:r>
              <a:rPr lang="ru-RU" dirty="0"/>
              <a:t> </a:t>
            </a:r>
            <a:r>
              <a:rPr lang="ru-RU" dirty="0" err="1"/>
              <a:t>құйылады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Болатты</a:t>
            </a:r>
            <a:r>
              <a:rPr lang="ru-RU" dirty="0"/>
              <a:t> </a:t>
            </a:r>
            <a:r>
              <a:rPr lang="ru-RU" dirty="0" err="1"/>
              <a:t>қалыптарға</a:t>
            </a:r>
            <a:r>
              <a:rPr lang="ru-RU" dirty="0"/>
              <a:t> </a:t>
            </a:r>
            <a:r>
              <a:rPr lang="ru-RU" dirty="0" err="1"/>
              <a:t>құю</a:t>
            </a:r>
            <a:r>
              <a:rPr lang="ru-RU" dirty="0"/>
              <a:t> </a:t>
            </a:r>
            <a:r>
              <a:rPr lang="ru-RU" dirty="0" err="1"/>
              <a:t>кезіндегі</a:t>
            </a:r>
            <a:r>
              <a:rPr lang="ru-RU" dirty="0"/>
              <a:t> </a:t>
            </a:r>
            <a:r>
              <a:rPr lang="ru-RU" dirty="0" err="1"/>
              <a:t>басты</a:t>
            </a:r>
            <a:r>
              <a:rPr lang="ru-RU" dirty="0"/>
              <a:t> проблема - </a:t>
            </a:r>
            <a:r>
              <a:rPr lang="ru-RU" dirty="0" err="1"/>
              <a:t>прокатқа</a:t>
            </a:r>
            <a:r>
              <a:rPr lang="ru-RU" dirty="0"/>
              <a:t> </a:t>
            </a:r>
            <a:r>
              <a:rPr lang="ru-RU" dirty="0" err="1"/>
              <a:t>дейінгі</a:t>
            </a:r>
            <a:r>
              <a:rPr lang="ru-RU" dirty="0"/>
              <a:t> </a:t>
            </a:r>
            <a:r>
              <a:rPr lang="ru-RU" dirty="0" err="1"/>
              <a:t>сынықтардың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үлесі</a:t>
            </a:r>
            <a:r>
              <a:rPr lang="ru-RU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66081243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3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38447"/>
            <a:ext cx="8280400" cy="742277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Болат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құю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қондырғыларындағы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жылу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және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массаалмасу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туралы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жалпы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ақпарат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" name="TextBox 1"/>
          <p:cNvSpPr txBox="1"/>
          <p:nvPr/>
        </p:nvSpPr>
        <p:spPr>
          <a:xfrm>
            <a:off x="325552" y="1204623"/>
            <a:ext cx="838664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err="1"/>
              <a:t>Болат</a:t>
            </a:r>
            <a:r>
              <a:rPr lang="ru-RU" sz="1600" dirty="0"/>
              <a:t> </a:t>
            </a:r>
            <a:r>
              <a:rPr lang="ru-RU" sz="1600" dirty="0" err="1"/>
              <a:t>балқыту</a:t>
            </a:r>
            <a:r>
              <a:rPr lang="ru-RU" sz="1600" dirty="0"/>
              <a:t> </a:t>
            </a:r>
            <a:r>
              <a:rPr lang="ru-RU" sz="1600" dirty="0" err="1"/>
              <a:t>процестері</a:t>
            </a:r>
            <a:r>
              <a:rPr lang="ru-RU" sz="1600" dirty="0"/>
              <a:t> </a:t>
            </a:r>
            <a:r>
              <a:rPr lang="ru-RU" sz="1600" dirty="0" err="1"/>
              <a:t>барысында</a:t>
            </a:r>
            <a:r>
              <a:rPr lang="ru-RU" sz="1600" dirty="0"/>
              <a:t> </a:t>
            </a:r>
            <a:r>
              <a:rPr lang="ru-RU" sz="1600" dirty="0" err="1"/>
              <a:t>жылу</a:t>
            </a:r>
            <a:r>
              <a:rPr lang="ru-RU" sz="1600" dirty="0"/>
              <a:t> </a:t>
            </a:r>
            <a:r>
              <a:rPr lang="ru-RU" sz="1600" dirty="0" err="1"/>
              <a:t>бөлінеді</a:t>
            </a:r>
            <a:r>
              <a:rPr lang="ru-RU" sz="1600" dirty="0"/>
              <a:t> (</a:t>
            </a:r>
            <a:r>
              <a:rPr lang="ru-RU" sz="1600" dirty="0" err="1"/>
              <a:t>немесе</a:t>
            </a:r>
            <a:r>
              <a:rPr lang="ru-RU" sz="1600" dirty="0"/>
              <a:t> </a:t>
            </a:r>
            <a:r>
              <a:rPr lang="ru-RU" sz="1600" dirty="0" err="1"/>
              <a:t>жұтылады</a:t>
            </a:r>
            <a:r>
              <a:rPr lang="ru-RU" sz="1600" dirty="0"/>
              <a:t>), </a:t>
            </a:r>
            <a:r>
              <a:rPr lang="ru-RU" sz="1600" dirty="0" err="1"/>
              <a:t>жүріп</a:t>
            </a:r>
            <a:r>
              <a:rPr lang="ru-RU" sz="1600" dirty="0"/>
              <a:t> </a:t>
            </a:r>
            <a:r>
              <a:rPr lang="ru-RU" sz="1600" dirty="0" err="1"/>
              <a:t>жатқан</a:t>
            </a:r>
            <a:r>
              <a:rPr lang="ru-RU" sz="1600" dirty="0"/>
              <a:t> </a:t>
            </a:r>
            <a:r>
              <a:rPr lang="ru-RU" sz="1600" dirty="0" err="1"/>
              <a:t>реакциялардың</a:t>
            </a:r>
            <a:r>
              <a:rPr lang="ru-RU" sz="1600" dirty="0"/>
              <a:t> тепе-</a:t>
            </a:r>
            <a:r>
              <a:rPr lang="ru-RU" sz="1600" dirty="0" err="1"/>
              <a:t>теңдігіне</a:t>
            </a:r>
            <a:r>
              <a:rPr lang="ru-RU" sz="1600" dirty="0"/>
              <a:t> </a:t>
            </a:r>
            <a:r>
              <a:rPr lang="ru-RU" sz="1600" dirty="0" err="1"/>
              <a:t>қол</a:t>
            </a:r>
            <a:r>
              <a:rPr lang="ru-RU" sz="1600" dirty="0"/>
              <a:t> </a:t>
            </a:r>
            <a:r>
              <a:rPr lang="ru-RU" sz="1600" dirty="0" err="1"/>
              <a:t>жеткізіледі</a:t>
            </a:r>
            <a:r>
              <a:rPr lang="ru-RU" sz="1600" dirty="0"/>
              <a:t> (</a:t>
            </a:r>
            <a:r>
              <a:rPr lang="ru-RU" sz="1600" dirty="0" err="1"/>
              <a:t>немесе</a:t>
            </a:r>
            <a:r>
              <a:rPr lang="ru-RU" sz="1600" dirty="0"/>
              <a:t> </a:t>
            </a:r>
            <a:r>
              <a:rPr lang="ru-RU" sz="1600" dirty="0" err="1"/>
              <a:t>бұзылады</a:t>
            </a:r>
            <a:r>
              <a:rPr lang="ru-RU" sz="1600" dirty="0"/>
              <a:t>), </a:t>
            </a:r>
            <a:r>
              <a:rPr lang="ru-RU" sz="1600" dirty="0" err="1"/>
              <a:t>алаудың</a:t>
            </a:r>
            <a:r>
              <a:rPr lang="ru-RU" sz="1600" dirty="0"/>
              <a:t> </a:t>
            </a:r>
            <a:r>
              <a:rPr lang="ru-RU" sz="1600" dirty="0" err="1"/>
              <a:t>немесе</a:t>
            </a:r>
            <a:r>
              <a:rPr lang="ru-RU" sz="1600" dirty="0"/>
              <a:t> </a:t>
            </a:r>
            <a:r>
              <a:rPr lang="ru-RU" sz="1600" dirty="0" err="1"/>
              <a:t>электр</a:t>
            </a:r>
            <a:r>
              <a:rPr lang="ru-RU" sz="1600" dirty="0"/>
              <a:t> </a:t>
            </a:r>
            <a:r>
              <a:rPr lang="ru-RU" sz="1600" dirty="0" err="1"/>
              <a:t>доғасының</a:t>
            </a:r>
            <a:r>
              <a:rPr lang="ru-RU" sz="1600" dirty="0"/>
              <a:t> </a:t>
            </a:r>
            <a:r>
              <a:rPr lang="ru-RU" sz="1600" dirty="0" err="1"/>
              <a:t>сәулелік</a:t>
            </a:r>
            <a:r>
              <a:rPr lang="ru-RU" sz="1600" dirty="0"/>
              <a:t> </a:t>
            </a:r>
            <a:r>
              <a:rPr lang="ru-RU" sz="1600" dirty="0" err="1"/>
              <a:t>энергиясы</a:t>
            </a:r>
            <a:r>
              <a:rPr lang="ru-RU" sz="1600" dirty="0"/>
              <a:t> </a:t>
            </a:r>
            <a:r>
              <a:rPr lang="ru-RU" sz="1600" dirty="0" err="1"/>
              <a:t>жылуға</a:t>
            </a:r>
            <a:r>
              <a:rPr lang="ru-RU" sz="1600" dirty="0"/>
              <a:t> </a:t>
            </a:r>
            <a:r>
              <a:rPr lang="ru-RU" sz="1600" dirty="0" err="1"/>
              <a:t>айналады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басқа</a:t>
            </a:r>
            <a:r>
              <a:rPr lang="ru-RU" sz="1600" dirty="0"/>
              <a:t> </a:t>
            </a:r>
            <a:r>
              <a:rPr lang="ru-RU" sz="1600" dirty="0" err="1"/>
              <a:t>энергетикалық</a:t>
            </a:r>
            <a:r>
              <a:rPr lang="ru-RU" sz="1600" dirty="0"/>
              <a:t> </a:t>
            </a:r>
            <a:r>
              <a:rPr lang="ru-RU" sz="1600" dirty="0" err="1"/>
              <a:t>процестер</a:t>
            </a:r>
            <a:r>
              <a:rPr lang="ru-RU" sz="1600" dirty="0"/>
              <a:t> </a:t>
            </a:r>
            <a:r>
              <a:rPr lang="ru-RU" sz="1600" dirty="0" err="1"/>
              <a:t>жүреді</a:t>
            </a:r>
            <a:r>
              <a:rPr lang="ru-RU" sz="1600" dirty="0"/>
              <a:t>. </a:t>
            </a:r>
            <a:r>
              <a:rPr lang="ru-RU" sz="1600" dirty="0" err="1"/>
              <a:t>Термиялық</a:t>
            </a:r>
            <a:r>
              <a:rPr lang="ru-RU" sz="1600" dirty="0"/>
              <a:t> тепе-</a:t>
            </a:r>
            <a:r>
              <a:rPr lang="ru-RU" sz="1600" dirty="0" err="1"/>
              <a:t>теңдік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жылудың</a:t>
            </a:r>
            <a:r>
              <a:rPr lang="ru-RU" sz="1600" dirty="0"/>
              <a:t> </a:t>
            </a:r>
            <a:r>
              <a:rPr lang="ru-RU" sz="1600" dirty="0" err="1"/>
              <a:t>энергияның</a:t>
            </a:r>
            <a:r>
              <a:rPr lang="ru-RU" sz="1600" dirty="0"/>
              <a:t> </a:t>
            </a:r>
            <a:r>
              <a:rPr lang="ru-RU" sz="1600" dirty="0" err="1"/>
              <a:t>басқа</a:t>
            </a:r>
            <a:r>
              <a:rPr lang="ru-RU" sz="1600" dirty="0"/>
              <a:t> </a:t>
            </a:r>
            <a:r>
              <a:rPr lang="ru-RU" sz="1600" dirty="0" err="1"/>
              <a:t>түрлеріне</a:t>
            </a:r>
            <a:r>
              <a:rPr lang="ru-RU" sz="1600" dirty="0"/>
              <a:t> </a:t>
            </a:r>
            <a:r>
              <a:rPr lang="ru-RU" sz="1600" dirty="0" err="1"/>
              <a:t>айналу</a:t>
            </a:r>
            <a:r>
              <a:rPr lang="ru-RU" sz="1600" dirty="0"/>
              <a:t> </a:t>
            </a:r>
            <a:r>
              <a:rPr lang="ru-RU" sz="1600" dirty="0" err="1"/>
              <a:t>заңдарын</a:t>
            </a:r>
            <a:r>
              <a:rPr lang="ru-RU" sz="1600" dirty="0"/>
              <a:t> </a:t>
            </a:r>
            <a:r>
              <a:rPr lang="ru-RU" sz="1600" dirty="0" err="1"/>
              <a:t>зерттейтін</a:t>
            </a:r>
            <a:r>
              <a:rPr lang="ru-RU" sz="1600" dirty="0"/>
              <a:t> </a:t>
            </a:r>
            <a:r>
              <a:rPr lang="ru-RU" sz="1600" dirty="0" err="1"/>
              <a:t>ғылым</a:t>
            </a:r>
            <a:r>
              <a:rPr lang="ru-RU" sz="1600" dirty="0"/>
              <a:t> </a:t>
            </a:r>
            <a:r>
              <a:rPr lang="ru-RU" sz="1600" u="sng" dirty="0">
                <a:solidFill>
                  <a:srgbClr val="C00000"/>
                </a:solidFill>
              </a:rPr>
              <a:t>термодинамика</a:t>
            </a:r>
            <a:r>
              <a:rPr lang="ru-RU" sz="1600" dirty="0"/>
              <a:t> </a:t>
            </a:r>
            <a:r>
              <a:rPr lang="ru-RU" sz="1600" dirty="0" err="1"/>
              <a:t>деп</a:t>
            </a:r>
            <a:r>
              <a:rPr lang="ru-RU" sz="1600" dirty="0"/>
              <a:t> </a:t>
            </a:r>
            <a:r>
              <a:rPr lang="ru-RU" sz="1600" dirty="0" err="1"/>
              <a:t>аталады</a:t>
            </a:r>
            <a:r>
              <a:rPr lang="ru-RU" sz="1600" dirty="0"/>
              <a:t>.</a:t>
            </a:r>
          </a:p>
          <a:p>
            <a:pPr algn="just"/>
            <a:endParaRPr lang="ru-RU" sz="1600" dirty="0"/>
          </a:p>
          <a:p>
            <a:pPr algn="just"/>
            <a:r>
              <a:rPr lang="ru-RU" sz="1600" dirty="0" err="1"/>
              <a:t>Әдетте</a:t>
            </a:r>
            <a:r>
              <a:rPr lang="ru-RU" sz="1600" dirty="0"/>
              <a:t> </a:t>
            </a:r>
            <a:r>
              <a:rPr lang="ru-RU" sz="1600" dirty="0" err="1"/>
              <a:t>болат</a:t>
            </a:r>
            <a:r>
              <a:rPr lang="ru-RU" sz="1600" dirty="0"/>
              <a:t> </a:t>
            </a:r>
            <a:r>
              <a:rPr lang="ru-RU" sz="1600" dirty="0" err="1"/>
              <a:t>құю</a:t>
            </a:r>
            <a:r>
              <a:rPr lang="ru-RU" sz="1600" dirty="0"/>
              <a:t> </a:t>
            </a:r>
            <a:r>
              <a:rPr lang="ru-RU" sz="1600" dirty="0" err="1"/>
              <a:t>қондырғысы</a:t>
            </a:r>
            <a:r>
              <a:rPr lang="ru-RU" sz="1600" dirty="0"/>
              <a:t> </a:t>
            </a:r>
            <a:r>
              <a:rPr lang="ru-RU" sz="1600" dirty="0" err="1"/>
              <a:t>өте</a:t>
            </a:r>
            <a:r>
              <a:rPr lang="ru-RU" sz="1600" dirty="0"/>
              <a:t> </a:t>
            </a:r>
            <a:r>
              <a:rPr lang="ru-RU" sz="1600" dirty="0" err="1"/>
              <a:t>күрделі</a:t>
            </a:r>
            <a:r>
              <a:rPr lang="ru-RU" sz="1600" dirty="0"/>
              <a:t> </a:t>
            </a:r>
            <a:r>
              <a:rPr lang="ru-RU" sz="1600" dirty="0" err="1"/>
              <a:t>жүйе</a:t>
            </a:r>
            <a:r>
              <a:rPr lang="ru-RU" sz="1600" dirty="0"/>
              <a:t> </a:t>
            </a:r>
            <a:r>
              <a:rPr lang="ru-RU" sz="1600" dirty="0" err="1"/>
              <a:t>болып</a:t>
            </a:r>
            <a:r>
              <a:rPr lang="ru-RU" sz="1600" dirty="0"/>
              <a:t> </a:t>
            </a:r>
            <a:r>
              <a:rPr lang="ru-RU" sz="1600" dirty="0" err="1"/>
              <a:t>табылады</a:t>
            </a:r>
            <a:r>
              <a:rPr lang="ru-RU" sz="1600" dirty="0"/>
              <a:t>. </a:t>
            </a:r>
            <a:r>
              <a:rPr lang="ru-RU" sz="1600" dirty="0" err="1"/>
              <a:t>Жүйенің</a:t>
            </a:r>
            <a:r>
              <a:rPr lang="ru-RU" sz="1600" dirty="0"/>
              <a:t> </a:t>
            </a:r>
            <a:r>
              <a:rPr lang="ru-RU" sz="1600" dirty="0" err="1"/>
              <a:t>күйін</a:t>
            </a:r>
            <a:r>
              <a:rPr lang="ru-RU" sz="1600" dirty="0"/>
              <a:t> </a:t>
            </a:r>
            <a:r>
              <a:rPr lang="ru-RU" sz="1600" dirty="0" err="1"/>
              <a:t>сипаттау</a:t>
            </a:r>
            <a:r>
              <a:rPr lang="ru-RU" sz="1600" dirty="0"/>
              <a:t> </a:t>
            </a:r>
            <a:r>
              <a:rPr lang="ru-RU" sz="1600" dirty="0" err="1"/>
              <a:t>үшін</a:t>
            </a:r>
            <a:r>
              <a:rPr lang="ru-RU" sz="1600" dirty="0"/>
              <a:t> </a:t>
            </a:r>
            <a:r>
              <a:rPr lang="ru-RU" sz="1600" dirty="0" err="1"/>
              <a:t>күй</a:t>
            </a:r>
            <a:r>
              <a:rPr lang="ru-RU" sz="1600" dirty="0"/>
              <a:t> </a:t>
            </a:r>
            <a:r>
              <a:rPr lang="ru-RU" sz="1600" dirty="0" err="1"/>
              <a:t>параметрлері</a:t>
            </a:r>
            <a:r>
              <a:rPr lang="ru-RU" sz="1600" dirty="0"/>
              <a:t> </a:t>
            </a:r>
            <a:r>
              <a:rPr lang="ru-RU" sz="1600" dirty="0" err="1"/>
              <a:t>деп</a:t>
            </a:r>
            <a:r>
              <a:rPr lang="ru-RU" sz="1600" dirty="0"/>
              <a:t> </a:t>
            </a:r>
            <a:r>
              <a:rPr lang="ru-RU" sz="1600" dirty="0" err="1"/>
              <a:t>аталатын</a:t>
            </a:r>
            <a:r>
              <a:rPr lang="ru-RU" sz="1600" dirty="0"/>
              <a:t> </a:t>
            </a:r>
            <a:r>
              <a:rPr lang="ru-RU" sz="1600" dirty="0" err="1"/>
              <a:t>шамалар</a:t>
            </a:r>
            <a:r>
              <a:rPr lang="ru-RU" sz="1600" dirty="0"/>
              <a:t> </a:t>
            </a:r>
            <a:r>
              <a:rPr lang="ru-RU" sz="1600" dirty="0" err="1"/>
              <a:t>қолданылады</a:t>
            </a:r>
            <a:r>
              <a:rPr lang="ru-RU" sz="1600" dirty="0"/>
              <a:t>. </a:t>
            </a:r>
          </a:p>
          <a:p>
            <a:pPr algn="just"/>
            <a:r>
              <a:rPr lang="ru-RU" sz="1600" dirty="0" err="1"/>
              <a:t>Бұл</a:t>
            </a:r>
            <a:r>
              <a:rPr lang="ru-RU" sz="1600" dirty="0"/>
              <a:t> </a:t>
            </a:r>
            <a:r>
              <a:rPr lang="ru-RU" sz="1600" i="1" u="sng" dirty="0" err="1">
                <a:solidFill>
                  <a:srgbClr val="C00000"/>
                </a:solidFill>
              </a:rPr>
              <a:t>қысым</a:t>
            </a:r>
            <a:r>
              <a:rPr lang="ru-RU" sz="1600" i="1" u="sng" dirty="0">
                <a:solidFill>
                  <a:srgbClr val="C00000"/>
                </a:solidFill>
              </a:rPr>
              <a:t>, </a:t>
            </a:r>
            <a:r>
              <a:rPr lang="ru-RU" sz="1600" i="1" u="sng" dirty="0" err="1">
                <a:solidFill>
                  <a:srgbClr val="C00000"/>
                </a:solidFill>
              </a:rPr>
              <a:t>көлем</a:t>
            </a:r>
            <a:r>
              <a:rPr lang="ru-RU" sz="1600" i="1" u="sng" dirty="0">
                <a:solidFill>
                  <a:srgbClr val="C00000"/>
                </a:solidFill>
              </a:rPr>
              <a:t>, концентрация, температура</a:t>
            </a:r>
            <a:r>
              <a:rPr lang="ru-RU" sz="1600" dirty="0"/>
              <a:t>. </a:t>
            </a:r>
          </a:p>
          <a:p>
            <a:pPr algn="just"/>
            <a:r>
              <a:rPr lang="ru-RU" sz="1600" dirty="0" err="1"/>
              <a:t>Процесті</a:t>
            </a:r>
            <a:r>
              <a:rPr lang="ru-RU" sz="1600" dirty="0"/>
              <a:t> </a:t>
            </a:r>
            <a:r>
              <a:rPr lang="ru-RU" sz="1600" dirty="0" err="1"/>
              <a:t>сипаттайтын</a:t>
            </a:r>
            <a:r>
              <a:rPr lang="ru-RU" sz="1600" dirty="0"/>
              <a:t> </a:t>
            </a:r>
            <a:r>
              <a:rPr lang="ru-RU" sz="1600" dirty="0" err="1"/>
              <a:t>шамалар</a:t>
            </a:r>
            <a:r>
              <a:rPr lang="ru-RU" sz="1600" dirty="0"/>
              <a:t> </a:t>
            </a:r>
            <a:r>
              <a:rPr lang="ru-RU" sz="1600" dirty="0" err="1"/>
              <a:t>процестің</a:t>
            </a:r>
            <a:r>
              <a:rPr lang="ru-RU" sz="1600" dirty="0"/>
              <a:t> </a:t>
            </a:r>
            <a:r>
              <a:rPr lang="ru-RU" sz="1600" dirty="0" err="1"/>
              <a:t>параметрлері</a:t>
            </a:r>
            <a:r>
              <a:rPr lang="ru-RU" sz="1600" dirty="0"/>
              <a:t> </a:t>
            </a:r>
            <a:r>
              <a:rPr lang="ru-RU" sz="1600" dirty="0" err="1"/>
              <a:t>деп</a:t>
            </a:r>
            <a:r>
              <a:rPr lang="ru-RU" sz="1600" dirty="0"/>
              <a:t> </a:t>
            </a:r>
            <a:r>
              <a:rPr lang="ru-RU" sz="1600" dirty="0" err="1"/>
              <a:t>аталады</a:t>
            </a:r>
            <a:r>
              <a:rPr lang="ru-RU" sz="1600" dirty="0"/>
              <a:t>. </a:t>
            </a:r>
          </a:p>
          <a:p>
            <a:pPr algn="just"/>
            <a:r>
              <a:rPr lang="ru-RU" sz="1600" dirty="0" err="1"/>
              <a:t>Олар</a:t>
            </a:r>
            <a:r>
              <a:rPr lang="ru-RU" sz="1600" dirty="0"/>
              <a:t>: </a:t>
            </a:r>
            <a:r>
              <a:rPr lang="en-GB" sz="1600" i="1" dirty="0">
                <a:solidFill>
                  <a:srgbClr val="C00000"/>
                </a:solidFill>
              </a:rPr>
              <a:t>Q </a:t>
            </a:r>
            <a:r>
              <a:rPr lang="ru-RU" sz="1600" i="1" dirty="0" err="1">
                <a:solidFill>
                  <a:srgbClr val="C00000"/>
                </a:solidFill>
              </a:rPr>
              <a:t>реакциясының</a:t>
            </a:r>
            <a:r>
              <a:rPr lang="ru-RU" sz="1600" i="1" dirty="0">
                <a:solidFill>
                  <a:srgbClr val="C00000"/>
                </a:solidFill>
              </a:rPr>
              <a:t> </a:t>
            </a:r>
            <a:r>
              <a:rPr lang="ru-RU" sz="1600" i="1" dirty="0" err="1">
                <a:solidFill>
                  <a:srgbClr val="C00000"/>
                </a:solidFill>
              </a:rPr>
              <a:t>жылу</a:t>
            </a:r>
            <a:r>
              <a:rPr lang="ru-RU" sz="1600" i="1" dirty="0">
                <a:solidFill>
                  <a:srgbClr val="C00000"/>
                </a:solidFill>
              </a:rPr>
              <a:t> </a:t>
            </a:r>
            <a:r>
              <a:rPr lang="ru-RU" sz="1600" i="1" dirty="0" err="1">
                <a:solidFill>
                  <a:srgbClr val="C00000"/>
                </a:solidFill>
              </a:rPr>
              <a:t>эффектісі</a:t>
            </a:r>
            <a:r>
              <a:rPr lang="ru-RU" sz="1600" i="1" dirty="0">
                <a:solidFill>
                  <a:srgbClr val="C00000"/>
                </a:solidFill>
              </a:rPr>
              <a:t>, </a:t>
            </a:r>
            <a:r>
              <a:rPr lang="en-GB" sz="1600" i="1" dirty="0" err="1">
                <a:solidFill>
                  <a:srgbClr val="C00000"/>
                </a:solidFill>
              </a:rPr>
              <a:t>dG</a:t>
            </a:r>
            <a:r>
              <a:rPr lang="kk-KZ" sz="1600" i="1" dirty="0">
                <a:solidFill>
                  <a:srgbClr val="C00000"/>
                </a:solidFill>
              </a:rPr>
              <a:t> </a:t>
            </a:r>
            <a:r>
              <a:rPr lang="ru-RU" sz="1600" i="1" dirty="0">
                <a:solidFill>
                  <a:srgbClr val="C00000"/>
                </a:solidFill>
              </a:rPr>
              <a:t>бос </a:t>
            </a:r>
            <a:r>
              <a:rPr lang="ru-RU" sz="1600" i="1" dirty="0" err="1">
                <a:solidFill>
                  <a:srgbClr val="C00000"/>
                </a:solidFill>
              </a:rPr>
              <a:t>энергияның</a:t>
            </a:r>
            <a:r>
              <a:rPr lang="ru-RU" sz="1600" i="1" dirty="0">
                <a:solidFill>
                  <a:srgbClr val="C00000"/>
                </a:solidFill>
              </a:rPr>
              <a:t> </a:t>
            </a:r>
            <a:r>
              <a:rPr lang="ru-RU" sz="1600" i="1" dirty="0" err="1">
                <a:solidFill>
                  <a:srgbClr val="C00000"/>
                </a:solidFill>
              </a:rPr>
              <a:t>өзгеруі</a:t>
            </a:r>
            <a:r>
              <a:rPr lang="ru-RU" sz="1600" i="1" dirty="0">
                <a:solidFill>
                  <a:srgbClr val="C00000"/>
                </a:solidFill>
              </a:rPr>
              <a:t>, </a:t>
            </a:r>
            <a:r>
              <a:rPr lang="ru-RU" sz="1600" i="1" dirty="0" err="1">
                <a:solidFill>
                  <a:srgbClr val="C00000"/>
                </a:solidFill>
              </a:rPr>
              <a:t>энтропияның</a:t>
            </a:r>
            <a:r>
              <a:rPr lang="ru-RU" sz="1600" i="1" dirty="0">
                <a:solidFill>
                  <a:srgbClr val="C00000"/>
                </a:solidFill>
              </a:rPr>
              <a:t> </a:t>
            </a:r>
            <a:r>
              <a:rPr lang="ru-RU" sz="1600" i="1" dirty="0" err="1">
                <a:solidFill>
                  <a:srgbClr val="C00000"/>
                </a:solidFill>
              </a:rPr>
              <a:t>өзгеруі</a:t>
            </a:r>
            <a:r>
              <a:rPr lang="ru-RU" sz="1600" i="1" dirty="0">
                <a:solidFill>
                  <a:srgbClr val="C00000"/>
                </a:solidFill>
              </a:rPr>
              <a:t> </a:t>
            </a:r>
            <a:r>
              <a:rPr lang="en-GB" sz="1600" i="1" dirty="0" err="1">
                <a:solidFill>
                  <a:srgbClr val="C00000"/>
                </a:solidFill>
              </a:rPr>
              <a:t>dS</a:t>
            </a:r>
            <a:r>
              <a:rPr lang="en-GB" sz="1600" i="1" dirty="0">
                <a:solidFill>
                  <a:srgbClr val="C00000"/>
                </a:solidFill>
              </a:rPr>
              <a:t>, </a:t>
            </a:r>
            <a:r>
              <a:rPr lang="ru-RU" sz="1600" i="1" dirty="0" err="1">
                <a:solidFill>
                  <a:srgbClr val="C00000"/>
                </a:solidFill>
              </a:rPr>
              <a:t>қысым</a:t>
            </a:r>
            <a:r>
              <a:rPr lang="ru-RU" sz="1600" i="1" dirty="0">
                <a:solidFill>
                  <a:srgbClr val="C00000"/>
                </a:solidFill>
              </a:rPr>
              <a:t> </a:t>
            </a:r>
            <a:r>
              <a:rPr lang="en-GB" sz="1600" i="1" dirty="0">
                <a:solidFill>
                  <a:srgbClr val="C00000"/>
                </a:solidFill>
              </a:rPr>
              <a:t>d</a:t>
            </a:r>
            <a:r>
              <a:rPr lang="ru-RU" sz="1600" i="1" dirty="0">
                <a:solidFill>
                  <a:srgbClr val="C00000"/>
                </a:solidFill>
              </a:rPr>
              <a:t>р </a:t>
            </a:r>
            <a:r>
              <a:rPr lang="ru-RU" sz="1600" i="1" dirty="0" err="1">
                <a:solidFill>
                  <a:srgbClr val="C00000"/>
                </a:solidFill>
              </a:rPr>
              <a:t>және</a:t>
            </a:r>
            <a:r>
              <a:rPr lang="ru-RU" sz="1600" i="1" dirty="0">
                <a:solidFill>
                  <a:srgbClr val="C00000"/>
                </a:solidFill>
              </a:rPr>
              <a:t> </a:t>
            </a:r>
            <a:r>
              <a:rPr lang="ru-RU" sz="1600" i="1" dirty="0" err="1">
                <a:solidFill>
                  <a:srgbClr val="C00000"/>
                </a:solidFill>
              </a:rPr>
              <a:t>т.б</a:t>
            </a:r>
            <a:r>
              <a:rPr lang="ru-RU" sz="1600" i="1" dirty="0">
                <a:solidFill>
                  <a:srgbClr val="C00000"/>
                </a:solidFill>
              </a:rPr>
              <a:t>.</a:t>
            </a:r>
          </a:p>
          <a:p>
            <a:pPr algn="just"/>
            <a:r>
              <a:rPr lang="ru-RU" sz="1600" dirty="0" err="1"/>
              <a:t>Жылу</a:t>
            </a:r>
            <a:r>
              <a:rPr lang="ru-RU" sz="1600" dirty="0"/>
              <a:t> беру </a:t>
            </a:r>
            <a:r>
              <a:rPr lang="ru-RU" sz="1600" dirty="0" err="1"/>
              <a:t>әр</a:t>
            </a:r>
            <a:r>
              <a:rPr lang="ru-RU" sz="1600" dirty="0"/>
              <a:t> </a:t>
            </a:r>
            <a:r>
              <a:rPr lang="ru-RU" sz="1600" dirty="0" err="1"/>
              <a:t>түрлі</a:t>
            </a:r>
            <a:r>
              <a:rPr lang="ru-RU" sz="1600" dirty="0"/>
              <a:t> </a:t>
            </a:r>
            <a:r>
              <a:rPr lang="ru-RU" sz="1600" dirty="0" err="1"/>
              <a:t>тәсілдермен</a:t>
            </a:r>
            <a:r>
              <a:rPr lang="ru-RU" sz="1600" dirty="0"/>
              <a:t> </a:t>
            </a:r>
            <a:r>
              <a:rPr lang="ru-RU" sz="1600" dirty="0" err="1"/>
              <a:t>жүзеге</a:t>
            </a:r>
            <a:r>
              <a:rPr lang="ru-RU" sz="1600" dirty="0"/>
              <a:t> </a:t>
            </a:r>
            <a:r>
              <a:rPr lang="ru-RU" sz="1600" dirty="0" err="1"/>
              <a:t>асырылады</a:t>
            </a:r>
            <a:r>
              <a:rPr lang="ru-RU" sz="1600" dirty="0"/>
              <a:t>, </a:t>
            </a:r>
            <a:r>
              <a:rPr lang="ru-RU" sz="1600" dirty="0" err="1"/>
              <a:t>егер</a:t>
            </a:r>
            <a:r>
              <a:rPr lang="ru-RU" sz="1600" dirty="0"/>
              <a:t> </a:t>
            </a:r>
            <a:r>
              <a:rPr lang="ru-RU" sz="1600" dirty="0" err="1"/>
              <a:t>жылу</a:t>
            </a:r>
            <a:r>
              <a:rPr lang="ru-RU" sz="1600" dirty="0"/>
              <a:t> беру </a:t>
            </a:r>
            <a:r>
              <a:rPr lang="ru-RU" sz="1600" u="sng" dirty="0" err="1"/>
              <a:t>хаостық</a:t>
            </a:r>
            <a:r>
              <a:rPr lang="ru-RU" sz="1600" u="sng" dirty="0"/>
              <a:t> </a:t>
            </a:r>
            <a:r>
              <a:rPr lang="ru-RU" sz="1600" u="sng" dirty="0" err="1"/>
              <a:t>жылу</a:t>
            </a:r>
            <a:r>
              <a:rPr lang="ru-RU" sz="1600" u="sng" dirty="0"/>
              <a:t> </a:t>
            </a:r>
            <a:r>
              <a:rPr lang="ru-RU" sz="1600" u="sng" dirty="0" err="1"/>
              <a:t>қозғалысы</a:t>
            </a:r>
            <a:r>
              <a:rPr lang="ru-RU" sz="1600" u="sng" dirty="0"/>
              <a:t> </a:t>
            </a:r>
            <a:r>
              <a:rPr lang="ru-RU" sz="1600" u="sng" dirty="0" err="1"/>
              <a:t>салдарынан</a:t>
            </a:r>
            <a:r>
              <a:rPr lang="ru-RU" sz="1600" dirty="0"/>
              <a:t> </a:t>
            </a:r>
            <a:r>
              <a:rPr lang="ru-RU" sz="1600" dirty="0" err="1"/>
              <a:t>немесе</a:t>
            </a:r>
            <a:r>
              <a:rPr lang="ru-RU" sz="1600" dirty="0"/>
              <a:t> </a:t>
            </a:r>
            <a:r>
              <a:rPr lang="ru-RU" sz="1600" dirty="0" err="1"/>
              <a:t>микробөлшектердің</a:t>
            </a:r>
            <a:r>
              <a:rPr lang="ru-RU" sz="1600" dirty="0"/>
              <a:t> (</a:t>
            </a:r>
            <a:r>
              <a:rPr lang="ru-RU" sz="1600" dirty="0" err="1"/>
              <a:t>молекулалар</a:t>
            </a:r>
            <a:r>
              <a:rPr lang="ru-RU" sz="1600" dirty="0"/>
              <a:t>, </a:t>
            </a:r>
            <a:r>
              <a:rPr lang="ru-RU" sz="1600" dirty="0" err="1"/>
              <a:t>атомдар</a:t>
            </a:r>
            <a:r>
              <a:rPr lang="ru-RU" sz="1600" dirty="0"/>
              <a:t>, </a:t>
            </a:r>
            <a:r>
              <a:rPr lang="ru-RU" sz="1600" dirty="0" err="1"/>
              <a:t>иондар</a:t>
            </a:r>
            <a:r>
              <a:rPr lang="ru-RU" sz="1600" dirty="0"/>
              <a:t>) </a:t>
            </a:r>
            <a:r>
              <a:rPr lang="ru-RU" sz="1600" dirty="0" err="1"/>
              <a:t>тербелістеріне</a:t>
            </a:r>
            <a:r>
              <a:rPr lang="ru-RU" sz="1600" dirty="0"/>
              <a:t> </a:t>
            </a:r>
            <a:r>
              <a:rPr lang="ru-RU" sz="1600" dirty="0" err="1"/>
              <a:t>байланысты</a:t>
            </a:r>
            <a:r>
              <a:rPr lang="ru-RU" sz="1600" dirty="0"/>
              <a:t> </a:t>
            </a:r>
            <a:r>
              <a:rPr lang="ru-RU" sz="1600" dirty="0" err="1"/>
              <a:t>жүрсе</a:t>
            </a:r>
            <a:r>
              <a:rPr lang="ru-RU" sz="1600" dirty="0"/>
              <a:t>, </a:t>
            </a:r>
            <a:r>
              <a:rPr lang="ru-RU" sz="1600" dirty="0" err="1"/>
              <a:t>онда</a:t>
            </a:r>
            <a:r>
              <a:rPr lang="ru-RU" sz="1600" dirty="0"/>
              <a:t> </a:t>
            </a:r>
            <a:r>
              <a:rPr lang="ru-RU" sz="1600" dirty="0" err="1"/>
              <a:t>мұндай</a:t>
            </a:r>
            <a:r>
              <a:rPr lang="ru-RU" sz="1600" dirty="0"/>
              <a:t> </a:t>
            </a:r>
            <a:r>
              <a:rPr lang="ru-RU" sz="1600" dirty="0" err="1"/>
              <a:t>беріліс</a:t>
            </a:r>
            <a:r>
              <a:rPr lang="ru-RU" sz="1600" dirty="0"/>
              <a:t> </a:t>
            </a:r>
            <a:r>
              <a:rPr lang="ru-RU" sz="1600" b="1" dirty="0" err="1">
                <a:solidFill>
                  <a:srgbClr val="FF0000"/>
                </a:solidFill>
              </a:rPr>
              <a:t>жылу</a:t>
            </a:r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 err="1">
                <a:solidFill>
                  <a:srgbClr val="FF0000"/>
                </a:solidFill>
              </a:rPr>
              <a:t>өткізгіштік</a:t>
            </a:r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 err="1">
                <a:solidFill>
                  <a:srgbClr val="FF0000"/>
                </a:solidFill>
              </a:rPr>
              <a:t>деп</a:t>
            </a:r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 err="1">
                <a:solidFill>
                  <a:srgbClr val="FF0000"/>
                </a:solidFill>
              </a:rPr>
              <a:t>аталады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 err="1"/>
              <a:t>Егер</a:t>
            </a:r>
            <a:r>
              <a:rPr lang="ru-RU" sz="1600" dirty="0"/>
              <a:t> </a:t>
            </a:r>
            <a:r>
              <a:rPr lang="ru-RU" sz="1600" dirty="0" err="1"/>
              <a:t>жылу</a:t>
            </a:r>
            <a:r>
              <a:rPr lang="ru-RU" sz="1600" dirty="0"/>
              <a:t> беру </a:t>
            </a:r>
            <a:r>
              <a:rPr lang="ru-RU" sz="1600" dirty="0" err="1"/>
              <a:t>қозғалатын</a:t>
            </a:r>
            <a:r>
              <a:rPr lang="ru-RU" sz="1600" dirty="0"/>
              <a:t> </a:t>
            </a:r>
            <a:r>
              <a:rPr lang="ru-RU" sz="1600" dirty="0" err="1"/>
              <a:t>сұйықтықта</a:t>
            </a:r>
            <a:r>
              <a:rPr lang="ru-RU" sz="1600" dirty="0"/>
              <a:t> </a:t>
            </a:r>
            <a:r>
              <a:rPr lang="ru-RU" sz="1600" dirty="0" err="1"/>
              <a:t>немесе</a:t>
            </a:r>
            <a:r>
              <a:rPr lang="ru-RU" sz="1600" dirty="0"/>
              <a:t> </a:t>
            </a:r>
            <a:r>
              <a:rPr lang="ru-RU" sz="1600" dirty="0" err="1"/>
              <a:t>газда</a:t>
            </a:r>
            <a:r>
              <a:rPr lang="ru-RU" sz="1600" dirty="0"/>
              <a:t> орта </a:t>
            </a:r>
            <a:r>
              <a:rPr lang="ru-RU" sz="1600" dirty="0" err="1"/>
              <a:t>көлемінің</a:t>
            </a:r>
            <a:r>
              <a:rPr lang="ru-RU" sz="1600" dirty="0"/>
              <a:t> </a:t>
            </a:r>
            <a:r>
              <a:rPr lang="ru-RU" sz="1600" dirty="0" err="1"/>
              <a:t>бір</a:t>
            </a:r>
            <a:r>
              <a:rPr lang="ru-RU" sz="1600" dirty="0"/>
              <a:t> </a:t>
            </a:r>
            <a:r>
              <a:rPr lang="ru-RU" sz="1600" dirty="0" err="1"/>
              <a:t>температурасы</a:t>
            </a:r>
            <a:r>
              <a:rPr lang="ru-RU" sz="1600" dirty="0"/>
              <a:t> бар </a:t>
            </a:r>
            <a:r>
              <a:rPr lang="ru-RU" sz="1600" dirty="0" err="1"/>
              <a:t>ауданнан</a:t>
            </a:r>
            <a:r>
              <a:rPr lang="ru-RU" sz="1600" dirty="0"/>
              <a:t> </a:t>
            </a:r>
            <a:r>
              <a:rPr lang="ru-RU" sz="1600" dirty="0" err="1"/>
              <a:t>екінші</a:t>
            </a:r>
            <a:r>
              <a:rPr lang="ru-RU" sz="1600" dirty="0"/>
              <a:t> </a:t>
            </a:r>
            <a:r>
              <a:rPr lang="ru-RU" sz="1600" dirty="0" err="1"/>
              <a:t>ауданға</a:t>
            </a:r>
            <a:r>
              <a:rPr lang="ru-RU" sz="1600" dirty="0"/>
              <a:t> </a:t>
            </a:r>
            <a:r>
              <a:rPr lang="ru-RU" sz="1600" dirty="0" err="1"/>
              <a:t>ауысуына</a:t>
            </a:r>
            <a:r>
              <a:rPr lang="ru-RU" sz="1600" dirty="0"/>
              <a:t> </a:t>
            </a:r>
            <a:r>
              <a:rPr lang="ru-RU" sz="1600" dirty="0" err="1"/>
              <a:t>байланысты</a:t>
            </a:r>
            <a:r>
              <a:rPr lang="ru-RU" sz="1600" dirty="0"/>
              <a:t> </a:t>
            </a:r>
            <a:r>
              <a:rPr lang="ru-RU" sz="1600" dirty="0" err="1"/>
              <a:t>жүзеге</a:t>
            </a:r>
            <a:r>
              <a:rPr lang="ru-RU" sz="1600" dirty="0"/>
              <a:t> асса, </a:t>
            </a:r>
            <a:r>
              <a:rPr lang="ru-RU" sz="1600" dirty="0" err="1"/>
              <a:t>онда</a:t>
            </a:r>
            <a:r>
              <a:rPr lang="ru-RU" sz="1600" dirty="0"/>
              <a:t> </a:t>
            </a:r>
            <a:r>
              <a:rPr lang="ru-RU" sz="1600" dirty="0" err="1"/>
              <a:t>бұл</a:t>
            </a:r>
            <a:r>
              <a:rPr lang="ru-RU" sz="1600" dirty="0"/>
              <a:t> процесс </a:t>
            </a:r>
            <a:r>
              <a:rPr lang="ru-RU" sz="1600" dirty="0" err="1">
                <a:solidFill>
                  <a:srgbClr val="FF0000"/>
                </a:solidFill>
              </a:rPr>
              <a:t>конвективті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dirty="0" err="1">
                <a:solidFill>
                  <a:srgbClr val="FF0000"/>
                </a:solidFill>
              </a:rPr>
              <a:t>жылу</a:t>
            </a:r>
            <a:r>
              <a:rPr lang="ru-RU" sz="1600" dirty="0">
                <a:solidFill>
                  <a:srgbClr val="FF0000"/>
                </a:solidFill>
              </a:rPr>
              <a:t> беру </a:t>
            </a:r>
            <a:r>
              <a:rPr lang="ru-RU" sz="1600" dirty="0" err="1">
                <a:solidFill>
                  <a:srgbClr val="FF0000"/>
                </a:solidFill>
              </a:rPr>
              <a:t>немесе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dirty="0" err="1">
                <a:solidFill>
                  <a:srgbClr val="FF0000"/>
                </a:solidFill>
              </a:rPr>
              <a:t>жылу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dirty="0" err="1">
                <a:solidFill>
                  <a:srgbClr val="FF0000"/>
                </a:solidFill>
              </a:rPr>
              <a:t>конвекциясы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dirty="0" err="1"/>
              <a:t>деп</a:t>
            </a:r>
            <a:r>
              <a:rPr lang="ru-RU" sz="1600" dirty="0"/>
              <a:t> </a:t>
            </a:r>
            <a:r>
              <a:rPr lang="ru-RU" sz="1600" dirty="0" err="1"/>
              <a:t>аталады</a:t>
            </a:r>
            <a:r>
              <a:rPr lang="ru-RU" sz="1600" dirty="0"/>
              <a:t>.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30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655" y="306177"/>
            <a:ext cx="8600597" cy="9395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3.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Болат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өндірісі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мен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құюдың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жылуэнергетикасы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туралы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жалпы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ақпарат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9076D8-C16F-7144-A7AD-D8FF18172487}"/>
              </a:ext>
            </a:extLst>
          </p:cNvPr>
          <p:cNvSpPr txBox="1"/>
          <p:nvPr/>
        </p:nvSpPr>
        <p:spPr>
          <a:xfrm>
            <a:off x="366427" y="1412776"/>
            <a:ext cx="841114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Болатты</a:t>
            </a:r>
            <a:r>
              <a:rPr lang="ru-RU" dirty="0"/>
              <a:t> </a:t>
            </a:r>
            <a:r>
              <a:rPr lang="ru-RU" dirty="0" err="1"/>
              <a:t>үздіксіз</a:t>
            </a:r>
            <a:r>
              <a:rPr lang="ru-RU" dirty="0"/>
              <a:t> </a:t>
            </a:r>
            <a:r>
              <a:rPr lang="ru-RU" dirty="0" err="1"/>
              <a:t>құюды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асыратын</a:t>
            </a:r>
            <a:r>
              <a:rPr lang="ru-RU" dirty="0"/>
              <a:t> </a:t>
            </a:r>
            <a:r>
              <a:rPr lang="ru-RU" dirty="0" err="1"/>
              <a:t>қондырғы</a:t>
            </a:r>
            <a:r>
              <a:rPr lang="ru-RU" dirty="0"/>
              <a:t> </a:t>
            </a:r>
            <a:r>
              <a:rPr lang="ru-RU" dirty="0" err="1"/>
              <a:t>үздіксіз</a:t>
            </a:r>
            <a:r>
              <a:rPr lang="ru-RU" dirty="0"/>
              <a:t> </a:t>
            </a:r>
            <a:r>
              <a:rPr lang="ru-RU" dirty="0" err="1"/>
              <a:t>құю</a:t>
            </a:r>
            <a:r>
              <a:rPr lang="ru-RU" dirty="0"/>
              <a:t> </a:t>
            </a:r>
            <a:r>
              <a:rPr lang="ru-RU" dirty="0" err="1"/>
              <a:t>машинасы</a:t>
            </a:r>
            <a:r>
              <a:rPr lang="ru-RU" dirty="0"/>
              <a:t> (БҮҚМ, </a:t>
            </a:r>
            <a:r>
              <a:rPr lang="ru-RU" dirty="0" err="1"/>
              <a:t>орысша</a:t>
            </a:r>
            <a:r>
              <a:rPr lang="ru-RU" dirty="0"/>
              <a:t> МНЛЗ)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Осы </a:t>
            </a:r>
            <a:r>
              <a:rPr lang="ru-RU" dirty="0" err="1"/>
              <a:t>қондырғылардың</a:t>
            </a:r>
            <a:r>
              <a:rPr lang="ru-RU" dirty="0"/>
              <a:t> </a:t>
            </a:r>
            <a:r>
              <a:rPr lang="ru-RU" dirty="0" err="1"/>
              <a:t>атауына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ru-RU" dirty="0" err="1"/>
              <a:t>бірқатар</a:t>
            </a:r>
            <a:r>
              <a:rPr lang="ru-RU" dirty="0"/>
              <a:t> </a:t>
            </a:r>
            <a:r>
              <a:rPr lang="ru-RU" dirty="0" err="1"/>
              <a:t>жұмыстарда</a:t>
            </a:r>
            <a:r>
              <a:rPr lang="ru-RU" dirty="0"/>
              <a:t> </a:t>
            </a:r>
            <a:r>
              <a:rPr lang="ru-RU" dirty="0" err="1"/>
              <a:t>кейде</a:t>
            </a:r>
            <a:r>
              <a:rPr lang="ru-RU" dirty="0"/>
              <a:t> </a:t>
            </a:r>
            <a:r>
              <a:rPr lang="ru-RU" dirty="0" err="1"/>
              <a:t>ескірген</a:t>
            </a:r>
            <a:r>
              <a:rPr lang="ru-RU" dirty="0"/>
              <a:t> «</a:t>
            </a:r>
            <a:r>
              <a:rPr lang="ru-RU" dirty="0" err="1"/>
              <a:t>үздіксіз</a:t>
            </a:r>
            <a:r>
              <a:rPr lang="ru-RU" dirty="0"/>
              <a:t> </a:t>
            </a:r>
            <a:r>
              <a:rPr lang="ru-RU" dirty="0" err="1"/>
              <a:t>құю</a:t>
            </a:r>
            <a:r>
              <a:rPr lang="ru-RU" dirty="0"/>
              <a:t> </a:t>
            </a:r>
            <a:r>
              <a:rPr lang="ru-RU" dirty="0" err="1"/>
              <a:t>қондырғысы</a:t>
            </a:r>
            <a:r>
              <a:rPr lang="ru-RU" dirty="0"/>
              <a:t>» (ҮҚМ) </a:t>
            </a:r>
            <a:r>
              <a:rPr lang="ru-RU" dirty="0" err="1"/>
              <a:t>ұғымы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Үздіксіз</a:t>
            </a:r>
            <a:r>
              <a:rPr lang="ru-RU" dirty="0"/>
              <a:t> </a:t>
            </a:r>
            <a:r>
              <a:rPr lang="ru-RU" dirty="0" err="1"/>
              <a:t>құю</a:t>
            </a:r>
            <a:r>
              <a:rPr lang="ru-RU" dirty="0"/>
              <a:t> </a:t>
            </a:r>
            <a:r>
              <a:rPr lang="ru-RU" dirty="0" err="1"/>
              <a:t>машинасының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технологиялық</a:t>
            </a:r>
            <a:r>
              <a:rPr lang="ru-RU" dirty="0"/>
              <a:t> </a:t>
            </a:r>
            <a:r>
              <a:rPr lang="ru-RU" dirty="0" err="1"/>
              <a:t>бөлімдері</a:t>
            </a:r>
            <a:r>
              <a:rPr lang="ru-RU" dirty="0"/>
              <a:t> кристаллизатор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реттік</a:t>
            </a:r>
            <a:r>
              <a:rPr lang="ru-RU" dirty="0"/>
              <a:t> </a:t>
            </a:r>
            <a:r>
              <a:rPr lang="ru-RU" dirty="0" err="1"/>
              <a:t>салқындату</a:t>
            </a:r>
            <a:r>
              <a:rPr lang="ru-RU" dirty="0"/>
              <a:t> </a:t>
            </a:r>
            <a:r>
              <a:rPr lang="ru-RU" dirty="0" err="1"/>
              <a:t>аймағы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Кристаллизатор </a:t>
            </a:r>
            <a:r>
              <a:rPr lang="ru-RU" dirty="0" err="1"/>
              <a:t>құрылымдық</a:t>
            </a:r>
            <a:r>
              <a:rPr lang="ru-RU" dirty="0"/>
              <a:t> элемент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, </a:t>
            </a:r>
            <a:r>
              <a:rPr lang="ru-RU" dirty="0" err="1"/>
              <a:t>оған</a:t>
            </a:r>
            <a:r>
              <a:rPr lang="ru-RU" dirty="0"/>
              <a:t> </a:t>
            </a:r>
            <a:r>
              <a:rPr lang="ru-RU" dirty="0" err="1"/>
              <a:t>сұйық</a:t>
            </a:r>
            <a:r>
              <a:rPr lang="ru-RU" dirty="0"/>
              <a:t> металл </a:t>
            </a:r>
            <a:r>
              <a:rPr lang="ru-RU" dirty="0" err="1"/>
              <a:t>құйылады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дайындама</a:t>
            </a:r>
            <a:r>
              <a:rPr lang="ru-RU" dirty="0"/>
              <a:t> </a:t>
            </a:r>
            <a:r>
              <a:rPr lang="ru-RU" dirty="0" err="1"/>
              <a:t>бөлімінің</a:t>
            </a:r>
            <a:r>
              <a:rPr lang="ru-RU" dirty="0"/>
              <a:t> </a:t>
            </a:r>
            <a:r>
              <a:rPr lang="ru-RU" dirty="0" err="1"/>
              <a:t>периметрі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қатты</a:t>
            </a:r>
            <a:r>
              <a:rPr lang="ru-RU" dirty="0"/>
              <a:t> </a:t>
            </a:r>
            <a:r>
              <a:rPr lang="ru-RU" dirty="0" err="1"/>
              <a:t>қабық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Жеңді</a:t>
            </a:r>
            <a:r>
              <a:rPr lang="ru-RU" dirty="0"/>
              <a:t> </a:t>
            </a:r>
            <a:r>
              <a:rPr lang="ru-RU" dirty="0" err="1"/>
              <a:t>қалып</a:t>
            </a:r>
            <a:r>
              <a:rPr lang="ru-RU" dirty="0"/>
              <a:t> (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сапалы</a:t>
            </a:r>
            <a:r>
              <a:rPr lang="ru-RU" dirty="0"/>
              <a:t> </a:t>
            </a:r>
            <a:r>
              <a:rPr lang="ru-RU" dirty="0" err="1"/>
              <a:t>үздіксіз</a:t>
            </a:r>
            <a:r>
              <a:rPr lang="ru-RU" dirty="0"/>
              <a:t> </a:t>
            </a:r>
            <a:r>
              <a:rPr lang="ru-RU" dirty="0" err="1"/>
              <a:t>құю</a:t>
            </a:r>
            <a:r>
              <a:rPr lang="ru-RU" dirty="0"/>
              <a:t> </a:t>
            </a:r>
            <a:r>
              <a:rPr lang="ru-RU" dirty="0" err="1"/>
              <a:t>машиналары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)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дайын</a:t>
            </a:r>
            <a:r>
              <a:rPr lang="ru-RU" dirty="0"/>
              <a:t> </a:t>
            </a:r>
            <a:r>
              <a:rPr lang="ru-RU" dirty="0" err="1"/>
              <a:t>тақтайшалы</a:t>
            </a:r>
            <a:r>
              <a:rPr lang="ru-RU" dirty="0"/>
              <a:t> </a:t>
            </a:r>
            <a:r>
              <a:rPr lang="ru-RU" dirty="0" err="1"/>
              <a:t>қалып</a:t>
            </a:r>
            <a:r>
              <a:rPr lang="ru-RU" dirty="0"/>
              <a:t> (</a:t>
            </a:r>
            <a:r>
              <a:rPr lang="ru-RU" dirty="0" err="1"/>
              <a:t>плитаны</a:t>
            </a:r>
            <a:r>
              <a:rPr lang="ru-RU" dirty="0"/>
              <a:t> </a:t>
            </a:r>
            <a:r>
              <a:rPr lang="ru-RU" dirty="0" err="1"/>
              <a:t>үздіксіз</a:t>
            </a:r>
            <a:r>
              <a:rPr lang="ru-RU" dirty="0"/>
              <a:t> </a:t>
            </a:r>
            <a:r>
              <a:rPr lang="ru-RU" dirty="0" err="1"/>
              <a:t>құю</a:t>
            </a:r>
            <a:r>
              <a:rPr lang="ru-RU" dirty="0"/>
              <a:t> </a:t>
            </a:r>
            <a:r>
              <a:rPr lang="ru-RU" dirty="0" err="1"/>
              <a:t>машиналары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)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айырмашылықтар</a:t>
            </a:r>
            <a:r>
              <a:rPr lang="ru-RU" dirty="0"/>
              <a:t> да бар. </a:t>
            </a:r>
            <a:r>
              <a:rPr lang="ru-RU" dirty="0" err="1"/>
              <a:t>Кристаллизаторлар</a:t>
            </a:r>
            <a:r>
              <a:rPr lang="ru-RU" dirty="0"/>
              <a:t> </a:t>
            </a:r>
            <a:r>
              <a:rPr lang="ru-RU" dirty="0" err="1"/>
              <a:t>сумен</a:t>
            </a:r>
            <a:r>
              <a:rPr lang="ru-RU" dirty="0"/>
              <a:t> </a:t>
            </a:r>
            <a:r>
              <a:rPr lang="ru-RU" dirty="0" err="1"/>
              <a:t>кері</a:t>
            </a:r>
            <a:r>
              <a:rPr lang="ru-RU" dirty="0"/>
              <a:t> </a:t>
            </a:r>
            <a:r>
              <a:rPr lang="ru-RU" dirty="0" err="1"/>
              <a:t>циклде</a:t>
            </a:r>
            <a:r>
              <a:rPr lang="ru-RU" dirty="0"/>
              <a:t> </a:t>
            </a:r>
            <a:r>
              <a:rPr lang="ru-RU" dirty="0" err="1"/>
              <a:t>салқындатылады</a:t>
            </a:r>
            <a:r>
              <a:rPr lang="ru-RU" dirty="0"/>
              <a:t>, </a:t>
            </a:r>
            <a:r>
              <a:rPr lang="ru-RU" dirty="0" err="1"/>
              <a:t>кристаллизатордан</a:t>
            </a:r>
            <a:r>
              <a:rPr lang="ru-RU" dirty="0"/>
              <a:t> </a:t>
            </a:r>
            <a:r>
              <a:rPr lang="ru-RU" dirty="0" err="1"/>
              <a:t>өту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су </a:t>
            </a:r>
            <a:r>
              <a:rPr lang="ru-RU" dirty="0" err="1"/>
              <a:t>температурасының</a:t>
            </a:r>
            <a:r>
              <a:rPr lang="ru-RU" dirty="0"/>
              <a:t> </a:t>
            </a:r>
            <a:r>
              <a:rPr lang="ru-RU" dirty="0" err="1"/>
              <a:t>жоғарылауы</a:t>
            </a:r>
            <a:r>
              <a:rPr lang="ru-RU" dirty="0"/>
              <a:t> 10 ° </a:t>
            </a:r>
            <a:r>
              <a:rPr lang="en-GB" dirty="0"/>
              <a:t>C-</a:t>
            </a:r>
            <a:r>
              <a:rPr lang="ru-RU" dirty="0" err="1"/>
              <a:t>тан</a:t>
            </a:r>
            <a:r>
              <a:rPr lang="ru-RU" dirty="0"/>
              <a:t> </a:t>
            </a:r>
            <a:r>
              <a:rPr lang="ru-RU" dirty="0" err="1"/>
              <a:t>аспауы</a:t>
            </a:r>
            <a:r>
              <a:rPr lang="ru-RU" dirty="0"/>
              <a:t> </a:t>
            </a:r>
            <a:r>
              <a:rPr lang="ru-RU" dirty="0" err="1"/>
              <a:t>ұсынылады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кристаллизаторға</a:t>
            </a:r>
            <a:r>
              <a:rPr lang="ru-RU" dirty="0"/>
              <a:t> су </a:t>
            </a:r>
            <a:r>
              <a:rPr lang="ru-RU" dirty="0" err="1"/>
              <a:t>шығыны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жүз</a:t>
            </a:r>
            <a:r>
              <a:rPr lang="ru-RU" dirty="0"/>
              <a:t> м3 / </a:t>
            </a:r>
            <a:r>
              <a:rPr lang="ru-RU" dirty="0" err="1"/>
              <a:t>сағ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жетуі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реттік</a:t>
            </a:r>
            <a:r>
              <a:rPr lang="ru-RU" dirty="0"/>
              <a:t> </a:t>
            </a:r>
            <a:r>
              <a:rPr lang="ru-RU" dirty="0" err="1"/>
              <a:t>салқындату</a:t>
            </a:r>
            <a:r>
              <a:rPr lang="ru-RU" dirty="0"/>
              <a:t> </a:t>
            </a:r>
            <a:r>
              <a:rPr lang="ru-RU" dirty="0" err="1"/>
              <a:t>аймағында</a:t>
            </a:r>
            <a:r>
              <a:rPr lang="ru-RU" dirty="0"/>
              <a:t> </a:t>
            </a:r>
            <a:r>
              <a:rPr lang="ru-RU" dirty="0" err="1"/>
              <a:t>дайындама</a:t>
            </a:r>
            <a:r>
              <a:rPr lang="ru-RU" dirty="0"/>
              <a:t> </a:t>
            </a:r>
            <a:r>
              <a:rPr lang="ru-RU" dirty="0" err="1"/>
              <a:t>бетінен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алынады</a:t>
            </a:r>
            <a:r>
              <a:rPr lang="ru-RU" dirty="0"/>
              <a:t>, </a:t>
            </a:r>
            <a:r>
              <a:rPr lang="ru-RU" dirty="0" err="1"/>
              <a:t>сумен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су-</a:t>
            </a:r>
            <a:r>
              <a:rPr lang="ru-RU" dirty="0" err="1"/>
              <a:t>ауа</a:t>
            </a:r>
            <a:r>
              <a:rPr lang="ru-RU" dirty="0"/>
              <a:t> </a:t>
            </a:r>
            <a:r>
              <a:rPr lang="ru-RU" dirty="0" err="1"/>
              <a:t>қоспасымен</a:t>
            </a:r>
            <a:r>
              <a:rPr lang="ru-RU" dirty="0"/>
              <a:t> </a:t>
            </a:r>
            <a:r>
              <a:rPr lang="ru-RU" dirty="0" err="1"/>
              <a:t>бүркіледі</a:t>
            </a:r>
            <a:r>
              <a:rPr lang="ru-RU" dirty="0"/>
              <a:t>, </a:t>
            </a:r>
            <a:r>
              <a:rPr lang="ru-RU" dirty="0" err="1"/>
              <a:t>гильзаның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плиталардың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бетін</a:t>
            </a:r>
            <a:r>
              <a:rPr lang="ru-RU" dirty="0"/>
              <a:t> </a:t>
            </a:r>
            <a:r>
              <a:rPr lang="ru-RU" dirty="0" err="1"/>
              <a:t>арнайы</a:t>
            </a:r>
            <a:r>
              <a:rPr lang="ru-RU" dirty="0"/>
              <a:t> </a:t>
            </a:r>
            <a:r>
              <a:rPr lang="ru-RU" dirty="0" err="1"/>
              <a:t>саптамалар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жуу</a:t>
            </a:r>
            <a:r>
              <a:rPr lang="ru-RU" dirty="0"/>
              <a:t> </a:t>
            </a:r>
            <a:r>
              <a:rPr lang="ru-RU" dirty="0" err="1"/>
              <a:t>нәтижесінде</a:t>
            </a:r>
            <a:r>
              <a:rPr lang="ru-RU" dirty="0"/>
              <a:t> </a:t>
            </a:r>
            <a:r>
              <a:rPr lang="ru-RU" dirty="0" err="1"/>
              <a:t>қататын</a:t>
            </a:r>
            <a:r>
              <a:rPr lang="ru-RU" dirty="0"/>
              <a:t> </a:t>
            </a:r>
            <a:r>
              <a:rPr lang="ru-RU" dirty="0" err="1"/>
              <a:t>металмен</a:t>
            </a:r>
            <a:r>
              <a:rPr lang="ru-RU" dirty="0"/>
              <a:t> </a:t>
            </a:r>
            <a:r>
              <a:rPr lang="ru-RU" dirty="0" err="1"/>
              <a:t>себіледі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4913015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31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655" y="306177"/>
            <a:ext cx="8600597" cy="9395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3.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Болат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өндірісі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мен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құюдың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жылуэнергетикасы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туралы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жалпы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ақпарат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9076D8-C16F-7144-A7AD-D8FF18172487}"/>
              </a:ext>
            </a:extLst>
          </p:cNvPr>
          <p:cNvSpPr txBox="1"/>
          <p:nvPr/>
        </p:nvSpPr>
        <p:spPr>
          <a:xfrm>
            <a:off x="334822" y="1396864"/>
            <a:ext cx="841114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Салқындату</a:t>
            </a:r>
            <a:r>
              <a:rPr lang="ru-RU" dirty="0"/>
              <a:t> </a:t>
            </a:r>
            <a:r>
              <a:rPr lang="ru-RU" dirty="0" err="1"/>
              <a:t>аймағының</a:t>
            </a:r>
            <a:r>
              <a:rPr lang="ru-RU" dirty="0"/>
              <a:t> </a:t>
            </a:r>
            <a:r>
              <a:rPr lang="ru-RU" dirty="0" err="1"/>
              <a:t>ұзындығы</a:t>
            </a:r>
            <a:r>
              <a:rPr lang="ru-RU" dirty="0"/>
              <a:t> </a:t>
            </a:r>
            <a:r>
              <a:rPr lang="ru-RU" dirty="0" err="1"/>
              <a:t>бойымен</a:t>
            </a:r>
            <a:r>
              <a:rPr lang="ru-RU" dirty="0"/>
              <a:t> </a:t>
            </a:r>
            <a:r>
              <a:rPr lang="ru-RU" dirty="0" err="1"/>
              <a:t>салқындату</a:t>
            </a:r>
            <a:r>
              <a:rPr lang="ru-RU" dirty="0"/>
              <a:t> </a:t>
            </a:r>
            <a:r>
              <a:rPr lang="ru-RU" dirty="0" err="1"/>
              <a:t>қарқындылығын</a:t>
            </a:r>
            <a:r>
              <a:rPr lang="ru-RU" dirty="0"/>
              <a:t> </a:t>
            </a:r>
            <a:r>
              <a:rPr lang="ru-RU" dirty="0" err="1"/>
              <a:t>реттеу</a:t>
            </a:r>
            <a:r>
              <a:rPr lang="ru-RU" dirty="0"/>
              <a:t> </a:t>
            </a:r>
            <a:r>
              <a:rPr lang="ru-RU" dirty="0" err="1"/>
              <a:t>икемділігі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секторға</a:t>
            </a:r>
            <a:r>
              <a:rPr lang="ru-RU" dirty="0"/>
              <a:t> </a:t>
            </a:r>
            <a:r>
              <a:rPr lang="ru-RU" dirty="0" err="1"/>
              <a:t>бөлінеді</a:t>
            </a:r>
            <a:r>
              <a:rPr lang="ru-RU" dirty="0"/>
              <a:t>. Су </a:t>
            </a:r>
            <a:r>
              <a:rPr lang="ru-RU" dirty="0" err="1"/>
              <a:t>тазарту</a:t>
            </a:r>
            <a:r>
              <a:rPr lang="ru-RU" dirty="0"/>
              <a:t> </a:t>
            </a:r>
            <a:r>
              <a:rPr lang="ru-RU" dirty="0" err="1"/>
              <a:t>қондырғысының</a:t>
            </a:r>
            <a:r>
              <a:rPr lang="ru-RU" dirty="0"/>
              <a:t> ССУА/ЗВО –</a:t>
            </a:r>
            <a:r>
              <a:rPr lang="ru-RU" dirty="0" err="1"/>
              <a:t>орысша</a:t>
            </a:r>
            <a:r>
              <a:rPr lang="ru-RU" dirty="0"/>
              <a:t>/ секторы </a:t>
            </a:r>
            <a:r>
              <a:rPr lang="ru-RU" dirty="0" err="1"/>
              <a:t>үшін</a:t>
            </a:r>
            <a:r>
              <a:rPr lang="ru-RU" dirty="0"/>
              <a:t> су </a:t>
            </a:r>
            <a:r>
              <a:rPr lang="ru-RU" dirty="0" err="1"/>
              <a:t>шығынын</a:t>
            </a:r>
            <a:r>
              <a:rPr lang="ru-RU" dirty="0"/>
              <a:t> л / мин </a:t>
            </a:r>
            <a:r>
              <a:rPr lang="ru-RU" dirty="0" err="1"/>
              <a:t>өлшеу</a:t>
            </a:r>
            <a:r>
              <a:rPr lang="ru-RU" dirty="0"/>
              <a:t> </a:t>
            </a:r>
            <a:r>
              <a:rPr lang="ru-RU" dirty="0" err="1"/>
              <a:t>әдетке</a:t>
            </a:r>
            <a:r>
              <a:rPr lang="ru-RU" dirty="0"/>
              <a:t> </a:t>
            </a:r>
            <a:r>
              <a:rPr lang="ru-RU" dirty="0" err="1"/>
              <a:t>айналған</a:t>
            </a:r>
            <a:r>
              <a:rPr lang="ru-RU" dirty="0"/>
              <a:t>, ал </a:t>
            </a:r>
            <a:r>
              <a:rPr lang="ru-RU" dirty="0" err="1"/>
              <a:t>бір</a:t>
            </a:r>
            <a:r>
              <a:rPr lang="ru-RU" dirty="0"/>
              <a:t> сектор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50-400 л / мин </a:t>
            </a:r>
            <a:r>
              <a:rPr lang="ru-RU" dirty="0" err="1"/>
              <a:t>аралығында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Үздіксіз</a:t>
            </a:r>
            <a:r>
              <a:rPr lang="ru-RU" dirty="0"/>
              <a:t> </a:t>
            </a:r>
            <a:r>
              <a:rPr lang="ru-RU" dirty="0" err="1"/>
              <a:t>құйылған</a:t>
            </a:r>
            <a:r>
              <a:rPr lang="ru-RU" dirty="0"/>
              <a:t> </a:t>
            </a:r>
            <a:r>
              <a:rPr lang="ru-RU" dirty="0" err="1"/>
              <a:t>дайындамалардан</a:t>
            </a:r>
            <a:r>
              <a:rPr lang="ru-RU" dirty="0"/>
              <a:t> </a:t>
            </a:r>
            <a:r>
              <a:rPr lang="ru-RU" dirty="0" err="1"/>
              <a:t>алынған</a:t>
            </a:r>
            <a:r>
              <a:rPr lang="ru-RU" dirty="0"/>
              <a:t> </a:t>
            </a:r>
            <a:r>
              <a:rPr lang="ru-RU" dirty="0" err="1"/>
              <a:t>өнімнің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тоннасы</a:t>
            </a:r>
            <a:r>
              <a:rPr lang="ru-RU" dirty="0"/>
              <a:t> </a:t>
            </a:r>
            <a:r>
              <a:rPr lang="ru-RU" dirty="0" err="1"/>
              <a:t>қалыпқа</a:t>
            </a:r>
            <a:r>
              <a:rPr lang="ru-RU" dirty="0"/>
              <a:t> </a:t>
            </a:r>
            <a:r>
              <a:rPr lang="ru-RU" dirty="0" err="1"/>
              <a:t>құйылған</a:t>
            </a:r>
            <a:r>
              <a:rPr lang="ru-RU" dirty="0"/>
              <a:t> </a:t>
            </a:r>
            <a:r>
              <a:rPr lang="ru-RU" dirty="0" err="1"/>
              <a:t>құймалармен</a:t>
            </a:r>
            <a:r>
              <a:rPr lang="ru-RU" dirty="0"/>
              <a:t> </a:t>
            </a:r>
            <a:r>
              <a:rPr lang="ru-RU" dirty="0" err="1"/>
              <a:t>салыстырғанда</a:t>
            </a:r>
            <a:r>
              <a:rPr lang="ru-RU" dirty="0"/>
              <a:t> </a:t>
            </a:r>
            <a:r>
              <a:rPr lang="ru-RU" dirty="0" err="1"/>
              <a:t>шамамен</a:t>
            </a:r>
            <a:r>
              <a:rPr lang="ru-RU" dirty="0"/>
              <a:t> 28% </a:t>
            </a:r>
            <a:r>
              <a:rPr lang="ru-RU" dirty="0" err="1"/>
              <a:t>төмен</a:t>
            </a:r>
            <a:r>
              <a:rPr lang="ru-RU" dirty="0"/>
              <a:t>. </a:t>
            </a:r>
            <a:r>
              <a:rPr lang="ru-RU" dirty="0" err="1"/>
              <a:t>Металды</a:t>
            </a:r>
            <a:r>
              <a:rPr lang="ru-RU" dirty="0"/>
              <a:t> </a:t>
            </a:r>
            <a:r>
              <a:rPr lang="ru-RU" dirty="0" err="1"/>
              <a:t>үнемдеу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ru-RU" dirty="0" err="1"/>
              <a:t>энергияны</a:t>
            </a:r>
            <a:r>
              <a:rPr lang="ru-RU" dirty="0"/>
              <a:t> </a:t>
            </a:r>
            <a:r>
              <a:rPr lang="ru-RU" dirty="0" err="1"/>
              <a:t>үнемдеу</a:t>
            </a:r>
            <a:r>
              <a:rPr lang="ru-RU" dirty="0"/>
              <a:t> де </a:t>
            </a:r>
            <a:r>
              <a:rPr lang="ru-RU" dirty="0" err="1"/>
              <a:t>маңызды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Сондай-ақ</a:t>
            </a:r>
            <a:r>
              <a:rPr lang="ru-RU" dirty="0"/>
              <a:t>, </a:t>
            </a:r>
            <a:r>
              <a:rPr lang="ru-RU" dirty="0" err="1"/>
              <a:t>қалып</a:t>
            </a:r>
            <a:r>
              <a:rPr lang="ru-RU" dirty="0"/>
              <a:t> </a:t>
            </a:r>
            <a:r>
              <a:rPr lang="ru-RU" dirty="0" err="1"/>
              <a:t>паркін</a:t>
            </a:r>
            <a:r>
              <a:rPr lang="ru-RU" dirty="0"/>
              <a:t> </a:t>
            </a:r>
            <a:r>
              <a:rPr lang="ru-RU" dirty="0" err="1"/>
              <a:t>жөндеуге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күтіп-ұстауға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ru-RU" dirty="0" err="1"/>
              <a:t>ауыр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еңбегі</a:t>
            </a:r>
            <a:r>
              <a:rPr lang="ru-RU" dirty="0"/>
              <a:t> </a:t>
            </a:r>
            <a:r>
              <a:rPr lang="ru-RU" dirty="0" err="1"/>
              <a:t>алынып</a:t>
            </a:r>
            <a:r>
              <a:rPr lang="ru-RU" dirty="0"/>
              <a:t> </a:t>
            </a:r>
            <a:r>
              <a:rPr lang="ru-RU" dirty="0" err="1"/>
              <a:t>тасталды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20 </a:t>
            </a:r>
            <a:r>
              <a:rPr lang="ru-RU" dirty="0" err="1"/>
              <a:t>ғасырдың</a:t>
            </a:r>
            <a:r>
              <a:rPr lang="ru-RU" dirty="0"/>
              <a:t> </a:t>
            </a:r>
            <a:r>
              <a:rPr lang="ru-RU" dirty="0" err="1"/>
              <a:t>аяғында</a:t>
            </a:r>
            <a:r>
              <a:rPr lang="ru-RU" dirty="0"/>
              <a:t> </a:t>
            </a:r>
            <a:r>
              <a:rPr lang="ru-RU" dirty="0" err="1"/>
              <a:t>үздіксіз</a:t>
            </a:r>
            <a:r>
              <a:rPr lang="ru-RU" dirty="0"/>
              <a:t> </a:t>
            </a:r>
            <a:r>
              <a:rPr lang="ru-RU" dirty="0" err="1"/>
              <a:t>құю</a:t>
            </a:r>
            <a:r>
              <a:rPr lang="ru-RU" dirty="0"/>
              <a:t> </a:t>
            </a:r>
            <a:r>
              <a:rPr lang="ru-RU" dirty="0" err="1"/>
              <a:t>нәтижесінде</a:t>
            </a:r>
            <a:r>
              <a:rPr lang="ru-RU" dirty="0"/>
              <a:t> </a:t>
            </a:r>
            <a:r>
              <a:rPr lang="ru-RU" dirty="0" err="1"/>
              <a:t>алынған</a:t>
            </a:r>
            <a:r>
              <a:rPr lang="ru-RU" dirty="0"/>
              <a:t> </a:t>
            </a:r>
            <a:r>
              <a:rPr lang="ru-RU" dirty="0" err="1"/>
              <a:t>болаттың</a:t>
            </a:r>
            <a:r>
              <a:rPr lang="ru-RU" dirty="0"/>
              <a:t> </a:t>
            </a:r>
            <a:r>
              <a:rPr lang="ru-RU" dirty="0" err="1"/>
              <a:t>үлесі</a:t>
            </a:r>
            <a:r>
              <a:rPr lang="ru-RU" dirty="0"/>
              <a:t> ЕО </a:t>
            </a:r>
            <a:r>
              <a:rPr lang="ru-RU" dirty="0" err="1"/>
              <a:t>елдері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96,4%, </a:t>
            </a:r>
            <a:r>
              <a:rPr lang="ru-RU" dirty="0" err="1"/>
              <a:t>Жапония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97,2%, АҚШ </a:t>
            </a:r>
            <a:r>
              <a:rPr lang="ru-RU" dirty="0" err="1"/>
              <a:t>үшін</a:t>
            </a:r>
            <a:r>
              <a:rPr lang="ru-RU" dirty="0"/>
              <a:t> 95,6% </a:t>
            </a:r>
            <a:r>
              <a:rPr lang="ru-RU" dirty="0" err="1"/>
              <a:t>құрады</a:t>
            </a:r>
            <a:r>
              <a:rPr lang="ru-RU" dirty="0"/>
              <a:t>. </a:t>
            </a:r>
            <a:r>
              <a:rPr lang="ru-RU" dirty="0" err="1"/>
              <a:t>Болатты</a:t>
            </a:r>
            <a:r>
              <a:rPr lang="ru-RU" dirty="0"/>
              <a:t> </a:t>
            </a:r>
            <a:r>
              <a:rPr lang="ru-RU" dirty="0" err="1"/>
              <a:t>кез-келген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құю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болат</a:t>
            </a:r>
            <a:r>
              <a:rPr lang="ru-RU" dirty="0"/>
              <a:t> </a:t>
            </a:r>
            <a:r>
              <a:rPr lang="ru-RU" dirty="0" err="1"/>
              <a:t>құю</a:t>
            </a:r>
            <a:r>
              <a:rPr lang="ru-RU" dirty="0"/>
              <a:t> </a:t>
            </a:r>
            <a:r>
              <a:rPr lang="ru-RU" dirty="0" err="1"/>
              <a:t>шөміштерін</a:t>
            </a:r>
            <a:r>
              <a:rPr lang="ru-RU" dirty="0"/>
              <a:t> </a:t>
            </a:r>
            <a:r>
              <a:rPr lang="ru-RU" dirty="0" err="1"/>
              <a:t>жылытуға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газ </a:t>
            </a:r>
            <a:r>
              <a:rPr lang="ru-RU" dirty="0" err="1"/>
              <a:t>тәріздес</a:t>
            </a:r>
            <a:r>
              <a:rPr lang="ru-RU" dirty="0"/>
              <a:t> </a:t>
            </a:r>
            <a:r>
              <a:rPr lang="ru-RU" dirty="0" err="1"/>
              <a:t>отын</a:t>
            </a:r>
            <a:r>
              <a:rPr lang="ru-RU" dirty="0"/>
              <a:t> </a:t>
            </a:r>
            <a:r>
              <a:rPr lang="ru-RU" dirty="0" err="1"/>
              <a:t>шығыны</a:t>
            </a:r>
            <a:r>
              <a:rPr lang="ru-RU" dirty="0"/>
              <a:t> </a:t>
            </a:r>
            <a:r>
              <a:rPr lang="ru-RU" dirty="0" err="1"/>
              <a:t>қосылды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болатты</a:t>
            </a:r>
            <a:r>
              <a:rPr lang="ru-RU" dirty="0"/>
              <a:t> </a:t>
            </a:r>
            <a:r>
              <a:rPr lang="ru-RU" dirty="0" err="1"/>
              <a:t>үздіксіз</a:t>
            </a:r>
            <a:r>
              <a:rPr lang="ru-RU" dirty="0"/>
              <a:t> </a:t>
            </a:r>
            <a:r>
              <a:rPr lang="ru-RU" dirty="0" err="1"/>
              <a:t>құю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үздіксіз</a:t>
            </a:r>
            <a:r>
              <a:rPr lang="ru-RU" dirty="0"/>
              <a:t> </a:t>
            </a:r>
            <a:r>
              <a:rPr lang="ru-RU" dirty="0" err="1"/>
              <a:t>құю</a:t>
            </a:r>
            <a:r>
              <a:rPr lang="ru-RU" dirty="0"/>
              <a:t> </a:t>
            </a:r>
            <a:r>
              <a:rPr lang="ru-RU" dirty="0" err="1"/>
              <a:t>машинасының</a:t>
            </a:r>
            <a:r>
              <a:rPr lang="ru-RU" dirty="0"/>
              <a:t> </a:t>
            </a:r>
            <a:r>
              <a:rPr lang="ru-RU" dirty="0" err="1"/>
              <a:t>аралық</a:t>
            </a:r>
            <a:r>
              <a:rPr lang="ru-RU" dirty="0"/>
              <a:t> </a:t>
            </a:r>
            <a:r>
              <a:rPr lang="ru-RU" dirty="0" err="1"/>
              <a:t>шөмішін</a:t>
            </a:r>
            <a:r>
              <a:rPr lang="ru-RU" dirty="0"/>
              <a:t> </a:t>
            </a:r>
            <a:r>
              <a:rPr lang="ru-RU" dirty="0" err="1"/>
              <a:t>жылыту</a:t>
            </a:r>
            <a:r>
              <a:rPr lang="ru-RU" dirty="0"/>
              <a:t> </a:t>
            </a:r>
            <a:r>
              <a:rPr lang="ru-RU" dirty="0" err="1"/>
              <a:t>сияқты</a:t>
            </a:r>
            <a:r>
              <a:rPr lang="ru-RU" dirty="0"/>
              <a:t> </a:t>
            </a:r>
            <a:r>
              <a:rPr lang="ru-RU" dirty="0" err="1"/>
              <a:t>шығындар</a:t>
            </a:r>
            <a:r>
              <a:rPr lang="ru-RU" dirty="0"/>
              <a:t> </a:t>
            </a:r>
            <a:r>
              <a:rPr lang="ru-RU" dirty="0" err="1"/>
              <a:t>болатынын</a:t>
            </a:r>
            <a:r>
              <a:rPr lang="ru-RU" dirty="0"/>
              <a:t> </a:t>
            </a:r>
            <a:r>
              <a:rPr lang="ru-RU" dirty="0" err="1"/>
              <a:t>ескеру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74858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4</a:t>
            </a:fld>
            <a:endParaRPr lang="ru-RU" altLang="x-none"/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6" name="TextBox 1">
            <a:extLst>
              <a:ext uri="{FF2B5EF4-FFF2-40B4-BE49-F238E27FC236}">
                <a16:creationId xmlns:a16="http://schemas.microsoft.com/office/drawing/2014/main" id="{BEA57127-DFB0-8F41-8179-76158FA75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" y="1128038"/>
            <a:ext cx="8414072" cy="506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sz="1700" dirty="0" err="1"/>
              <a:t>Массаалмасу</a:t>
            </a:r>
            <a:r>
              <a:rPr lang="ru-RU" sz="1700" dirty="0"/>
              <a:t> </a:t>
            </a:r>
            <a:r>
              <a:rPr lang="ru-RU" sz="1700" dirty="0" err="1"/>
              <a:t>процестері</a:t>
            </a:r>
            <a:r>
              <a:rPr lang="ru-RU" sz="1700" dirty="0"/>
              <a:t> </a:t>
            </a:r>
            <a:r>
              <a:rPr lang="ru-RU" sz="1700" dirty="0" err="1"/>
              <a:t>ұқсас</a:t>
            </a:r>
            <a:r>
              <a:rPr lang="ru-RU" sz="1700" dirty="0"/>
              <a:t>. </a:t>
            </a:r>
            <a:r>
              <a:rPr lang="ru-RU" sz="1700" dirty="0" err="1"/>
              <a:t>Егер</a:t>
            </a:r>
            <a:r>
              <a:rPr lang="ru-RU" sz="1700" dirty="0"/>
              <a:t> </a:t>
            </a:r>
            <a:r>
              <a:rPr lang="ru-RU" sz="1700" dirty="0" err="1"/>
              <a:t>қоспа</a:t>
            </a:r>
            <a:r>
              <a:rPr lang="ru-RU" sz="1700" dirty="0"/>
              <a:t> </a:t>
            </a:r>
            <a:r>
              <a:rPr lang="ru-RU" sz="1700" dirty="0" err="1"/>
              <a:t>массасының</a:t>
            </a:r>
            <a:r>
              <a:rPr lang="ru-RU" sz="1700" dirty="0"/>
              <a:t> </a:t>
            </a:r>
            <a:r>
              <a:rPr lang="ru-RU" sz="1700" dirty="0" err="1"/>
              <a:t>ауысуы</a:t>
            </a:r>
            <a:r>
              <a:rPr lang="ru-RU" sz="1700" dirty="0"/>
              <a:t> </a:t>
            </a:r>
            <a:r>
              <a:rPr lang="ru-RU" sz="1700" dirty="0" err="1"/>
              <a:t>молекулалардың</a:t>
            </a:r>
            <a:r>
              <a:rPr lang="ru-RU" sz="1700" dirty="0"/>
              <a:t> (</a:t>
            </a:r>
            <a:r>
              <a:rPr lang="ru-RU" sz="1700" dirty="0" err="1"/>
              <a:t>атомдардың</a:t>
            </a:r>
            <a:r>
              <a:rPr lang="ru-RU" sz="1700" dirty="0"/>
              <a:t>, </a:t>
            </a:r>
            <a:r>
              <a:rPr lang="ru-RU" sz="1700" dirty="0" err="1"/>
              <a:t>иондардың</a:t>
            </a:r>
            <a:r>
              <a:rPr lang="ru-RU" sz="1700" dirty="0"/>
              <a:t>) </a:t>
            </a:r>
            <a:r>
              <a:rPr lang="ru-RU" sz="1700" dirty="0" err="1"/>
              <a:t>жылулық</a:t>
            </a:r>
            <a:r>
              <a:rPr lang="ru-RU" sz="1700" dirty="0"/>
              <a:t> </a:t>
            </a:r>
            <a:r>
              <a:rPr lang="ru-RU" sz="1700" dirty="0" err="1"/>
              <a:t>қозғалысына</a:t>
            </a:r>
            <a:r>
              <a:rPr lang="ru-RU" sz="1700" dirty="0"/>
              <a:t> </a:t>
            </a:r>
            <a:r>
              <a:rPr lang="ru-RU" sz="1700" dirty="0" err="1"/>
              <a:t>байланысты</a:t>
            </a:r>
            <a:r>
              <a:rPr lang="ru-RU" sz="1700" dirty="0"/>
              <a:t> </a:t>
            </a:r>
            <a:r>
              <a:rPr lang="ru-RU" sz="1700" dirty="0" err="1"/>
              <a:t>жүрсе</a:t>
            </a:r>
            <a:r>
              <a:rPr lang="ru-RU" sz="1700" dirty="0"/>
              <a:t>, </a:t>
            </a:r>
            <a:r>
              <a:rPr lang="ru-RU" sz="1700" dirty="0" err="1"/>
              <a:t>онда</a:t>
            </a:r>
            <a:r>
              <a:rPr lang="ru-RU" sz="1700" dirty="0"/>
              <a:t> оны </a:t>
            </a:r>
            <a:r>
              <a:rPr lang="ru-RU" sz="1700" dirty="0">
                <a:solidFill>
                  <a:srgbClr val="C00000"/>
                </a:solidFill>
              </a:rPr>
              <a:t>диффузия </a:t>
            </a:r>
            <a:r>
              <a:rPr lang="ru-RU" sz="1700" dirty="0" err="1">
                <a:solidFill>
                  <a:srgbClr val="C00000"/>
                </a:solidFill>
              </a:rPr>
              <a:t>деп</a:t>
            </a:r>
            <a:r>
              <a:rPr lang="ru-RU" sz="1700" dirty="0">
                <a:solidFill>
                  <a:srgbClr val="C00000"/>
                </a:solidFill>
              </a:rPr>
              <a:t> </a:t>
            </a:r>
            <a:r>
              <a:rPr lang="ru-RU" sz="1700" dirty="0" err="1">
                <a:solidFill>
                  <a:srgbClr val="C00000"/>
                </a:solidFill>
              </a:rPr>
              <a:t>атайды</a:t>
            </a:r>
            <a:r>
              <a:rPr lang="ru-RU" sz="1700" dirty="0"/>
              <a:t>. </a:t>
            </a:r>
          </a:p>
          <a:p>
            <a:pPr algn="just"/>
            <a:r>
              <a:rPr lang="ru-RU" sz="1700" dirty="0" err="1"/>
              <a:t>Егер</a:t>
            </a:r>
            <a:r>
              <a:rPr lang="ru-RU" sz="1700" dirty="0"/>
              <a:t> </a:t>
            </a:r>
            <a:r>
              <a:rPr lang="ru-RU" sz="1700" dirty="0" err="1"/>
              <a:t>тасымалдау</a:t>
            </a:r>
            <a:r>
              <a:rPr lang="ru-RU" sz="1700" dirty="0"/>
              <a:t> </a:t>
            </a:r>
            <a:r>
              <a:rPr lang="ru-RU" sz="1700" dirty="0" err="1"/>
              <a:t>сұйықтықтың</a:t>
            </a:r>
            <a:r>
              <a:rPr lang="ru-RU" sz="1700" dirty="0"/>
              <a:t> </a:t>
            </a:r>
            <a:r>
              <a:rPr lang="ru-RU" sz="1700" dirty="0" err="1"/>
              <a:t>немесе</a:t>
            </a:r>
            <a:r>
              <a:rPr lang="ru-RU" sz="1700" dirty="0"/>
              <a:t> </a:t>
            </a:r>
            <a:r>
              <a:rPr lang="ru-RU" sz="1700" dirty="0" err="1"/>
              <a:t>газдың</a:t>
            </a:r>
            <a:r>
              <a:rPr lang="ru-RU" sz="1700" dirty="0"/>
              <a:t> </a:t>
            </a:r>
            <a:r>
              <a:rPr lang="ru-RU" sz="1700" dirty="0" err="1"/>
              <a:t>қозғалысына</a:t>
            </a:r>
            <a:r>
              <a:rPr lang="ru-RU" sz="1700" dirty="0"/>
              <a:t> </a:t>
            </a:r>
            <a:r>
              <a:rPr lang="ru-RU" sz="1700" dirty="0" err="1"/>
              <a:t>байланысты</a:t>
            </a:r>
            <a:r>
              <a:rPr lang="ru-RU" sz="1700" dirty="0"/>
              <a:t> </a:t>
            </a:r>
            <a:r>
              <a:rPr lang="ru-RU" sz="1700" dirty="0" err="1"/>
              <a:t>болса</a:t>
            </a:r>
            <a:r>
              <a:rPr lang="ru-RU" sz="1700" dirty="0"/>
              <a:t>, </a:t>
            </a:r>
            <a:r>
              <a:rPr lang="ru-RU" sz="1700" dirty="0" err="1"/>
              <a:t>онда</a:t>
            </a:r>
            <a:r>
              <a:rPr lang="ru-RU" sz="1700" dirty="0"/>
              <a:t> </a:t>
            </a:r>
            <a:r>
              <a:rPr lang="ru-RU" sz="1700" i="1" u="sng" dirty="0" err="1">
                <a:solidFill>
                  <a:srgbClr val="C00000"/>
                </a:solidFill>
              </a:rPr>
              <a:t>конвективті</a:t>
            </a:r>
            <a:r>
              <a:rPr lang="ru-RU" sz="1700" i="1" u="sng" dirty="0">
                <a:solidFill>
                  <a:srgbClr val="C00000"/>
                </a:solidFill>
              </a:rPr>
              <a:t> масса </a:t>
            </a:r>
            <a:r>
              <a:rPr lang="ru-RU" sz="1700" i="1" u="sng" dirty="0" err="1">
                <a:solidFill>
                  <a:srgbClr val="C00000"/>
                </a:solidFill>
              </a:rPr>
              <a:t>алмасу</a:t>
            </a:r>
            <a:r>
              <a:rPr lang="ru-RU" sz="1700" i="1" u="sng" dirty="0">
                <a:solidFill>
                  <a:srgbClr val="C00000"/>
                </a:solidFill>
              </a:rPr>
              <a:t> </a:t>
            </a:r>
            <a:r>
              <a:rPr lang="ru-RU" sz="1700" i="1" u="sng" dirty="0" err="1">
                <a:solidFill>
                  <a:srgbClr val="C00000"/>
                </a:solidFill>
              </a:rPr>
              <a:t>немесе</a:t>
            </a:r>
            <a:r>
              <a:rPr lang="ru-RU" sz="1700" i="1" u="sng" dirty="0">
                <a:solidFill>
                  <a:srgbClr val="C00000"/>
                </a:solidFill>
              </a:rPr>
              <a:t> </a:t>
            </a:r>
            <a:r>
              <a:rPr lang="ru-RU" sz="1700" i="1" u="sng" dirty="0" err="1">
                <a:solidFill>
                  <a:srgbClr val="C00000"/>
                </a:solidFill>
              </a:rPr>
              <a:t>конвективті</a:t>
            </a:r>
            <a:r>
              <a:rPr lang="ru-RU" sz="1700" i="1" u="sng" dirty="0">
                <a:solidFill>
                  <a:srgbClr val="C00000"/>
                </a:solidFill>
              </a:rPr>
              <a:t> диффузия </a:t>
            </a:r>
            <a:r>
              <a:rPr lang="ru-RU" sz="1700" dirty="0" err="1"/>
              <a:t>туралы</a:t>
            </a:r>
            <a:r>
              <a:rPr lang="ru-RU" sz="1700" dirty="0"/>
              <a:t> </a:t>
            </a:r>
            <a:r>
              <a:rPr lang="ru-RU" sz="1700" dirty="0" err="1"/>
              <a:t>айтады</a:t>
            </a:r>
            <a:r>
              <a:rPr lang="ru-RU" sz="1700" dirty="0"/>
              <a:t>. </a:t>
            </a:r>
            <a:r>
              <a:rPr lang="ru-RU" sz="1700" dirty="0" err="1"/>
              <a:t>Жылу</a:t>
            </a:r>
            <a:r>
              <a:rPr lang="ru-RU" sz="1700" dirty="0"/>
              <a:t> </a:t>
            </a:r>
            <a:r>
              <a:rPr lang="ru-RU" sz="1700" dirty="0" err="1"/>
              <a:t>немесе</a:t>
            </a:r>
            <a:r>
              <a:rPr lang="ru-RU" sz="1700" dirty="0"/>
              <a:t> </a:t>
            </a:r>
            <a:r>
              <a:rPr lang="ru-RU" sz="1700" dirty="0" err="1"/>
              <a:t>массаның</a:t>
            </a:r>
            <a:r>
              <a:rPr lang="ru-RU" sz="1700" dirty="0"/>
              <a:t> </a:t>
            </a:r>
            <a:r>
              <a:rPr lang="ru-RU" sz="1700" dirty="0" err="1"/>
              <a:t>конвективті</a:t>
            </a:r>
            <a:r>
              <a:rPr lang="ru-RU" sz="1700" dirty="0"/>
              <a:t> </a:t>
            </a:r>
            <a:r>
              <a:rPr lang="ru-RU" sz="1700" dirty="0" err="1"/>
              <a:t>берілу</a:t>
            </a:r>
            <a:r>
              <a:rPr lang="ru-RU" sz="1700" dirty="0"/>
              <a:t> </a:t>
            </a:r>
            <a:r>
              <a:rPr lang="ru-RU" sz="1700" dirty="0" err="1"/>
              <a:t>процестері</a:t>
            </a:r>
            <a:r>
              <a:rPr lang="ru-RU" sz="1700" dirty="0"/>
              <a:t> </a:t>
            </a:r>
            <a:r>
              <a:rPr lang="ru-RU" sz="1700" dirty="0" err="1"/>
              <a:t>әрдайым</a:t>
            </a:r>
            <a:r>
              <a:rPr lang="ru-RU" sz="1700" dirty="0"/>
              <a:t> </a:t>
            </a:r>
            <a:r>
              <a:rPr lang="ru-RU" sz="1700" dirty="0" err="1"/>
              <a:t>молекулалық</a:t>
            </a:r>
            <a:r>
              <a:rPr lang="ru-RU" sz="1700" dirty="0"/>
              <a:t> </a:t>
            </a:r>
            <a:r>
              <a:rPr lang="ru-RU" sz="1700" dirty="0" err="1"/>
              <a:t>ауысу</a:t>
            </a:r>
            <a:r>
              <a:rPr lang="ru-RU" sz="1700" dirty="0"/>
              <a:t> </a:t>
            </a:r>
            <a:r>
              <a:rPr lang="ru-RU" sz="1700" dirty="0" err="1"/>
              <a:t>процестерімен</a:t>
            </a:r>
            <a:r>
              <a:rPr lang="ru-RU" sz="1700" dirty="0"/>
              <a:t> (</a:t>
            </a:r>
            <a:r>
              <a:rPr lang="ru-RU" sz="1700" dirty="0" err="1"/>
              <a:t>жылу</a:t>
            </a:r>
            <a:r>
              <a:rPr lang="ru-RU" sz="1700" dirty="0"/>
              <a:t> </a:t>
            </a:r>
            <a:r>
              <a:rPr lang="ru-RU" sz="1700" dirty="0" err="1"/>
              <a:t>өткізгіштік</a:t>
            </a:r>
            <a:r>
              <a:rPr lang="ru-RU" sz="1700" dirty="0"/>
              <a:t> </a:t>
            </a:r>
            <a:r>
              <a:rPr lang="ru-RU" sz="1700" dirty="0" err="1"/>
              <a:t>және</a:t>
            </a:r>
            <a:r>
              <a:rPr lang="ru-RU" sz="1700" dirty="0"/>
              <a:t> диффузия) </a:t>
            </a:r>
            <a:r>
              <a:rPr lang="ru-RU" sz="1700" dirty="0" err="1"/>
              <a:t>үйлесетіні</a:t>
            </a:r>
            <a:r>
              <a:rPr lang="ru-RU" sz="1700" dirty="0"/>
              <a:t> </a:t>
            </a:r>
            <a:r>
              <a:rPr lang="ru-RU" sz="1700" dirty="0" err="1"/>
              <a:t>анық</a:t>
            </a:r>
            <a:r>
              <a:rPr lang="ru-RU" sz="1700" dirty="0"/>
              <a:t>.</a:t>
            </a:r>
          </a:p>
          <a:p>
            <a:pPr algn="just"/>
            <a:endParaRPr lang="ru-RU" sz="1700" dirty="0"/>
          </a:p>
          <a:p>
            <a:pPr algn="just"/>
            <a:r>
              <a:rPr lang="ru-RU" sz="1700" dirty="0" err="1"/>
              <a:t>Сұйықтықтың</a:t>
            </a:r>
            <a:r>
              <a:rPr lang="ru-RU" sz="1700" dirty="0"/>
              <a:t> </a:t>
            </a:r>
            <a:r>
              <a:rPr lang="ru-RU" sz="1700" dirty="0" err="1"/>
              <a:t>немесе</a:t>
            </a:r>
            <a:r>
              <a:rPr lang="ru-RU" sz="1700" dirty="0"/>
              <a:t> </a:t>
            </a:r>
            <a:r>
              <a:rPr lang="ru-RU" sz="1700" dirty="0" err="1"/>
              <a:t>газдың</a:t>
            </a:r>
            <a:r>
              <a:rPr lang="ru-RU" sz="1700" dirty="0"/>
              <a:t> </a:t>
            </a:r>
            <a:r>
              <a:rPr lang="ru-RU" sz="1700" dirty="0" err="1"/>
              <a:t>турбулентті</a:t>
            </a:r>
            <a:r>
              <a:rPr lang="ru-RU" sz="1700" dirty="0"/>
              <a:t> </a:t>
            </a:r>
            <a:r>
              <a:rPr lang="ru-RU" sz="1700" dirty="0" err="1"/>
              <a:t>қозғалысы</a:t>
            </a:r>
            <a:r>
              <a:rPr lang="ru-RU" sz="1700" dirty="0"/>
              <a:t> </a:t>
            </a:r>
            <a:r>
              <a:rPr lang="ru-RU" sz="1700" dirty="0" err="1"/>
              <a:t>кезінде</a:t>
            </a:r>
            <a:r>
              <a:rPr lang="ru-RU" sz="1700" dirty="0"/>
              <a:t> </a:t>
            </a:r>
            <a:r>
              <a:rPr lang="ru-RU" sz="1700" dirty="0" err="1"/>
              <a:t>жылу</a:t>
            </a:r>
            <a:r>
              <a:rPr lang="ru-RU" sz="1700" dirty="0"/>
              <a:t> мен </a:t>
            </a:r>
            <a:r>
              <a:rPr lang="ru-RU" sz="1700" dirty="0" err="1"/>
              <a:t>массаның</a:t>
            </a:r>
            <a:r>
              <a:rPr lang="ru-RU" sz="1700" dirty="0"/>
              <a:t> </a:t>
            </a:r>
            <a:r>
              <a:rPr lang="ru-RU" sz="1700" dirty="0" err="1"/>
              <a:t>конвективті</a:t>
            </a:r>
            <a:r>
              <a:rPr lang="ru-RU" sz="1700" dirty="0"/>
              <a:t> </a:t>
            </a:r>
            <a:r>
              <a:rPr lang="ru-RU" sz="1700" dirty="0" err="1"/>
              <a:t>ауысу</a:t>
            </a:r>
            <a:r>
              <a:rPr lang="ru-RU" sz="1700" dirty="0"/>
              <a:t> </a:t>
            </a:r>
            <a:r>
              <a:rPr lang="ru-RU" sz="1700" dirty="0" err="1"/>
              <a:t>процестері</a:t>
            </a:r>
            <a:r>
              <a:rPr lang="ru-RU" sz="1700" dirty="0"/>
              <a:t> </a:t>
            </a:r>
            <a:r>
              <a:rPr lang="ru-RU" sz="1700" dirty="0" err="1"/>
              <a:t>соншалықты</a:t>
            </a:r>
            <a:r>
              <a:rPr lang="ru-RU" sz="1700" dirty="0"/>
              <a:t> </a:t>
            </a:r>
            <a:r>
              <a:rPr lang="ru-RU" sz="1700" dirty="0" err="1"/>
              <a:t>ерекше</a:t>
            </a:r>
            <a:r>
              <a:rPr lang="ru-RU" sz="1700" dirty="0"/>
              <a:t> </a:t>
            </a:r>
            <a:r>
              <a:rPr lang="ru-RU" sz="1700" dirty="0" err="1"/>
              <a:t>сипат</a:t>
            </a:r>
            <a:r>
              <a:rPr lang="ru-RU" sz="1700" dirty="0"/>
              <a:t> </a:t>
            </a:r>
            <a:r>
              <a:rPr lang="ru-RU" sz="1700" dirty="0" err="1"/>
              <a:t>алады</a:t>
            </a:r>
            <a:r>
              <a:rPr lang="ru-RU" sz="1700" dirty="0"/>
              <a:t>, </a:t>
            </a:r>
            <a:r>
              <a:rPr lang="ru-RU" sz="1700" dirty="0" err="1"/>
              <a:t>оларды</a:t>
            </a:r>
            <a:r>
              <a:rPr lang="ru-RU" sz="1700" dirty="0"/>
              <a:t> </a:t>
            </a:r>
            <a:r>
              <a:rPr lang="ru-RU" sz="1700" dirty="0" err="1"/>
              <a:t>тасымалдаудың</a:t>
            </a:r>
            <a:r>
              <a:rPr lang="ru-RU" sz="1700" dirty="0"/>
              <a:t> </a:t>
            </a:r>
            <a:r>
              <a:rPr lang="ru-RU" sz="1700" dirty="0" err="1"/>
              <a:t>тәуелсіз</a:t>
            </a:r>
            <a:r>
              <a:rPr lang="ru-RU" sz="1700" dirty="0"/>
              <a:t> </a:t>
            </a:r>
            <a:r>
              <a:rPr lang="ru-RU" sz="1700" dirty="0" err="1"/>
              <a:t>түріне</a:t>
            </a:r>
            <a:r>
              <a:rPr lang="ru-RU" sz="1700" dirty="0"/>
              <a:t> </a:t>
            </a:r>
            <a:r>
              <a:rPr lang="ru-RU" sz="1700" dirty="0" err="1"/>
              <a:t>бөлуге</a:t>
            </a:r>
            <a:r>
              <a:rPr lang="ru-RU" sz="1700" dirty="0"/>
              <a:t> </a:t>
            </a:r>
            <a:r>
              <a:rPr lang="ru-RU" sz="1700" dirty="0" err="1"/>
              <a:t>болады</a:t>
            </a:r>
            <a:r>
              <a:rPr lang="ru-RU" sz="1700" dirty="0"/>
              <a:t>. </a:t>
            </a:r>
            <a:r>
              <a:rPr lang="ru-RU" sz="1700" dirty="0" err="1"/>
              <a:t>Бұл</a:t>
            </a:r>
            <a:r>
              <a:rPr lang="ru-RU" sz="1700" dirty="0"/>
              <a:t> </a:t>
            </a:r>
            <a:r>
              <a:rPr lang="ru-RU" sz="1700" dirty="0" err="1"/>
              <a:t>турбулентті</a:t>
            </a:r>
            <a:r>
              <a:rPr lang="ru-RU" sz="1700" dirty="0"/>
              <a:t> </a:t>
            </a:r>
            <a:r>
              <a:rPr lang="ru-RU" sz="1700" dirty="0" err="1"/>
              <a:t>қозғалыстың</a:t>
            </a:r>
            <a:r>
              <a:rPr lang="ru-RU" sz="1700" dirty="0"/>
              <a:t> </a:t>
            </a:r>
            <a:r>
              <a:rPr lang="ru-RU" sz="1700" dirty="0" err="1"/>
              <a:t>пульсациялық</a:t>
            </a:r>
            <a:r>
              <a:rPr lang="ru-RU" sz="1700" dirty="0"/>
              <a:t> </a:t>
            </a:r>
            <a:r>
              <a:rPr lang="ru-RU" sz="1700" dirty="0" err="1"/>
              <a:t>сипатына</a:t>
            </a:r>
            <a:r>
              <a:rPr lang="ru-RU" sz="1700" dirty="0"/>
              <a:t> </a:t>
            </a:r>
            <a:r>
              <a:rPr lang="ru-RU" sz="1700" dirty="0" err="1"/>
              <a:t>байланысты</a:t>
            </a:r>
            <a:r>
              <a:rPr lang="ru-RU" sz="1700" dirty="0"/>
              <a:t> </a:t>
            </a:r>
            <a:r>
              <a:rPr lang="ru-RU" sz="1700" dirty="0" err="1"/>
              <a:t>беріліс</a:t>
            </a:r>
            <a:r>
              <a:rPr lang="ru-RU" sz="1700" dirty="0"/>
              <a:t>, </a:t>
            </a:r>
            <a:r>
              <a:rPr lang="ru-RU" sz="1700" dirty="0" err="1"/>
              <a:t>турбулентті</a:t>
            </a:r>
            <a:r>
              <a:rPr lang="ru-RU" sz="1700" dirty="0"/>
              <a:t> </a:t>
            </a:r>
            <a:r>
              <a:rPr lang="ru-RU" sz="1700" dirty="0" err="1"/>
              <a:t>мольдің</a:t>
            </a:r>
            <a:r>
              <a:rPr lang="ru-RU" sz="1700" dirty="0"/>
              <a:t> </a:t>
            </a:r>
            <a:r>
              <a:rPr lang="ru-RU" sz="1700" dirty="0" err="1"/>
              <a:t>көлденең</a:t>
            </a:r>
            <a:r>
              <a:rPr lang="ru-RU" sz="1700" dirty="0"/>
              <a:t> </a:t>
            </a:r>
            <a:r>
              <a:rPr lang="ru-RU" sz="1700" dirty="0" err="1"/>
              <a:t>қозғалысы</a:t>
            </a:r>
            <a:r>
              <a:rPr lang="ru-RU" sz="1700" dirty="0"/>
              <a:t> </a:t>
            </a:r>
            <a:r>
              <a:rPr lang="ru-RU" sz="1700" dirty="0" err="1"/>
              <a:t>есебінен</a:t>
            </a:r>
            <a:r>
              <a:rPr lang="ru-RU" sz="1700" dirty="0"/>
              <a:t> </a:t>
            </a:r>
            <a:r>
              <a:rPr lang="ru-RU" sz="1700" dirty="0" err="1"/>
              <a:t>жүзеге</a:t>
            </a:r>
            <a:r>
              <a:rPr lang="ru-RU" sz="1700" dirty="0"/>
              <a:t> </a:t>
            </a:r>
            <a:r>
              <a:rPr lang="ru-RU" sz="1700" dirty="0" err="1"/>
              <a:t>асырылады</a:t>
            </a:r>
            <a:r>
              <a:rPr lang="ru-RU" sz="1700" dirty="0"/>
              <a:t> </a:t>
            </a:r>
            <a:r>
              <a:rPr lang="ru-RU" sz="1700" dirty="0" err="1"/>
              <a:t>және</a:t>
            </a:r>
            <a:r>
              <a:rPr lang="ru-RU" sz="1700" dirty="0"/>
              <a:t> </a:t>
            </a:r>
            <a:r>
              <a:rPr lang="ru-RU" sz="1700" dirty="0" err="1">
                <a:solidFill>
                  <a:srgbClr val="0000FF"/>
                </a:solidFill>
              </a:rPr>
              <a:t>турбулентті</a:t>
            </a:r>
            <a:r>
              <a:rPr lang="ru-RU" sz="1700" dirty="0">
                <a:solidFill>
                  <a:srgbClr val="0000FF"/>
                </a:solidFill>
              </a:rPr>
              <a:t> </a:t>
            </a:r>
            <a:r>
              <a:rPr lang="ru-RU" sz="1700" dirty="0" err="1">
                <a:solidFill>
                  <a:srgbClr val="0000FF"/>
                </a:solidFill>
              </a:rPr>
              <a:t>немесе</a:t>
            </a:r>
            <a:r>
              <a:rPr lang="ru-RU" sz="1700" dirty="0">
                <a:solidFill>
                  <a:srgbClr val="0000FF"/>
                </a:solidFill>
              </a:rPr>
              <a:t> </a:t>
            </a:r>
            <a:r>
              <a:rPr lang="ru-RU" sz="1700" dirty="0" err="1">
                <a:solidFill>
                  <a:srgbClr val="0000FF"/>
                </a:solidFill>
              </a:rPr>
              <a:t>молярлық</a:t>
            </a:r>
            <a:r>
              <a:rPr lang="ru-RU" sz="1700" dirty="0">
                <a:solidFill>
                  <a:srgbClr val="0000FF"/>
                </a:solidFill>
              </a:rPr>
              <a:t> </a:t>
            </a:r>
            <a:r>
              <a:rPr lang="ru-RU" sz="1700" dirty="0" err="1">
                <a:solidFill>
                  <a:srgbClr val="0000FF"/>
                </a:solidFill>
              </a:rPr>
              <a:t>жылу</a:t>
            </a:r>
            <a:r>
              <a:rPr lang="ru-RU" sz="1700" dirty="0">
                <a:solidFill>
                  <a:srgbClr val="0000FF"/>
                </a:solidFill>
              </a:rPr>
              <a:t> </a:t>
            </a:r>
            <a:r>
              <a:rPr lang="ru-RU" sz="1700" dirty="0" err="1">
                <a:solidFill>
                  <a:srgbClr val="0000FF"/>
                </a:solidFill>
              </a:rPr>
              <a:t>өткізгіштік</a:t>
            </a:r>
            <a:r>
              <a:rPr lang="ru-RU" sz="1700" dirty="0">
                <a:solidFill>
                  <a:srgbClr val="0000FF"/>
                </a:solidFill>
              </a:rPr>
              <a:t> (диффузия) </a:t>
            </a:r>
            <a:r>
              <a:rPr lang="ru-RU" sz="1700" dirty="0" err="1"/>
              <a:t>деп</a:t>
            </a:r>
            <a:r>
              <a:rPr lang="ru-RU" sz="1700" dirty="0"/>
              <a:t> </a:t>
            </a:r>
            <a:r>
              <a:rPr lang="ru-RU" sz="1700" dirty="0" err="1"/>
              <a:t>аталады</a:t>
            </a:r>
            <a:r>
              <a:rPr lang="ru-RU" sz="1700" dirty="0"/>
              <a:t>.</a:t>
            </a:r>
          </a:p>
          <a:p>
            <a:pPr algn="just"/>
            <a:endParaRPr lang="ru-RU" sz="1700" dirty="0"/>
          </a:p>
          <a:p>
            <a:pPr algn="just"/>
            <a:r>
              <a:rPr lang="ru-RU" sz="1700" dirty="0" err="1"/>
              <a:t>Сонымен</a:t>
            </a:r>
            <a:r>
              <a:rPr lang="ru-RU" sz="1700" dirty="0"/>
              <a:t> </a:t>
            </a:r>
            <a:r>
              <a:rPr lang="ru-RU" sz="1700" dirty="0" err="1"/>
              <a:t>қатар</a:t>
            </a:r>
            <a:r>
              <a:rPr lang="ru-RU" sz="1700" dirty="0"/>
              <a:t>, </a:t>
            </a:r>
            <a:r>
              <a:rPr lang="ru-RU" sz="1700" dirty="0" err="1"/>
              <a:t>массаалмасу</a:t>
            </a:r>
            <a:r>
              <a:rPr lang="ru-RU" sz="1700" dirty="0"/>
              <a:t> </a:t>
            </a:r>
            <a:r>
              <a:rPr lang="ru-RU" sz="1700" dirty="0" err="1"/>
              <a:t>процестерінде</a:t>
            </a:r>
            <a:r>
              <a:rPr lang="ru-RU" sz="1700" dirty="0"/>
              <a:t> </a:t>
            </a:r>
            <a:r>
              <a:rPr lang="ru-RU" sz="1700" dirty="0" err="1"/>
              <a:t>байқалмайтын</a:t>
            </a:r>
            <a:r>
              <a:rPr lang="ru-RU" sz="1700" dirty="0"/>
              <a:t> </a:t>
            </a:r>
            <a:r>
              <a:rPr lang="ru-RU" sz="1700" dirty="0" err="1"/>
              <a:t>жылу</a:t>
            </a:r>
            <a:r>
              <a:rPr lang="ru-RU" sz="1700" dirty="0"/>
              <a:t> </a:t>
            </a:r>
            <a:r>
              <a:rPr lang="ru-RU" sz="1700" dirty="0" err="1"/>
              <a:t>берудің</a:t>
            </a:r>
            <a:r>
              <a:rPr lang="ru-RU" sz="1700" dirty="0"/>
              <a:t> </a:t>
            </a:r>
            <a:r>
              <a:rPr lang="ru-RU" sz="1700" dirty="0" err="1"/>
              <a:t>тағы</a:t>
            </a:r>
            <a:r>
              <a:rPr lang="ru-RU" sz="1700" dirty="0"/>
              <a:t> </a:t>
            </a:r>
            <a:r>
              <a:rPr lang="ru-RU" sz="1700" dirty="0" err="1"/>
              <a:t>бір</a:t>
            </a:r>
            <a:r>
              <a:rPr lang="ru-RU" sz="1700" dirty="0"/>
              <a:t> </a:t>
            </a:r>
            <a:r>
              <a:rPr lang="ru-RU" sz="1700" dirty="0" err="1"/>
              <a:t>түрі</a:t>
            </a:r>
            <a:r>
              <a:rPr lang="ru-RU" sz="1700" dirty="0"/>
              <a:t> бар. </a:t>
            </a:r>
            <a:r>
              <a:rPr lang="ru-RU" sz="1700" dirty="0" err="1"/>
              <a:t>Біз</a:t>
            </a:r>
            <a:r>
              <a:rPr lang="ru-RU" sz="1700" dirty="0"/>
              <a:t> </a:t>
            </a:r>
            <a:r>
              <a:rPr lang="ru-RU" sz="1700" dirty="0" err="1"/>
              <a:t>белгілі</a:t>
            </a:r>
            <a:r>
              <a:rPr lang="ru-RU" sz="1700" dirty="0"/>
              <a:t> </a:t>
            </a:r>
            <a:r>
              <a:rPr lang="ru-RU" sz="1700" dirty="0" err="1"/>
              <a:t>бір</a:t>
            </a:r>
            <a:r>
              <a:rPr lang="ru-RU" sz="1700" dirty="0"/>
              <a:t> </a:t>
            </a:r>
            <a:r>
              <a:rPr lang="ru-RU" sz="1700" dirty="0" err="1"/>
              <a:t>жиілік</a:t>
            </a:r>
            <a:r>
              <a:rPr lang="ru-RU" sz="1700" dirty="0"/>
              <a:t> </a:t>
            </a:r>
            <a:r>
              <a:rPr lang="ru-RU" sz="1700" dirty="0" err="1"/>
              <a:t>диапазонында</a:t>
            </a:r>
            <a:r>
              <a:rPr lang="ru-RU" sz="1700" dirty="0"/>
              <a:t> </a:t>
            </a:r>
            <a:r>
              <a:rPr lang="ru-RU" sz="1700" dirty="0" err="1"/>
              <a:t>электромагниттік</a:t>
            </a:r>
            <a:r>
              <a:rPr lang="ru-RU" sz="1700" dirty="0"/>
              <a:t> </a:t>
            </a:r>
            <a:r>
              <a:rPr lang="ru-RU" sz="1700" dirty="0" err="1"/>
              <a:t>толқындардың</a:t>
            </a:r>
            <a:r>
              <a:rPr lang="ru-RU" sz="1700" dirty="0"/>
              <a:t> </a:t>
            </a:r>
            <a:r>
              <a:rPr lang="ru-RU" sz="1700" dirty="0" err="1"/>
              <a:t>таралуына</a:t>
            </a:r>
            <a:r>
              <a:rPr lang="ru-RU" sz="1700" dirty="0"/>
              <a:t> </a:t>
            </a:r>
            <a:r>
              <a:rPr lang="ru-RU" sz="1700" dirty="0" err="1"/>
              <a:t>байланысты</a:t>
            </a:r>
            <a:r>
              <a:rPr lang="ru-RU" sz="1700" dirty="0"/>
              <a:t> </a:t>
            </a:r>
            <a:r>
              <a:rPr lang="ru-RU" sz="1700" dirty="0" err="1"/>
              <a:t>жүзеге</a:t>
            </a:r>
            <a:r>
              <a:rPr lang="ru-RU" sz="1700" dirty="0"/>
              <a:t> </a:t>
            </a:r>
            <a:r>
              <a:rPr lang="ru-RU" sz="1700" dirty="0" err="1"/>
              <a:t>асырылатын</a:t>
            </a:r>
            <a:r>
              <a:rPr lang="ru-RU" sz="1700" dirty="0"/>
              <a:t> </a:t>
            </a:r>
            <a:r>
              <a:rPr lang="ru-RU" sz="1700" dirty="0" err="1"/>
              <a:t>жылуды</a:t>
            </a:r>
            <a:r>
              <a:rPr lang="ru-RU" sz="1700" dirty="0"/>
              <a:t> </a:t>
            </a:r>
            <a:r>
              <a:rPr lang="ru-RU" sz="1700" dirty="0" err="1"/>
              <a:t>сәулелену</a:t>
            </a:r>
            <a:r>
              <a:rPr lang="ru-RU" sz="1700" dirty="0"/>
              <a:t> </a:t>
            </a:r>
            <a:r>
              <a:rPr lang="ru-RU" sz="1700" dirty="0" err="1"/>
              <a:t>арқылы</a:t>
            </a:r>
            <a:r>
              <a:rPr lang="ru-RU" sz="1700" dirty="0"/>
              <a:t> беру </a:t>
            </a:r>
            <a:r>
              <a:rPr lang="ru-RU" sz="1700" dirty="0" err="1"/>
              <a:t>туралы</a:t>
            </a:r>
            <a:r>
              <a:rPr lang="ru-RU" sz="1700" dirty="0"/>
              <a:t> </a:t>
            </a:r>
            <a:r>
              <a:rPr lang="ru-RU" sz="1700" dirty="0" err="1"/>
              <a:t>айтып</a:t>
            </a:r>
            <a:r>
              <a:rPr lang="ru-RU" sz="1700" dirty="0"/>
              <a:t> </a:t>
            </a:r>
            <a:r>
              <a:rPr lang="ru-RU" sz="1700" dirty="0" err="1"/>
              <a:t>отырмыз</a:t>
            </a:r>
            <a:r>
              <a:rPr lang="ru-RU" sz="1700" dirty="0"/>
              <a:t>.</a:t>
            </a:r>
            <a:endParaRPr lang="x-none" sz="1700" dirty="0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ABBB4A53-5FD5-6A4E-9050-477A0E260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38447"/>
            <a:ext cx="8280400" cy="742277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Болат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құю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қондырғыларындағы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жылу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және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масса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алмасу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туралы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жалпы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ақпарат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0059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5</a:t>
            </a:fld>
            <a:endParaRPr lang="ru-RU" altLang="x-none"/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6" name="TextBox 1">
            <a:extLst>
              <a:ext uri="{FF2B5EF4-FFF2-40B4-BE49-F238E27FC236}">
                <a16:creationId xmlns:a16="http://schemas.microsoft.com/office/drawing/2014/main" id="{BEA57127-DFB0-8F41-8179-76158FA75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120" y="1257621"/>
            <a:ext cx="864096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sz="1600" dirty="0" err="1"/>
              <a:t>Фазалар</a:t>
            </a:r>
            <a:r>
              <a:rPr lang="ru-RU" sz="1600" dirty="0"/>
              <a:t> </a:t>
            </a:r>
            <a:r>
              <a:rPr lang="ru-RU" sz="1600" dirty="0" err="1"/>
              <a:t>арасындағы</a:t>
            </a:r>
            <a:r>
              <a:rPr lang="ru-RU" sz="1600" dirty="0"/>
              <a:t>, </a:t>
            </a:r>
            <a:r>
              <a:rPr lang="ru-RU" sz="1600" dirty="0" err="1"/>
              <a:t>мысалы</a:t>
            </a:r>
            <a:r>
              <a:rPr lang="ru-RU" sz="1600" dirty="0"/>
              <a:t>, </a:t>
            </a:r>
            <a:r>
              <a:rPr lang="ru-RU" sz="1600" dirty="0" err="1"/>
              <a:t>сұйық</a:t>
            </a:r>
            <a:r>
              <a:rPr lang="ru-RU" sz="1600" dirty="0"/>
              <a:t> (газ) мен </a:t>
            </a:r>
            <a:r>
              <a:rPr lang="ru-RU" sz="1600" dirty="0" err="1"/>
              <a:t>қатты</a:t>
            </a:r>
            <a:r>
              <a:rPr lang="ru-RU" sz="1600" dirty="0"/>
              <a:t> бет </a:t>
            </a:r>
            <a:r>
              <a:rPr lang="ru-RU" sz="1600" dirty="0" err="1"/>
              <a:t>арасындағы</a:t>
            </a:r>
            <a:r>
              <a:rPr lang="ru-RU" sz="1600" dirty="0"/>
              <a:t>, </a:t>
            </a:r>
            <a:r>
              <a:rPr lang="ru-RU" sz="1600" dirty="0" err="1"/>
              <a:t>екі</a:t>
            </a:r>
            <a:r>
              <a:rPr lang="ru-RU" sz="1600" dirty="0"/>
              <a:t> </a:t>
            </a:r>
            <a:r>
              <a:rPr lang="ru-RU" sz="1600" dirty="0" err="1"/>
              <a:t>фазалы</a:t>
            </a:r>
            <a:r>
              <a:rPr lang="ru-RU" sz="1600" dirty="0"/>
              <a:t> </a:t>
            </a:r>
            <a:r>
              <a:rPr lang="ru-RU" sz="1600" dirty="0" err="1"/>
              <a:t>жүйеде</a:t>
            </a:r>
            <a:r>
              <a:rPr lang="ru-RU" sz="1600" dirty="0"/>
              <a:t> </a:t>
            </a:r>
            <a:r>
              <a:rPr lang="ru-RU" sz="1600" dirty="0" err="1"/>
              <a:t>болатын</a:t>
            </a:r>
            <a:r>
              <a:rPr lang="ru-RU" sz="1600" dirty="0"/>
              <a:t> </a:t>
            </a:r>
            <a:r>
              <a:rPr lang="ru-RU" sz="1600" dirty="0" err="1"/>
              <a:t>жылу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массаалмасу</a:t>
            </a:r>
            <a:r>
              <a:rPr lang="ru-RU" sz="1600" dirty="0"/>
              <a:t> </a:t>
            </a:r>
            <a:r>
              <a:rPr lang="ru-RU" sz="1600" dirty="0" err="1"/>
              <a:t>процестері</a:t>
            </a:r>
            <a:r>
              <a:rPr lang="ru-RU" sz="1600" dirty="0"/>
              <a:t> </a:t>
            </a:r>
            <a:r>
              <a:rPr lang="ru-RU" sz="1600" dirty="0" err="1"/>
              <a:t>сәйкесінше</a:t>
            </a:r>
            <a:r>
              <a:rPr lang="ru-RU" sz="1600" dirty="0"/>
              <a:t> </a:t>
            </a:r>
            <a:r>
              <a:rPr lang="ru-RU" sz="1600" dirty="0" err="1">
                <a:solidFill>
                  <a:srgbClr val="0000FF"/>
                </a:solidFill>
              </a:rPr>
              <a:t>жылуберіліс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және</a:t>
            </a:r>
            <a:r>
              <a:rPr lang="ru-RU" sz="1600" dirty="0">
                <a:solidFill>
                  <a:srgbClr val="0000FF"/>
                </a:solidFill>
              </a:rPr>
              <a:t> масса </a:t>
            </a:r>
            <a:r>
              <a:rPr lang="ru-RU" sz="1600" dirty="0" err="1">
                <a:solidFill>
                  <a:srgbClr val="0000FF"/>
                </a:solidFill>
              </a:rPr>
              <a:t>алмасу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/>
              <a:t>деп</a:t>
            </a:r>
            <a:r>
              <a:rPr lang="ru-RU" sz="1600" dirty="0"/>
              <a:t> </a:t>
            </a:r>
            <a:r>
              <a:rPr lang="ru-RU" sz="1600" dirty="0" err="1"/>
              <a:t>аталады</a:t>
            </a:r>
            <a:r>
              <a:rPr lang="ru-RU" sz="1600" dirty="0"/>
              <a:t>.</a:t>
            </a:r>
          </a:p>
          <a:p>
            <a:pPr algn="just"/>
            <a:endParaRPr lang="ru-RU" sz="1600" dirty="0"/>
          </a:p>
          <a:p>
            <a:pPr algn="just"/>
            <a:r>
              <a:rPr lang="ru-RU" sz="1600" dirty="0" err="1"/>
              <a:t>Егер</a:t>
            </a:r>
            <a:r>
              <a:rPr lang="ru-RU" sz="1600" dirty="0"/>
              <a:t> </a:t>
            </a:r>
            <a:r>
              <a:rPr lang="ru-RU" sz="1600" dirty="0" err="1"/>
              <a:t>жылу</a:t>
            </a:r>
            <a:r>
              <a:rPr lang="ru-RU" sz="1600" dirty="0"/>
              <a:t> </a:t>
            </a:r>
            <a:r>
              <a:rPr lang="ru-RU" sz="1600" dirty="0" err="1"/>
              <a:t>алмасу</a:t>
            </a:r>
            <a:r>
              <a:rPr lang="ru-RU" sz="1600" dirty="0"/>
              <a:t> </a:t>
            </a:r>
            <a:r>
              <a:rPr lang="ru-RU" sz="1600" dirty="0" err="1"/>
              <a:t>процесі</a:t>
            </a:r>
            <a:r>
              <a:rPr lang="ru-RU" sz="1600" dirty="0"/>
              <a:t> </a:t>
            </a:r>
            <a:r>
              <a:rPr lang="ru-RU" sz="1600" dirty="0" err="1"/>
              <a:t>қатты</a:t>
            </a:r>
            <a:r>
              <a:rPr lang="ru-RU" sz="1600" dirty="0"/>
              <a:t> </a:t>
            </a:r>
            <a:r>
              <a:rPr lang="ru-RU" sz="1600" dirty="0" err="1"/>
              <a:t>қоршау</a:t>
            </a:r>
            <a:r>
              <a:rPr lang="ru-RU" sz="1600" dirty="0"/>
              <a:t> </a:t>
            </a:r>
            <a:r>
              <a:rPr lang="ru-RU" sz="1600" dirty="0" err="1"/>
              <a:t>арқылы</a:t>
            </a:r>
            <a:r>
              <a:rPr lang="ru-RU" sz="1600" dirty="0"/>
              <a:t> </a:t>
            </a:r>
            <a:r>
              <a:rPr lang="ru-RU" sz="1600" dirty="0" err="1"/>
              <a:t>бөлінген</a:t>
            </a:r>
            <a:r>
              <a:rPr lang="ru-RU" sz="1600" dirty="0"/>
              <a:t> </a:t>
            </a:r>
            <a:r>
              <a:rPr lang="ru-RU" sz="1600" dirty="0" err="1"/>
              <a:t>екі</a:t>
            </a:r>
            <a:r>
              <a:rPr lang="ru-RU" sz="1600" dirty="0"/>
              <a:t> орта (</a:t>
            </a:r>
            <a:r>
              <a:rPr lang="ru-RU" sz="1600" dirty="0" err="1"/>
              <a:t>сұйық</a:t>
            </a:r>
            <a:r>
              <a:rPr lang="ru-RU" sz="1600" dirty="0"/>
              <a:t> </a:t>
            </a:r>
            <a:r>
              <a:rPr lang="ru-RU" sz="1600" dirty="0" err="1"/>
              <a:t>немесе</a:t>
            </a:r>
            <a:r>
              <a:rPr lang="ru-RU" sz="1600" dirty="0"/>
              <a:t> газ </a:t>
            </a:r>
            <a:r>
              <a:rPr lang="ru-RU" sz="1600" dirty="0" err="1"/>
              <a:t>тәрізді</a:t>
            </a:r>
            <a:r>
              <a:rPr lang="ru-RU" sz="1600" dirty="0"/>
              <a:t>) </a:t>
            </a:r>
            <a:r>
              <a:rPr lang="ru-RU" sz="1600" dirty="0" err="1"/>
              <a:t>арасында</a:t>
            </a:r>
            <a:r>
              <a:rPr lang="ru-RU" sz="1600" dirty="0"/>
              <a:t> </a:t>
            </a:r>
            <a:r>
              <a:rPr lang="ru-RU" sz="1600" dirty="0" err="1"/>
              <a:t>қарастырылса</a:t>
            </a:r>
            <a:r>
              <a:rPr lang="ru-RU" sz="1600" dirty="0"/>
              <a:t>, </a:t>
            </a:r>
            <a:r>
              <a:rPr lang="ru-RU" sz="1600" dirty="0" err="1"/>
              <a:t>онда</a:t>
            </a:r>
            <a:r>
              <a:rPr lang="ru-RU" sz="1600" dirty="0"/>
              <a:t> </a:t>
            </a:r>
            <a:r>
              <a:rPr lang="ru-RU" sz="1600" dirty="0" err="1"/>
              <a:t>бұл</a:t>
            </a:r>
            <a:r>
              <a:rPr lang="ru-RU" sz="1600" dirty="0"/>
              <a:t> процесс </a:t>
            </a:r>
            <a:r>
              <a:rPr lang="ru-RU" sz="1600" dirty="0" err="1">
                <a:solidFill>
                  <a:srgbClr val="0000FF"/>
                </a:solidFill>
              </a:rPr>
              <a:t>жылуберіліс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/>
              <a:t>деп</a:t>
            </a:r>
            <a:r>
              <a:rPr lang="ru-RU" sz="1600" dirty="0"/>
              <a:t> </a:t>
            </a:r>
            <a:r>
              <a:rPr lang="ru-RU" sz="1600" dirty="0" err="1"/>
              <a:t>аталады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 err="1"/>
              <a:t>Іс</a:t>
            </a:r>
            <a:r>
              <a:rPr lang="ru-RU" sz="1600" dirty="0"/>
              <a:t> </a:t>
            </a:r>
            <a:r>
              <a:rPr lang="ru-RU" sz="1600" dirty="0" err="1"/>
              <a:t>жүзінде</a:t>
            </a:r>
            <a:r>
              <a:rPr lang="ru-RU" sz="1600" dirty="0"/>
              <a:t> </a:t>
            </a:r>
            <a:r>
              <a:rPr lang="ru-RU" sz="1600" dirty="0" err="1"/>
              <a:t>жылу</a:t>
            </a:r>
            <a:r>
              <a:rPr lang="ru-RU" sz="1600" dirty="0"/>
              <a:t> мен </a:t>
            </a:r>
            <a:r>
              <a:rPr lang="ru-RU" sz="1600" dirty="0" err="1"/>
              <a:t>массаалмасу</a:t>
            </a:r>
            <a:r>
              <a:rPr lang="ru-RU" sz="1600" dirty="0"/>
              <a:t> </a:t>
            </a:r>
            <a:r>
              <a:rPr lang="ru-RU" sz="1600" dirty="0" err="1"/>
              <a:t>процестері</a:t>
            </a:r>
            <a:r>
              <a:rPr lang="ru-RU" sz="1600" dirty="0"/>
              <a:t> </a:t>
            </a:r>
            <a:r>
              <a:rPr lang="ru-RU" sz="1600" dirty="0" err="1"/>
              <a:t>қатар</a:t>
            </a:r>
            <a:r>
              <a:rPr lang="ru-RU" sz="1600" dirty="0"/>
              <a:t> </a:t>
            </a:r>
            <a:r>
              <a:rPr lang="ru-RU" sz="1600" dirty="0" err="1"/>
              <a:t>жүретін</a:t>
            </a:r>
            <a:r>
              <a:rPr lang="ru-RU" sz="1600" dirty="0"/>
              <a:t> </a:t>
            </a:r>
            <a:r>
              <a:rPr lang="ru-RU" sz="1600" dirty="0" err="1"/>
              <a:t>жағдайлар</a:t>
            </a:r>
            <a:r>
              <a:rPr lang="ru-RU" sz="1600" dirty="0"/>
              <a:t> бар. </a:t>
            </a:r>
          </a:p>
          <a:p>
            <a:pPr algn="just"/>
            <a:r>
              <a:rPr lang="ru-RU" sz="1600" i="1" dirty="0" err="1">
                <a:solidFill>
                  <a:srgbClr val="0000FF"/>
                </a:solidFill>
              </a:rPr>
              <a:t>Мысалы</a:t>
            </a:r>
            <a:r>
              <a:rPr lang="ru-RU" sz="1600" dirty="0"/>
              <a:t>, </a:t>
            </a:r>
            <a:r>
              <a:rPr lang="ru-RU" sz="1600" dirty="0" err="1"/>
              <a:t>заттың</a:t>
            </a:r>
            <a:r>
              <a:rPr lang="ru-RU" sz="1600" dirty="0"/>
              <a:t> </a:t>
            </a:r>
            <a:r>
              <a:rPr lang="ru-RU" sz="1600" dirty="0" err="1"/>
              <a:t>бетінен</a:t>
            </a:r>
            <a:r>
              <a:rPr lang="ru-RU" sz="1600" dirty="0"/>
              <a:t> </a:t>
            </a:r>
            <a:r>
              <a:rPr lang="ru-RU" sz="1600" dirty="0" err="1"/>
              <a:t>булануы</a:t>
            </a:r>
            <a:r>
              <a:rPr lang="ru-RU" sz="1600" dirty="0"/>
              <a:t> </a:t>
            </a:r>
            <a:r>
              <a:rPr lang="ru-RU" sz="1600" dirty="0" err="1"/>
              <a:t>кезіндегі</a:t>
            </a:r>
            <a:r>
              <a:rPr lang="ru-RU" sz="1600" dirty="0"/>
              <a:t> </a:t>
            </a:r>
            <a:r>
              <a:rPr lang="ru-RU" sz="1600" dirty="0" err="1"/>
              <a:t>жылудың</a:t>
            </a:r>
            <a:r>
              <a:rPr lang="ru-RU" sz="1600" dirty="0"/>
              <a:t> </a:t>
            </a:r>
            <a:r>
              <a:rPr lang="ru-RU" sz="1600" dirty="0" err="1"/>
              <a:t>бір</a:t>
            </a:r>
            <a:r>
              <a:rPr lang="ru-RU" sz="1600" dirty="0"/>
              <a:t> </a:t>
            </a:r>
            <a:r>
              <a:rPr lang="ru-RU" sz="1600" dirty="0" err="1"/>
              <a:t>уақытта</a:t>
            </a:r>
            <a:r>
              <a:rPr lang="ru-RU" sz="1600" dirty="0"/>
              <a:t>  осы </a:t>
            </a:r>
            <a:r>
              <a:rPr lang="ru-RU" sz="1600" dirty="0" err="1"/>
              <a:t>бетке</a:t>
            </a:r>
            <a:r>
              <a:rPr lang="ru-RU" sz="1600" dirty="0"/>
              <a:t> </a:t>
            </a:r>
            <a:r>
              <a:rPr lang="ru-RU" sz="1600" dirty="0" err="1"/>
              <a:t>немесе</a:t>
            </a:r>
            <a:r>
              <a:rPr lang="ru-RU" sz="1600" dirty="0"/>
              <a:t> </a:t>
            </a:r>
            <a:r>
              <a:rPr lang="ru-RU" sz="1600" dirty="0" err="1"/>
              <a:t>одан</a:t>
            </a:r>
            <a:r>
              <a:rPr lang="ru-RU" sz="1600" dirty="0"/>
              <a:t> </a:t>
            </a:r>
            <a:r>
              <a:rPr lang="ru-RU" sz="1600" dirty="0" err="1"/>
              <a:t>тасымалдануы</a:t>
            </a:r>
            <a:r>
              <a:rPr lang="ru-RU" sz="1600" dirty="0"/>
              <a:t> </a:t>
            </a:r>
            <a:r>
              <a:rPr lang="ru-RU" sz="1600" dirty="0" err="1"/>
              <a:t>бірге</a:t>
            </a:r>
            <a:r>
              <a:rPr lang="ru-RU" sz="1600" dirty="0"/>
              <a:t> </a:t>
            </a:r>
            <a:r>
              <a:rPr lang="ru-RU" sz="1600" dirty="0" err="1"/>
              <a:t>жүреді</a:t>
            </a:r>
            <a:r>
              <a:rPr lang="ru-RU" sz="1600" dirty="0"/>
              <a:t>.  </a:t>
            </a:r>
            <a:r>
              <a:rPr lang="ru-RU" sz="1600" dirty="0" err="1"/>
              <a:t>Бұл</a:t>
            </a:r>
            <a:r>
              <a:rPr lang="ru-RU" sz="1600" dirty="0"/>
              <a:t> </a:t>
            </a:r>
            <a:r>
              <a:rPr lang="ru-RU" sz="1600" dirty="0" err="1"/>
              <a:t>жағдайларда</a:t>
            </a:r>
            <a:r>
              <a:rPr lang="ru-RU" sz="1600" dirty="0"/>
              <a:t> </a:t>
            </a:r>
            <a:r>
              <a:rPr lang="ru-RU" sz="1600" dirty="0" err="1"/>
              <a:t>жылу</a:t>
            </a:r>
            <a:r>
              <a:rPr lang="ru-RU" sz="1600" dirty="0"/>
              <a:t> мен </a:t>
            </a:r>
            <a:r>
              <a:rPr lang="ru-RU" sz="1600" dirty="0" err="1"/>
              <a:t>массаалмасу</a:t>
            </a:r>
            <a:r>
              <a:rPr lang="ru-RU" sz="1600" dirty="0"/>
              <a:t> </a:t>
            </a:r>
            <a:r>
              <a:rPr lang="ru-RU" sz="1600" dirty="0" err="1"/>
              <a:t>процестерінің</a:t>
            </a:r>
            <a:r>
              <a:rPr lang="ru-RU" sz="1600" dirty="0"/>
              <a:t> </a:t>
            </a:r>
            <a:r>
              <a:rPr lang="ru-RU" sz="1600" dirty="0" err="1"/>
              <a:t>өзара</a:t>
            </a:r>
            <a:r>
              <a:rPr lang="ru-RU" sz="1600" dirty="0"/>
              <a:t> </a:t>
            </a:r>
            <a:r>
              <a:rPr lang="ru-RU" sz="1600" dirty="0" err="1"/>
              <a:t>әсері</a:t>
            </a:r>
            <a:r>
              <a:rPr lang="ru-RU" sz="1600" dirty="0"/>
              <a:t> </a:t>
            </a:r>
            <a:r>
              <a:rPr lang="ru-RU" sz="1600" dirty="0" err="1"/>
              <a:t>ететіндігі</a:t>
            </a:r>
            <a:r>
              <a:rPr lang="ru-RU" sz="1600" dirty="0"/>
              <a:t> </a:t>
            </a:r>
            <a:r>
              <a:rPr lang="ru-RU" sz="1600" dirty="0" err="1"/>
              <a:t>байқалады</a:t>
            </a:r>
            <a:r>
              <a:rPr lang="ru-RU" sz="1600" dirty="0"/>
              <a:t>.</a:t>
            </a:r>
          </a:p>
          <a:p>
            <a:pPr algn="just"/>
            <a:endParaRPr lang="ru-RU" sz="1600" dirty="0"/>
          </a:p>
          <a:p>
            <a:pPr algn="just"/>
            <a:r>
              <a:rPr lang="ru-RU" sz="1600" dirty="0" err="1"/>
              <a:t>Қоспада</a:t>
            </a:r>
            <a:r>
              <a:rPr lang="ru-RU" sz="1600" dirty="0"/>
              <a:t> температура </a:t>
            </a:r>
            <a:r>
              <a:rPr lang="ru-RU" sz="1600" dirty="0" err="1"/>
              <a:t>градиенті</a:t>
            </a:r>
            <a:r>
              <a:rPr lang="ru-RU" sz="1600" dirty="0"/>
              <a:t> </a:t>
            </a:r>
            <a:r>
              <a:rPr lang="ru-RU" sz="1600" dirty="0" err="1"/>
              <a:t>болған</a:t>
            </a:r>
            <a:r>
              <a:rPr lang="ru-RU" sz="1600" dirty="0"/>
              <a:t> </a:t>
            </a:r>
            <a:r>
              <a:rPr lang="ru-RU" sz="1600" dirty="0" err="1"/>
              <a:t>кезде</a:t>
            </a:r>
            <a:r>
              <a:rPr lang="ru-RU" sz="1600" dirty="0"/>
              <a:t> </a:t>
            </a:r>
            <a:r>
              <a:rPr lang="ru-RU" sz="1600" dirty="0" err="1"/>
              <a:t>компоненттер</a:t>
            </a:r>
            <a:r>
              <a:rPr lang="ru-RU" sz="1600" dirty="0"/>
              <a:t> </a:t>
            </a:r>
            <a:r>
              <a:rPr lang="ru-RU" sz="1600" dirty="0" err="1"/>
              <a:t>молекулалық</a:t>
            </a:r>
            <a:r>
              <a:rPr lang="ru-RU" sz="1600" dirty="0"/>
              <a:t> </a:t>
            </a:r>
            <a:r>
              <a:rPr lang="ru-RU" sz="1600" dirty="0" err="1"/>
              <a:t>салмақпен</a:t>
            </a:r>
            <a:r>
              <a:rPr lang="ru-RU" sz="1600" dirty="0"/>
              <a:t> </a:t>
            </a:r>
            <a:r>
              <a:rPr lang="ru-RU" sz="1600" dirty="0" err="1"/>
              <a:t>бөлінеді</a:t>
            </a:r>
            <a:r>
              <a:rPr lang="ru-RU" sz="1600" dirty="0"/>
              <a:t> (</a:t>
            </a:r>
            <a:r>
              <a:rPr lang="ru-RU" sz="1600" dirty="0" err="1">
                <a:solidFill>
                  <a:srgbClr val="0000FF"/>
                </a:solidFill>
              </a:rPr>
              <a:t>термиялық</a:t>
            </a:r>
            <a:r>
              <a:rPr lang="ru-RU" sz="1600" dirty="0">
                <a:solidFill>
                  <a:srgbClr val="0000FF"/>
                </a:solidFill>
              </a:rPr>
              <a:t> диффузия </a:t>
            </a:r>
            <a:r>
              <a:rPr lang="ru-RU" sz="1600" dirty="0" err="1">
                <a:solidFill>
                  <a:srgbClr val="0000FF"/>
                </a:solidFill>
              </a:rPr>
              <a:t>немесе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Сорет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эффектісі</a:t>
            </a:r>
            <a:r>
              <a:rPr lang="ru-RU" sz="1600" dirty="0"/>
              <a:t>).</a:t>
            </a:r>
          </a:p>
          <a:p>
            <a:pPr algn="just"/>
            <a:r>
              <a:rPr lang="ru-RU" sz="1600" dirty="0" err="1"/>
              <a:t>Сонымен</a:t>
            </a:r>
            <a:r>
              <a:rPr lang="ru-RU" sz="1600" dirty="0"/>
              <a:t> </a:t>
            </a:r>
            <a:r>
              <a:rPr lang="ru-RU" sz="1600" dirty="0" err="1"/>
              <a:t>бірге</a:t>
            </a:r>
            <a:r>
              <a:rPr lang="ru-RU" sz="1600" dirty="0"/>
              <a:t>, масса </a:t>
            </a:r>
            <a:r>
              <a:rPr lang="ru-RU" sz="1600" dirty="0" err="1"/>
              <a:t>алмасу</a:t>
            </a:r>
            <a:r>
              <a:rPr lang="ru-RU" sz="1600" dirty="0"/>
              <a:t> </a:t>
            </a:r>
            <a:r>
              <a:rPr lang="ru-RU" sz="1600" dirty="0" err="1"/>
              <a:t>болған</a:t>
            </a:r>
            <a:r>
              <a:rPr lang="ru-RU" sz="1600" dirty="0"/>
              <a:t> </a:t>
            </a:r>
            <a:r>
              <a:rPr lang="ru-RU" sz="1600" dirty="0" err="1"/>
              <a:t>кезде</a:t>
            </a:r>
            <a:r>
              <a:rPr lang="ru-RU" sz="1600" dirty="0"/>
              <a:t>, </a:t>
            </a:r>
            <a:r>
              <a:rPr lang="ru-RU" sz="1600" dirty="0" err="1"/>
              <a:t>қоспаның</a:t>
            </a:r>
            <a:r>
              <a:rPr lang="ru-RU" sz="1600" dirty="0"/>
              <a:t> </a:t>
            </a:r>
            <a:r>
              <a:rPr lang="ru-RU" sz="1600" dirty="0" err="1"/>
              <a:t>компоненттерінің</a:t>
            </a:r>
            <a:r>
              <a:rPr lang="ru-RU" sz="1600" dirty="0"/>
              <a:t> </a:t>
            </a:r>
            <a:r>
              <a:rPr lang="ru-RU" sz="1600" dirty="0" err="1"/>
              <a:t>жылу</a:t>
            </a:r>
            <a:r>
              <a:rPr lang="ru-RU" sz="1600" dirty="0"/>
              <a:t> </a:t>
            </a:r>
            <a:r>
              <a:rPr lang="ru-RU" sz="1600" dirty="0" err="1"/>
              <a:t>сыйымдылықтарының</a:t>
            </a:r>
            <a:r>
              <a:rPr lang="ru-RU" sz="1600" dirty="0"/>
              <a:t> </a:t>
            </a:r>
            <a:r>
              <a:rPr lang="ru-RU" sz="1600" dirty="0" err="1"/>
              <a:t>айырмашылығына</a:t>
            </a:r>
            <a:r>
              <a:rPr lang="ru-RU" sz="1600" dirty="0"/>
              <a:t> </a:t>
            </a:r>
            <a:r>
              <a:rPr lang="ru-RU" sz="1600" dirty="0" err="1"/>
              <a:t>байланысты</a:t>
            </a:r>
            <a:r>
              <a:rPr lang="ru-RU" sz="1600" dirty="0"/>
              <a:t> </a:t>
            </a:r>
            <a:r>
              <a:rPr lang="ru-RU" sz="1600" dirty="0" err="1">
                <a:solidFill>
                  <a:srgbClr val="0000FF"/>
                </a:solidFill>
              </a:rPr>
              <a:t>диффузиялық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жылу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ағыны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пайда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болады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/>
              <a:t>(</a:t>
            </a:r>
            <a:r>
              <a:rPr lang="ru-RU" sz="1600" dirty="0" err="1">
                <a:solidFill>
                  <a:srgbClr val="0000FF"/>
                </a:solidFill>
              </a:rPr>
              <a:t>Дюфо</a:t>
            </a:r>
            <a:r>
              <a:rPr lang="ru-RU" sz="1600" dirty="0">
                <a:solidFill>
                  <a:srgbClr val="0000FF"/>
                </a:solidFill>
              </a:rPr>
              <a:t> </a:t>
            </a:r>
            <a:r>
              <a:rPr lang="ru-RU" sz="1600" dirty="0" err="1">
                <a:solidFill>
                  <a:srgbClr val="0000FF"/>
                </a:solidFill>
              </a:rPr>
              <a:t>эффектісі</a:t>
            </a:r>
            <a:r>
              <a:rPr lang="ru-RU" sz="1600" dirty="0">
                <a:solidFill>
                  <a:srgbClr val="0000FF"/>
                </a:solidFill>
              </a:rPr>
              <a:t>).</a:t>
            </a:r>
          </a:p>
          <a:p>
            <a:pPr algn="just"/>
            <a:endParaRPr lang="ru-RU" sz="1600" dirty="0"/>
          </a:p>
          <a:p>
            <a:pPr algn="just"/>
            <a:r>
              <a:rPr lang="ru-RU" sz="1600" dirty="0" err="1"/>
              <a:t>Сонымен</a:t>
            </a:r>
            <a:r>
              <a:rPr lang="ru-RU" sz="1600" dirty="0"/>
              <a:t> </a:t>
            </a:r>
            <a:r>
              <a:rPr lang="ru-RU" sz="1600" dirty="0" err="1"/>
              <a:t>қатар</a:t>
            </a:r>
            <a:r>
              <a:rPr lang="ru-RU" sz="1600" dirty="0"/>
              <a:t>, </a:t>
            </a:r>
            <a:r>
              <a:rPr lang="ru-RU" sz="1600" dirty="0" err="1"/>
              <a:t>беткі</a:t>
            </a:r>
            <a:r>
              <a:rPr lang="ru-RU" sz="1600" dirty="0"/>
              <a:t> </a:t>
            </a:r>
            <a:r>
              <a:rPr lang="ru-RU" sz="1600" dirty="0" err="1"/>
              <a:t>қабатта</a:t>
            </a:r>
            <a:r>
              <a:rPr lang="ru-RU" sz="1600" dirty="0"/>
              <a:t> масса </a:t>
            </a:r>
            <a:r>
              <a:rPr lang="ru-RU" sz="1600" dirty="0" err="1"/>
              <a:t>алмасудың</a:t>
            </a:r>
            <a:r>
              <a:rPr lang="ru-RU" sz="1600" dirty="0"/>
              <a:t> </a:t>
            </a:r>
            <a:r>
              <a:rPr lang="ru-RU" sz="1600" dirty="0" err="1"/>
              <a:t>болуы</a:t>
            </a:r>
            <a:r>
              <a:rPr lang="ru-RU" sz="1600" dirty="0"/>
              <a:t> </a:t>
            </a:r>
            <a:r>
              <a:rPr lang="ru-RU" sz="1600" dirty="0" err="1"/>
              <a:t>жылу</a:t>
            </a:r>
            <a:r>
              <a:rPr lang="ru-RU" sz="1600" dirty="0"/>
              <a:t> беру </a:t>
            </a:r>
            <a:r>
              <a:rPr lang="ru-RU" sz="1600" dirty="0" err="1"/>
              <a:t>процесінің</a:t>
            </a:r>
            <a:r>
              <a:rPr lang="ru-RU" sz="1600" dirty="0"/>
              <a:t> </a:t>
            </a:r>
            <a:r>
              <a:rPr lang="ru-RU" sz="1600" dirty="0" err="1"/>
              <a:t>шекаралық</a:t>
            </a:r>
            <a:r>
              <a:rPr lang="ru-RU" sz="1600" dirty="0"/>
              <a:t> </a:t>
            </a:r>
            <a:r>
              <a:rPr lang="ru-RU" sz="1600" dirty="0" err="1"/>
              <a:t>шарттарын</a:t>
            </a:r>
            <a:r>
              <a:rPr lang="ru-RU" sz="1600" dirty="0"/>
              <a:t> </a:t>
            </a:r>
            <a:r>
              <a:rPr lang="ru-RU" sz="1600" dirty="0" err="1"/>
              <a:t>өзгертеді</a:t>
            </a:r>
            <a:r>
              <a:rPr lang="ru-RU" sz="1600" dirty="0"/>
              <a:t>. </a:t>
            </a:r>
            <a:r>
              <a:rPr lang="ru-RU" sz="1600" dirty="0" err="1"/>
              <a:t>Алайда</a:t>
            </a:r>
            <a:r>
              <a:rPr lang="ru-RU" sz="1600" dirty="0"/>
              <a:t>, </a:t>
            </a:r>
            <a:r>
              <a:rPr lang="ru-RU" sz="1600" dirty="0" err="1"/>
              <a:t>әдетте</a:t>
            </a:r>
            <a:r>
              <a:rPr lang="ru-RU" sz="1600" dirty="0"/>
              <a:t> </a:t>
            </a:r>
            <a:r>
              <a:rPr lang="ru-RU" sz="1600" dirty="0" err="1"/>
              <a:t>тәжірибеде</a:t>
            </a:r>
            <a:r>
              <a:rPr lang="ru-RU" sz="1600" dirty="0"/>
              <a:t> </a:t>
            </a:r>
            <a:r>
              <a:rPr lang="ru-RU" sz="1600" dirty="0" err="1"/>
              <a:t>кездесетін</a:t>
            </a:r>
            <a:r>
              <a:rPr lang="ru-RU" sz="1600" dirty="0"/>
              <a:t> </a:t>
            </a:r>
            <a:r>
              <a:rPr lang="ru-RU" sz="1600" dirty="0" err="1"/>
              <a:t>жағдайларда</a:t>
            </a:r>
            <a:r>
              <a:rPr lang="ru-RU" sz="1600" dirty="0"/>
              <a:t> </a:t>
            </a:r>
            <a:r>
              <a:rPr lang="ru-RU" sz="1600" dirty="0" err="1"/>
              <a:t>жылу</a:t>
            </a:r>
            <a:r>
              <a:rPr lang="ru-RU" sz="1600" dirty="0"/>
              <a:t> мен </a:t>
            </a:r>
            <a:r>
              <a:rPr lang="ru-RU" sz="1600" dirty="0" err="1"/>
              <a:t>массаалмасу</a:t>
            </a:r>
            <a:r>
              <a:rPr lang="ru-RU" sz="1600" dirty="0"/>
              <a:t> </a:t>
            </a:r>
            <a:r>
              <a:rPr lang="ru-RU" sz="1600" dirty="0" err="1"/>
              <a:t>процестерінің</a:t>
            </a:r>
            <a:r>
              <a:rPr lang="ru-RU" sz="1600" dirty="0"/>
              <a:t> </a:t>
            </a:r>
            <a:r>
              <a:rPr lang="ru-RU" sz="1600" dirty="0" err="1"/>
              <a:t>өзара</a:t>
            </a:r>
            <a:r>
              <a:rPr lang="ru-RU" sz="1600" dirty="0"/>
              <a:t> </a:t>
            </a:r>
            <a:r>
              <a:rPr lang="ru-RU" sz="1600" dirty="0" err="1"/>
              <a:t>әсерінің</a:t>
            </a:r>
            <a:r>
              <a:rPr lang="ru-RU" sz="1600" dirty="0"/>
              <a:t> </a:t>
            </a:r>
            <a:r>
              <a:rPr lang="ru-RU" sz="1600" dirty="0" err="1"/>
              <a:t>рөлі</a:t>
            </a:r>
            <a:r>
              <a:rPr lang="ru-RU" sz="1600" dirty="0"/>
              <a:t> аз, </a:t>
            </a:r>
            <a:r>
              <a:rPr lang="ru-RU" sz="1600" dirty="0" err="1"/>
              <a:t>әрі</a:t>
            </a:r>
            <a:r>
              <a:rPr lang="ru-RU" sz="1600" dirty="0"/>
              <a:t> </a:t>
            </a:r>
            <a:r>
              <a:rPr lang="ru-RU" sz="1600" dirty="0" err="1"/>
              <a:t>қарай</a:t>
            </a:r>
            <a:r>
              <a:rPr lang="ru-RU" sz="1600" dirty="0"/>
              <a:t> </a:t>
            </a:r>
            <a:r>
              <a:rPr lang="ru-RU" sz="1600" dirty="0" err="1"/>
              <a:t>бұл</a:t>
            </a:r>
            <a:r>
              <a:rPr lang="ru-RU" sz="1600" dirty="0"/>
              <a:t> </a:t>
            </a:r>
            <a:r>
              <a:rPr lang="ru-RU" sz="1600" dirty="0" err="1"/>
              <a:t>ықпал</a:t>
            </a:r>
            <a:r>
              <a:rPr lang="ru-RU" sz="1600" dirty="0"/>
              <a:t> </a:t>
            </a:r>
            <a:r>
              <a:rPr lang="ru-RU" sz="1600" dirty="0" err="1"/>
              <a:t>ескерілмейді</a:t>
            </a:r>
            <a:r>
              <a:rPr lang="ru-RU" sz="1600" dirty="0"/>
              <a:t>. </a:t>
            </a:r>
            <a:endParaRPr lang="x-none" sz="1600" dirty="0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DCC023F1-81A5-D748-8C5A-C7763C395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" y="205596"/>
            <a:ext cx="8280400" cy="742277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Болат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құю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қондырғыларындағы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жылу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және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масса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алмасу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туралы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жалпы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ақпарат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2023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6</a:t>
            </a:fld>
            <a:endParaRPr lang="ru-RU" altLang="x-none"/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6" name="TextBox 1">
            <a:extLst>
              <a:ext uri="{FF2B5EF4-FFF2-40B4-BE49-F238E27FC236}">
                <a16:creationId xmlns:a16="http://schemas.microsoft.com/office/drawing/2014/main" id="{BEA57127-DFB0-8F41-8179-76158FA75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980724"/>
            <a:ext cx="8964488" cy="4308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endParaRPr lang="kk-KZ" sz="800" dirty="0"/>
          </a:p>
          <a:p>
            <a:pPr algn="just"/>
            <a:r>
              <a:rPr lang="ru-RU" sz="1400" dirty="0" err="1"/>
              <a:t>Конвективті</a:t>
            </a:r>
            <a:r>
              <a:rPr lang="ru-RU" sz="1400" dirty="0"/>
              <a:t> </a:t>
            </a:r>
            <a:r>
              <a:rPr lang="ru-RU" sz="1400" dirty="0" err="1"/>
              <a:t>жылу</a:t>
            </a:r>
            <a:r>
              <a:rPr lang="ru-RU" sz="1400" dirty="0"/>
              <a:t> </a:t>
            </a:r>
            <a:r>
              <a:rPr lang="ru-RU" sz="1400" dirty="0" err="1"/>
              <a:t>және</a:t>
            </a:r>
            <a:r>
              <a:rPr lang="ru-RU" sz="1400" dirty="0"/>
              <a:t> масса </a:t>
            </a:r>
            <a:r>
              <a:rPr lang="ru-RU" sz="1400" dirty="0" err="1"/>
              <a:t>алмасу</a:t>
            </a:r>
            <a:r>
              <a:rPr lang="ru-RU" sz="1400" dirty="0"/>
              <a:t> </a:t>
            </a:r>
            <a:r>
              <a:rPr lang="ru-RU" sz="1400" dirty="0" err="1"/>
              <a:t>процестері</a:t>
            </a:r>
            <a:r>
              <a:rPr lang="ru-RU" sz="1400" dirty="0"/>
              <a:t>, </a:t>
            </a:r>
            <a:r>
              <a:rPr lang="ru-RU" sz="1400" dirty="0" err="1"/>
              <a:t>жоғарыда</a:t>
            </a:r>
            <a:r>
              <a:rPr lang="ru-RU" sz="1400" dirty="0"/>
              <a:t> </a:t>
            </a:r>
            <a:r>
              <a:rPr lang="ru-RU" sz="1400" dirty="0" err="1"/>
              <a:t>айтылғандай</a:t>
            </a:r>
            <a:r>
              <a:rPr lang="ru-RU" sz="1400" dirty="0"/>
              <a:t>, </a:t>
            </a:r>
            <a:r>
              <a:rPr lang="ru-RU" sz="1400" dirty="0" err="1"/>
              <a:t>сұйықтықтың</a:t>
            </a:r>
            <a:r>
              <a:rPr lang="ru-RU" sz="1400" dirty="0"/>
              <a:t> (</a:t>
            </a:r>
            <a:r>
              <a:rPr lang="ru-RU" sz="1400" dirty="0" err="1"/>
              <a:t>немесе</a:t>
            </a:r>
            <a:r>
              <a:rPr lang="ru-RU" sz="1400" dirty="0"/>
              <a:t> </a:t>
            </a:r>
            <a:r>
              <a:rPr lang="ru-RU" sz="1400" dirty="0" err="1"/>
              <a:t>газдың</a:t>
            </a:r>
            <a:r>
              <a:rPr lang="ru-RU" sz="1400" dirty="0"/>
              <a:t>) </a:t>
            </a:r>
            <a:r>
              <a:rPr lang="ru-RU" sz="1400" dirty="0" err="1"/>
              <a:t>қозғалуы</a:t>
            </a:r>
            <a:r>
              <a:rPr lang="ru-RU" sz="1400" dirty="0"/>
              <a:t> </a:t>
            </a:r>
            <a:r>
              <a:rPr lang="ru-RU" sz="1400" dirty="0" err="1"/>
              <a:t>нәтижесінде</a:t>
            </a:r>
            <a:r>
              <a:rPr lang="ru-RU" sz="1400" dirty="0"/>
              <a:t> </a:t>
            </a:r>
            <a:r>
              <a:rPr lang="ru-RU" sz="1400" dirty="0" err="1"/>
              <a:t>пайда</a:t>
            </a:r>
            <a:r>
              <a:rPr lang="ru-RU" sz="1400" dirty="0"/>
              <a:t> </a:t>
            </a:r>
            <a:r>
              <a:rPr lang="ru-RU" sz="1400" dirty="0" err="1"/>
              <a:t>болады</a:t>
            </a:r>
            <a:r>
              <a:rPr lang="ru-RU" sz="1400" dirty="0"/>
              <a:t> </a:t>
            </a:r>
            <a:r>
              <a:rPr lang="ru-RU" sz="1400" dirty="0" err="1"/>
              <a:t>және</a:t>
            </a:r>
            <a:r>
              <a:rPr lang="ru-RU" sz="1400" dirty="0"/>
              <a:t> </a:t>
            </a:r>
            <a:r>
              <a:rPr lang="ru-RU" sz="1400" dirty="0" err="1"/>
              <a:t>әрдайым</a:t>
            </a:r>
            <a:r>
              <a:rPr lang="ru-RU" sz="1400" dirty="0"/>
              <a:t> </a:t>
            </a:r>
            <a:r>
              <a:rPr lang="ru-RU" sz="1400" dirty="0" err="1"/>
              <a:t>сәйкес</a:t>
            </a:r>
            <a:r>
              <a:rPr lang="ru-RU" sz="1400" dirty="0"/>
              <a:t> </a:t>
            </a:r>
            <a:r>
              <a:rPr lang="ru-RU" sz="1400" dirty="0" err="1"/>
              <a:t>молекулалық</a:t>
            </a:r>
            <a:r>
              <a:rPr lang="ru-RU" sz="1400" dirty="0"/>
              <a:t> </a:t>
            </a:r>
            <a:r>
              <a:rPr lang="ru-RU" sz="1400" dirty="0" err="1"/>
              <a:t>ауысу</a:t>
            </a:r>
            <a:r>
              <a:rPr lang="ru-RU" sz="1400" dirty="0"/>
              <a:t> </a:t>
            </a:r>
            <a:r>
              <a:rPr lang="ru-RU" sz="1400" dirty="0" err="1"/>
              <a:t>процестерімен</a:t>
            </a:r>
            <a:r>
              <a:rPr lang="ru-RU" sz="1400" dirty="0"/>
              <a:t> (</a:t>
            </a:r>
            <a:r>
              <a:rPr lang="ru-RU" sz="1400" dirty="0" err="1"/>
              <a:t>жылу</a:t>
            </a:r>
            <a:r>
              <a:rPr lang="ru-RU" sz="1400" dirty="0"/>
              <a:t> </a:t>
            </a:r>
            <a:r>
              <a:rPr lang="ru-RU" sz="1400" dirty="0" err="1"/>
              <a:t>өткізгіштік</a:t>
            </a:r>
            <a:r>
              <a:rPr lang="ru-RU" sz="1400" dirty="0"/>
              <a:t> </a:t>
            </a:r>
            <a:r>
              <a:rPr lang="ru-RU" sz="1400" dirty="0" err="1"/>
              <a:t>және</a:t>
            </a:r>
            <a:r>
              <a:rPr lang="ru-RU" sz="1400" dirty="0"/>
              <a:t> диффузия) </a:t>
            </a:r>
            <a:r>
              <a:rPr lang="ru-RU" sz="1400" dirty="0" err="1"/>
              <a:t>тығыз</a:t>
            </a:r>
            <a:r>
              <a:rPr lang="ru-RU" sz="1400" dirty="0"/>
              <a:t> </a:t>
            </a:r>
            <a:r>
              <a:rPr lang="ru-RU" sz="1400" dirty="0" err="1"/>
              <a:t>байланысты</a:t>
            </a:r>
            <a:r>
              <a:rPr lang="ru-RU" sz="1400" dirty="0"/>
              <a:t>.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b="1" dirty="0" err="1"/>
              <a:t>Сұйықтықтың</a:t>
            </a:r>
            <a:r>
              <a:rPr lang="ru-RU" sz="1400" b="1" dirty="0"/>
              <a:t> </a:t>
            </a:r>
            <a:r>
              <a:rPr lang="ru-RU" sz="1400" b="1" dirty="0" err="1"/>
              <a:t>қозғалу</a:t>
            </a:r>
            <a:r>
              <a:rPr lang="ru-RU" sz="1400" b="1" dirty="0"/>
              <a:t> </a:t>
            </a:r>
            <a:r>
              <a:rPr lang="ru-RU" sz="1400" b="1" dirty="0" err="1"/>
              <a:t>себебіне</a:t>
            </a:r>
            <a:r>
              <a:rPr lang="ru-RU" sz="1400" b="1" dirty="0"/>
              <a:t> </a:t>
            </a:r>
            <a:r>
              <a:rPr lang="ru-RU" sz="1400" b="1" dirty="0" err="1"/>
              <a:t>байланысты</a:t>
            </a:r>
            <a:r>
              <a:rPr lang="ru-RU" sz="1400" b="1" dirty="0"/>
              <a:t> конвекция 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400" i="1" dirty="0" err="1">
                <a:solidFill>
                  <a:srgbClr val="0000FF"/>
                </a:solidFill>
              </a:rPr>
              <a:t>мәжбүрлі</a:t>
            </a:r>
            <a:r>
              <a:rPr lang="ru-RU" sz="1400" i="1" dirty="0">
                <a:solidFill>
                  <a:srgbClr val="0000FF"/>
                </a:solidFill>
              </a:rPr>
              <a:t> конвекция </a:t>
            </a:r>
            <a:r>
              <a:rPr lang="ru-RU" sz="1400" i="1" dirty="0" err="1">
                <a:solidFill>
                  <a:srgbClr val="0000FF"/>
                </a:solidFill>
              </a:rPr>
              <a:t>және</a:t>
            </a:r>
            <a:r>
              <a:rPr lang="ru-RU" sz="1400" i="1" dirty="0">
                <a:solidFill>
                  <a:srgbClr val="0000FF"/>
                </a:solidFill>
              </a:rPr>
              <a:t> 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400" i="1" u="sng" dirty="0" err="1">
                <a:solidFill>
                  <a:srgbClr val="0000FF"/>
                </a:solidFill>
              </a:rPr>
              <a:t>еркін</a:t>
            </a:r>
            <a:r>
              <a:rPr lang="ru-RU" sz="1400" i="1" u="sng" dirty="0">
                <a:solidFill>
                  <a:srgbClr val="0000FF"/>
                </a:solidFill>
              </a:rPr>
              <a:t> конвекция </a:t>
            </a:r>
            <a:r>
              <a:rPr lang="ru-RU" sz="1400" i="1" u="sng" dirty="0" err="1">
                <a:solidFill>
                  <a:srgbClr val="0000FF"/>
                </a:solidFill>
              </a:rPr>
              <a:t>немесе</a:t>
            </a:r>
            <a:r>
              <a:rPr lang="ru-RU" sz="1400" i="1" u="sng" dirty="0">
                <a:solidFill>
                  <a:srgbClr val="0000FF"/>
                </a:solidFill>
              </a:rPr>
              <a:t> </a:t>
            </a:r>
            <a:r>
              <a:rPr lang="ru-RU" sz="1400" i="1" u="sng" dirty="0" err="1">
                <a:solidFill>
                  <a:srgbClr val="0000FF"/>
                </a:solidFill>
              </a:rPr>
              <a:t>табиғи</a:t>
            </a:r>
            <a:r>
              <a:rPr lang="ru-RU" sz="1400" i="1" u="sng" dirty="0">
                <a:solidFill>
                  <a:srgbClr val="0000FF"/>
                </a:solidFill>
              </a:rPr>
              <a:t> конвекция </a:t>
            </a:r>
            <a:r>
              <a:rPr lang="ru-RU" sz="1400" i="1" u="sng" dirty="0" err="1">
                <a:solidFill>
                  <a:srgbClr val="0000FF"/>
                </a:solidFill>
              </a:rPr>
              <a:t>деп</a:t>
            </a:r>
            <a:r>
              <a:rPr lang="ru-RU" sz="1400" i="1" u="sng" dirty="0">
                <a:solidFill>
                  <a:srgbClr val="0000FF"/>
                </a:solidFill>
              </a:rPr>
              <a:t> </a:t>
            </a:r>
            <a:r>
              <a:rPr lang="ru-RU" sz="1400" i="1" u="sng" dirty="0" err="1">
                <a:solidFill>
                  <a:srgbClr val="0000FF"/>
                </a:solidFill>
              </a:rPr>
              <a:t>аталады</a:t>
            </a:r>
            <a:r>
              <a:rPr lang="ru-RU" sz="1400" i="1" u="sng" dirty="0">
                <a:solidFill>
                  <a:srgbClr val="0000FF"/>
                </a:solidFill>
              </a:rPr>
              <a:t>.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i="1" dirty="0" err="1">
                <a:solidFill>
                  <a:srgbClr val="0000FF"/>
                </a:solidFill>
              </a:rPr>
              <a:t>Бірінші</a:t>
            </a:r>
            <a:r>
              <a:rPr lang="ru-RU" sz="1400" i="1" dirty="0">
                <a:solidFill>
                  <a:srgbClr val="0000FF"/>
                </a:solidFill>
              </a:rPr>
              <a:t> </a:t>
            </a:r>
            <a:r>
              <a:rPr lang="ru-RU" sz="1400" i="1" dirty="0" err="1">
                <a:solidFill>
                  <a:srgbClr val="0000FF"/>
                </a:solidFill>
              </a:rPr>
              <a:t>жағдайда</a:t>
            </a:r>
            <a:r>
              <a:rPr lang="ru-RU" sz="1400" i="1" dirty="0">
                <a:solidFill>
                  <a:srgbClr val="0000FF"/>
                </a:solidFill>
              </a:rPr>
              <a:t> </a:t>
            </a:r>
            <a:r>
              <a:rPr lang="ru-RU" sz="1400" dirty="0" err="1"/>
              <a:t>сұйықтықтың</a:t>
            </a:r>
            <a:r>
              <a:rPr lang="ru-RU" sz="1400" dirty="0"/>
              <a:t> </a:t>
            </a:r>
            <a:r>
              <a:rPr lang="ru-RU" sz="1400" dirty="0" err="1"/>
              <a:t>қозғалысы</a:t>
            </a:r>
            <a:r>
              <a:rPr lang="ru-RU" sz="1400" dirty="0"/>
              <a:t> </a:t>
            </a:r>
            <a:r>
              <a:rPr lang="ru-RU" sz="1400" dirty="0" err="1"/>
              <a:t>қарастырылатын</a:t>
            </a:r>
            <a:r>
              <a:rPr lang="ru-RU" sz="1400" dirty="0"/>
              <a:t> </a:t>
            </a:r>
            <a:r>
              <a:rPr lang="ru-RU" sz="1400" dirty="0" err="1"/>
              <a:t>процеске</a:t>
            </a:r>
            <a:r>
              <a:rPr lang="ru-RU" sz="1400" dirty="0"/>
              <a:t> </a:t>
            </a:r>
            <a:r>
              <a:rPr lang="ru-RU" sz="1400" dirty="0" err="1"/>
              <a:t>қатысты</a:t>
            </a:r>
            <a:r>
              <a:rPr lang="ru-RU" sz="1400" dirty="0"/>
              <a:t> </a:t>
            </a:r>
            <a:r>
              <a:rPr lang="ru-RU" sz="1400" dirty="0" err="1"/>
              <a:t>сыртқы</a:t>
            </a:r>
            <a:r>
              <a:rPr lang="ru-RU" sz="1400" dirty="0"/>
              <a:t> </a:t>
            </a:r>
            <a:r>
              <a:rPr lang="ru-RU" sz="1400" dirty="0" err="1"/>
              <a:t>жылу</a:t>
            </a:r>
            <a:r>
              <a:rPr lang="ru-RU" sz="1400" dirty="0"/>
              <a:t> </a:t>
            </a:r>
            <a:r>
              <a:rPr lang="ru-RU" sz="1400" dirty="0" err="1"/>
              <a:t>немесе</a:t>
            </a:r>
            <a:r>
              <a:rPr lang="ru-RU" sz="1400" dirty="0"/>
              <a:t> </a:t>
            </a:r>
            <a:r>
              <a:rPr lang="ru-RU" sz="1400" dirty="0" err="1"/>
              <a:t>массаалмасу</a:t>
            </a:r>
            <a:r>
              <a:rPr lang="ru-RU" sz="1400" dirty="0"/>
              <a:t> </a:t>
            </a:r>
            <a:r>
              <a:rPr lang="ru-RU" sz="1400" dirty="0" err="1"/>
              <a:t>процесіне</a:t>
            </a:r>
            <a:r>
              <a:rPr lang="ru-RU" sz="1400" dirty="0"/>
              <a:t> </a:t>
            </a:r>
            <a:r>
              <a:rPr lang="ru-RU" sz="1400" dirty="0" err="1"/>
              <a:t>байланысты</a:t>
            </a:r>
            <a:r>
              <a:rPr lang="ru-RU" sz="1400" dirty="0"/>
              <a:t>, </a:t>
            </a:r>
            <a:r>
              <a:rPr lang="ru-RU" sz="1400" dirty="0" err="1"/>
              <a:t>мысалы</a:t>
            </a:r>
            <a:r>
              <a:rPr lang="ru-RU" sz="1400" dirty="0"/>
              <a:t>, </a:t>
            </a:r>
            <a:r>
              <a:rPr lang="ru-RU" sz="1400" dirty="0" err="1">
                <a:solidFill>
                  <a:srgbClr val="0000FF"/>
                </a:solidFill>
              </a:rPr>
              <a:t>сорғының</a:t>
            </a:r>
            <a:r>
              <a:rPr lang="ru-RU" sz="1400" dirty="0">
                <a:solidFill>
                  <a:srgbClr val="0000FF"/>
                </a:solidFill>
              </a:rPr>
              <a:t>, </a:t>
            </a:r>
            <a:r>
              <a:rPr lang="ru-RU" sz="1400" dirty="0" err="1">
                <a:solidFill>
                  <a:srgbClr val="0000FF"/>
                </a:solidFill>
              </a:rPr>
              <a:t>желдеткіштің</a:t>
            </a:r>
            <a:r>
              <a:rPr lang="ru-RU" sz="1400" dirty="0">
                <a:solidFill>
                  <a:srgbClr val="0000FF"/>
                </a:solidFill>
              </a:rPr>
              <a:t>, </a:t>
            </a:r>
            <a:r>
              <a:rPr lang="ru-RU" sz="1400" dirty="0" err="1">
                <a:solidFill>
                  <a:srgbClr val="0000FF"/>
                </a:solidFill>
              </a:rPr>
              <a:t>компрессордың</a:t>
            </a:r>
            <a:r>
              <a:rPr lang="ru-RU" sz="1400" dirty="0">
                <a:solidFill>
                  <a:srgbClr val="0000FF"/>
                </a:solidFill>
              </a:rPr>
              <a:t> </a:t>
            </a:r>
            <a:r>
              <a:rPr lang="ru-RU" sz="1400" dirty="0" err="1">
                <a:solidFill>
                  <a:srgbClr val="0000FF"/>
                </a:solidFill>
              </a:rPr>
              <a:t>әрекеті</a:t>
            </a:r>
            <a:r>
              <a:rPr lang="ru-RU" sz="1400" dirty="0">
                <a:solidFill>
                  <a:srgbClr val="0000FF"/>
                </a:solidFill>
              </a:rPr>
              <a:t> </a:t>
            </a:r>
            <a:r>
              <a:rPr lang="ru-RU" sz="1400" dirty="0" err="1">
                <a:solidFill>
                  <a:srgbClr val="0000FF"/>
                </a:solidFill>
              </a:rPr>
              <a:t>және</a:t>
            </a:r>
            <a:r>
              <a:rPr lang="ru-RU" sz="1400" dirty="0">
                <a:solidFill>
                  <a:srgbClr val="0000FF"/>
                </a:solidFill>
              </a:rPr>
              <a:t> </a:t>
            </a:r>
            <a:r>
              <a:rPr lang="ru-RU" sz="1400" dirty="0" err="1">
                <a:solidFill>
                  <a:srgbClr val="0000FF"/>
                </a:solidFill>
              </a:rPr>
              <a:t>т.б</a:t>
            </a:r>
            <a:r>
              <a:rPr lang="ru-RU" sz="1400" dirty="0"/>
              <a:t>.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dirty="0" err="1">
                <a:solidFill>
                  <a:srgbClr val="0000FF"/>
                </a:solidFill>
              </a:rPr>
              <a:t>Екінші</a:t>
            </a:r>
            <a:r>
              <a:rPr lang="ru-RU" sz="1400" dirty="0">
                <a:solidFill>
                  <a:srgbClr val="0000FF"/>
                </a:solidFill>
              </a:rPr>
              <a:t> </a:t>
            </a:r>
            <a:r>
              <a:rPr lang="ru-RU" sz="1400" dirty="0" err="1">
                <a:solidFill>
                  <a:srgbClr val="0000FF"/>
                </a:solidFill>
              </a:rPr>
              <a:t>жағдайда</a:t>
            </a:r>
            <a:r>
              <a:rPr lang="ru-RU" sz="1400" dirty="0"/>
              <a:t>, </a:t>
            </a:r>
            <a:r>
              <a:rPr lang="ru-RU" sz="1400" dirty="0" err="1"/>
              <a:t>сұйықтықтың</a:t>
            </a:r>
            <a:r>
              <a:rPr lang="ru-RU" sz="1400" dirty="0"/>
              <a:t> </a:t>
            </a:r>
            <a:r>
              <a:rPr lang="ru-RU" sz="1400" dirty="0" err="1"/>
              <a:t>қозғалысы</a:t>
            </a:r>
            <a:r>
              <a:rPr lang="ru-RU" sz="1400" dirty="0"/>
              <a:t> </a:t>
            </a:r>
            <a:r>
              <a:rPr lang="ru-RU" sz="1400" dirty="0" err="1"/>
              <a:t>жылу</a:t>
            </a:r>
            <a:r>
              <a:rPr lang="ru-RU" sz="1400" dirty="0"/>
              <a:t> </a:t>
            </a:r>
            <a:r>
              <a:rPr lang="ru-RU" sz="1400" dirty="0" err="1"/>
              <a:t>немесе</a:t>
            </a:r>
            <a:r>
              <a:rPr lang="ru-RU" sz="1400" dirty="0"/>
              <a:t> масса </a:t>
            </a:r>
            <a:r>
              <a:rPr lang="ru-RU" sz="1400" dirty="0" err="1"/>
              <a:t>алмасу</a:t>
            </a:r>
            <a:r>
              <a:rPr lang="ru-RU" sz="1400" dirty="0"/>
              <a:t> </a:t>
            </a:r>
            <a:r>
              <a:rPr lang="ru-RU" sz="1400" dirty="0" err="1"/>
              <a:t>процесінің</a:t>
            </a:r>
            <a:r>
              <a:rPr lang="ru-RU" sz="1400" dirty="0"/>
              <a:t> </a:t>
            </a:r>
            <a:r>
              <a:rPr lang="ru-RU" sz="1400" dirty="0" err="1"/>
              <a:t>өзімен</a:t>
            </a:r>
            <a:r>
              <a:rPr lang="ru-RU" sz="1400" dirty="0"/>
              <a:t> </a:t>
            </a:r>
            <a:r>
              <a:rPr lang="ru-RU" sz="1400" dirty="0" err="1"/>
              <a:t>байланысты</a:t>
            </a:r>
            <a:r>
              <a:rPr lang="ru-RU" sz="1400" dirty="0"/>
              <a:t>, </a:t>
            </a:r>
            <a:r>
              <a:rPr lang="ru-RU" sz="1400" dirty="0" err="1"/>
              <a:t>атап</a:t>
            </a:r>
            <a:r>
              <a:rPr lang="ru-RU" sz="1400" dirty="0"/>
              <a:t> </a:t>
            </a:r>
            <a:r>
              <a:rPr lang="ru-RU" sz="1400" dirty="0" err="1"/>
              <a:t>айтқанда</a:t>
            </a:r>
            <a:r>
              <a:rPr lang="ru-RU" sz="1400" dirty="0"/>
              <a:t>, </a:t>
            </a:r>
            <a:r>
              <a:rPr lang="ru-RU" sz="1400" dirty="0" err="1"/>
              <a:t>тығыздық</a:t>
            </a:r>
            <a:r>
              <a:rPr lang="ru-RU" sz="1400" dirty="0"/>
              <a:t> </a:t>
            </a:r>
            <a:r>
              <a:rPr lang="ru-RU" sz="1400" dirty="0" err="1"/>
              <a:t>өрісінің</a:t>
            </a:r>
            <a:r>
              <a:rPr lang="ru-RU" sz="1400" dirty="0"/>
              <a:t> </a:t>
            </a:r>
            <a:r>
              <a:rPr lang="ru-RU" sz="1400" dirty="0" err="1"/>
              <a:t>біртектілігінен</a:t>
            </a:r>
            <a:r>
              <a:rPr lang="ru-RU" sz="1400" dirty="0"/>
              <a:t> </a:t>
            </a:r>
            <a:r>
              <a:rPr lang="ru-RU" sz="1400" dirty="0" err="1"/>
              <a:t>туындайтын</a:t>
            </a:r>
            <a:r>
              <a:rPr lang="ru-RU" sz="1400" dirty="0"/>
              <a:t> </a:t>
            </a:r>
            <a:r>
              <a:rPr lang="ru-RU" sz="1400" dirty="0" err="1"/>
              <a:t>күштер</a:t>
            </a:r>
            <a:r>
              <a:rPr lang="ru-RU" sz="1400" dirty="0"/>
              <a:t>, </a:t>
            </a:r>
            <a:r>
              <a:rPr lang="ru-RU" sz="1400" dirty="0" err="1"/>
              <a:t>бұл</a:t>
            </a:r>
            <a:r>
              <a:rPr lang="ru-RU" sz="1400" dirty="0"/>
              <a:t> </a:t>
            </a:r>
            <a:r>
              <a:rPr lang="ru-RU" sz="1400" dirty="0" err="1"/>
              <a:t>өз</a:t>
            </a:r>
            <a:r>
              <a:rPr lang="ru-RU" sz="1400" dirty="0"/>
              <a:t> </a:t>
            </a:r>
            <a:r>
              <a:rPr lang="ru-RU" sz="1400" dirty="0" err="1"/>
              <a:t>кезегінде</a:t>
            </a:r>
            <a:r>
              <a:rPr lang="ru-RU" sz="1400" dirty="0"/>
              <a:t> температура </a:t>
            </a:r>
            <a:r>
              <a:rPr lang="ru-RU" sz="1400" dirty="0" err="1"/>
              <a:t>немесе</a:t>
            </a:r>
            <a:r>
              <a:rPr lang="ru-RU" sz="1400" dirty="0"/>
              <a:t> </a:t>
            </a:r>
            <a:r>
              <a:rPr lang="ru-RU" sz="1400" dirty="0" err="1"/>
              <a:t>концентрациялар</a:t>
            </a:r>
            <a:r>
              <a:rPr lang="ru-RU" sz="1400" dirty="0"/>
              <a:t> (масса </a:t>
            </a:r>
            <a:r>
              <a:rPr lang="ru-RU" sz="1400" dirty="0" err="1"/>
              <a:t>алмасу</a:t>
            </a:r>
            <a:r>
              <a:rPr lang="ru-RU" sz="1400" dirty="0"/>
              <a:t> </a:t>
            </a:r>
            <a:r>
              <a:rPr lang="ru-RU" sz="1400" dirty="0" err="1"/>
              <a:t>кезінде</a:t>
            </a:r>
            <a:r>
              <a:rPr lang="ru-RU" sz="1400" dirty="0"/>
              <a:t>) </a:t>
            </a:r>
            <a:r>
              <a:rPr lang="ru-RU" sz="1400" dirty="0" err="1"/>
              <a:t>өрісінің</a:t>
            </a:r>
            <a:r>
              <a:rPr lang="ru-RU" sz="1400" dirty="0"/>
              <a:t> </a:t>
            </a:r>
            <a:r>
              <a:rPr lang="ru-RU" sz="1400" dirty="0" err="1"/>
              <a:t>біртектілігімен</a:t>
            </a:r>
            <a:r>
              <a:rPr lang="ru-RU" sz="1400" dirty="0"/>
              <a:t> </a:t>
            </a:r>
            <a:r>
              <a:rPr lang="ru-RU" sz="1400" dirty="0" err="1"/>
              <a:t>байланысты</a:t>
            </a:r>
            <a:r>
              <a:rPr lang="ru-RU" sz="1400" dirty="0"/>
              <a:t> (</a:t>
            </a:r>
            <a:r>
              <a:rPr lang="ru-RU" sz="1400" dirty="0" err="1"/>
              <a:t>жылу</a:t>
            </a:r>
            <a:r>
              <a:rPr lang="ru-RU" sz="1400" dirty="0"/>
              <a:t> </a:t>
            </a:r>
            <a:r>
              <a:rPr lang="ru-RU" sz="1400" dirty="0" err="1"/>
              <a:t>кезінде</a:t>
            </a:r>
            <a:r>
              <a:rPr lang="ru-RU" sz="1400" dirty="0"/>
              <a:t>) </a:t>
            </a:r>
            <a:r>
              <a:rPr lang="ru-RU" sz="1400" dirty="0" err="1"/>
              <a:t>алмасу</a:t>
            </a:r>
            <a:r>
              <a:rPr lang="ru-RU" sz="1400" dirty="0"/>
              <a:t>).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dirty="0" err="1"/>
              <a:t>Кез-келген</a:t>
            </a:r>
            <a:r>
              <a:rPr lang="ru-RU" sz="1400" dirty="0"/>
              <a:t> </a:t>
            </a:r>
            <a:r>
              <a:rPr lang="ru-RU" sz="1400" dirty="0" err="1"/>
              <a:t>жағдайда</a:t>
            </a:r>
            <a:r>
              <a:rPr lang="ru-RU" sz="1400" dirty="0"/>
              <a:t> </a:t>
            </a:r>
            <a:r>
              <a:rPr lang="ru-RU" sz="1400" dirty="0" err="1">
                <a:solidFill>
                  <a:srgbClr val="0000FF"/>
                </a:solidFill>
              </a:rPr>
              <a:t>жылу</a:t>
            </a:r>
            <a:r>
              <a:rPr lang="ru-RU" sz="1400" dirty="0">
                <a:solidFill>
                  <a:srgbClr val="0000FF"/>
                </a:solidFill>
              </a:rPr>
              <a:t> </a:t>
            </a:r>
            <a:r>
              <a:rPr lang="ru-RU" sz="1400" dirty="0" err="1">
                <a:solidFill>
                  <a:srgbClr val="0000FF"/>
                </a:solidFill>
              </a:rPr>
              <a:t>және</a:t>
            </a:r>
            <a:r>
              <a:rPr lang="ru-RU" sz="1400" dirty="0">
                <a:solidFill>
                  <a:srgbClr val="0000FF"/>
                </a:solidFill>
              </a:rPr>
              <a:t> масса </a:t>
            </a:r>
            <a:r>
              <a:rPr lang="ru-RU" sz="1400" dirty="0" err="1">
                <a:solidFill>
                  <a:srgbClr val="0000FF"/>
                </a:solidFill>
              </a:rPr>
              <a:t>алмасу</a:t>
            </a:r>
            <a:r>
              <a:rPr lang="ru-RU" sz="1400" dirty="0">
                <a:solidFill>
                  <a:srgbClr val="0000FF"/>
                </a:solidFill>
              </a:rPr>
              <a:t> </a:t>
            </a:r>
            <a:r>
              <a:rPr lang="ru-RU" sz="1400" dirty="0" err="1">
                <a:solidFill>
                  <a:srgbClr val="0000FF"/>
                </a:solidFill>
              </a:rPr>
              <a:t>процестерінің</a:t>
            </a:r>
            <a:r>
              <a:rPr lang="ru-RU" sz="1400" dirty="0">
                <a:solidFill>
                  <a:srgbClr val="0000FF"/>
                </a:solidFill>
              </a:rPr>
              <a:t> </a:t>
            </a:r>
            <a:r>
              <a:rPr lang="ru-RU" sz="1400" dirty="0" err="1">
                <a:solidFill>
                  <a:srgbClr val="0000FF"/>
                </a:solidFill>
              </a:rPr>
              <a:t>сипаттамалары</a:t>
            </a:r>
            <a:r>
              <a:rPr lang="ru-RU" sz="1400" dirty="0">
                <a:solidFill>
                  <a:srgbClr val="0000FF"/>
                </a:solidFill>
              </a:rPr>
              <a:t> </a:t>
            </a:r>
            <a:r>
              <a:rPr lang="ru-RU" sz="1400" dirty="0" err="1"/>
              <a:t>сұйықтықтың</a:t>
            </a:r>
            <a:r>
              <a:rPr lang="ru-RU" sz="1400" dirty="0"/>
              <a:t> </a:t>
            </a:r>
            <a:r>
              <a:rPr lang="ru-RU" sz="1400" dirty="0" err="1"/>
              <a:t>қозғалысын</a:t>
            </a:r>
            <a:r>
              <a:rPr lang="ru-RU" sz="1400" dirty="0"/>
              <a:t> </a:t>
            </a:r>
            <a:r>
              <a:rPr lang="ru-RU" sz="1400" dirty="0" err="1"/>
              <a:t>сипаттайтын</a:t>
            </a:r>
            <a:r>
              <a:rPr lang="ru-RU" sz="1400" dirty="0"/>
              <a:t> </a:t>
            </a:r>
            <a:r>
              <a:rPr lang="ru-RU" sz="1400" dirty="0" err="1"/>
              <a:t>параметрлермен</a:t>
            </a:r>
            <a:r>
              <a:rPr lang="ru-RU" sz="1400" dirty="0"/>
              <a:t> </a:t>
            </a:r>
            <a:r>
              <a:rPr lang="ru-RU" sz="1400" dirty="0" err="1"/>
              <a:t>тығыз</a:t>
            </a:r>
            <a:r>
              <a:rPr lang="ru-RU" sz="1400" dirty="0"/>
              <a:t> </a:t>
            </a:r>
            <a:r>
              <a:rPr lang="ru-RU" sz="1400" dirty="0" err="1"/>
              <a:t>байланысты</a:t>
            </a:r>
            <a:r>
              <a:rPr lang="ru-RU" sz="1400" dirty="0"/>
              <a:t> </a:t>
            </a:r>
            <a:r>
              <a:rPr lang="ru-RU" sz="1400" dirty="0" err="1"/>
              <a:t>екендігі</a:t>
            </a:r>
            <a:r>
              <a:rPr lang="ru-RU" sz="1400" dirty="0"/>
              <a:t> </a:t>
            </a:r>
            <a:r>
              <a:rPr lang="ru-RU" sz="1400" dirty="0" err="1"/>
              <a:t>және</a:t>
            </a:r>
            <a:r>
              <a:rPr lang="ru-RU" sz="1400" dirty="0"/>
              <a:t> осы </a:t>
            </a:r>
            <a:r>
              <a:rPr lang="ru-RU" sz="1400" dirty="0" err="1"/>
              <a:t>параметрлермен</a:t>
            </a:r>
            <a:r>
              <a:rPr lang="ru-RU" sz="1400" dirty="0"/>
              <a:t> </a:t>
            </a:r>
            <a:r>
              <a:rPr lang="ru-RU" sz="1400" dirty="0" err="1"/>
              <a:t>анықталатыны</a:t>
            </a:r>
            <a:r>
              <a:rPr lang="ru-RU" sz="1400" dirty="0"/>
              <a:t> </a:t>
            </a:r>
            <a:r>
              <a:rPr lang="ru-RU" sz="1400" dirty="0" err="1"/>
              <a:t>анық</a:t>
            </a:r>
            <a:r>
              <a:rPr lang="ru-RU" sz="1400" dirty="0"/>
              <a:t>.</a:t>
            </a:r>
            <a:endParaRPr lang="x-none" sz="800" dirty="0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79719263-4C54-8F48-B699-0A4732634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38447"/>
            <a:ext cx="8280400" cy="742277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Болат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құю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қондырғыларындағы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жылу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және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масса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алмасу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туралы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жалпы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ақпарат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07449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7</a:t>
            </a:fld>
            <a:endParaRPr lang="ru-RU" altLang="x-none"/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6" name="TextBox 1">
            <a:extLst>
              <a:ext uri="{FF2B5EF4-FFF2-40B4-BE49-F238E27FC236}">
                <a16:creationId xmlns:a16="http://schemas.microsoft.com/office/drawing/2014/main" id="{BEA57127-DFB0-8F41-8179-76158FA75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212317"/>
            <a:ext cx="8640960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dirty="0" err="1"/>
              <a:t>Конвективті</a:t>
            </a:r>
            <a:r>
              <a:rPr lang="ru-RU" dirty="0"/>
              <a:t> масса </a:t>
            </a:r>
            <a:r>
              <a:rPr lang="ru-RU" dirty="0" err="1"/>
              <a:t>алмасу</a:t>
            </a:r>
            <a:r>
              <a:rPr lang="ru-RU" dirty="0"/>
              <a:t>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жоғарыда</a:t>
            </a:r>
            <a:r>
              <a:rPr lang="ru-RU" dirty="0"/>
              <a:t> </a:t>
            </a:r>
            <a:r>
              <a:rPr lang="ru-RU" dirty="0" err="1"/>
              <a:t>аталған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факторлармен</a:t>
            </a:r>
            <a:r>
              <a:rPr lang="ru-RU" dirty="0"/>
              <a:t>,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, </a:t>
            </a:r>
            <a:r>
              <a:rPr lang="ru-RU" dirty="0" err="1"/>
              <a:t>беттегі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сұйықтықтағы</a:t>
            </a:r>
            <a:r>
              <a:rPr lang="ru-RU" dirty="0"/>
              <a:t> </a:t>
            </a:r>
            <a:r>
              <a:rPr lang="ru-RU" dirty="0" err="1"/>
              <a:t>тасымалданатын</a:t>
            </a:r>
            <a:r>
              <a:rPr lang="ru-RU" dirty="0"/>
              <a:t> </a:t>
            </a:r>
            <a:r>
              <a:rPr lang="ru-RU" dirty="0" err="1"/>
              <a:t>қоспаның</a:t>
            </a:r>
            <a:r>
              <a:rPr lang="ru-RU" dirty="0"/>
              <a:t> </a:t>
            </a:r>
            <a:r>
              <a:rPr lang="ru-RU" dirty="0" err="1"/>
              <a:t>концентрациясымен</a:t>
            </a:r>
            <a:r>
              <a:rPr lang="ru-RU" dirty="0"/>
              <a:t> (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ішінара</a:t>
            </a:r>
            <a:r>
              <a:rPr lang="ru-RU" dirty="0"/>
              <a:t> </a:t>
            </a:r>
            <a:r>
              <a:rPr lang="ru-RU" dirty="0" err="1"/>
              <a:t>тығыздығымен</a:t>
            </a:r>
            <a:r>
              <a:rPr lang="ru-RU" dirty="0"/>
              <a:t>) </a:t>
            </a:r>
            <a:r>
              <a:rPr lang="ru-RU" dirty="0" err="1"/>
              <a:t>анықталады</a:t>
            </a:r>
            <a:r>
              <a:rPr lang="ru-RU" dirty="0"/>
              <a:t>. </a:t>
            </a:r>
            <a:r>
              <a:rPr lang="ru-RU" dirty="0" err="1"/>
              <a:t>Сонымен</a:t>
            </a:r>
            <a:r>
              <a:rPr lang="ru-RU" dirty="0"/>
              <a:t>, </a:t>
            </a:r>
            <a:r>
              <a:rPr lang="ru-RU" dirty="0" err="1"/>
              <a:t>конвективті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беру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массаалмасу</a:t>
            </a:r>
            <a:r>
              <a:rPr lang="ru-RU" dirty="0"/>
              <a:t> </a:t>
            </a:r>
            <a:r>
              <a:rPr lang="ru-RU" dirty="0" err="1"/>
              <a:t>процестері</a:t>
            </a:r>
            <a:r>
              <a:rPr lang="ru-RU" dirty="0"/>
              <a:t> -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параметрлер</a:t>
            </a:r>
            <a:r>
              <a:rPr lang="ru-RU" dirty="0"/>
              <a:t> мен </a:t>
            </a:r>
            <a:r>
              <a:rPr lang="ru-RU" dirty="0" err="1"/>
              <a:t>айнымалылардың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санына</a:t>
            </a:r>
            <a:r>
              <a:rPr lang="ru-RU" dirty="0"/>
              <a:t> </a:t>
            </a:r>
            <a:r>
              <a:rPr lang="ru-RU" dirty="0" err="1"/>
              <a:t>тәуелді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күрделі</a:t>
            </a:r>
            <a:r>
              <a:rPr lang="ru-RU" dirty="0"/>
              <a:t> </a:t>
            </a:r>
            <a:r>
              <a:rPr lang="ru-RU" dirty="0" err="1"/>
              <a:t>процестер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>
                <a:solidFill>
                  <a:srgbClr val="0000FF"/>
                </a:solidFill>
              </a:rPr>
              <a:t>Радиация </a:t>
            </a:r>
            <a:r>
              <a:rPr lang="ru-RU" dirty="0" err="1">
                <a:solidFill>
                  <a:srgbClr val="0000FF"/>
                </a:solidFill>
              </a:rPr>
              <a:t>арқылы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err="1">
                <a:solidFill>
                  <a:srgbClr val="0000FF"/>
                </a:solidFill>
              </a:rPr>
              <a:t>жылуберу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err="1"/>
              <a:t>электромагниттік</a:t>
            </a:r>
            <a:r>
              <a:rPr lang="ru-RU" dirty="0"/>
              <a:t> </a:t>
            </a:r>
            <a:r>
              <a:rPr lang="ru-RU" dirty="0" err="1"/>
              <a:t>тербелістердің</a:t>
            </a:r>
            <a:r>
              <a:rPr lang="ru-RU" dirty="0"/>
              <a:t> </a:t>
            </a:r>
            <a:r>
              <a:rPr lang="ru-RU" dirty="0" err="1"/>
              <a:t>таралуы</a:t>
            </a:r>
            <a:r>
              <a:rPr lang="ru-RU" dirty="0"/>
              <a:t> </a:t>
            </a:r>
            <a:r>
              <a:rPr lang="ru-RU" dirty="0" err="1"/>
              <a:t>нәтижесінде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асырылады</a:t>
            </a:r>
            <a:r>
              <a:rPr lang="ru-RU" dirty="0"/>
              <a:t>, </a:t>
            </a:r>
            <a:r>
              <a:rPr lang="ru-RU" dirty="0" err="1">
                <a:solidFill>
                  <a:srgbClr val="0000FF"/>
                </a:solidFill>
              </a:rPr>
              <a:t>оның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err="1">
                <a:solidFill>
                  <a:srgbClr val="0000FF"/>
                </a:solidFill>
              </a:rPr>
              <a:t>энергиясы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err="1">
                <a:solidFill>
                  <a:srgbClr val="0000FF"/>
                </a:solidFill>
              </a:rPr>
              <a:t>заттармен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err="1">
                <a:solidFill>
                  <a:srgbClr val="0000FF"/>
                </a:solidFill>
              </a:rPr>
              <a:t>әрекеттескенде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err="1">
                <a:solidFill>
                  <a:srgbClr val="0000FF"/>
                </a:solidFill>
              </a:rPr>
              <a:t>жылуға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err="1">
                <a:solidFill>
                  <a:srgbClr val="0000FF"/>
                </a:solidFill>
              </a:rPr>
              <a:t>айналады</a:t>
            </a:r>
            <a:r>
              <a:rPr lang="ru-RU" dirty="0">
                <a:solidFill>
                  <a:srgbClr val="0000FF"/>
                </a:solidFill>
              </a:rPr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 err="1"/>
              <a:t>Температурасы</a:t>
            </a:r>
            <a:r>
              <a:rPr lang="ru-RU" dirty="0"/>
              <a:t> </a:t>
            </a:r>
            <a:r>
              <a:rPr lang="ru-RU" dirty="0" err="1"/>
              <a:t>абсолюттік</a:t>
            </a:r>
            <a:r>
              <a:rPr lang="ru-RU" dirty="0"/>
              <a:t> </a:t>
            </a:r>
            <a:r>
              <a:rPr lang="ru-RU" dirty="0" err="1"/>
              <a:t>нөлден</a:t>
            </a:r>
            <a:r>
              <a:rPr lang="ru-RU" dirty="0"/>
              <a:t> </a:t>
            </a:r>
            <a:r>
              <a:rPr lang="ru-RU" dirty="0" err="1"/>
              <a:t>ерекшеленетін</a:t>
            </a:r>
            <a:r>
              <a:rPr lang="ru-RU" dirty="0"/>
              <a:t> </a:t>
            </a:r>
            <a:r>
              <a:rPr lang="ru-RU" dirty="0" err="1"/>
              <a:t>кез-келген</a:t>
            </a:r>
            <a:r>
              <a:rPr lang="ru-RU" dirty="0"/>
              <a:t> </a:t>
            </a:r>
            <a:r>
              <a:rPr lang="ru-RU" dirty="0" err="1"/>
              <a:t>дене</a:t>
            </a:r>
            <a:r>
              <a:rPr lang="ru-RU" dirty="0"/>
              <a:t> </a:t>
            </a:r>
            <a:r>
              <a:rPr lang="ru-RU" dirty="0" err="1"/>
              <a:t>толқын</a:t>
            </a:r>
            <a:r>
              <a:rPr lang="ru-RU" dirty="0"/>
              <a:t> </a:t>
            </a:r>
            <a:r>
              <a:rPr lang="ru-RU" dirty="0" err="1"/>
              <a:t>ұзындығы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электромагниттік</a:t>
            </a:r>
            <a:r>
              <a:rPr lang="ru-RU" dirty="0"/>
              <a:t> </a:t>
            </a:r>
            <a:r>
              <a:rPr lang="ru-RU" dirty="0" err="1"/>
              <a:t>тербелістер</a:t>
            </a:r>
            <a:r>
              <a:rPr lang="ru-RU" dirty="0"/>
              <a:t> </a:t>
            </a:r>
            <a:r>
              <a:rPr lang="ru-RU" dirty="0" err="1"/>
              <a:t>шығарады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сәулеленуі</a:t>
            </a:r>
            <a:r>
              <a:rPr lang="ru-RU" dirty="0"/>
              <a:t> </a:t>
            </a:r>
            <a:r>
              <a:rPr lang="ru-RU" dirty="0" err="1"/>
              <a:t>толқын</a:t>
            </a:r>
            <a:r>
              <a:rPr lang="ru-RU" dirty="0"/>
              <a:t> </a:t>
            </a:r>
            <a:r>
              <a:rPr lang="ru-RU" dirty="0" err="1"/>
              <a:t>ұзындығының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жиіліктің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спектрімен</a:t>
            </a:r>
            <a:r>
              <a:rPr lang="ru-RU" dirty="0"/>
              <a:t> </a:t>
            </a:r>
            <a:r>
              <a:rPr lang="ru-RU" dirty="0" err="1"/>
              <a:t>сипатталады</a:t>
            </a:r>
            <a:r>
              <a:rPr lang="ru-RU" dirty="0"/>
              <a:t>.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сұйықтар</a:t>
            </a:r>
            <a:r>
              <a:rPr lang="ru-RU" dirty="0"/>
              <a:t> мен </a:t>
            </a:r>
            <a:r>
              <a:rPr lang="ru-RU" dirty="0" err="1"/>
              <a:t>қатты</a:t>
            </a:r>
            <a:r>
              <a:rPr lang="ru-RU" dirty="0"/>
              <a:t> </a:t>
            </a:r>
            <a:r>
              <a:rPr lang="ru-RU" dirty="0" err="1"/>
              <a:t>денелердің</a:t>
            </a:r>
            <a:r>
              <a:rPr lang="ru-RU" dirty="0"/>
              <a:t> (</a:t>
            </a:r>
            <a:r>
              <a:rPr lang="ru-RU" dirty="0" err="1"/>
              <a:t>диэлектриктер</a:t>
            </a:r>
            <a:r>
              <a:rPr lang="ru-RU" dirty="0"/>
              <a:t>,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өткізгіштер</a:t>
            </a:r>
            <a:r>
              <a:rPr lang="ru-RU" dirty="0"/>
              <a:t>, </a:t>
            </a:r>
            <a:r>
              <a:rPr lang="ru-RU" dirty="0" err="1"/>
              <a:t>тотыққан</a:t>
            </a:r>
            <a:r>
              <a:rPr lang="ru-RU" dirty="0"/>
              <a:t> </a:t>
            </a:r>
            <a:r>
              <a:rPr lang="ru-RU" dirty="0" err="1"/>
              <a:t>металдар</a:t>
            </a:r>
            <a:r>
              <a:rPr lang="ru-RU" dirty="0"/>
              <a:t>) </a:t>
            </a:r>
            <a:r>
              <a:rPr lang="ru-RU" dirty="0" err="1"/>
              <a:t>сәулелену</a:t>
            </a:r>
            <a:r>
              <a:rPr lang="ru-RU" dirty="0"/>
              <a:t> </a:t>
            </a:r>
            <a:r>
              <a:rPr lang="ru-RU" dirty="0" err="1"/>
              <a:t>спектрі</a:t>
            </a:r>
            <a:r>
              <a:rPr lang="ru-RU" dirty="0"/>
              <a:t> </a:t>
            </a:r>
            <a:r>
              <a:rPr lang="ru-RU" dirty="0" err="1"/>
              <a:t>үздіксіз</a:t>
            </a:r>
            <a:r>
              <a:rPr lang="ru-RU" dirty="0"/>
              <a:t>, </a:t>
            </a:r>
            <a:r>
              <a:rPr lang="ru-RU" dirty="0" err="1"/>
              <a:t>қатты</a:t>
            </a:r>
            <a:r>
              <a:rPr lang="ru-RU" dirty="0"/>
              <a:t>. </a:t>
            </a:r>
            <a:r>
              <a:rPr lang="ru-RU" dirty="0" err="1"/>
              <a:t>Газдардың</a:t>
            </a:r>
            <a:r>
              <a:rPr lang="ru-RU" dirty="0"/>
              <a:t> </a:t>
            </a:r>
            <a:r>
              <a:rPr lang="ru-RU" dirty="0" err="1"/>
              <a:t>сәулелену</a:t>
            </a:r>
            <a:r>
              <a:rPr lang="ru-RU" dirty="0"/>
              <a:t> </a:t>
            </a:r>
            <a:r>
              <a:rPr lang="ru-RU" dirty="0" err="1"/>
              <a:t>спектрі</a:t>
            </a:r>
            <a:r>
              <a:rPr lang="ru-RU" dirty="0"/>
              <a:t> </a:t>
            </a:r>
            <a:r>
              <a:rPr lang="ru-RU" dirty="0" err="1"/>
              <a:t>дискретті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ru-RU" dirty="0" err="1"/>
              <a:t>газдар</a:t>
            </a:r>
            <a:r>
              <a:rPr lang="ru-RU" dirty="0"/>
              <a:t> </a:t>
            </a:r>
            <a:r>
              <a:rPr lang="ru-RU" dirty="0" err="1"/>
              <a:t>толқын</a:t>
            </a:r>
            <a:r>
              <a:rPr lang="ru-RU" dirty="0"/>
              <a:t> </a:t>
            </a:r>
            <a:r>
              <a:rPr lang="ru-RU" dirty="0" err="1"/>
              <a:t>ұзындығының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аралықтарында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энергия </a:t>
            </a:r>
            <a:r>
              <a:rPr lang="ru-RU" dirty="0" err="1"/>
              <a:t>шығарады</a:t>
            </a:r>
            <a:r>
              <a:rPr lang="ru-RU" dirty="0"/>
              <a:t> (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сіңіреді</a:t>
            </a:r>
            <a:r>
              <a:rPr lang="ru-RU" dirty="0"/>
              <a:t>), </a:t>
            </a:r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таңдамалы</a:t>
            </a:r>
            <a:r>
              <a:rPr lang="ru-RU" dirty="0"/>
              <a:t> </a:t>
            </a:r>
            <a:r>
              <a:rPr lang="ru-RU" dirty="0" err="1"/>
              <a:t>сәулеленуге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. Таза, </a:t>
            </a:r>
            <a:r>
              <a:rPr lang="ru-RU" dirty="0" err="1"/>
              <a:t>тотықтырылмаған</a:t>
            </a:r>
            <a:r>
              <a:rPr lang="ru-RU" dirty="0"/>
              <a:t> металл </a:t>
            </a:r>
            <a:r>
              <a:rPr lang="ru-RU" dirty="0" err="1"/>
              <a:t>беттерінен</a:t>
            </a:r>
            <a:r>
              <a:rPr lang="ru-RU" dirty="0"/>
              <a:t> </a:t>
            </a:r>
            <a:r>
              <a:rPr lang="ru-RU" dirty="0" err="1"/>
              <a:t>сәулелену</a:t>
            </a:r>
            <a:r>
              <a:rPr lang="ru-RU" dirty="0"/>
              <a:t> де </a:t>
            </a:r>
            <a:r>
              <a:rPr lang="ru-RU" dirty="0" err="1"/>
              <a:t>таңдамалы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</a:t>
            </a:r>
            <a:endParaRPr lang="x-none" sz="800" dirty="0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79719263-4C54-8F48-B699-0A4732634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38447"/>
            <a:ext cx="8280400" cy="742277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Болат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құю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қондырғыларындағы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жылу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және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масса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алмасу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туралы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жалпы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ақпарат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13412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8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38447"/>
            <a:ext cx="8280400" cy="839704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2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Металлургиялық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пештердің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энергетикалық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көрсеткіштері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6" name="TextBox 1">
            <a:extLst>
              <a:ext uri="{FF2B5EF4-FFF2-40B4-BE49-F238E27FC236}">
                <a16:creationId xmlns:a16="http://schemas.microsoft.com/office/drawing/2014/main" id="{BEA57127-DFB0-8F41-8179-76158FA75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" y="1196752"/>
            <a:ext cx="82804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dirty="0" err="1"/>
              <a:t>Металлургиялық</a:t>
            </a:r>
            <a:r>
              <a:rPr lang="ru-RU" dirty="0"/>
              <a:t> </a:t>
            </a:r>
            <a:r>
              <a:rPr lang="ru-RU" dirty="0" err="1"/>
              <a:t>зауыттағы</a:t>
            </a:r>
            <a:r>
              <a:rPr lang="ru-RU" dirty="0"/>
              <a:t> </a:t>
            </a:r>
            <a:r>
              <a:rPr lang="ru-RU" dirty="0" err="1"/>
              <a:t>отынның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тұтынушы</a:t>
            </a:r>
            <a:r>
              <a:rPr lang="ru-RU" dirty="0"/>
              <a:t> </a:t>
            </a:r>
            <a:r>
              <a:rPr lang="ru-RU" dirty="0" err="1"/>
              <a:t>пештер</a:t>
            </a:r>
            <a:r>
              <a:rPr lang="kk-KZ" dirty="0"/>
              <a:t>і болып</a:t>
            </a:r>
            <a:r>
              <a:rPr lang="ru-RU" dirty="0"/>
              <a:t> мартен, </a:t>
            </a:r>
            <a:r>
              <a:rPr lang="ru-RU" dirty="0" err="1"/>
              <a:t>балқыту</a:t>
            </a:r>
            <a:r>
              <a:rPr lang="ru-RU" dirty="0"/>
              <a:t>, </a:t>
            </a:r>
            <a:r>
              <a:rPr lang="ru-RU" dirty="0" err="1"/>
              <a:t>күйдіру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,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отынның</a:t>
            </a:r>
            <a:r>
              <a:rPr lang="ru-RU" dirty="0"/>
              <a:t> 80% -дан </a:t>
            </a:r>
            <a:r>
              <a:rPr lang="ru-RU" dirty="0" err="1"/>
              <a:t>астамын</a:t>
            </a:r>
            <a:r>
              <a:rPr lang="ru-RU" dirty="0"/>
              <a:t> </a:t>
            </a:r>
            <a:r>
              <a:rPr lang="ru-RU" dirty="0" err="1"/>
              <a:t>тұтынады</a:t>
            </a:r>
            <a:r>
              <a:rPr lang="ru-RU" dirty="0"/>
              <a:t>. </a:t>
            </a:r>
            <a:r>
              <a:rPr lang="ru-RU" dirty="0" err="1"/>
              <a:t>Пештердің</a:t>
            </a:r>
            <a:r>
              <a:rPr lang="ru-RU" dirty="0"/>
              <a:t> </a:t>
            </a:r>
            <a:r>
              <a:rPr lang="ru-RU" dirty="0" err="1"/>
              <a:t>көпшілігі</a:t>
            </a:r>
            <a:r>
              <a:rPr lang="ru-RU" dirty="0"/>
              <a:t> </a:t>
            </a:r>
            <a:r>
              <a:rPr lang="ru-RU" dirty="0" err="1"/>
              <a:t>отынды</a:t>
            </a:r>
            <a:r>
              <a:rPr lang="ru-RU" dirty="0"/>
              <a:t> </a:t>
            </a:r>
            <a:r>
              <a:rPr lang="ru-RU" dirty="0" err="1"/>
              <a:t>тұтынудың</a:t>
            </a:r>
            <a:r>
              <a:rPr lang="ru-RU" dirty="0"/>
              <a:t>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жылдамдығымен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істейді</a:t>
            </a:r>
            <a:r>
              <a:rPr lang="ru-RU" dirty="0"/>
              <a:t>, </a:t>
            </a:r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көбейту</a:t>
            </a:r>
            <a:r>
              <a:rPr lang="ru-RU" dirty="0"/>
              <a:t> </a:t>
            </a:r>
            <a:r>
              <a:rPr lang="ru-RU" dirty="0" err="1"/>
              <a:t>отынның</a:t>
            </a:r>
            <a:r>
              <a:rPr lang="ru-RU" dirty="0"/>
              <a:t> </a:t>
            </a:r>
            <a:r>
              <a:rPr lang="ru-RU" dirty="0" err="1"/>
              <a:t>айтарлықтай</a:t>
            </a:r>
            <a:r>
              <a:rPr lang="ru-RU" dirty="0"/>
              <a:t> </a:t>
            </a:r>
            <a:r>
              <a:rPr lang="ru-RU" dirty="0" err="1"/>
              <a:t>үнемделуіне</a:t>
            </a:r>
            <a:r>
              <a:rPr lang="ru-RU" dirty="0"/>
              <a:t> </a:t>
            </a:r>
            <a:r>
              <a:rPr lang="ru-RU" dirty="0" err="1"/>
              <a:t>әкеледі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 err="1">
                <a:solidFill>
                  <a:srgbClr val="FF0000"/>
                </a:solidFill>
              </a:rPr>
              <a:t>Металлургиялық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пештердің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тиімділігін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бағалау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үшін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келесі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көрсеткіштер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қолданылады</a:t>
            </a:r>
            <a:r>
              <a:rPr lang="ru-RU" dirty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ru-RU" dirty="0">
                <a:solidFill>
                  <a:srgbClr val="FF0000"/>
                </a:solidFill>
              </a:rPr>
              <a:t>- </a:t>
            </a:r>
            <a:r>
              <a:rPr lang="ru-RU" dirty="0" err="1">
                <a:solidFill>
                  <a:srgbClr val="0000FF"/>
                </a:solidFill>
              </a:rPr>
              <a:t>отын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err="1">
                <a:solidFill>
                  <a:srgbClr val="0000FF"/>
                </a:solidFill>
              </a:rPr>
              <a:t>жылуын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err="1">
                <a:solidFill>
                  <a:srgbClr val="0000FF"/>
                </a:solidFill>
              </a:rPr>
              <a:t>пайдалану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err="1">
                <a:solidFill>
                  <a:srgbClr val="0000FF"/>
                </a:solidFill>
              </a:rPr>
              <a:t>коэффициенті</a:t>
            </a:r>
            <a:r>
              <a:rPr lang="ru-RU" dirty="0">
                <a:solidFill>
                  <a:srgbClr val="0000FF"/>
                </a:solidFill>
              </a:rPr>
              <a:t> –</a:t>
            </a:r>
            <a:r>
              <a:rPr lang="kk-KZ" dirty="0" err="1">
                <a:solidFill>
                  <a:srgbClr val="0000FF"/>
                </a:solidFill>
              </a:rPr>
              <a:t>/орысша</a:t>
            </a:r>
            <a:r>
              <a:rPr lang="kk-KZ" dirty="0">
                <a:solidFill>
                  <a:srgbClr val="0000FF"/>
                </a:solidFill>
              </a:rPr>
              <a:t> - КИТ/</a:t>
            </a:r>
            <a:r>
              <a:rPr lang="en-GB" dirty="0">
                <a:solidFill>
                  <a:srgbClr val="0000FF"/>
                </a:solidFill>
              </a:rPr>
              <a:t>;</a:t>
            </a:r>
          </a:p>
          <a:p>
            <a:pPr algn="just"/>
            <a:r>
              <a:rPr lang="en-GB" dirty="0">
                <a:solidFill>
                  <a:srgbClr val="0000FF"/>
                </a:solidFill>
              </a:rPr>
              <a:t>- </a:t>
            </a:r>
            <a:r>
              <a:rPr lang="ru-RU" dirty="0" err="1">
                <a:solidFill>
                  <a:srgbClr val="0000FF"/>
                </a:solidFill>
              </a:rPr>
              <a:t>меншікті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err="1">
                <a:solidFill>
                  <a:srgbClr val="0000FF"/>
                </a:solidFill>
              </a:rPr>
              <a:t>жылу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err="1">
                <a:solidFill>
                  <a:srgbClr val="0000FF"/>
                </a:solidFill>
              </a:rPr>
              <a:t>шығыны</a:t>
            </a:r>
            <a:r>
              <a:rPr lang="ru-RU" dirty="0">
                <a:solidFill>
                  <a:srgbClr val="0000FF"/>
                </a:solidFill>
              </a:rPr>
              <a:t> (</a:t>
            </a:r>
            <a:r>
              <a:rPr lang="ru-RU" dirty="0" err="1">
                <a:solidFill>
                  <a:srgbClr val="0000FF"/>
                </a:solidFill>
              </a:rPr>
              <a:t>өнім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err="1">
                <a:solidFill>
                  <a:srgbClr val="0000FF"/>
                </a:solidFill>
              </a:rPr>
              <a:t>массасының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err="1">
                <a:solidFill>
                  <a:srgbClr val="0000FF"/>
                </a:solidFill>
              </a:rPr>
              <a:t>бірлігіне</a:t>
            </a:r>
            <a:r>
              <a:rPr lang="ru-RU" dirty="0">
                <a:solidFill>
                  <a:srgbClr val="0000FF"/>
                </a:solidFill>
              </a:rPr>
              <a:t>);</a:t>
            </a:r>
          </a:p>
          <a:p>
            <a:pPr algn="just"/>
            <a:r>
              <a:rPr lang="ru-RU" dirty="0">
                <a:solidFill>
                  <a:srgbClr val="0000FF"/>
                </a:solidFill>
              </a:rPr>
              <a:t>- </a:t>
            </a:r>
            <a:r>
              <a:rPr lang="ru-RU" dirty="0" err="1">
                <a:solidFill>
                  <a:srgbClr val="0000FF"/>
                </a:solidFill>
              </a:rPr>
              <a:t>өнімділік</a:t>
            </a:r>
            <a:r>
              <a:rPr lang="ru-RU" dirty="0">
                <a:solidFill>
                  <a:srgbClr val="0000FF"/>
                </a:solidFill>
              </a:rPr>
              <a:t>;</a:t>
            </a:r>
          </a:p>
          <a:p>
            <a:pPr algn="just"/>
            <a:r>
              <a:rPr lang="ru-RU" dirty="0">
                <a:solidFill>
                  <a:srgbClr val="0000FF"/>
                </a:solidFill>
              </a:rPr>
              <a:t>- </a:t>
            </a:r>
            <a:r>
              <a:rPr lang="ru-RU" dirty="0" err="1">
                <a:solidFill>
                  <a:srgbClr val="0000FF"/>
                </a:solidFill>
              </a:rPr>
              <a:t>меншікті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err="1">
                <a:solidFill>
                  <a:srgbClr val="0000FF"/>
                </a:solidFill>
              </a:rPr>
              <a:t>өнімділік</a:t>
            </a:r>
            <a:r>
              <a:rPr lang="ru-RU" dirty="0">
                <a:solidFill>
                  <a:srgbClr val="0000FF"/>
                </a:solidFill>
              </a:rPr>
              <a:t>;</a:t>
            </a:r>
          </a:p>
          <a:p>
            <a:pPr algn="just"/>
            <a:r>
              <a:rPr lang="ru-RU" dirty="0">
                <a:solidFill>
                  <a:srgbClr val="0000FF"/>
                </a:solidFill>
              </a:rPr>
              <a:t>- </a:t>
            </a:r>
            <a:r>
              <a:rPr lang="ru-RU" dirty="0" err="1">
                <a:solidFill>
                  <a:srgbClr val="0000FF"/>
                </a:solidFill>
              </a:rPr>
              <a:t>пештің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err="1">
                <a:solidFill>
                  <a:srgbClr val="0000FF"/>
                </a:solidFill>
              </a:rPr>
              <a:t>термиялық</a:t>
            </a:r>
            <a:r>
              <a:rPr lang="ru-RU" dirty="0">
                <a:solidFill>
                  <a:srgbClr val="0000FF"/>
                </a:solidFill>
              </a:rPr>
              <a:t> ПӘК – </a:t>
            </a:r>
            <a:r>
              <a:rPr lang="ru-RU" dirty="0" err="1">
                <a:solidFill>
                  <a:srgbClr val="0000FF"/>
                </a:solidFill>
              </a:rPr>
              <a:t>пештің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err="1">
                <a:solidFill>
                  <a:srgbClr val="0000FF"/>
                </a:solidFill>
              </a:rPr>
              <a:t>тиімділігі</a:t>
            </a:r>
            <a:r>
              <a:rPr lang="ru-RU" dirty="0">
                <a:solidFill>
                  <a:srgbClr val="0000FF"/>
                </a:solidFill>
              </a:rPr>
              <a:t> .</a:t>
            </a:r>
          </a:p>
          <a:p>
            <a:pPr algn="just"/>
            <a:endParaRPr lang="ru-RU" dirty="0">
              <a:solidFill>
                <a:srgbClr val="FF0000"/>
              </a:solidFill>
            </a:endParaRPr>
          </a:p>
          <a:p>
            <a:pPr algn="just"/>
            <a:r>
              <a:rPr lang="en-GB" dirty="0">
                <a:solidFill>
                  <a:srgbClr val="FF0000"/>
                </a:solidFill>
              </a:rPr>
              <a:t>K</a:t>
            </a:r>
            <a:r>
              <a:rPr lang="kk-KZ" dirty="0">
                <a:solidFill>
                  <a:srgbClr val="FF0000"/>
                </a:solidFill>
              </a:rPr>
              <a:t>ИТ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kk-KZ" dirty="0">
                <a:solidFill>
                  <a:srgbClr val="FF0000"/>
                </a:solidFill>
              </a:rPr>
              <a:t>отынды пайдалану </a:t>
            </a:r>
            <a:r>
              <a:rPr lang="ru-RU" dirty="0" err="1">
                <a:solidFill>
                  <a:srgbClr val="FF0000"/>
                </a:solidFill>
              </a:rPr>
              <a:t>отынның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химиялық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энергиясының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қандай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бөлігін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пештің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жұмыс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кеңістігінде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технологиялық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процесті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жүргізу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және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жылу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шығынын</a:t>
            </a:r>
            <a:r>
              <a:rPr lang="ru-RU" dirty="0">
                <a:solidFill>
                  <a:srgbClr val="FF0000"/>
                </a:solidFill>
              </a:rPr>
              <a:t> жабу </a:t>
            </a:r>
            <a:r>
              <a:rPr lang="ru-RU" dirty="0" err="1">
                <a:solidFill>
                  <a:srgbClr val="FF0000"/>
                </a:solidFill>
              </a:rPr>
              <a:t>үшін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пайдалануға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болатындығын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көрсетеді</a:t>
            </a:r>
            <a:r>
              <a:rPr lang="ru-RU" dirty="0">
                <a:solidFill>
                  <a:srgbClr val="FF0000"/>
                </a:solidFill>
              </a:rPr>
              <a:t>.</a:t>
            </a:r>
          </a:p>
          <a:p>
            <a:pPr algn="just"/>
            <a:endParaRPr lang="ru-RU" dirty="0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200467842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>
            <a:extLst>
              <a:ext uri="{FF2B5EF4-FFF2-40B4-BE49-F238E27FC236}">
                <a16:creationId xmlns:a16="http://schemas.microsoft.com/office/drawing/2014/main" id="{0613821C-D4C0-F04B-B5A1-11D6DBAE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BAFF9E-BBDD-D645-A2EC-16299D4A6B17}" type="slidenum">
              <a:rPr lang="ru-RU" altLang="x-none"/>
              <a:pPr eaLnBrk="1" hangingPunct="1"/>
              <a:t>9</a:t>
            </a:fld>
            <a:endParaRPr lang="ru-RU" altLang="x-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10F204-CB68-C845-95D0-8ACFFCB0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38447"/>
            <a:ext cx="8280400" cy="839704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CEC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2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Металлургиялық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пештердің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энергетикалық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көрсеткіштері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1017AAEE-AB4F-4342-9CF9-9B9B77ED4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86DEDB2F-9201-034F-AC6B-8571603B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3" name="Rectangle 11">
            <a:extLst>
              <a:ext uri="{FF2B5EF4-FFF2-40B4-BE49-F238E27FC236}">
                <a16:creationId xmlns:a16="http://schemas.microsoft.com/office/drawing/2014/main" id="{2CA3EBC9-8066-ED4A-97C4-8A82B17E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F83B5B0D-37E8-3545-B3BF-F7BD33E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5" name="Rectangle 15">
            <a:extLst>
              <a:ext uri="{FF2B5EF4-FFF2-40B4-BE49-F238E27FC236}">
                <a16:creationId xmlns:a16="http://schemas.microsoft.com/office/drawing/2014/main" id="{25E46064-376D-BD43-99B9-B00B213CD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106" name="TextBox 1">
            <a:extLst>
              <a:ext uri="{FF2B5EF4-FFF2-40B4-BE49-F238E27FC236}">
                <a16:creationId xmlns:a16="http://schemas.microsoft.com/office/drawing/2014/main" id="{BEA57127-DFB0-8F41-8179-76158FA75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" y="1196752"/>
            <a:ext cx="8414072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dirty="0" err="1"/>
              <a:t>Отынды</a:t>
            </a:r>
            <a:r>
              <a:rPr lang="ru-RU" dirty="0"/>
              <a:t> </a:t>
            </a:r>
            <a:r>
              <a:rPr lang="ru-RU" dirty="0" err="1"/>
              <a:t>пайдалану</a:t>
            </a:r>
            <a:r>
              <a:rPr lang="ru-RU" dirty="0"/>
              <a:t> </a:t>
            </a:r>
            <a:r>
              <a:rPr lang="ru-RU" dirty="0" err="1"/>
              <a:t>коэффициентін</a:t>
            </a:r>
            <a:r>
              <a:rPr lang="ru-RU" dirty="0"/>
              <a:t> </a:t>
            </a:r>
            <a:r>
              <a:rPr lang="ru-RU" dirty="0" err="1"/>
              <a:t>келесідей</a:t>
            </a:r>
            <a:r>
              <a:rPr lang="ru-RU" dirty="0"/>
              <a:t> </a:t>
            </a:r>
            <a:r>
              <a:rPr lang="ru-RU" dirty="0" err="1"/>
              <a:t>есептейді</a:t>
            </a:r>
            <a:r>
              <a:rPr lang="ru-RU" dirty="0"/>
              <a:t> :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r"/>
            <a:r>
              <a:rPr lang="ru-RU" dirty="0"/>
              <a:t>(1)</a:t>
            </a:r>
          </a:p>
          <a:p>
            <a:pPr algn="just"/>
            <a:endParaRPr lang="ru-RU" dirty="0"/>
          </a:p>
          <a:p>
            <a:r>
              <a:rPr lang="ru-RU" dirty="0" err="1"/>
              <a:t>мұндағы</a:t>
            </a:r>
            <a:r>
              <a:rPr lang="ru-RU" dirty="0"/>
              <a:t> </a:t>
            </a:r>
          </a:p>
          <a:p>
            <a:pPr lvl="1"/>
            <a:r>
              <a:rPr lang="en-US" i="1" dirty="0">
                <a:solidFill>
                  <a:srgbClr val="0000FF"/>
                </a:solidFill>
              </a:rPr>
              <a:t>Q</a:t>
            </a:r>
            <a:r>
              <a:rPr lang="ru-RU" i="1" baseline="30000" dirty="0" err="1">
                <a:solidFill>
                  <a:srgbClr val="0000FF"/>
                </a:solidFill>
              </a:rPr>
              <a:t>р</a:t>
            </a:r>
            <a:r>
              <a:rPr lang="ru-RU" i="1" baseline="-25000" dirty="0" err="1">
                <a:solidFill>
                  <a:srgbClr val="0000FF"/>
                </a:solidFill>
              </a:rPr>
              <a:t>н</a:t>
            </a:r>
            <a:r>
              <a:rPr lang="ru-RU" i="1" dirty="0">
                <a:solidFill>
                  <a:srgbClr val="0000FF"/>
                </a:solidFill>
              </a:rPr>
              <a:t>– </a:t>
            </a:r>
            <a:r>
              <a:rPr lang="ru-RU" i="1" dirty="0" err="1">
                <a:solidFill>
                  <a:srgbClr val="0000FF"/>
                </a:solidFill>
              </a:rPr>
              <a:t>отынның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жану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жылуы</a:t>
            </a:r>
            <a:r>
              <a:rPr lang="ru-RU" i="1" dirty="0">
                <a:solidFill>
                  <a:srgbClr val="0000FF"/>
                </a:solidFill>
              </a:rPr>
              <a:t>;</a:t>
            </a:r>
          </a:p>
          <a:p>
            <a:pPr lvl="1"/>
            <a:r>
              <a:rPr lang="en-US" i="1" dirty="0">
                <a:solidFill>
                  <a:srgbClr val="0000FF"/>
                </a:solidFill>
              </a:rPr>
              <a:t>Q</a:t>
            </a:r>
            <a:r>
              <a:rPr lang="ru-RU" i="1" baseline="-25000" dirty="0">
                <a:solidFill>
                  <a:srgbClr val="0000FF"/>
                </a:solidFill>
              </a:rPr>
              <a:t>ф</a:t>
            </a:r>
            <a:r>
              <a:rPr lang="ru-RU" i="1" dirty="0">
                <a:solidFill>
                  <a:srgbClr val="0000FF"/>
                </a:solidFill>
              </a:rPr>
              <a:t> – </a:t>
            </a:r>
            <a:r>
              <a:rPr lang="ru-RU" i="1" dirty="0" err="1">
                <a:solidFill>
                  <a:srgbClr val="0000FF"/>
                </a:solidFill>
              </a:rPr>
              <a:t>қыздырылған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ауамен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және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отынмен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енгізілетін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физикалық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жылу</a:t>
            </a:r>
            <a:r>
              <a:rPr lang="ru-RU" i="1" dirty="0">
                <a:solidFill>
                  <a:srgbClr val="0000FF"/>
                </a:solidFill>
              </a:rPr>
              <a:t>;</a:t>
            </a:r>
          </a:p>
          <a:p>
            <a:pPr lvl="1"/>
            <a:r>
              <a:rPr lang="en-US" i="1" dirty="0">
                <a:solidFill>
                  <a:srgbClr val="0000FF"/>
                </a:solidFill>
              </a:rPr>
              <a:t>Q</a:t>
            </a:r>
            <a:r>
              <a:rPr lang="ru-RU" i="1" baseline="-25000" dirty="0">
                <a:solidFill>
                  <a:srgbClr val="0000FF"/>
                </a:solidFill>
              </a:rPr>
              <a:t>ух</a:t>
            </a:r>
            <a:r>
              <a:rPr lang="ru-RU" i="1" dirty="0">
                <a:solidFill>
                  <a:srgbClr val="0000FF"/>
                </a:solidFill>
              </a:rPr>
              <a:t> – </a:t>
            </a:r>
            <a:r>
              <a:rPr lang="ru-RU" i="1" dirty="0" err="1">
                <a:solidFill>
                  <a:srgbClr val="0000FF"/>
                </a:solidFill>
              </a:rPr>
              <a:t>ұшып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кететін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газдармен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жылудың</a:t>
            </a:r>
            <a:r>
              <a:rPr lang="ru-RU" i="1" dirty="0">
                <a:solidFill>
                  <a:srgbClr val="0000FF"/>
                </a:solidFill>
              </a:rPr>
              <a:t> </a:t>
            </a:r>
            <a:r>
              <a:rPr lang="ru-RU" i="1" dirty="0" err="1">
                <a:solidFill>
                  <a:srgbClr val="0000FF"/>
                </a:solidFill>
              </a:rPr>
              <a:t>шығыны</a:t>
            </a:r>
            <a:r>
              <a:rPr lang="ru-RU" i="1" dirty="0">
                <a:solidFill>
                  <a:srgbClr val="0000FF"/>
                </a:solidFill>
              </a:rPr>
              <a:t>.</a:t>
            </a:r>
          </a:p>
          <a:p>
            <a:r>
              <a:rPr lang="ru-RU" dirty="0"/>
              <a:t>(1) </a:t>
            </a:r>
            <a:r>
              <a:rPr lang="ru-RU" dirty="0" err="1"/>
              <a:t>Формулаға</a:t>
            </a:r>
            <a:r>
              <a:rPr lang="ru-RU" dirty="0"/>
              <a:t> </a:t>
            </a:r>
            <a:r>
              <a:rPr lang="ru-RU" dirty="0" err="1"/>
              <a:t>кіретін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шамалар</a:t>
            </a:r>
            <a:r>
              <a:rPr lang="ru-RU" dirty="0"/>
              <a:t> </a:t>
            </a:r>
            <a:r>
              <a:rPr lang="ru-RU" dirty="0" err="1"/>
              <a:t>отынның</a:t>
            </a:r>
            <a:r>
              <a:rPr lang="ru-RU" dirty="0"/>
              <a:t> </a:t>
            </a:r>
            <a:r>
              <a:rPr lang="ru-RU" dirty="0" err="1"/>
              <a:t>бірлігіне</a:t>
            </a:r>
            <a:r>
              <a:rPr lang="ru-RU" dirty="0"/>
              <a:t> </a:t>
            </a:r>
            <a:r>
              <a:rPr lang="ru-RU" dirty="0" err="1"/>
              <a:t>келтірілген</a:t>
            </a:r>
            <a:r>
              <a:rPr lang="ru-RU" dirty="0"/>
              <a:t> (Дж/кг, Дж/м</a:t>
            </a:r>
            <a:r>
              <a:rPr lang="ru-RU" baseline="30000" dirty="0"/>
              <a:t>3</a:t>
            </a:r>
            <a:r>
              <a:rPr lang="ru-RU" dirty="0"/>
              <a:t>).</a:t>
            </a:r>
          </a:p>
          <a:p>
            <a:endParaRPr lang="ru-RU" dirty="0"/>
          </a:p>
          <a:p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технологиялық</a:t>
            </a:r>
            <a:r>
              <a:rPr lang="ru-RU" dirty="0"/>
              <a:t> </a:t>
            </a:r>
            <a:r>
              <a:rPr lang="ru-RU" dirty="0" err="1"/>
              <a:t>қажеттіліктерге</a:t>
            </a:r>
            <a:r>
              <a:rPr lang="ru-RU" dirty="0"/>
              <a:t> </a:t>
            </a:r>
            <a:r>
              <a:rPr lang="kk-KZ" dirty="0"/>
              <a:t> келетін отын жылуының шығыны </a:t>
            </a:r>
            <a:r>
              <a:rPr lang="en-US" dirty="0"/>
              <a:t>Q</a:t>
            </a:r>
            <a:r>
              <a:rPr lang="ru-RU" baseline="-25000" dirty="0" err="1"/>
              <a:t>техн</a:t>
            </a:r>
            <a:r>
              <a:rPr lang="ru-RU" dirty="0"/>
              <a:t> (Вт), ал </a:t>
            </a:r>
            <a:r>
              <a:rPr lang="ru-RU" dirty="0" err="1"/>
              <a:t>жылулық</a:t>
            </a:r>
            <a:r>
              <a:rPr lang="ru-RU" dirty="0"/>
              <a:t> </a:t>
            </a:r>
            <a:r>
              <a:rPr lang="ru-RU" dirty="0" err="1"/>
              <a:t>жоғалымды</a:t>
            </a:r>
            <a:r>
              <a:rPr lang="ru-RU" dirty="0"/>
              <a:t> </a:t>
            </a:r>
            <a:r>
              <a:rPr lang="ru-RU" dirty="0" err="1"/>
              <a:t>жабуды</a:t>
            </a:r>
            <a:r>
              <a:rPr lang="ru-RU" dirty="0"/>
              <a:t> </a:t>
            </a:r>
            <a:r>
              <a:rPr lang="en-US" dirty="0"/>
              <a:t>Q</a:t>
            </a:r>
            <a:r>
              <a:rPr lang="ru-RU" baseline="-25000" dirty="0"/>
              <a:t>пот </a:t>
            </a:r>
            <a:r>
              <a:rPr lang="ru-RU" dirty="0" err="1"/>
              <a:t>құрайтын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, </a:t>
            </a:r>
            <a:r>
              <a:rPr lang="ru-RU" dirty="0" err="1"/>
              <a:t>онда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pPr algn="r"/>
            <a:r>
              <a:rPr lang="ru-RU" dirty="0"/>
              <a:t>(2)</a:t>
            </a:r>
          </a:p>
          <a:p>
            <a:endParaRPr lang="ru-RU" dirty="0"/>
          </a:p>
          <a:p>
            <a:r>
              <a:rPr lang="ru-RU" dirty="0" err="1"/>
              <a:t>мұндағы</a:t>
            </a:r>
            <a:r>
              <a:rPr lang="ru-RU" dirty="0"/>
              <a:t> В – </a:t>
            </a:r>
            <a:r>
              <a:rPr lang="ru-RU" dirty="0" err="1"/>
              <a:t>отын</a:t>
            </a:r>
            <a:r>
              <a:rPr lang="ru-RU" dirty="0"/>
              <a:t> </a:t>
            </a:r>
            <a:r>
              <a:rPr lang="ru-RU" dirty="0" err="1"/>
              <a:t>шығыны</a:t>
            </a:r>
            <a:r>
              <a:rPr lang="ru-RU" dirty="0"/>
              <a:t>, кг/с </a:t>
            </a:r>
            <a:r>
              <a:rPr lang="ru-RU" dirty="0" err="1"/>
              <a:t>немесе</a:t>
            </a:r>
            <a:r>
              <a:rPr lang="ru-RU" dirty="0"/>
              <a:t> м</a:t>
            </a:r>
            <a:r>
              <a:rPr lang="ru-RU" baseline="30000" dirty="0"/>
              <a:t>3</a:t>
            </a:r>
            <a:r>
              <a:rPr lang="ru-RU" dirty="0"/>
              <a:t>/с.</a:t>
            </a:r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357BDFC5-562B-C447-ABC4-7697994B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x-none" altLang="x-none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445C9F6-FA7C-FE4F-8AEF-C749BE5DC1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1628800"/>
            <a:ext cx="2304256" cy="838714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AFE0175-0521-2E49-9BB3-4578BED69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5229200"/>
            <a:ext cx="2088232" cy="720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83568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4952</TotalTime>
  <Words>4023</Words>
  <Application>Microsoft Office PowerPoint</Application>
  <PresentationFormat>Экран (4:3)</PresentationFormat>
  <Paragraphs>337</Paragraphs>
  <Slides>31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Arial</vt:lpstr>
      <vt:lpstr>Calibri</vt:lpstr>
      <vt:lpstr>Wingdings</vt:lpstr>
      <vt:lpstr>Оформление по умолчанию</vt:lpstr>
      <vt:lpstr>Болат құю қондырғыларындағы жылу және масса алмасу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KazNTU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Image</dc:creator>
  <cp:lastModifiedBy>Гульзира Мамырбаева</cp:lastModifiedBy>
  <cp:revision>454</cp:revision>
  <cp:lastPrinted>2014-11-22T11:28:06Z</cp:lastPrinted>
  <dcterms:created xsi:type="dcterms:W3CDTF">2012-10-31T08:46:53Z</dcterms:created>
  <dcterms:modified xsi:type="dcterms:W3CDTF">2023-11-08T08:35:06Z</dcterms:modified>
</cp:coreProperties>
</file>