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78" r:id="rId2"/>
    <p:sldId id="257" r:id="rId3"/>
    <p:sldId id="258" r:id="rId4"/>
    <p:sldId id="449" r:id="rId5"/>
    <p:sldId id="450" r:id="rId6"/>
    <p:sldId id="451" r:id="rId7"/>
    <p:sldId id="452" r:id="rId8"/>
    <p:sldId id="459" r:id="rId9"/>
    <p:sldId id="389" r:id="rId10"/>
    <p:sldId id="453" r:id="rId11"/>
    <p:sldId id="455" r:id="rId12"/>
    <p:sldId id="456" r:id="rId13"/>
    <p:sldId id="457" r:id="rId14"/>
    <p:sldId id="458" r:id="rId15"/>
    <p:sldId id="460" r:id="rId16"/>
    <p:sldId id="461" r:id="rId17"/>
    <p:sldId id="462" r:id="rId18"/>
    <p:sldId id="463" r:id="rId19"/>
    <p:sldId id="416" r:id="rId20"/>
    <p:sldId id="464" r:id="rId21"/>
    <p:sldId id="465" r:id="rId22"/>
    <p:sldId id="466" r:id="rId23"/>
    <p:sldId id="467" r:id="rId24"/>
    <p:sldId id="469" r:id="rId25"/>
    <p:sldId id="471" r:id="rId26"/>
    <p:sldId id="470" r:id="rId27"/>
    <p:sldId id="472" r:id="rId28"/>
    <p:sldId id="473" r:id="rId29"/>
    <p:sldId id="474" r:id="rId30"/>
    <p:sldId id="475" r:id="rId31"/>
    <p:sldId id="426" r:id="rId32"/>
    <p:sldId id="442" r:id="rId33"/>
    <p:sldId id="356" r:id="rId34"/>
    <p:sldId id="440" r:id="rId35"/>
    <p:sldId id="438" r:id="rId36"/>
    <p:sldId id="439" r:id="rId37"/>
    <p:sldId id="443" r:id="rId38"/>
    <p:sldId id="445" r:id="rId39"/>
    <p:sldId id="448" r:id="rId40"/>
    <p:sldId id="259" r:id="rId41"/>
    <p:sldId id="428" r:id="rId42"/>
    <p:sldId id="433" r:id="rId43"/>
    <p:sldId id="435" r:id="rId44"/>
    <p:sldId id="437" r:id="rId45"/>
    <p:sldId id="429" r:id="rId46"/>
    <p:sldId id="430" r:id="rId47"/>
    <p:sldId id="432" r:id="rId48"/>
    <p:sldId id="454" r:id="rId49"/>
    <p:sldId id="478" r:id="rId50"/>
    <p:sldId id="398" r:id="rId51"/>
    <p:sldId id="262" r:id="rId52"/>
    <p:sldId id="401" r:id="rId53"/>
    <p:sldId id="476" r:id="rId54"/>
  </p:sldIdLst>
  <p:sldSz cx="9144000" cy="6858000" type="screen4x3"/>
  <p:notesSz cx="9866313" cy="6735763"/>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405" autoAdjust="0"/>
  </p:normalViewPr>
  <p:slideViewPr>
    <p:cSldViewPr>
      <p:cViewPr varScale="1">
        <p:scale>
          <a:sx n="80" d="100"/>
          <a:sy n="80" d="100"/>
        </p:scale>
        <p:origin x="1483"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A9FA2FF-EC32-AC4F-A0F4-4A0B2AA80F5E}"/>
              </a:ext>
            </a:extLst>
          </p:cNvPr>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ru-RU"/>
              <a:t>МИНИСТЕРСТВО ОБРАЗОВАНИЯ И НАУКИ РЕСПУБЛИКИ КАЗАХСТАН</a:t>
            </a:r>
          </a:p>
        </p:txBody>
      </p:sp>
      <p:sp>
        <p:nvSpPr>
          <p:cNvPr id="5123" name="Rectangle 3">
            <a:extLst>
              <a:ext uri="{FF2B5EF4-FFF2-40B4-BE49-F238E27FC236}">
                <a16:creationId xmlns:a16="http://schemas.microsoft.com/office/drawing/2014/main" id="{6DAB2E61-4517-2E40-96A7-A0063ABBD4AB}"/>
              </a:ext>
            </a:extLst>
          </p:cNvPr>
          <p:cNvSpPr>
            <a:spLocks noGrp="1" noChangeArrowheads="1"/>
          </p:cNvSpPr>
          <p:nvPr>
            <p:ph type="dt" sz="quarter" idx="1"/>
          </p:nvPr>
        </p:nvSpPr>
        <p:spPr bwMode="auto">
          <a:xfrm>
            <a:off x="558800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5124" name="Rectangle 4">
            <a:extLst>
              <a:ext uri="{FF2B5EF4-FFF2-40B4-BE49-F238E27FC236}">
                <a16:creationId xmlns:a16="http://schemas.microsoft.com/office/drawing/2014/main" id="{FB9B7366-D111-9746-8C01-F22E8FC9D07D}"/>
              </a:ext>
            </a:extLst>
          </p:cNvPr>
          <p:cNvSpPr>
            <a:spLocks noGrp="1" noChangeArrowheads="1"/>
          </p:cNvSpPr>
          <p:nvPr>
            <p:ph type="ftr" sz="quarter" idx="2"/>
          </p:nvPr>
        </p:nvSpPr>
        <p:spPr bwMode="auto">
          <a:xfrm>
            <a:off x="0" y="6397625"/>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5125" name="Rectangle 5">
            <a:extLst>
              <a:ext uri="{FF2B5EF4-FFF2-40B4-BE49-F238E27FC236}">
                <a16:creationId xmlns:a16="http://schemas.microsoft.com/office/drawing/2014/main" id="{A1EAEC99-7EC3-4A4A-83B2-E3D9F1225B93}"/>
              </a:ext>
            </a:extLst>
          </p:cNvPr>
          <p:cNvSpPr>
            <a:spLocks noGrp="1" noChangeArrowheads="1"/>
          </p:cNvSpPr>
          <p:nvPr>
            <p:ph type="sldNum" sz="quarter" idx="3"/>
          </p:nvPr>
        </p:nvSpPr>
        <p:spPr bwMode="auto">
          <a:xfrm>
            <a:off x="5588000" y="6397625"/>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CBF28C5-AE89-A54D-8E3A-CBA7147107C8}" type="slidenum">
              <a:rPr lang="ru-RU" altLang="x-none"/>
              <a:pPr/>
              <a:t>‹#›</a:t>
            </a:fld>
            <a:endParaRPr lang="ru-RU"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FA38896-780E-B44C-B947-828B9B9D8EB3}"/>
              </a:ext>
            </a:extLst>
          </p:cNvPr>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r>
              <a:rPr lang="ru-RU"/>
              <a:t>МИНИСТЕРСТВО ОБРАЗОВАНИЯ И НАУКИ РЕСПУБЛИКИ КАЗАХСТАН</a:t>
            </a:r>
          </a:p>
        </p:txBody>
      </p:sp>
      <p:sp>
        <p:nvSpPr>
          <p:cNvPr id="3075" name="Rectangle 3">
            <a:extLst>
              <a:ext uri="{FF2B5EF4-FFF2-40B4-BE49-F238E27FC236}">
                <a16:creationId xmlns:a16="http://schemas.microsoft.com/office/drawing/2014/main" id="{B9B7C76F-685C-3548-AB38-52AB96DA4F7E}"/>
              </a:ext>
            </a:extLst>
          </p:cNvPr>
          <p:cNvSpPr>
            <a:spLocks noGrp="1" noChangeArrowheads="1"/>
          </p:cNvSpPr>
          <p:nvPr>
            <p:ph type="dt" idx="1"/>
          </p:nvPr>
        </p:nvSpPr>
        <p:spPr bwMode="auto">
          <a:xfrm>
            <a:off x="558800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2772" name="Rectangle 4">
            <a:extLst>
              <a:ext uri="{FF2B5EF4-FFF2-40B4-BE49-F238E27FC236}">
                <a16:creationId xmlns:a16="http://schemas.microsoft.com/office/drawing/2014/main" id="{E320D1A9-4F52-FA4E-84B3-C1885628962A}"/>
              </a:ext>
            </a:extLst>
          </p:cNvPr>
          <p:cNvSpPr>
            <a:spLocks noGrp="1" noRot="1" noChangeAspect="1" noChangeArrowheads="1" noTextEdit="1"/>
          </p:cNvSpPr>
          <p:nvPr>
            <p:ph type="sldImg" idx="2"/>
          </p:nvPr>
        </p:nvSpPr>
        <p:spPr bwMode="auto">
          <a:xfrm>
            <a:off x="3249613" y="504825"/>
            <a:ext cx="3370262" cy="2527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B9620C8C-5A5E-C34E-8FEA-F8035204EF5F}"/>
              </a:ext>
            </a:extLst>
          </p:cNvPr>
          <p:cNvSpPr>
            <a:spLocks noGrp="1" noChangeArrowheads="1"/>
          </p:cNvSpPr>
          <p:nvPr>
            <p:ph type="body" sz="quarter" idx="3"/>
          </p:nvPr>
        </p:nvSpPr>
        <p:spPr bwMode="auto">
          <a:xfrm>
            <a:off x="985838" y="3198813"/>
            <a:ext cx="7894637" cy="30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078" name="Rectangle 6">
            <a:extLst>
              <a:ext uri="{FF2B5EF4-FFF2-40B4-BE49-F238E27FC236}">
                <a16:creationId xmlns:a16="http://schemas.microsoft.com/office/drawing/2014/main" id="{E536320E-1014-BE47-9E71-884909D20A55}"/>
              </a:ext>
            </a:extLst>
          </p:cNvPr>
          <p:cNvSpPr>
            <a:spLocks noGrp="1" noChangeArrowheads="1"/>
          </p:cNvSpPr>
          <p:nvPr>
            <p:ph type="ftr" sz="quarter" idx="4"/>
          </p:nvPr>
        </p:nvSpPr>
        <p:spPr bwMode="auto">
          <a:xfrm>
            <a:off x="0" y="6397625"/>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3079" name="Rectangle 7">
            <a:extLst>
              <a:ext uri="{FF2B5EF4-FFF2-40B4-BE49-F238E27FC236}">
                <a16:creationId xmlns:a16="http://schemas.microsoft.com/office/drawing/2014/main" id="{AA99A8CC-E0B5-0949-8723-A92F4AB42429}"/>
              </a:ext>
            </a:extLst>
          </p:cNvPr>
          <p:cNvSpPr>
            <a:spLocks noGrp="1" noChangeArrowheads="1"/>
          </p:cNvSpPr>
          <p:nvPr>
            <p:ph type="sldNum" sz="quarter" idx="5"/>
          </p:nvPr>
        </p:nvSpPr>
        <p:spPr bwMode="auto">
          <a:xfrm>
            <a:off x="5588000" y="6397625"/>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C4A09B-A890-034F-9810-8B19FC626B93}" type="slidenum">
              <a:rPr lang="ru-RU" altLang="x-none"/>
              <a:pPr/>
              <a:t>‹#›</a:t>
            </a:fld>
            <a:endParaRPr lang="ru-RU" altLang="x-none"/>
          </a:p>
        </p:txBody>
      </p:sp>
    </p:spTree>
    <p:extLst>
      <p:ext uri="{BB962C8B-B14F-4D97-AF65-F5344CB8AC3E}">
        <p14:creationId xmlns:p14="http://schemas.microsoft.com/office/powerpoint/2010/main" val="2206116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6AED8294-21A6-8745-B7DF-76F214804650}"/>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ru-RU" altLang="x-none"/>
              <a:t>МИНИСТЕРСТВО ОБРАЗОВАНИЯ И НАУКИ РЕСПУБЛИКИ КАЗАХСТАН</a:t>
            </a:r>
          </a:p>
        </p:txBody>
      </p:sp>
      <p:sp>
        <p:nvSpPr>
          <p:cNvPr id="16386" name="Rectangle 7">
            <a:extLst>
              <a:ext uri="{FF2B5EF4-FFF2-40B4-BE49-F238E27FC236}">
                <a16:creationId xmlns:a16="http://schemas.microsoft.com/office/drawing/2014/main" id="{A7F6046D-57B1-1C4D-9ECB-9B69F17A10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6ADE68-AEF6-BE4A-B865-E0FDB4DE44FC}" type="slidenum">
              <a:rPr lang="ru-RU" altLang="x-none"/>
              <a:pPr>
                <a:spcBef>
                  <a:spcPct val="0"/>
                </a:spcBef>
              </a:pPr>
              <a:t>1</a:t>
            </a:fld>
            <a:endParaRPr lang="ru-RU" altLang="x-none"/>
          </a:p>
        </p:txBody>
      </p:sp>
      <p:sp>
        <p:nvSpPr>
          <p:cNvPr id="16387" name="Rectangle 2">
            <a:extLst>
              <a:ext uri="{FF2B5EF4-FFF2-40B4-BE49-F238E27FC236}">
                <a16:creationId xmlns:a16="http://schemas.microsoft.com/office/drawing/2014/main" id="{07A07D74-FC14-9244-B98A-B981C452D0FE}"/>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1AF8070C-8E17-684F-B80C-4AAAE752C95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x-none" altLang="x-none">
              <a:latin typeface="Arial" panose="020B0604020202020204" pitchFamily="34" charset="0"/>
            </a:endParaRPr>
          </a:p>
        </p:txBody>
      </p:sp>
    </p:spTree>
    <p:extLst>
      <p:ext uri="{BB962C8B-B14F-4D97-AF65-F5344CB8AC3E}">
        <p14:creationId xmlns:p14="http://schemas.microsoft.com/office/powerpoint/2010/main" val="267934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14D2BD0A-8F85-A044-83B5-CFC20CC36C38}"/>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537C4236-D477-A84D-BD57-5D02DE7E0B3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B128BAF3-336D-1D49-AE80-423DFF1B611A}"/>
              </a:ext>
            </a:extLst>
          </p:cNvPr>
          <p:cNvSpPr>
            <a:spLocks noGrp="1" noChangeArrowheads="1"/>
          </p:cNvSpPr>
          <p:nvPr>
            <p:ph type="sldNum" sz="quarter" idx="12"/>
          </p:nvPr>
        </p:nvSpPr>
        <p:spPr>
          <a:ln/>
        </p:spPr>
        <p:txBody>
          <a:bodyPr/>
          <a:lstStyle>
            <a:lvl1pPr>
              <a:defRPr/>
            </a:lvl1pPr>
          </a:lstStyle>
          <a:p>
            <a:fld id="{273572B7-12A2-1248-8C4F-E6FFBD60586E}" type="slidenum">
              <a:rPr lang="ru-RU" altLang="x-none"/>
              <a:pPr/>
              <a:t>‹#›</a:t>
            </a:fld>
            <a:endParaRPr lang="ru-RU" altLang="x-none"/>
          </a:p>
        </p:txBody>
      </p:sp>
    </p:spTree>
    <p:extLst>
      <p:ext uri="{BB962C8B-B14F-4D97-AF65-F5344CB8AC3E}">
        <p14:creationId xmlns:p14="http://schemas.microsoft.com/office/powerpoint/2010/main" val="57095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7472DEE6-43BA-3E40-8086-DA92D351E13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EB619DA0-ED9F-6844-A45D-1ECFFD73317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0C2FF53-1F5B-BB49-957E-DD550AD8AEB4}"/>
              </a:ext>
            </a:extLst>
          </p:cNvPr>
          <p:cNvSpPr>
            <a:spLocks noGrp="1" noChangeArrowheads="1"/>
          </p:cNvSpPr>
          <p:nvPr>
            <p:ph type="sldNum" sz="quarter" idx="12"/>
          </p:nvPr>
        </p:nvSpPr>
        <p:spPr>
          <a:ln/>
        </p:spPr>
        <p:txBody>
          <a:bodyPr/>
          <a:lstStyle>
            <a:lvl1pPr>
              <a:defRPr/>
            </a:lvl1pPr>
          </a:lstStyle>
          <a:p>
            <a:fld id="{8423C2E2-456C-944F-9F4E-9243380A099C}" type="slidenum">
              <a:rPr lang="ru-RU" altLang="x-none"/>
              <a:pPr/>
              <a:t>‹#›</a:t>
            </a:fld>
            <a:endParaRPr lang="ru-RU" altLang="x-none"/>
          </a:p>
        </p:txBody>
      </p:sp>
    </p:spTree>
    <p:extLst>
      <p:ext uri="{BB962C8B-B14F-4D97-AF65-F5344CB8AC3E}">
        <p14:creationId xmlns:p14="http://schemas.microsoft.com/office/powerpoint/2010/main" val="170743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4256E898-7F21-A445-B4A1-82CEDB67B25B}"/>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6E4A4C22-FD05-2E47-9AF7-F41EC4685C1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BC67D53-D4FF-5B48-A1BC-62C7C5D7E003}"/>
              </a:ext>
            </a:extLst>
          </p:cNvPr>
          <p:cNvSpPr>
            <a:spLocks noGrp="1" noChangeArrowheads="1"/>
          </p:cNvSpPr>
          <p:nvPr>
            <p:ph type="sldNum" sz="quarter" idx="12"/>
          </p:nvPr>
        </p:nvSpPr>
        <p:spPr>
          <a:ln/>
        </p:spPr>
        <p:txBody>
          <a:bodyPr/>
          <a:lstStyle>
            <a:lvl1pPr>
              <a:defRPr/>
            </a:lvl1pPr>
          </a:lstStyle>
          <a:p>
            <a:fld id="{1DDACF1A-8BB3-3944-B387-A950D48AA7C7}" type="slidenum">
              <a:rPr lang="ru-RU" altLang="x-none"/>
              <a:pPr/>
              <a:t>‹#›</a:t>
            </a:fld>
            <a:endParaRPr lang="ru-RU" altLang="x-none"/>
          </a:p>
        </p:txBody>
      </p:sp>
    </p:spTree>
    <p:extLst>
      <p:ext uri="{BB962C8B-B14F-4D97-AF65-F5344CB8AC3E}">
        <p14:creationId xmlns:p14="http://schemas.microsoft.com/office/powerpoint/2010/main" val="297818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53A5B1B1-F524-B64D-B8E7-79EDDA39ADEE}"/>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AC975D7-A01F-D64C-965C-ED92681B4F1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891FFA87-C817-4F4B-A180-032BA05C3F6A}"/>
              </a:ext>
            </a:extLst>
          </p:cNvPr>
          <p:cNvSpPr>
            <a:spLocks noGrp="1" noChangeArrowheads="1"/>
          </p:cNvSpPr>
          <p:nvPr>
            <p:ph type="sldNum" sz="quarter" idx="12"/>
          </p:nvPr>
        </p:nvSpPr>
        <p:spPr>
          <a:ln/>
        </p:spPr>
        <p:txBody>
          <a:bodyPr/>
          <a:lstStyle>
            <a:lvl1pPr>
              <a:defRPr/>
            </a:lvl1pPr>
          </a:lstStyle>
          <a:p>
            <a:fld id="{AA564CFC-5EA5-5E49-B5CE-1FFC23A7C260}" type="slidenum">
              <a:rPr lang="ru-RU" altLang="x-none"/>
              <a:pPr/>
              <a:t>‹#›</a:t>
            </a:fld>
            <a:endParaRPr lang="ru-RU" altLang="x-none"/>
          </a:p>
        </p:txBody>
      </p:sp>
    </p:spTree>
    <p:extLst>
      <p:ext uri="{BB962C8B-B14F-4D97-AF65-F5344CB8AC3E}">
        <p14:creationId xmlns:p14="http://schemas.microsoft.com/office/powerpoint/2010/main" val="220123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7A651071-6A24-5C47-AE8F-34C1FA6028A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3FC8DE9-A6BF-5E44-8201-E6C3C71A728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712B55AE-5157-4246-888A-8888EB0F6FBA}"/>
              </a:ext>
            </a:extLst>
          </p:cNvPr>
          <p:cNvSpPr>
            <a:spLocks noGrp="1" noChangeArrowheads="1"/>
          </p:cNvSpPr>
          <p:nvPr>
            <p:ph type="sldNum" sz="quarter" idx="12"/>
          </p:nvPr>
        </p:nvSpPr>
        <p:spPr>
          <a:ln/>
        </p:spPr>
        <p:txBody>
          <a:bodyPr/>
          <a:lstStyle>
            <a:lvl1pPr>
              <a:defRPr/>
            </a:lvl1pPr>
          </a:lstStyle>
          <a:p>
            <a:fld id="{64583569-1163-9349-B02A-B071F908BFF3}" type="slidenum">
              <a:rPr lang="ru-RU" altLang="x-none"/>
              <a:pPr/>
              <a:t>‹#›</a:t>
            </a:fld>
            <a:endParaRPr lang="ru-RU" altLang="x-none"/>
          </a:p>
        </p:txBody>
      </p:sp>
    </p:spTree>
    <p:extLst>
      <p:ext uri="{BB962C8B-B14F-4D97-AF65-F5344CB8AC3E}">
        <p14:creationId xmlns:p14="http://schemas.microsoft.com/office/powerpoint/2010/main" val="111075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43BB6853-6A4B-E447-9D36-593DDC479398}"/>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EF570ECF-25FA-E140-8F79-3AA4EA35805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DD8BC50A-F1AE-7C4A-830F-71814ACE6C77}"/>
              </a:ext>
            </a:extLst>
          </p:cNvPr>
          <p:cNvSpPr>
            <a:spLocks noGrp="1" noChangeArrowheads="1"/>
          </p:cNvSpPr>
          <p:nvPr>
            <p:ph type="sldNum" sz="quarter" idx="12"/>
          </p:nvPr>
        </p:nvSpPr>
        <p:spPr>
          <a:ln/>
        </p:spPr>
        <p:txBody>
          <a:bodyPr/>
          <a:lstStyle>
            <a:lvl1pPr>
              <a:defRPr/>
            </a:lvl1pPr>
          </a:lstStyle>
          <a:p>
            <a:fld id="{B34C56E1-AFFD-4C4A-A111-2BFFF30355F5}" type="slidenum">
              <a:rPr lang="ru-RU" altLang="x-none"/>
              <a:pPr/>
              <a:t>‹#›</a:t>
            </a:fld>
            <a:endParaRPr lang="ru-RU" altLang="x-none"/>
          </a:p>
        </p:txBody>
      </p:sp>
    </p:spTree>
    <p:extLst>
      <p:ext uri="{BB962C8B-B14F-4D97-AF65-F5344CB8AC3E}">
        <p14:creationId xmlns:p14="http://schemas.microsoft.com/office/powerpoint/2010/main" val="104709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0C06AEB2-D1BD-ED42-A68A-CABAB3FDFACB}"/>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3DE58468-CE92-3D45-916C-A230FC9823E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BB4C999F-2C3A-6C41-B190-76034E4B9F6F}"/>
              </a:ext>
            </a:extLst>
          </p:cNvPr>
          <p:cNvSpPr>
            <a:spLocks noGrp="1" noChangeArrowheads="1"/>
          </p:cNvSpPr>
          <p:nvPr>
            <p:ph type="sldNum" sz="quarter" idx="12"/>
          </p:nvPr>
        </p:nvSpPr>
        <p:spPr>
          <a:ln/>
        </p:spPr>
        <p:txBody>
          <a:bodyPr/>
          <a:lstStyle>
            <a:lvl1pPr>
              <a:defRPr/>
            </a:lvl1pPr>
          </a:lstStyle>
          <a:p>
            <a:fld id="{1007F627-E3E9-D34B-A3E4-B60296F01318}" type="slidenum">
              <a:rPr lang="ru-RU" altLang="x-none"/>
              <a:pPr/>
              <a:t>‹#›</a:t>
            </a:fld>
            <a:endParaRPr lang="ru-RU" altLang="x-none"/>
          </a:p>
        </p:txBody>
      </p:sp>
    </p:spTree>
    <p:extLst>
      <p:ext uri="{BB962C8B-B14F-4D97-AF65-F5344CB8AC3E}">
        <p14:creationId xmlns:p14="http://schemas.microsoft.com/office/powerpoint/2010/main" val="151347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11C39DB7-63A1-344E-83B7-DD390DE22441}"/>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6D81D29F-6518-FC45-9911-E1AE27A984F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9833A263-6698-8047-BA0C-DDE41A8A066E}"/>
              </a:ext>
            </a:extLst>
          </p:cNvPr>
          <p:cNvSpPr>
            <a:spLocks noGrp="1" noChangeArrowheads="1"/>
          </p:cNvSpPr>
          <p:nvPr>
            <p:ph type="sldNum" sz="quarter" idx="12"/>
          </p:nvPr>
        </p:nvSpPr>
        <p:spPr>
          <a:ln/>
        </p:spPr>
        <p:txBody>
          <a:bodyPr/>
          <a:lstStyle>
            <a:lvl1pPr>
              <a:defRPr/>
            </a:lvl1pPr>
          </a:lstStyle>
          <a:p>
            <a:fld id="{801D7DF6-89AB-1D4A-B7DD-8AACBC2F62D5}" type="slidenum">
              <a:rPr lang="ru-RU" altLang="x-none"/>
              <a:pPr/>
              <a:t>‹#›</a:t>
            </a:fld>
            <a:endParaRPr lang="ru-RU" altLang="x-none"/>
          </a:p>
        </p:txBody>
      </p:sp>
    </p:spTree>
    <p:extLst>
      <p:ext uri="{BB962C8B-B14F-4D97-AF65-F5344CB8AC3E}">
        <p14:creationId xmlns:p14="http://schemas.microsoft.com/office/powerpoint/2010/main" val="44806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B21627-BBD1-E647-AE1D-5A69D2210D62}"/>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F1987C3C-F35E-6E43-BABA-DE946677245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21FAA2BA-CC49-B344-934B-9088D159D637}"/>
              </a:ext>
            </a:extLst>
          </p:cNvPr>
          <p:cNvSpPr>
            <a:spLocks noGrp="1" noChangeArrowheads="1"/>
          </p:cNvSpPr>
          <p:nvPr>
            <p:ph type="sldNum" sz="quarter" idx="12"/>
          </p:nvPr>
        </p:nvSpPr>
        <p:spPr>
          <a:ln/>
        </p:spPr>
        <p:txBody>
          <a:bodyPr/>
          <a:lstStyle>
            <a:lvl1pPr>
              <a:defRPr/>
            </a:lvl1pPr>
          </a:lstStyle>
          <a:p>
            <a:fld id="{949D82BA-2B26-AE43-A032-19449B34ADD6}" type="slidenum">
              <a:rPr lang="ru-RU" altLang="x-none"/>
              <a:pPr/>
              <a:t>‹#›</a:t>
            </a:fld>
            <a:endParaRPr lang="ru-RU" altLang="x-none"/>
          </a:p>
        </p:txBody>
      </p:sp>
    </p:spTree>
    <p:extLst>
      <p:ext uri="{BB962C8B-B14F-4D97-AF65-F5344CB8AC3E}">
        <p14:creationId xmlns:p14="http://schemas.microsoft.com/office/powerpoint/2010/main" val="375235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3B763B11-A24B-7E4D-A2D2-5EF5E61414D5}"/>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C6DD7260-BC43-764C-9B8F-78411D75969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0F39EE93-4F3A-3E47-A9FF-6EAFF34BD818}"/>
              </a:ext>
            </a:extLst>
          </p:cNvPr>
          <p:cNvSpPr>
            <a:spLocks noGrp="1" noChangeArrowheads="1"/>
          </p:cNvSpPr>
          <p:nvPr>
            <p:ph type="sldNum" sz="quarter" idx="12"/>
          </p:nvPr>
        </p:nvSpPr>
        <p:spPr>
          <a:ln/>
        </p:spPr>
        <p:txBody>
          <a:bodyPr/>
          <a:lstStyle>
            <a:lvl1pPr>
              <a:defRPr/>
            </a:lvl1pPr>
          </a:lstStyle>
          <a:p>
            <a:fld id="{3CB1CECE-3D97-064B-9753-9BB0E6C0C15C}" type="slidenum">
              <a:rPr lang="ru-RU" altLang="x-none"/>
              <a:pPr/>
              <a:t>‹#›</a:t>
            </a:fld>
            <a:endParaRPr lang="ru-RU" altLang="x-none"/>
          </a:p>
        </p:txBody>
      </p:sp>
    </p:spTree>
    <p:extLst>
      <p:ext uri="{BB962C8B-B14F-4D97-AF65-F5344CB8AC3E}">
        <p14:creationId xmlns:p14="http://schemas.microsoft.com/office/powerpoint/2010/main" val="192945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ADE2D027-9BBA-F743-B9D8-79DB2706D951}"/>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C99CC660-CE49-F74B-B944-4F8E15DFFFF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70FF9068-4AF3-AD4A-A787-EF6004CF702B}"/>
              </a:ext>
            </a:extLst>
          </p:cNvPr>
          <p:cNvSpPr>
            <a:spLocks noGrp="1" noChangeArrowheads="1"/>
          </p:cNvSpPr>
          <p:nvPr>
            <p:ph type="sldNum" sz="quarter" idx="12"/>
          </p:nvPr>
        </p:nvSpPr>
        <p:spPr>
          <a:ln/>
        </p:spPr>
        <p:txBody>
          <a:bodyPr/>
          <a:lstStyle>
            <a:lvl1pPr>
              <a:defRPr/>
            </a:lvl1pPr>
          </a:lstStyle>
          <a:p>
            <a:fld id="{D2DC5B4D-AEFD-EB4C-897B-F9CAFD4A24FA}" type="slidenum">
              <a:rPr lang="ru-RU" altLang="x-none"/>
              <a:pPr/>
              <a:t>‹#›</a:t>
            </a:fld>
            <a:endParaRPr lang="ru-RU" altLang="x-none"/>
          </a:p>
        </p:txBody>
      </p:sp>
    </p:spTree>
    <p:extLst>
      <p:ext uri="{BB962C8B-B14F-4D97-AF65-F5344CB8AC3E}">
        <p14:creationId xmlns:p14="http://schemas.microsoft.com/office/powerpoint/2010/main" val="364047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C45A0D1-90A1-7640-9A64-8C75D905788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x-none"/>
              <a:t>Образец заголовка</a:t>
            </a:r>
          </a:p>
        </p:txBody>
      </p:sp>
      <p:sp>
        <p:nvSpPr>
          <p:cNvPr id="1027" name="Rectangle 3">
            <a:extLst>
              <a:ext uri="{FF2B5EF4-FFF2-40B4-BE49-F238E27FC236}">
                <a16:creationId xmlns:a16="http://schemas.microsoft.com/office/drawing/2014/main" id="{B3FED6AA-0FEC-F44D-9225-01A4ED0D9A9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x-none"/>
              <a:t>Образец текста</a:t>
            </a:r>
          </a:p>
          <a:p>
            <a:pPr lvl="1"/>
            <a:r>
              <a:rPr lang="ru-RU" altLang="x-none"/>
              <a:t>Второй уровень</a:t>
            </a:r>
          </a:p>
          <a:p>
            <a:pPr lvl="2"/>
            <a:r>
              <a:rPr lang="ru-RU" altLang="x-none"/>
              <a:t>Третий уровень</a:t>
            </a:r>
          </a:p>
          <a:p>
            <a:pPr lvl="3"/>
            <a:r>
              <a:rPr lang="ru-RU" altLang="x-none"/>
              <a:t>Четвертый уровень</a:t>
            </a:r>
          </a:p>
          <a:p>
            <a:pPr lvl="4"/>
            <a:r>
              <a:rPr lang="ru-RU" altLang="x-none"/>
              <a:t>Пятый уровень</a:t>
            </a:r>
          </a:p>
        </p:txBody>
      </p:sp>
      <p:sp>
        <p:nvSpPr>
          <p:cNvPr id="1028" name="Rectangle 4">
            <a:extLst>
              <a:ext uri="{FF2B5EF4-FFF2-40B4-BE49-F238E27FC236}">
                <a16:creationId xmlns:a16="http://schemas.microsoft.com/office/drawing/2014/main" id="{78B73F30-36B3-FF40-9BF7-59AD467F631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a:extLst>
              <a:ext uri="{FF2B5EF4-FFF2-40B4-BE49-F238E27FC236}">
                <a16:creationId xmlns:a16="http://schemas.microsoft.com/office/drawing/2014/main" id="{781DA6D3-DED8-DE44-8AF3-0F525EFEF9B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a:extLst>
              <a:ext uri="{FF2B5EF4-FFF2-40B4-BE49-F238E27FC236}">
                <a16:creationId xmlns:a16="http://schemas.microsoft.com/office/drawing/2014/main" id="{0CB350B9-BC3B-D642-BEC5-D0273BC63CA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59EEFDD-7374-924B-9C79-AFECC37C0F9C}" type="slidenum">
              <a:rPr lang="ru-RU" altLang="x-none"/>
              <a:pPr/>
              <a:t>‹#›</a:t>
            </a:fld>
            <a:endParaRPr lang="ru-RU"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 Id="rId9" Type="http://schemas.microsoft.com/office/2007/relationships/hdphoto" Target="../media/hdphoto4.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quizizz.com/join?gc=42726978"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Номер слайда 5">
            <a:extLst>
              <a:ext uri="{FF2B5EF4-FFF2-40B4-BE49-F238E27FC236}">
                <a16:creationId xmlns:a16="http://schemas.microsoft.com/office/drawing/2014/main" id="{ACD89ED6-3A10-944C-BF97-1972ACE6037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A91307-0713-574B-B50F-DC68ABE2FEAF}" type="slidenum">
              <a:rPr lang="ru-RU" altLang="x-none" sz="1400"/>
              <a:pPr>
                <a:spcBef>
                  <a:spcPct val="0"/>
                </a:spcBef>
                <a:buFontTx/>
                <a:buNone/>
              </a:pPr>
              <a:t>1</a:t>
            </a:fld>
            <a:endParaRPr lang="ru-RU" altLang="x-none" sz="1400"/>
          </a:p>
        </p:txBody>
      </p:sp>
      <p:sp>
        <p:nvSpPr>
          <p:cNvPr id="2" name="Rectangle 2">
            <a:extLst>
              <a:ext uri="{FF2B5EF4-FFF2-40B4-BE49-F238E27FC236}">
                <a16:creationId xmlns:a16="http://schemas.microsoft.com/office/drawing/2014/main" id="{31DFBC2B-16A8-B343-946E-5CC1F59E3406}"/>
              </a:ext>
            </a:extLst>
          </p:cNvPr>
          <p:cNvSpPr>
            <a:spLocks noGrp="1" noChangeArrowheads="1"/>
          </p:cNvSpPr>
          <p:nvPr>
            <p:ph type="ctrTitle"/>
          </p:nvPr>
        </p:nvSpPr>
        <p:spPr>
          <a:xfrm>
            <a:off x="685800" y="2866925"/>
            <a:ext cx="7772400" cy="1470025"/>
          </a:xfrm>
          <a:effectLst>
            <a:outerShdw dist="53882" dir="2700000" algn="ctr" rotWithShape="0">
              <a:srgbClr val="CCECFF"/>
            </a:outerShdw>
          </a:effectLst>
        </p:spPr>
        <p:txBody>
          <a:bodyPr/>
          <a:lstStyle/>
          <a:p>
            <a:pPr eaLnBrk="1" hangingPunct="1">
              <a:defRPr/>
            </a:pPr>
            <a:r>
              <a:rPr lang="ru-RU" sz="3200" b="1" dirty="0">
                <a:solidFill>
                  <a:schemeClr val="accent1">
                    <a:lumMod val="50000"/>
                  </a:schemeClr>
                </a:solidFill>
              </a:rPr>
              <a:t>Домна </a:t>
            </a:r>
            <a:r>
              <a:rPr lang="ru-RU" sz="3200" b="1" dirty="0" err="1">
                <a:solidFill>
                  <a:schemeClr val="accent1">
                    <a:lumMod val="50000"/>
                  </a:schemeClr>
                </a:solidFill>
              </a:rPr>
              <a:t>пешіндегі</a:t>
            </a:r>
            <a:r>
              <a:rPr lang="ru-RU" sz="3200" b="1" dirty="0">
                <a:solidFill>
                  <a:schemeClr val="accent1">
                    <a:lumMod val="50000"/>
                  </a:schemeClr>
                </a:solidFill>
              </a:rPr>
              <a:t> </a:t>
            </a:r>
            <a:r>
              <a:rPr lang="ru-RU" sz="3200" b="1" dirty="0" err="1">
                <a:solidFill>
                  <a:schemeClr val="accent1">
                    <a:lumMod val="50000"/>
                  </a:schemeClr>
                </a:solidFill>
              </a:rPr>
              <a:t>жылу</a:t>
            </a:r>
            <a:r>
              <a:rPr lang="ru-RU" sz="3200" b="1" dirty="0">
                <a:solidFill>
                  <a:schemeClr val="accent1">
                    <a:lumMod val="50000"/>
                  </a:schemeClr>
                </a:solidFill>
              </a:rPr>
              <a:t> </a:t>
            </a:r>
            <a:r>
              <a:rPr lang="ru-RU" sz="3200" b="1" dirty="0" err="1">
                <a:solidFill>
                  <a:schemeClr val="accent1">
                    <a:lumMod val="50000"/>
                  </a:schemeClr>
                </a:solidFill>
              </a:rPr>
              <a:t>алмасу</a:t>
            </a:r>
            <a:r>
              <a:rPr lang="ru-RU" sz="3200" b="1" dirty="0">
                <a:solidFill>
                  <a:schemeClr val="accent1">
                    <a:lumMod val="50000"/>
                  </a:schemeClr>
                </a:solidFill>
              </a:rPr>
              <a:t> </a:t>
            </a:r>
            <a:r>
              <a:rPr lang="ru-RU" sz="3200" b="1" dirty="0" err="1">
                <a:solidFill>
                  <a:schemeClr val="accent1">
                    <a:lumMod val="50000"/>
                  </a:schemeClr>
                </a:solidFill>
              </a:rPr>
              <a:t>және</a:t>
            </a:r>
            <a:r>
              <a:rPr lang="ru-RU" sz="3200" b="1" dirty="0">
                <a:solidFill>
                  <a:schemeClr val="accent1">
                    <a:lumMod val="50000"/>
                  </a:schemeClr>
                </a:solidFill>
              </a:rPr>
              <a:t> </a:t>
            </a:r>
            <a:r>
              <a:rPr lang="ru-RU" sz="3200" b="1" dirty="0" err="1">
                <a:solidFill>
                  <a:schemeClr val="accent1">
                    <a:lumMod val="50000"/>
                  </a:schemeClr>
                </a:solidFill>
              </a:rPr>
              <a:t>жылу</a:t>
            </a:r>
            <a:r>
              <a:rPr lang="ru-RU" sz="3200" b="1" dirty="0">
                <a:solidFill>
                  <a:schemeClr val="accent1">
                    <a:lumMod val="50000"/>
                  </a:schemeClr>
                </a:solidFill>
              </a:rPr>
              <a:t> </a:t>
            </a:r>
            <a:r>
              <a:rPr lang="ru-RU" sz="3200" b="1" dirty="0" err="1">
                <a:solidFill>
                  <a:schemeClr val="accent1">
                    <a:lumMod val="50000"/>
                  </a:schemeClr>
                </a:solidFill>
              </a:rPr>
              <a:t>беріліс</a:t>
            </a:r>
            <a:endParaRPr lang="ru-RU" sz="3200" b="1" dirty="0">
              <a:solidFill>
                <a:schemeClr val="accent1">
                  <a:lumMod val="50000"/>
                </a:schemeClr>
              </a:solidFill>
              <a:effectLst>
                <a:outerShdw blurRad="38100" dist="38100" dir="2700000" algn="tl">
                  <a:srgbClr val="C0C0C0"/>
                </a:outerShdw>
              </a:effectLst>
            </a:endParaRPr>
          </a:p>
        </p:txBody>
      </p:sp>
      <p:sp>
        <p:nvSpPr>
          <p:cNvPr id="3" name="Rectangle 5">
            <a:extLst>
              <a:ext uri="{FF2B5EF4-FFF2-40B4-BE49-F238E27FC236}">
                <a16:creationId xmlns:a16="http://schemas.microsoft.com/office/drawing/2014/main" id="{02E87B1C-FD9C-6097-C04B-A167B0372D20}"/>
              </a:ext>
            </a:extLst>
          </p:cNvPr>
          <p:cNvSpPr>
            <a:spLocks noChangeArrowheads="1"/>
          </p:cNvSpPr>
          <p:nvPr/>
        </p:nvSpPr>
        <p:spPr bwMode="auto">
          <a:xfrm>
            <a:off x="280666" y="381100"/>
            <a:ext cx="8177534"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ru-RU" sz="1800" b="0" i="0" strike="noStrike" kern="0" cap="none" spc="0" normalizeH="0" baseline="0" noProof="0" dirty="0" err="1">
                <a:ln>
                  <a:noFill/>
                </a:ln>
                <a:solidFill>
                  <a:srgbClr val="000000"/>
                </a:solidFill>
                <a:effectLst/>
                <a:uLnTx/>
                <a:uFillTx/>
              </a:rPr>
              <a:t>Сәтбаев</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Университеті</a:t>
            </a:r>
            <a:endParaRPr kumimoji="0" lang="ru-RU" sz="1800" b="0" i="0" strike="noStrike" kern="0" cap="none" spc="0" normalizeH="0" baseline="0" noProof="0" dirty="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ru-RU" sz="1800" b="0" i="0" strike="noStrike" kern="0" cap="none" spc="0" normalizeH="0" baseline="0" noProof="0" dirty="0">
                <a:ln>
                  <a:noFill/>
                </a:ln>
                <a:solidFill>
                  <a:srgbClr val="000000"/>
                </a:solidFill>
                <a:effectLst/>
                <a:uLnTx/>
                <a:uFillTx/>
              </a:rPr>
              <a:t>«</a:t>
            </a:r>
            <a:r>
              <a:rPr kumimoji="0" lang="ru-RU" sz="1800" b="0" i="0" strike="noStrike" kern="0" cap="none" spc="0" normalizeH="0" baseline="0" noProof="0" dirty="0" err="1">
                <a:ln>
                  <a:noFill/>
                </a:ln>
                <a:solidFill>
                  <a:srgbClr val="000000"/>
                </a:solidFill>
                <a:effectLst/>
                <a:uLnTx/>
                <a:uFillTx/>
              </a:rPr>
              <a:t>Металлургиялық</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процестер</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жылу</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техникасы</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және</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арнайы</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материалдар</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технологиясы</a:t>
            </a:r>
            <a:r>
              <a:rPr kumimoji="0" lang="ru-RU" sz="1800" b="0" i="0" strike="noStrike" kern="0" cap="none" spc="0" normalizeH="0" baseline="0" noProof="0" dirty="0">
                <a:ln>
                  <a:noFill/>
                </a:ln>
                <a:solidFill>
                  <a:srgbClr val="000000"/>
                </a:solidFill>
                <a:effectLst/>
                <a:uLnTx/>
                <a:uFillTx/>
              </a:rPr>
              <a:t>» </a:t>
            </a:r>
            <a:r>
              <a:rPr kumimoji="0" lang="ru-RU" sz="1800" b="0" i="0" strike="noStrike" kern="0" cap="none" spc="0" normalizeH="0" baseline="0" noProof="0" dirty="0" err="1">
                <a:ln>
                  <a:noFill/>
                </a:ln>
                <a:solidFill>
                  <a:srgbClr val="000000"/>
                </a:solidFill>
                <a:effectLst/>
                <a:uLnTx/>
                <a:uFillTx/>
              </a:rPr>
              <a:t>кафедрасы</a:t>
            </a:r>
            <a:endParaRPr kumimoji="0" lang="ru-RU" sz="1800" b="0" i="0" strike="noStrike" kern="0" cap="none" spc="0" normalizeH="0" baseline="0" noProof="0" dirty="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ru-RU" sz="1800" b="0" i="0" u="sng" strike="noStrike" kern="0" cap="none" spc="0" normalizeH="0" baseline="0" noProof="0" dirty="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ru-RU" sz="1800" b="0" i="0" u="sng" strike="noStrike" kern="0" cap="none" spc="0" normalizeH="0" baseline="0" noProof="0" dirty="0">
              <a:ln>
                <a:noFill/>
              </a:ln>
              <a:solidFill>
                <a:srgbClr val="000000"/>
              </a:solidFill>
              <a:effectLst/>
              <a:uLnTx/>
              <a:uFillTx/>
            </a:endParaRP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ru-RU" sz="1800" b="1" i="0" u="none" strike="noStrike" kern="0" cap="none" spc="0" normalizeH="0" baseline="0" noProof="0" dirty="0">
                <a:ln>
                  <a:noFill/>
                </a:ln>
                <a:solidFill>
                  <a:srgbClr val="0000FF"/>
                </a:solidFill>
                <a:effectLst/>
                <a:uLnTx/>
                <a:uFillTx/>
                <a:latin typeface="Arial"/>
              </a:rPr>
              <a:t>«</a:t>
            </a:r>
            <a:r>
              <a:rPr kumimoji="0" lang="ru-RU" sz="1800" b="1" i="0" u="none" strike="noStrike" kern="0" cap="none" spc="0" normalizeH="0" baseline="0" noProof="0" dirty="0" err="1">
                <a:ln>
                  <a:noFill/>
                </a:ln>
                <a:solidFill>
                  <a:srgbClr val="0000FF"/>
                </a:solidFill>
                <a:effectLst/>
                <a:uLnTx/>
                <a:uFillTx/>
                <a:latin typeface="Arial"/>
              </a:rPr>
              <a:t>Металлургиялық</a:t>
            </a:r>
            <a:r>
              <a:rPr kumimoji="0" lang="ru-RU" sz="1800" b="1" i="0" u="none" strike="noStrike" kern="0" cap="none" spc="0" normalizeH="0" baseline="0" noProof="0" dirty="0">
                <a:ln>
                  <a:noFill/>
                </a:ln>
                <a:solidFill>
                  <a:srgbClr val="0000FF"/>
                </a:solidFill>
                <a:effectLst/>
                <a:uLnTx/>
                <a:uFillTx/>
                <a:latin typeface="Arial"/>
              </a:rPr>
              <a:t> </a:t>
            </a:r>
            <a:r>
              <a:rPr kumimoji="0" lang="ru-RU" sz="1800" b="1" i="0" u="none" strike="noStrike" kern="0" cap="none" spc="0" normalizeH="0" baseline="0" noProof="0" dirty="0" err="1">
                <a:ln>
                  <a:noFill/>
                </a:ln>
                <a:solidFill>
                  <a:srgbClr val="0000FF"/>
                </a:solidFill>
                <a:effectLst/>
                <a:uLnTx/>
                <a:uFillTx/>
                <a:latin typeface="Arial"/>
              </a:rPr>
              <a:t>процестердің</a:t>
            </a:r>
            <a:r>
              <a:rPr kumimoji="0" lang="ru-RU" sz="1800" b="1" i="0" u="none" strike="noStrike" kern="0" cap="none" spc="0" normalizeH="0" baseline="0" noProof="0" dirty="0">
                <a:ln>
                  <a:noFill/>
                </a:ln>
                <a:solidFill>
                  <a:srgbClr val="0000FF"/>
                </a:solidFill>
                <a:effectLst/>
                <a:uLnTx/>
                <a:uFillTx/>
                <a:latin typeface="Arial"/>
              </a:rPr>
              <a:t> </a:t>
            </a:r>
            <a:r>
              <a:rPr kumimoji="0" lang="ru-RU" sz="1800" b="1" i="0" u="none" strike="noStrike" kern="0" cap="none" spc="0" normalizeH="0" baseline="0" noProof="0" dirty="0" err="1">
                <a:ln>
                  <a:noFill/>
                </a:ln>
                <a:solidFill>
                  <a:srgbClr val="0000FF"/>
                </a:solidFill>
                <a:effectLst/>
                <a:uLnTx/>
                <a:uFillTx/>
                <a:latin typeface="Arial"/>
              </a:rPr>
              <a:t>жылуэнергетикасы</a:t>
            </a:r>
            <a:r>
              <a:rPr kumimoji="0" lang="ru-RU" sz="1800" b="1" i="0" u="none" strike="noStrike" kern="0" cap="none" spc="0" normalizeH="0" baseline="0" noProof="0" dirty="0">
                <a:ln>
                  <a:noFill/>
                </a:ln>
                <a:solidFill>
                  <a:srgbClr val="0000FF"/>
                </a:solidFill>
                <a:effectLst/>
                <a:uLnTx/>
                <a:uFillTx/>
                <a:latin typeface="Arial"/>
              </a:rPr>
              <a:t>» </a:t>
            </a:r>
            <a:r>
              <a:rPr kumimoji="0" lang="ru-RU" sz="1800" b="1" i="0" u="none" strike="noStrike" kern="0" cap="none" spc="0" normalizeH="0" baseline="0" noProof="0" dirty="0" err="1">
                <a:ln>
                  <a:noFill/>
                </a:ln>
                <a:solidFill>
                  <a:srgbClr val="0000FF"/>
                </a:solidFill>
                <a:effectLst/>
                <a:uLnTx/>
                <a:uFillTx/>
                <a:latin typeface="Arial"/>
              </a:rPr>
              <a:t>пәні</a:t>
            </a:r>
            <a:endParaRPr kumimoji="0" lang="ru-RU" sz="1800" b="1" i="0" u="none" strike="noStrike" kern="0" cap="none" spc="0" normalizeH="0" baseline="0" noProof="0" dirty="0">
              <a:ln>
                <a:noFill/>
              </a:ln>
              <a:solidFill>
                <a:srgbClr val="0000FF"/>
              </a:solidFill>
              <a:effectLst/>
              <a:uLnTx/>
              <a:uFillTx/>
              <a:latin typeface="Arial"/>
            </a:endParaRPr>
          </a:p>
          <a:p>
            <a:pPr marL="285750" marR="0" lvl="0" indent="-285750" algn="ctr" defTabSz="91440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lang="ru-RU" sz="1800" b="1" kern="0" dirty="0">
              <a:solidFill>
                <a:srgbClr val="0000FF"/>
              </a:solidFill>
              <a:latin typeface="Arial"/>
            </a:endParaRPr>
          </a:p>
          <a:p>
            <a:pPr algn="ctr">
              <a:buNone/>
            </a:pPr>
            <a:r>
              <a:rPr lang="kk-KZ" sz="1800" dirty="0"/>
              <a:t>5  кредит – 3/1/0/2</a:t>
            </a:r>
          </a:p>
        </p:txBody>
      </p:sp>
      <p:sp>
        <p:nvSpPr>
          <p:cNvPr id="4" name="TextBox 3">
            <a:extLst>
              <a:ext uri="{FF2B5EF4-FFF2-40B4-BE49-F238E27FC236}">
                <a16:creationId xmlns:a16="http://schemas.microsoft.com/office/drawing/2014/main" id="{E977E3F8-BDAD-7CDB-CE5F-72B5AA92D716}"/>
              </a:ext>
            </a:extLst>
          </p:cNvPr>
          <p:cNvSpPr txBox="1"/>
          <p:nvPr/>
        </p:nvSpPr>
        <p:spPr>
          <a:xfrm>
            <a:off x="256655" y="4672758"/>
            <a:ext cx="8572500" cy="14773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altLang="x-none" sz="1800" b="0" i="0" u="none" strike="noStrike" kern="0" cap="none" spc="0" normalizeH="0" baseline="0" noProof="0" dirty="0">
                <a:ln>
                  <a:noFill/>
                </a:ln>
                <a:solidFill>
                  <a:srgbClr val="0000FF"/>
                </a:solidFill>
                <a:effectLst/>
                <a:uLnTx/>
                <a:uFillTx/>
              </a:rPr>
              <a:t>№</a:t>
            </a:r>
            <a:r>
              <a:rPr kumimoji="0" lang="kk-KZ" altLang="x-none" sz="1800" b="0" i="0" u="none" strike="noStrike" kern="0" cap="none" spc="0" normalizeH="0" baseline="0" noProof="0" dirty="0">
                <a:ln>
                  <a:noFill/>
                </a:ln>
                <a:solidFill>
                  <a:srgbClr val="0000FF"/>
                </a:solidFill>
                <a:effectLst/>
                <a:uLnTx/>
                <a:uFillTx/>
              </a:rPr>
              <a:t>7 </a:t>
            </a:r>
            <a:r>
              <a:rPr kumimoji="0" lang="ru-RU" altLang="x-none" sz="1800" b="0" i="0" u="none" strike="noStrike" kern="0" cap="none" spc="0" normalizeH="0" baseline="0" noProof="0" dirty="0" err="1">
                <a:ln>
                  <a:noFill/>
                </a:ln>
                <a:solidFill>
                  <a:srgbClr val="0000FF"/>
                </a:solidFill>
                <a:effectLst/>
                <a:uLnTx/>
                <a:uFillTx/>
              </a:rPr>
              <a:t>дәріс</a:t>
            </a:r>
            <a:r>
              <a:rPr kumimoji="0" lang="kk-KZ" altLang="x-none" sz="1800" b="0" i="0" u="none" strike="noStrike" kern="0" cap="none" spc="0" normalizeH="0" baseline="0" noProof="0" dirty="0">
                <a:ln>
                  <a:noFill/>
                </a:ln>
                <a:solidFill>
                  <a:srgbClr val="0000FF"/>
                </a:solidFill>
                <a:effectLst/>
                <a:uLnTx/>
                <a:uFillTx/>
              </a:rPr>
              <a:t> </a:t>
            </a:r>
            <a:endParaRPr kumimoji="0" lang="kk-KZ" sz="1800" b="1" i="0" u="none" strike="noStrike" kern="0" cap="none" spc="0" normalizeH="0" baseline="0" noProof="0" dirty="0">
              <a:ln>
                <a:noFill/>
              </a:ln>
              <a:solidFill>
                <a:srgbClr val="0000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altLang="x-none" sz="1800" b="0" i="0" u="none" strike="noStrike" kern="0" cap="none" spc="0" normalizeH="0" baseline="0" noProof="0" dirty="0">
              <a:ln>
                <a:noFill/>
              </a:ln>
              <a:solidFill>
                <a:srgbClr val="0000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altLang="x-none" sz="1800" b="0" i="0" u="none" strike="noStrike" kern="0" cap="none" spc="0" normalizeH="0" baseline="0" noProof="0" dirty="0">
                <a:ln>
                  <a:noFill/>
                </a:ln>
                <a:solidFill>
                  <a:srgbClr val="0000FF"/>
                </a:solidFill>
                <a:effectLst/>
                <a:uLnTx/>
                <a:uFillTx/>
              </a:rPr>
              <a:t> 2  </a:t>
            </a:r>
            <a:r>
              <a:rPr kumimoji="0" lang="ru-RU" altLang="x-none" sz="1800" b="0" i="0" u="none" strike="noStrike" kern="0" cap="none" spc="0" normalizeH="0" baseline="0" noProof="0" dirty="0" err="1">
                <a:ln>
                  <a:noFill/>
                </a:ln>
                <a:solidFill>
                  <a:srgbClr val="0000FF"/>
                </a:solidFill>
                <a:effectLst/>
                <a:uLnTx/>
                <a:uFillTx/>
              </a:rPr>
              <a:t>академиялық</a:t>
            </a:r>
            <a:r>
              <a:rPr kumimoji="0" lang="ru-RU" altLang="x-none" sz="1800" b="0" i="0" u="none" strike="noStrike" kern="0" cap="none" spc="0" normalizeH="0" baseline="0" noProof="0" dirty="0">
                <a:ln>
                  <a:noFill/>
                </a:ln>
                <a:solidFill>
                  <a:srgbClr val="0000FF"/>
                </a:solidFill>
                <a:effectLst/>
                <a:uLnTx/>
                <a:uFillTx/>
              </a:rPr>
              <a:t> </a:t>
            </a:r>
            <a:r>
              <a:rPr kumimoji="0" lang="ru-RU" altLang="x-none" sz="1800" b="0" i="0" u="none" strike="noStrike" kern="0" cap="none" spc="0" normalizeH="0" baseline="0" noProof="0" dirty="0" err="1">
                <a:ln>
                  <a:noFill/>
                </a:ln>
                <a:solidFill>
                  <a:srgbClr val="0000FF"/>
                </a:solidFill>
                <a:effectLst/>
                <a:uLnTx/>
                <a:uFillTx/>
              </a:rPr>
              <a:t>сағат</a:t>
            </a:r>
            <a:endParaRPr kumimoji="0" lang="ru-RU" altLang="x-none" sz="1800" b="0" i="0" u="none" strike="noStrike" kern="0" cap="none" spc="0" normalizeH="0" baseline="0" noProof="0" dirty="0">
              <a:ln>
                <a:noFill/>
              </a:ln>
              <a:solidFill>
                <a:srgbClr val="0000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kk-KZ" sz="1800" b="0" i="0" u="none" strike="noStrike" kern="0" cap="none" spc="0" normalizeH="0" baseline="0" noProof="0" dirty="0">
                <a:ln>
                  <a:noFill/>
                </a:ln>
                <a:solidFill>
                  <a:srgbClr val="0000FF"/>
                </a:solidFill>
                <a:effectLst/>
                <a:uLnTx/>
                <a:uFillTx/>
              </a:rPr>
              <a:t>Оқытушы - Мамырбаева К.Қ.</a:t>
            </a:r>
            <a:r>
              <a:rPr kumimoji="0" lang="en-US" sz="1800" b="0" i="0" u="none" strike="noStrike" kern="0" cap="none" spc="0" normalizeH="0" baseline="0" noProof="0" dirty="0">
                <a:ln>
                  <a:noFill/>
                </a:ln>
                <a:solidFill>
                  <a:srgbClr val="0000FF"/>
                </a:solidFill>
                <a:effectLst/>
                <a:uLnTx/>
                <a:uFillTx/>
              </a:rPr>
              <a:t>,</a:t>
            </a:r>
            <a:r>
              <a:rPr kumimoji="0" lang="kk-KZ" sz="1800" b="0" i="0" u="none" strike="noStrike" kern="0" cap="none" spc="0" normalizeH="0" baseline="0" noProof="0" dirty="0">
                <a:ln>
                  <a:noFill/>
                </a:ln>
                <a:solidFill>
                  <a:srgbClr val="0000FF"/>
                </a:solidFill>
                <a:effectLst/>
                <a:uLnTx/>
                <a:uFillTx/>
              </a:rPr>
              <a:t> қауымдастырылған профессор,</a:t>
            </a:r>
            <a:r>
              <a:rPr kumimoji="0" lang="en-US" sz="1800" b="0" i="0" u="none" strike="noStrike" kern="0" cap="none" spc="0" normalizeH="0" baseline="0" noProof="0" dirty="0">
                <a:ln>
                  <a:noFill/>
                </a:ln>
                <a:solidFill>
                  <a:srgbClr val="0000FF"/>
                </a:solidFill>
                <a:effectLst/>
                <a:uLnTx/>
                <a:uFillTx/>
              </a:rPr>
              <a:t> </a:t>
            </a:r>
            <a:r>
              <a:rPr kumimoji="0" lang="en-US" sz="1800" b="0" i="0" u="none" strike="noStrike" kern="0" cap="none" spc="0" normalizeH="0" baseline="0" noProof="0" dirty="0" err="1">
                <a:ln>
                  <a:noFill/>
                </a:ln>
                <a:solidFill>
                  <a:srgbClr val="0000FF"/>
                </a:solidFill>
                <a:effectLst/>
                <a:uLnTx/>
                <a:uFillTx/>
              </a:rPr>
              <a:t>Ph.D</a:t>
            </a:r>
            <a:endParaRPr kumimoji="0" lang="en-US" sz="1800" b="0" i="0" u="none" strike="noStrike" kern="0" cap="none" spc="0" normalizeH="0" baseline="0" noProof="0" dirty="0">
              <a:ln>
                <a:noFill/>
              </a:ln>
              <a:solidFill>
                <a:srgbClr val="0000FF"/>
              </a:solidFill>
              <a:effectLst/>
              <a:uLnTx/>
              <a:uFillTx/>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ru-RU" sz="1800" b="1" i="0" u="none" strike="noStrike" kern="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14402271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10</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7"/>
            <a:ext cx="828040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en-US" sz="2800" b="1" dirty="0">
                <a:solidFill>
                  <a:schemeClr val="accent1">
                    <a:lumMod val="50000"/>
                  </a:schemeClr>
                </a:solidFill>
                <a:latin typeface="Arial" charset="0"/>
              </a:rPr>
              <a:t>2</a:t>
            </a:r>
            <a:r>
              <a:rPr lang="ru-RU" sz="2800" b="1" dirty="0">
                <a:solidFill>
                  <a:schemeClr val="accent1">
                    <a:lumMod val="50000"/>
                  </a:schemeClr>
                </a:solidFill>
                <a:latin typeface="Arial" charset="0"/>
              </a:rPr>
              <a:t>. </a:t>
            </a:r>
            <a:r>
              <a:rPr lang="ru-RU" sz="2800" b="1" dirty="0">
                <a:solidFill>
                  <a:schemeClr val="accent1">
                    <a:lumMod val="50000"/>
                  </a:schemeClr>
                </a:solidFill>
              </a:rPr>
              <a:t>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жылу</a:t>
            </a:r>
            <a:r>
              <a:rPr lang="ru-RU" sz="2800" b="1" dirty="0">
                <a:solidFill>
                  <a:schemeClr val="accent1">
                    <a:lumMod val="50000"/>
                  </a:schemeClr>
                </a:solidFill>
              </a:rPr>
              <a:t> </a:t>
            </a:r>
            <a:r>
              <a:rPr lang="ru-RU" sz="2800" b="1" dirty="0" err="1">
                <a:solidFill>
                  <a:schemeClr val="accent1">
                    <a:lumMod val="50000"/>
                  </a:schemeClr>
                </a:solidFill>
              </a:rPr>
              <a:t>жұмысы</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406400" y="1069213"/>
            <a:ext cx="8280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57188" algn="just"/>
            <a:r>
              <a:rPr lang="kk-KZ" sz="2000" b="1" dirty="0">
                <a:solidFill>
                  <a:srgbClr val="C00000"/>
                </a:solidFill>
                <a:latin typeface="Times New Roman" pitchFamily="18" charset="0"/>
                <a:cs typeface="Times New Roman" pitchFamily="18" charset="0"/>
              </a:rPr>
              <a:t>Шахта пештерінде жылу беру конвекция арқылы ғана емес, сонымен қатар сәулелену де жүреді. </a:t>
            </a:r>
            <a:r>
              <a:rPr lang="kk-KZ" sz="2000" dirty="0">
                <a:latin typeface="Times New Roman" pitchFamily="18" charset="0"/>
                <a:cs typeface="Times New Roman" pitchFamily="18" charset="0"/>
              </a:rPr>
              <a:t>Салыстырмалы түрде төмен температура басым болатын жоғарғы горизонттарда конвективті жылу беру жиі байқалады, ал шахтаның төменгі горизонттарында сәулелену үлесі артады. </a:t>
            </a:r>
            <a:endParaRPr lang="ru-RU" sz="2000" dirty="0">
              <a:latin typeface="Times New Roman" pitchFamily="18" charset="0"/>
              <a:cs typeface="Times New Roman" pitchFamily="18" charset="0"/>
            </a:endParaRPr>
          </a:p>
          <a:p>
            <a:pPr indent="357188" algn="just"/>
            <a:r>
              <a:rPr lang="kk-KZ" sz="2000" dirty="0">
                <a:latin typeface="Times New Roman" pitchFamily="18" charset="0"/>
                <a:cs typeface="Times New Roman" pitchFamily="18" charset="0"/>
              </a:rPr>
              <a:t>Алайда, бөліктер арасындағы өте аз кеңістікке байланысты конвективті жылу беру газдың ең жоғары температурасына дейін әсерін сақтайды. Домна пешінің жұмысы бастапқы мәліметтер мен балқытудың соңғы нәтижелері бойынша жасалған материалдық және жылу баланстарымен сипатталады. </a:t>
            </a:r>
            <a:endParaRPr lang="ru-RU" sz="2000" dirty="0">
              <a:latin typeface="Times New Roman" pitchFamily="18" charset="0"/>
              <a:cs typeface="Times New Roman" pitchFamily="18" charset="0"/>
            </a:endParaRPr>
          </a:p>
          <a:p>
            <a:pPr indent="357188" algn="just"/>
            <a:r>
              <a:rPr lang="kk-KZ" sz="2000" dirty="0">
                <a:latin typeface="Times New Roman" pitchFamily="18" charset="0"/>
                <a:cs typeface="Times New Roman" pitchFamily="18" charset="0"/>
              </a:rPr>
              <a:t>Жоғары температуралы үрлеуді қолдану отын шығынын (Кокс) 10-15% - ға азайтуға мүмкіндік береді. Қазіргі уақытта барлық жерде кокс табиғи газбен ішінара алмастырылып, Домна пештерінің өнімділігін күрт арттыруға және қызмет көрсететін персоналдың еңбек өнімділігін арттыруға мүмкіндік беретін дутьедегі оттегінің мөлшерін арттырады.</a:t>
            </a:r>
            <a:endParaRPr lang="ru-RU" sz="2000" dirty="0">
              <a:latin typeface="Times New Roman" pitchFamily="18" charset="0"/>
              <a:cs typeface="Times New Roman" pitchFamily="18" charset="0"/>
            </a:endParaRP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Tree>
    <p:extLst>
      <p:ext uri="{BB962C8B-B14F-4D97-AF65-F5344CB8AC3E}">
        <p14:creationId xmlns:p14="http://schemas.microsoft.com/office/powerpoint/2010/main" val="36320863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11</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7"/>
            <a:ext cx="828040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en-US" sz="2800" b="1" dirty="0">
                <a:solidFill>
                  <a:schemeClr val="accent1">
                    <a:lumMod val="50000"/>
                  </a:schemeClr>
                </a:solidFill>
                <a:latin typeface="Arial" charset="0"/>
              </a:rPr>
              <a:t>2</a:t>
            </a:r>
            <a:r>
              <a:rPr lang="ru-RU" sz="2800" b="1" dirty="0">
                <a:solidFill>
                  <a:schemeClr val="accent1">
                    <a:lumMod val="50000"/>
                  </a:schemeClr>
                </a:solidFill>
                <a:latin typeface="Arial" charset="0"/>
              </a:rPr>
              <a:t>. </a:t>
            </a:r>
            <a:r>
              <a:rPr lang="ru-RU" sz="2800" b="1" dirty="0">
                <a:solidFill>
                  <a:schemeClr val="accent1">
                    <a:lumMod val="50000"/>
                  </a:schemeClr>
                </a:solidFill>
              </a:rPr>
              <a:t>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жылу</a:t>
            </a:r>
            <a:r>
              <a:rPr lang="ru-RU" sz="2800" b="1" dirty="0">
                <a:solidFill>
                  <a:schemeClr val="accent1">
                    <a:lumMod val="50000"/>
                  </a:schemeClr>
                </a:solidFill>
              </a:rPr>
              <a:t> </a:t>
            </a:r>
            <a:r>
              <a:rPr lang="ru-RU" sz="2800" b="1" dirty="0" err="1">
                <a:solidFill>
                  <a:schemeClr val="accent1">
                    <a:lumMod val="50000"/>
                  </a:schemeClr>
                </a:solidFill>
              </a:rPr>
              <a:t>жұмысы</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375745" y="1038436"/>
            <a:ext cx="8280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57188" algn="just"/>
            <a:r>
              <a:rPr lang="kk-KZ" dirty="0">
                <a:latin typeface="Times New Roman" pitchFamily="18" charset="0"/>
                <a:cs typeface="Times New Roman" pitchFamily="18" charset="0"/>
              </a:rPr>
              <a:t>Үрлеу шығыны пештің өнімділігі мен оның жылу қуатын анықтайды. Алайда, үрлеу ағынының ұлғаюы кейбір технологиялық және пайдалану факторларымен шектеледі. Бұл пеш үшін белгілі бір мәннен жоғары үрлеу шығыны пештің тегіс жүруінің бұзылуына және шихта материалдарының қалыпты қозғалысына әкелуі мүмкін. Қазіргі уақытта 1 м</a:t>
            </a:r>
            <a:r>
              <a:rPr lang="kk-KZ" baseline="30000" dirty="0">
                <a:latin typeface="Times New Roman" pitchFamily="18" charset="0"/>
                <a:cs typeface="Times New Roman" pitchFamily="18" charset="0"/>
              </a:rPr>
              <a:t>3</a:t>
            </a:r>
            <a:r>
              <a:rPr lang="kk-KZ" dirty="0">
                <a:latin typeface="Times New Roman" pitchFamily="18" charset="0"/>
                <a:cs typeface="Times New Roman" pitchFamily="18" charset="0"/>
              </a:rPr>
              <a:t> пайдалы көлемге ~ 2 м</a:t>
            </a:r>
            <a:r>
              <a:rPr lang="kk-KZ" baseline="30000" dirty="0">
                <a:latin typeface="Times New Roman" pitchFamily="18" charset="0"/>
                <a:cs typeface="Times New Roman" pitchFamily="18" charset="0"/>
              </a:rPr>
              <a:t>3</a:t>
            </a:r>
            <a:r>
              <a:rPr lang="kk-KZ" dirty="0">
                <a:latin typeface="Times New Roman" pitchFamily="18" charset="0"/>
                <a:cs typeface="Times New Roman" pitchFamily="18" charset="0"/>
              </a:rPr>
              <a:t>/мин ауа үрленеді. Пешке ауа беру үшін орталықтан тепкіш турбогенераторлар қолданылады. Ауа үрлегіштердің жетегі ретінде 3,5-тен 9 МПа-ға дейінгі қысыммен жұмыс істейтін жоғары қысымды бу турбиналары қолданылады.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Домна пешіне арналған үрлеу регенеративті типтегі ауа жылытқыштарында жүзеге асырылады. Су жылытқыштар негізінен домналық газбен (немесе ПДС және КДС қоспасымен) жылытылады.</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Қазіргі пештерде үрлеу температурасы 1100-1300 ºС дейін жетеді. Ауа жылытқыштардың мөлшерін азайту және олардың жұмыс көлемін тиімді пайдалану үшін саптама камерасының құрылымы жетілдіріледі. Жылу алмасудың дамыған беті бар саптамаларды қолданады. Саптамадағы жылу беруді күшейту жану өнімдері мен ауаның жылдамдығын арттыру арқылы жүзеге асырылады.</a:t>
            </a:r>
            <a:endParaRPr lang="ru-RU" dirty="0">
              <a:latin typeface="Times New Roman" pitchFamily="18" charset="0"/>
              <a:cs typeface="Times New Roman" pitchFamily="18" charset="0"/>
            </a:endParaRP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Tree>
    <p:extLst>
      <p:ext uri="{BB962C8B-B14F-4D97-AF65-F5344CB8AC3E}">
        <p14:creationId xmlns:p14="http://schemas.microsoft.com/office/powerpoint/2010/main" val="8243380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12</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7"/>
            <a:ext cx="828040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en-US" sz="2800" b="1" dirty="0">
                <a:solidFill>
                  <a:schemeClr val="accent1">
                    <a:lumMod val="50000"/>
                  </a:schemeClr>
                </a:solidFill>
                <a:latin typeface="Arial" charset="0"/>
              </a:rPr>
              <a:t>2</a:t>
            </a:r>
            <a:r>
              <a:rPr lang="ru-RU" sz="2800" b="1" dirty="0">
                <a:solidFill>
                  <a:schemeClr val="accent1">
                    <a:lumMod val="50000"/>
                  </a:schemeClr>
                </a:solidFill>
                <a:latin typeface="Arial" charset="0"/>
              </a:rPr>
              <a:t>. </a:t>
            </a:r>
            <a:r>
              <a:rPr lang="ru-RU" sz="2800" b="1" dirty="0">
                <a:solidFill>
                  <a:schemeClr val="accent1">
                    <a:lumMod val="50000"/>
                  </a:schemeClr>
                </a:solidFill>
              </a:rPr>
              <a:t>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жылу</a:t>
            </a:r>
            <a:r>
              <a:rPr lang="ru-RU" sz="2800" b="1" dirty="0">
                <a:solidFill>
                  <a:schemeClr val="accent1">
                    <a:lumMod val="50000"/>
                  </a:schemeClr>
                </a:solidFill>
              </a:rPr>
              <a:t> </a:t>
            </a:r>
            <a:r>
              <a:rPr lang="ru-RU" sz="2800" b="1" dirty="0" err="1">
                <a:solidFill>
                  <a:schemeClr val="accent1">
                    <a:lumMod val="50000"/>
                  </a:schemeClr>
                </a:solidFill>
              </a:rPr>
              <a:t>жұмысы</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375745" y="1038436"/>
            <a:ext cx="82804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57188" algn="just"/>
            <a:r>
              <a:rPr lang="kk-KZ" dirty="0">
                <a:latin typeface="Times New Roman" pitchFamily="18" charset="0"/>
                <a:cs typeface="Times New Roman" pitchFamily="18" charset="0"/>
              </a:rPr>
              <a:t>Домна процесінің күшеюіне кокс пен ыстық үрлеуден басқа энергия тасымалдаушыларды қолдану арқылы қол жеткізіледі. </a:t>
            </a:r>
            <a:r>
              <a:rPr lang="kk-KZ" b="1" dirty="0">
                <a:solidFill>
                  <a:srgbClr val="C00000"/>
                </a:solidFill>
                <a:latin typeface="Times New Roman" pitchFamily="18" charset="0"/>
                <a:cs typeface="Times New Roman" pitchFamily="18" charset="0"/>
              </a:rPr>
              <a:t>Үрлеуді оттегімен байыту -  Домна пешін балқытудың тиімді әдістерінің бірі. </a:t>
            </a:r>
            <a:r>
              <a:rPr lang="kk-KZ" dirty="0">
                <a:latin typeface="Times New Roman" pitchFamily="18" charset="0"/>
                <a:cs typeface="Times New Roman" pitchFamily="18" charset="0"/>
              </a:rPr>
              <a:t>Үрлеу кезінде оттегінің жоғарылауымен азот мөлшері азаяды, үрлеу шығыны азаяды, теориялық жану температурасы жоғарылайды. Қолданыстағы зауыттарда үрлеудегі оттегінің мөлшері 25-30% жетеді.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Табиғи газды пешке үрлеу кокс көміртегінің бір бөлігін табиғи газ көміртегімен алмастыру арқылы коксты үнемдеуге әкеледі.  </a:t>
            </a:r>
            <a:endParaRPr lang="ru-RU" dirty="0">
              <a:latin typeface="Times New Roman" pitchFamily="18" charset="0"/>
              <a:cs typeface="Times New Roman" pitchFamily="18" charset="0"/>
            </a:endParaRPr>
          </a:p>
          <a:p>
            <a:pPr indent="357188" algn="just"/>
            <a:r>
              <a:rPr lang="kk-KZ" b="1" dirty="0">
                <a:solidFill>
                  <a:srgbClr val="C00000"/>
                </a:solidFill>
                <a:latin typeface="Times New Roman" pitchFamily="18" charset="0"/>
                <a:cs typeface="Times New Roman" pitchFamily="18" charset="0"/>
              </a:rPr>
              <a:t>Соңғы жылдары сұйық отынды, әсіресе мазутты үрлеу кеңінен таралды, сонымен қатар көмір шаңының жану аймақтарына үрлеу тиімділігі дәлелденді.</a:t>
            </a:r>
            <a:endParaRPr lang="ru-RU" b="1" dirty="0">
              <a:solidFill>
                <a:srgbClr val="C00000"/>
              </a:solidFill>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Қайталама энергия ресурстарының көздері: отынды – Домна газы және жылу ВЭР (Екінші энергетикалық ресурстар) – шойынның, шлактың, домна  газының, салқындатқыш судың жылуының физикалық жылуы болып табылады. Бұл баптар Домна пешіне енгізілген жылудың 65% - ынан асады. Қосалқы энергоресурстарға Домна өндірісі жатады, сондай-ақ жылу кететін газдың ауа қыздырғыш құрайтын 15-20% шығынын жылу қыздыру, үрлеу.</a:t>
            </a:r>
            <a:endParaRPr lang="ru-RU" dirty="0">
              <a:latin typeface="Times New Roman" pitchFamily="18" charset="0"/>
              <a:cs typeface="Times New Roman" pitchFamily="18" charset="0"/>
            </a:endParaRP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Tree>
    <p:extLst>
      <p:ext uri="{BB962C8B-B14F-4D97-AF65-F5344CB8AC3E}">
        <p14:creationId xmlns:p14="http://schemas.microsoft.com/office/powerpoint/2010/main" val="37823060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13</a:t>
            </a:fld>
            <a:endParaRPr lang="ru-RU" altLang="x-none" dirty="0"/>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7"/>
            <a:ext cx="828040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en-US" sz="2800" b="1" dirty="0">
                <a:solidFill>
                  <a:schemeClr val="accent1">
                    <a:lumMod val="50000"/>
                  </a:schemeClr>
                </a:solidFill>
                <a:latin typeface="Arial" charset="0"/>
              </a:rPr>
              <a:t>2</a:t>
            </a:r>
            <a:r>
              <a:rPr lang="ru-RU" sz="2800" b="1" dirty="0">
                <a:solidFill>
                  <a:schemeClr val="accent1">
                    <a:lumMod val="50000"/>
                  </a:schemeClr>
                </a:solidFill>
                <a:latin typeface="Arial" charset="0"/>
              </a:rPr>
              <a:t>. </a:t>
            </a:r>
            <a:r>
              <a:rPr lang="ru-RU" sz="2800" b="1" dirty="0">
                <a:solidFill>
                  <a:schemeClr val="accent1">
                    <a:lumMod val="50000"/>
                  </a:schemeClr>
                </a:solidFill>
              </a:rPr>
              <a:t>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жылу</a:t>
            </a:r>
            <a:r>
              <a:rPr lang="ru-RU" sz="2800" b="1" dirty="0">
                <a:solidFill>
                  <a:schemeClr val="accent1">
                    <a:lumMod val="50000"/>
                  </a:schemeClr>
                </a:solidFill>
              </a:rPr>
              <a:t> </a:t>
            </a:r>
            <a:r>
              <a:rPr lang="ru-RU" sz="2800" b="1" dirty="0" err="1">
                <a:solidFill>
                  <a:schemeClr val="accent1">
                    <a:lumMod val="50000"/>
                  </a:schemeClr>
                </a:solidFill>
              </a:rPr>
              <a:t>жұмысы</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375744" y="1038436"/>
            <a:ext cx="844472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57188" algn="just"/>
            <a:r>
              <a:rPr lang="kk-KZ" sz="2000" b="1" dirty="0">
                <a:solidFill>
                  <a:srgbClr val="C00000"/>
                </a:solidFill>
                <a:latin typeface="Times New Roman" pitchFamily="18" charset="0"/>
                <a:cs typeface="Times New Roman" pitchFamily="18" charset="0"/>
              </a:rPr>
              <a:t>Домна пештерінің ауа жылытқыштарының шығатын газдарының жылуын пайдалану үшін 200-300 ºС дейін ауа жылытқыштың қыздырғыштарына жеткізілетін ауа мен домна  газы қызатын жылу алмастырғыш қондырғы жасалды.</a:t>
            </a:r>
            <a:r>
              <a:rPr lang="kk-KZ" sz="2000" dirty="0">
                <a:latin typeface="Times New Roman" pitchFamily="18" charset="0"/>
                <a:cs typeface="Times New Roman" pitchFamily="18" charset="0"/>
              </a:rPr>
              <a:t> </a:t>
            </a:r>
          </a:p>
          <a:p>
            <a:pPr indent="357188" algn="just"/>
            <a:r>
              <a:rPr lang="kk-KZ" sz="2000" u="sng" dirty="0">
                <a:solidFill>
                  <a:srgbClr val="C00000"/>
                </a:solidFill>
                <a:latin typeface="Times New Roman" pitchFamily="18" charset="0"/>
                <a:cs typeface="Times New Roman" pitchFamily="18" charset="0"/>
              </a:rPr>
              <a:t>домна  газының физикалық жылуы жиі пайдаланылмайды</a:t>
            </a:r>
            <a:r>
              <a:rPr lang="kk-KZ" sz="2000" dirty="0">
                <a:latin typeface="Times New Roman" pitchFamily="18" charset="0"/>
                <a:cs typeface="Times New Roman" pitchFamily="18" charset="0"/>
              </a:rPr>
              <a:t>, өйткені дымқыл газ тазартудан кейін газ төмен температурада келеді. Пештің салқындату жылу буландырғыш су салқындату ауыстыру кезінде пайдалануға болады. </a:t>
            </a:r>
            <a:r>
              <a:rPr lang="kk-KZ" sz="2000" dirty="0">
                <a:solidFill>
                  <a:srgbClr val="C00000"/>
                </a:solidFill>
                <a:latin typeface="Times New Roman" pitchFamily="18" charset="0"/>
                <a:cs typeface="Times New Roman" pitchFamily="18" charset="0"/>
              </a:rPr>
              <a:t>Домнаөндірісінің жылу ВЭР пайдалану коэффициенті орта есеппен 30% құрайды.</a:t>
            </a:r>
          </a:p>
          <a:p>
            <a:pPr indent="357188" algn="just"/>
            <a:endParaRPr lang="ru-RU" sz="2000" dirty="0">
              <a:latin typeface="Times New Roman" pitchFamily="18" charset="0"/>
              <a:cs typeface="Times New Roman" pitchFamily="18" charset="0"/>
            </a:endParaRPr>
          </a:p>
          <a:p>
            <a:pPr indent="357188" algn="just"/>
            <a:r>
              <a:rPr lang="kk-KZ" sz="2000" dirty="0">
                <a:latin typeface="Times New Roman" pitchFamily="18" charset="0"/>
                <a:cs typeface="Times New Roman" pitchFamily="18" charset="0"/>
              </a:rPr>
              <a:t>Домна газы құнды отын болып табылады, оның шығысы көптеген факторларға байланысты: шикізаттың сапасы мен дайындығы, </a:t>
            </a:r>
            <a:r>
              <a:rPr lang="kk-KZ" sz="2000" b="1" dirty="0">
                <a:solidFill>
                  <a:srgbClr val="C00000"/>
                </a:solidFill>
                <a:latin typeface="Times New Roman" pitchFamily="18" charset="0"/>
                <a:cs typeface="Times New Roman" pitchFamily="18" charset="0"/>
              </a:rPr>
              <a:t>Кокс шығыны, үрлеу температурасы, үрлеудегі оттегінің концентрациясы, Кокс алмастырғыштарының үрленуі және т.б. Кокс шығыны неғұрлым төмен болса, газ шығыны соғұрлым аз болады. </a:t>
            </a:r>
            <a:r>
              <a:rPr lang="kk-KZ" sz="2000" dirty="0">
                <a:latin typeface="Times New Roman" pitchFamily="18" charset="0"/>
                <a:cs typeface="Times New Roman" pitchFamily="18" charset="0"/>
              </a:rPr>
              <a:t>Үрлеудегі оттегі мен табиғи газ үлесінің артуымен домна  газының шығыны төмендейді.</a:t>
            </a:r>
            <a:endParaRPr lang="ru-RU" sz="2000" dirty="0">
              <a:latin typeface="Times New Roman" pitchFamily="18" charset="0"/>
              <a:cs typeface="Times New Roman" pitchFamily="18" charset="0"/>
            </a:endParaRPr>
          </a:p>
          <a:p>
            <a:pPr algn="just"/>
            <a:endParaRPr lang="x-none" sz="2000" dirty="0"/>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Tree>
    <p:extLst>
      <p:ext uri="{BB962C8B-B14F-4D97-AF65-F5344CB8AC3E}">
        <p14:creationId xmlns:p14="http://schemas.microsoft.com/office/powerpoint/2010/main" val="4579253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14</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7"/>
            <a:ext cx="828040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en-US" sz="2800" b="1" dirty="0">
                <a:solidFill>
                  <a:schemeClr val="accent1">
                    <a:lumMod val="50000"/>
                  </a:schemeClr>
                </a:solidFill>
                <a:latin typeface="Arial" charset="0"/>
              </a:rPr>
              <a:t>2</a:t>
            </a:r>
            <a:r>
              <a:rPr lang="ru-RU" sz="2800" b="1" dirty="0">
                <a:solidFill>
                  <a:schemeClr val="accent1">
                    <a:lumMod val="50000"/>
                  </a:schemeClr>
                </a:solidFill>
                <a:latin typeface="Arial" charset="0"/>
              </a:rPr>
              <a:t>. </a:t>
            </a:r>
            <a:r>
              <a:rPr lang="ru-RU" sz="2800" b="1" dirty="0">
                <a:solidFill>
                  <a:schemeClr val="accent1">
                    <a:lumMod val="50000"/>
                  </a:schemeClr>
                </a:solidFill>
              </a:rPr>
              <a:t>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жылу</a:t>
            </a:r>
            <a:r>
              <a:rPr lang="ru-RU" sz="2800" b="1" dirty="0">
                <a:solidFill>
                  <a:schemeClr val="accent1">
                    <a:lumMod val="50000"/>
                  </a:schemeClr>
                </a:solidFill>
              </a:rPr>
              <a:t> </a:t>
            </a:r>
            <a:r>
              <a:rPr lang="ru-RU" sz="2800" b="1" dirty="0" err="1">
                <a:solidFill>
                  <a:schemeClr val="accent1">
                    <a:lumMod val="50000"/>
                  </a:schemeClr>
                </a:solidFill>
              </a:rPr>
              <a:t>жұмысы</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375744" y="1038436"/>
            <a:ext cx="844472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57188" algn="just"/>
            <a:r>
              <a:rPr lang="kk-KZ" sz="2000" dirty="0">
                <a:latin typeface="Times New Roman" pitchFamily="18" charset="0"/>
                <a:cs typeface="Times New Roman" pitchFamily="18" charset="0"/>
              </a:rPr>
              <a:t>Домна  газының құрамы және оның жану жылуы да оның шығуы сияқты өзгермелі. Мұнда шешуші әсер балқыту үдеткіштері болып табылады. Үрлеу температурасының жоғарылауы жану жылуының біршама төмендеуіне ықпал етеді. Табиғи газды Үрлеу кезінде жану жылуы біршама артады. Үрлеуді оттегімен байыту СО және Н домна  газындағы құрамның жоғарылауымен және жану жылуының жоғарылауымен бірге жүреді.</a:t>
            </a:r>
            <a:endParaRPr lang="ru-RU" sz="2000" dirty="0">
              <a:latin typeface="Times New Roman" pitchFamily="18" charset="0"/>
              <a:cs typeface="Times New Roman" pitchFamily="18" charset="0"/>
            </a:endParaRPr>
          </a:p>
          <a:p>
            <a:pPr indent="357188" algn="just"/>
            <a:r>
              <a:rPr lang="kk-KZ" sz="2000" dirty="0">
                <a:latin typeface="Times New Roman" pitchFamily="18" charset="0"/>
                <a:cs typeface="Times New Roman" pitchFamily="18" charset="0"/>
              </a:rPr>
              <a:t>Домна  газының қысымының жоғарылауы Домна пешінің өнімділігін арттыруға мүмкіндік береді. Газ қысымының жоғарылауымен Домна пешінің қажеттіліктерін электр қуатымен қамтамасыз ету үшін газ турбинасында қолдануға болатын газ қысымының резервтері пайдаланылмаған күйінде қалады. Мұндай қондырғыларда алынған электр энергиясының құны орталық энергия жүйесінен электр энергиясына қарағанда 3 есе аз.</a:t>
            </a:r>
            <a:endParaRPr lang="ru-RU" sz="2000" dirty="0">
              <a:latin typeface="Times New Roman" pitchFamily="18" charset="0"/>
              <a:cs typeface="Times New Roman" pitchFamily="18" charset="0"/>
            </a:endParaRPr>
          </a:p>
          <a:p>
            <a:pPr algn="just"/>
            <a:endParaRPr lang="x-none" sz="2000" dirty="0"/>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Tree>
    <p:extLst>
      <p:ext uri="{BB962C8B-B14F-4D97-AF65-F5344CB8AC3E}">
        <p14:creationId xmlns:p14="http://schemas.microsoft.com/office/powerpoint/2010/main" val="18786261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15</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7"/>
            <a:ext cx="828040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3. </a:t>
            </a:r>
            <a:r>
              <a:rPr lang="ru-RU" sz="2800" b="1" dirty="0">
                <a:solidFill>
                  <a:schemeClr val="accent1">
                    <a:lumMod val="50000"/>
                  </a:schemeClr>
                </a:solidFill>
              </a:rPr>
              <a:t>Б.И. Китаев  </a:t>
            </a:r>
            <a:r>
              <a:rPr lang="ru-RU" sz="2800" b="1" dirty="0" err="1">
                <a:solidFill>
                  <a:schemeClr val="accent1">
                    <a:lumMod val="50000"/>
                  </a:schemeClr>
                </a:solidFill>
              </a:rPr>
              <a:t>тұжырымдамасына</a:t>
            </a:r>
            <a:r>
              <a:rPr lang="ru-RU" sz="2800" b="1" dirty="0">
                <a:solidFill>
                  <a:schemeClr val="accent1">
                    <a:lumMod val="50000"/>
                  </a:schemeClr>
                </a:solidFill>
              </a:rPr>
              <a:t> </a:t>
            </a:r>
            <a:r>
              <a:rPr lang="ru-RU" sz="2800" b="1" dirty="0" err="1">
                <a:solidFill>
                  <a:schemeClr val="accent1">
                    <a:lumMod val="50000"/>
                  </a:schemeClr>
                </a:solidFill>
              </a:rPr>
              <a:t>сәйкес</a:t>
            </a:r>
            <a:r>
              <a:rPr lang="ru-RU" sz="2800" b="1" dirty="0">
                <a:solidFill>
                  <a:schemeClr val="accent1">
                    <a:lumMod val="50000"/>
                  </a:schemeClr>
                </a:solidFill>
              </a:rPr>
              <a:t>  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жылуалмасу</a:t>
            </a:r>
            <a:r>
              <a:rPr lang="ru-RU" sz="2800" b="1" dirty="0">
                <a:solidFill>
                  <a:schemeClr val="accent1">
                    <a:lumMod val="50000"/>
                  </a:schemeClr>
                </a:solidFill>
              </a:rPr>
              <a:t>   </a:t>
            </a:r>
            <a:r>
              <a:rPr lang="ru-RU" sz="2800" b="1" dirty="0" err="1">
                <a:solidFill>
                  <a:schemeClr val="accent1">
                    <a:lumMod val="50000"/>
                  </a:schemeClr>
                </a:solidFill>
              </a:rPr>
              <a:t>моделі</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9341BCAD-8177-1C4D-906E-C208BFB0E058}"/>
              </a:ext>
            </a:extLst>
          </p:cNvPr>
          <p:cNvSpPr txBox="1"/>
          <p:nvPr/>
        </p:nvSpPr>
        <p:spPr>
          <a:xfrm>
            <a:off x="251520" y="1196752"/>
            <a:ext cx="8640960" cy="4278094"/>
          </a:xfrm>
          <a:prstGeom prst="rect">
            <a:avLst/>
          </a:prstGeom>
          <a:noFill/>
        </p:spPr>
        <p:txBody>
          <a:bodyPr wrap="square" rtlCol="0">
            <a:spAutoFit/>
          </a:bodyPr>
          <a:lstStyle/>
          <a:p>
            <a:pPr indent="357188" algn="just"/>
            <a:r>
              <a:rPr lang="kk-KZ" sz="1600" dirty="0">
                <a:latin typeface="Times New Roman" pitchFamily="18" charset="0"/>
                <a:cs typeface="Times New Roman" pitchFamily="18" charset="0"/>
              </a:rPr>
              <a:t>Домна пешінің термофизикалық және физика-химиялық құбылыстарын сипаттайтын математикалық модельді 1944 жылы профессор Б. И. Китаев ұсынған.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Пештің биіктігі бойынша шихта пен газ ағындарының жылу сыйымдылығының өзгеруін талдау нәтижелерін қолдана отырып, Б. И. Китаев Домна пешіндегі жылу алмасу теориясының негізгі ережелерін тұжырымдады, олар келесідей:</a:t>
            </a:r>
            <a:endParaRPr lang="ru-RU" sz="1600" dirty="0">
              <a:latin typeface="Times New Roman" pitchFamily="18" charset="0"/>
              <a:cs typeface="Times New Roman" pitchFamily="18" charset="0"/>
            </a:endParaRPr>
          </a:p>
          <a:p>
            <a:pPr marL="285750" indent="-285750" algn="just">
              <a:buFont typeface="Wingdings" pitchFamily="2" charset="2"/>
              <a:buChar char="Ø"/>
            </a:pPr>
            <a:r>
              <a:rPr lang="kk-KZ" sz="1600" dirty="0">
                <a:solidFill>
                  <a:srgbClr val="C00000"/>
                </a:solidFill>
                <a:latin typeface="Times New Roman" pitchFamily="18" charset="0"/>
                <a:cs typeface="Times New Roman" pitchFamily="18" charset="0"/>
              </a:rPr>
              <a:t>Жылу тасымалдағыш газдан материалға жылу беру қарқындылығы жылу алмасудың екі сатысында жүзеге асырылады: жоғарғы және төменгі. </a:t>
            </a:r>
            <a:r>
              <a:rPr lang="kk-KZ" sz="1600" dirty="0">
                <a:latin typeface="Times New Roman" pitchFamily="18" charset="0"/>
                <a:cs typeface="Times New Roman" pitchFamily="18" charset="0"/>
              </a:rPr>
              <a:t>Жылу алмасу қадамдары температура градиенті ең төменгі мәнге жететін баяу жылу алмасу аймағымен бөлінеді.</a:t>
            </a:r>
            <a:endParaRPr lang="ru-RU" sz="1600" dirty="0">
              <a:latin typeface="Times New Roman" pitchFamily="18" charset="0"/>
              <a:cs typeface="Times New Roman" pitchFamily="18" charset="0"/>
            </a:endParaRPr>
          </a:p>
          <a:p>
            <a:pPr marL="285750" indent="-285750" algn="just">
              <a:buFont typeface="Wingdings" pitchFamily="2" charset="2"/>
              <a:buChar char="Ø"/>
            </a:pPr>
            <a:r>
              <a:rPr lang="kk-KZ" sz="1600" dirty="0">
                <a:latin typeface="Times New Roman" pitchFamily="18" charset="0"/>
                <a:cs typeface="Times New Roman" pitchFamily="18" charset="0"/>
              </a:rPr>
              <a:t>Жылу алмасудың әрбір сатысының жылу жұмысы дербестігімен (автономды) ерекшеленеді және шихта мен газ ағындарының жылу сыйымдылығы қатынастарындағы елеулі айырмашылықпен сипатталады. Белсенді жылу алмасу аймағымен бөлінетін баяу жылу алмасу аймағы 1-ге жақын ағындардың жылу сыйымдылығының қатынасымен сипатталады. Жылу алмасудың жоғарғы сатысында W</a:t>
            </a:r>
            <a:r>
              <a:rPr lang="kk-KZ" sz="1600" baseline="-25000" dirty="0">
                <a:latin typeface="Times New Roman" pitchFamily="18" charset="0"/>
                <a:cs typeface="Times New Roman" pitchFamily="18" charset="0"/>
              </a:rPr>
              <a:t>ш</a:t>
            </a:r>
            <a:r>
              <a:rPr lang="kk-KZ" sz="1600" dirty="0">
                <a:latin typeface="Times New Roman" pitchFamily="18" charset="0"/>
                <a:cs typeface="Times New Roman" pitchFamily="18" charset="0"/>
              </a:rPr>
              <a:t>&lt; W</a:t>
            </a:r>
            <a:r>
              <a:rPr lang="kk-KZ" sz="1600" baseline="-25000" dirty="0">
                <a:latin typeface="Times New Roman" pitchFamily="18" charset="0"/>
                <a:cs typeface="Times New Roman" pitchFamily="18" charset="0"/>
              </a:rPr>
              <a:t>г</a:t>
            </a:r>
            <a:r>
              <a:rPr lang="kk-KZ" sz="1600" dirty="0">
                <a:latin typeface="Times New Roman" pitchFamily="18" charset="0"/>
                <a:cs typeface="Times New Roman" pitchFamily="18" charset="0"/>
              </a:rPr>
              <a:t>, яғни m &lt; 1,0, ал төменгі W</a:t>
            </a:r>
            <a:r>
              <a:rPr lang="kk-KZ" sz="1600" baseline="-25000" dirty="0">
                <a:latin typeface="Times New Roman" pitchFamily="18" charset="0"/>
                <a:cs typeface="Times New Roman" pitchFamily="18" charset="0"/>
              </a:rPr>
              <a:t>ш</a:t>
            </a:r>
            <a:r>
              <a:rPr lang="kk-KZ" sz="1600" dirty="0">
                <a:latin typeface="Times New Roman" pitchFamily="18" charset="0"/>
                <a:cs typeface="Times New Roman" pitchFamily="18" charset="0"/>
              </a:rPr>
              <a:t> &gt; W</a:t>
            </a:r>
            <a:r>
              <a:rPr lang="kk-KZ" sz="1600" baseline="-25000" dirty="0">
                <a:latin typeface="Times New Roman" pitchFamily="18" charset="0"/>
                <a:cs typeface="Times New Roman" pitchFamily="18" charset="0"/>
              </a:rPr>
              <a:t>г</a:t>
            </a:r>
            <a:r>
              <a:rPr lang="kk-KZ" sz="1600" dirty="0">
                <a:latin typeface="Times New Roman" pitchFamily="18" charset="0"/>
                <a:cs typeface="Times New Roman" pitchFamily="18" charset="0"/>
              </a:rPr>
              <a:t>, яғни m &gt; 1,0.</a:t>
            </a:r>
            <a:endParaRPr lang="ru-RU" sz="1600" dirty="0">
              <a:latin typeface="Times New Roman" pitchFamily="18" charset="0"/>
              <a:cs typeface="Times New Roman" pitchFamily="18" charset="0"/>
            </a:endParaRPr>
          </a:p>
          <a:p>
            <a:pPr marL="285750" indent="-285750" algn="just">
              <a:buFont typeface="Wingdings" pitchFamily="2" charset="2"/>
              <a:buChar char="Ø"/>
            </a:pPr>
            <a:r>
              <a:rPr lang="kk-KZ" sz="1600" dirty="0">
                <a:latin typeface="Times New Roman" pitchFamily="18" charset="0"/>
                <a:cs typeface="Times New Roman" pitchFamily="18" charset="0"/>
              </a:rPr>
              <a:t>Домна пешіндегі жылу алмасу аяқталды, бұл баяу жылу алмасу аймағының болуымен расталады. Бұл аймақта газ ағындары мен зарядтар W</a:t>
            </a:r>
            <a:r>
              <a:rPr lang="kk-KZ" sz="1600" baseline="-25000" dirty="0">
                <a:latin typeface="Times New Roman" pitchFamily="18" charset="0"/>
                <a:cs typeface="Times New Roman" pitchFamily="18" charset="0"/>
              </a:rPr>
              <a:t>ш</a:t>
            </a:r>
            <a:r>
              <a:rPr lang="kk-KZ" sz="1600" dirty="0">
                <a:latin typeface="Times New Roman" pitchFamily="18" charset="0"/>
                <a:cs typeface="Times New Roman" pitchFamily="18" charset="0"/>
              </a:rPr>
              <a:t> ≈ W</a:t>
            </a:r>
            <a:r>
              <a:rPr lang="kk-KZ" sz="1600" baseline="-25000" dirty="0">
                <a:latin typeface="Times New Roman" pitchFamily="18" charset="0"/>
                <a:cs typeface="Times New Roman" pitchFamily="18" charset="0"/>
              </a:rPr>
              <a:t>г </a:t>
            </a:r>
            <a:r>
              <a:rPr lang="kk-KZ" sz="1600" dirty="0">
                <a:latin typeface="Times New Roman" pitchFamily="18" charset="0"/>
                <a:cs typeface="Times New Roman" pitchFamily="18" charset="0"/>
              </a:rPr>
              <a:t>, m ≈ 1  болатындай етіп біріктіріледі.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7024383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16</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7"/>
            <a:ext cx="828040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3. </a:t>
            </a:r>
            <a:r>
              <a:rPr lang="ru-RU" sz="2800" b="1" dirty="0">
                <a:solidFill>
                  <a:schemeClr val="accent1">
                    <a:lumMod val="50000"/>
                  </a:schemeClr>
                </a:solidFill>
              </a:rPr>
              <a:t>Б.И. Китаев  </a:t>
            </a:r>
            <a:r>
              <a:rPr lang="ru-RU" sz="2800" b="1" dirty="0" err="1">
                <a:solidFill>
                  <a:schemeClr val="accent1">
                    <a:lumMod val="50000"/>
                  </a:schemeClr>
                </a:solidFill>
              </a:rPr>
              <a:t>тұжырымдамасына</a:t>
            </a:r>
            <a:r>
              <a:rPr lang="ru-RU" sz="2800" b="1" dirty="0">
                <a:solidFill>
                  <a:schemeClr val="accent1">
                    <a:lumMod val="50000"/>
                  </a:schemeClr>
                </a:solidFill>
              </a:rPr>
              <a:t> </a:t>
            </a:r>
            <a:r>
              <a:rPr lang="ru-RU" sz="2800" b="1" dirty="0" err="1">
                <a:solidFill>
                  <a:schemeClr val="accent1">
                    <a:lumMod val="50000"/>
                  </a:schemeClr>
                </a:solidFill>
              </a:rPr>
              <a:t>сәйкес</a:t>
            </a:r>
            <a:r>
              <a:rPr lang="ru-RU" sz="2800" b="1" dirty="0">
                <a:solidFill>
                  <a:schemeClr val="accent1">
                    <a:lumMod val="50000"/>
                  </a:schemeClr>
                </a:solidFill>
              </a:rPr>
              <a:t>  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жылуалмасу</a:t>
            </a:r>
            <a:r>
              <a:rPr lang="ru-RU" sz="2800" b="1" dirty="0">
                <a:solidFill>
                  <a:schemeClr val="accent1">
                    <a:lumMod val="50000"/>
                  </a:schemeClr>
                </a:solidFill>
              </a:rPr>
              <a:t>   </a:t>
            </a:r>
            <a:r>
              <a:rPr lang="ru-RU" sz="2800" b="1" dirty="0" err="1">
                <a:solidFill>
                  <a:schemeClr val="accent1">
                    <a:lumMod val="50000"/>
                  </a:schemeClr>
                </a:solidFill>
              </a:rPr>
              <a:t>моделі</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2" name="TextBox 1">
            <a:extLst>
              <a:ext uri="{FF2B5EF4-FFF2-40B4-BE49-F238E27FC236}">
                <a16:creationId xmlns:a16="http://schemas.microsoft.com/office/drawing/2014/main" id="{FC599091-F416-8148-A493-8E6720F0812A}"/>
              </a:ext>
            </a:extLst>
          </p:cNvPr>
          <p:cNvSpPr txBox="1"/>
          <p:nvPr/>
        </p:nvSpPr>
        <p:spPr>
          <a:xfrm>
            <a:off x="233726" y="5880889"/>
            <a:ext cx="4338274" cy="738664"/>
          </a:xfrm>
          <a:prstGeom prst="rect">
            <a:avLst/>
          </a:prstGeom>
          <a:noFill/>
        </p:spPr>
        <p:txBody>
          <a:bodyPr wrap="square" rtlCol="0">
            <a:spAutoFit/>
          </a:bodyPr>
          <a:lstStyle/>
          <a:p>
            <a:pPr algn="ctr"/>
            <a:r>
              <a:rPr lang="ru-RU" sz="1400" dirty="0"/>
              <a:t>3-сурет-Б. И. Китаев </a:t>
            </a:r>
            <a:r>
              <a:rPr lang="ru-RU" sz="1400" dirty="0" err="1"/>
              <a:t>бойынша</a:t>
            </a:r>
            <a:r>
              <a:rPr lang="ru-RU" sz="1400" dirty="0"/>
              <a:t> Домна </a:t>
            </a:r>
            <a:r>
              <a:rPr lang="ru-RU" sz="1400" dirty="0" err="1"/>
              <a:t>пешінің</a:t>
            </a:r>
            <a:r>
              <a:rPr lang="ru-RU" sz="1400" dirty="0"/>
              <a:t> </a:t>
            </a:r>
            <a:r>
              <a:rPr lang="ru-RU" sz="1400" dirty="0" err="1"/>
              <a:t>биіктігі</a:t>
            </a:r>
            <a:r>
              <a:rPr lang="ru-RU" sz="1400" dirty="0"/>
              <a:t> </a:t>
            </a:r>
            <a:r>
              <a:rPr lang="ru-RU" sz="1400" dirty="0" err="1"/>
              <a:t>бойынша</a:t>
            </a:r>
            <a:r>
              <a:rPr lang="ru-RU" sz="1400" dirty="0"/>
              <a:t> </a:t>
            </a:r>
            <a:r>
              <a:rPr lang="ru-RU" sz="1400" dirty="0" err="1"/>
              <a:t>температураны</a:t>
            </a:r>
            <a:r>
              <a:rPr lang="ru-RU" sz="1400" dirty="0"/>
              <a:t> </a:t>
            </a:r>
            <a:r>
              <a:rPr lang="ru-RU" sz="1400" dirty="0" err="1"/>
              <a:t>бөлу</a:t>
            </a:r>
            <a:r>
              <a:rPr lang="ru-RU" sz="1400" dirty="0"/>
              <a:t> </a:t>
            </a:r>
            <a:r>
              <a:rPr lang="ru-RU" sz="1400" dirty="0" err="1"/>
              <a:t>схемасы</a:t>
            </a:r>
            <a:endParaRPr lang="x-none" sz="1400" dirty="0"/>
          </a:p>
          <a:p>
            <a:pPr algn="ctr"/>
            <a:endParaRPr lang="x-none" sz="1400" dirty="0"/>
          </a:p>
        </p:txBody>
      </p:sp>
      <p:pic>
        <p:nvPicPr>
          <p:cNvPr id="3" name="Рисунок 2">
            <a:extLst>
              <a:ext uri="{FF2B5EF4-FFF2-40B4-BE49-F238E27FC236}">
                <a16:creationId xmlns:a16="http://schemas.microsoft.com/office/drawing/2014/main" id="{55E7EE14-7CCA-2649-80F4-83ADB5944F99}"/>
              </a:ext>
            </a:extLst>
          </p:cNvPr>
          <p:cNvPicPr>
            <a:picLocks noChangeAspect="1"/>
          </p:cNvPicPr>
          <p:nvPr/>
        </p:nvPicPr>
        <p:blipFill>
          <a:blip r:embed="rId2"/>
          <a:stretch>
            <a:fillRect/>
          </a:stretch>
        </p:blipFill>
        <p:spPr>
          <a:xfrm>
            <a:off x="431800" y="1069094"/>
            <a:ext cx="3745189" cy="4691959"/>
          </a:xfrm>
          <a:prstGeom prst="rect">
            <a:avLst/>
          </a:prstGeom>
        </p:spPr>
      </p:pic>
      <p:sp>
        <p:nvSpPr>
          <p:cNvPr id="4" name="TextBox 3">
            <a:extLst>
              <a:ext uri="{FF2B5EF4-FFF2-40B4-BE49-F238E27FC236}">
                <a16:creationId xmlns:a16="http://schemas.microsoft.com/office/drawing/2014/main" id="{E4CE1E7B-0AD9-714B-A12C-E46C71D6661C}"/>
              </a:ext>
            </a:extLst>
          </p:cNvPr>
          <p:cNvSpPr txBox="1"/>
          <p:nvPr/>
        </p:nvSpPr>
        <p:spPr>
          <a:xfrm>
            <a:off x="4484664" y="1381787"/>
            <a:ext cx="4229100" cy="4770537"/>
          </a:xfrm>
          <a:prstGeom prst="rect">
            <a:avLst/>
          </a:prstGeom>
          <a:noFill/>
        </p:spPr>
        <p:txBody>
          <a:bodyPr wrap="square" rtlCol="0">
            <a:spAutoFit/>
          </a:bodyPr>
          <a:lstStyle/>
          <a:p>
            <a:pPr indent="357188" algn="just"/>
            <a:r>
              <a:rPr lang="kk-KZ" sz="1600" dirty="0">
                <a:latin typeface="Times New Roman" pitchFamily="18" charset="0"/>
                <a:cs typeface="Times New Roman" pitchFamily="18" charset="0"/>
              </a:rPr>
              <a:t>Газ бен шихта температурасының өзгеру сипаты, пештің биіктігі бойынша ағындардың жылу сыйымдылығының қатынасы 3 және 4, а- суреттерінде көрсетілген.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Осылайша, Домна пешінің биіктігінде, біркелкі жүрісте, температураның әдеттегі S-тәрізді таралуы байқалады.</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Кейінгі жылдары жұмыс істеп тұрған пештердегі эксперименттер жылу алмасудың төменгі сатысының биіктігі іс жүзінде 4,а сурет схемасына сәйкес есептеу деректерінен біршама үлкен екенін көрсетті.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Төменгі сатыдағы жылу беру ерекшеліктері туралы жинақталған мәліметтер жылу беру схемасын одан әрі дамытуға жағдай жасады.</a:t>
            </a:r>
            <a:endParaRPr lang="ru-RU" sz="1600" dirty="0">
              <a:latin typeface="Times New Roman" pitchFamily="18" charset="0"/>
              <a:cs typeface="Times New Roman" pitchFamily="18" charset="0"/>
            </a:endParaRPr>
          </a:p>
          <a:p>
            <a:pPr algn="just"/>
            <a:endParaRPr lang="x-none" sz="1600" dirty="0"/>
          </a:p>
        </p:txBody>
      </p:sp>
    </p:spTree>
    <p:extLst>
      <p:ext uri="{BB962C8B-B14F-4D97-AF65-F5344CB8AC3E}">
        <p14:creationId xmlns:p14="http://schemas.microsoft.com/office/powerpoint/2010/main" val="7665751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17</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69672" y="241670"/>
            <a:ext cx="828040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3. </a:t>
            </a:r>
            <a:r>
              <a:rPr lang="ru-RU" sz="2800" b="1" dirty="0">
                <a:solidFill>
                  <a:schemeClr val="accent1">
                    <a:lumMod val="50000"/>
                  </a:schemeClr>
                </a:solidFill>
              </a:rPr>
              <a:t>Б.И. Китаев  </a:t>
            </a:r>
            <a:r>
              <a:rPr lang="ru-RU" sz="2800" b="1" dirty="0" err="1">
                <a:solidFill>
                  <a:schemeClr val="accent1">
                    <a:lumMod val="50000"/>
                  </a:schemeClr>
                </a:solidFill>
              </a:rPr>
              <a:t>тұжырымдамасына</a:t>
            </a:r>
            <a:r>
              <a:rPr lang="ru-RU" sz="2800" b="1" dirty="0">
                <a:solidFill>
                  <a:schemeClr val="accent1">
                    <a:lumMod val="50000"/>
                  </a:schemeClr>
                </a:solidFill>
              </a:rPr>
              <a:t> </a:t>
            </a:r>
            <a:r>
              <a:rPr lang="ru-RU" sz="2800" b="1" dirty="0" err="1">
                <a:solidFill>
                  <a:schemeClr val="accent1">
                    <a:lumMod val="50000"/>
                  </a:schemeClr>
                </a:solidFill>
              </a:rPr>
              <a:t>сәйкес</a:t>
            </a:r>
            <a:r>
              <a:rPr lang="ru-RU" sz="2800" b="1" dirty="0">
                <a:solidFill>
                  <a:schemeClr val="accent1">
                    <a:lumMod val="50000"/>
                  </a:schemeClr>
                </a:solidFill>
              </a:rPr>
              <a:t>  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жылуалмасу</a:t>
            </a:r>
            <a:r>
              <a:rPr lang="ru-RU" sz="2800" b="1" dirty="0">
                <a:solidFill>
                  <a:schemeClr val="accent1">
                    <a:lumMod val="50000"/>
                  </a:schemeClr>
                </a:solidFill>
              </a:rPr>
              <a:t>   </a:t>
            </a:r>
            <a:r>
              <a:rPr lang="ru-RU" sz="2800" b="1" dirty="0" err="1">
                <a:solidFill>
                  <a:schemeClr val="accent1">
                    <a:lumMod val="50000"/>
                  </a:schemeClr>
                </a:solidFill>
              </a:rPr>
              <a:t>моделі</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2" name="TextBox 1">
            <a:extLst>
              <a:ext uri="{FF2B5EF4-FFF2-40B4-BE49-F238E27FC236}">
                <a16:creationId xmlns:a16="http://schemas.microsoft.com/office/drawing/2014/main" id="{FC599091-F416-8148-A493-8E6720F0812A}"/>
              </a:ext>
            </a:extLst>
          </p:cNvPr>
          <p:cNvSpPr txBox="1"/>
          <p:nvPr/>
        </p:nvSpPr>
        <p:spPr>
          <a:xfrm>
            <a:off x="239687" y="4882912"/>
            <a:ext cx="8532688" cy="1815882"/>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а – </a:t>
            </a:r>
            <a:r>
              <a:rPr lang="kk-KZ" sz="1400" dirty="0">
                <a:latin typeface="Times New Roman" pitchFamily="18" charset="0"/>
                <a:cs typeface="Times New Roman" pitchFamily="18" charset="0"/>
              </a:rPr>
              <a:t>жылу алмасу схемасы 1944; б-схема 1961 ж.  </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t</a:t>
            </a:r>
            <a:r>
              <a:rPr lang="kk-KZ" sz="1400" baseline="-25000" dirty="0">
                <a:latin typeface="Times New Roman" pitchFamily="18" charset="0"/>
                <a:cs typeface="Times New Roman" pitchFamily="18" charset="0"/>
              </a:rPr>
              <a:t>ш</a:t>
            </a:r>
            <a:r>
              <a:rPr lang="kk-KZ" sz="1400" dirty="0">
                <a:latin typeface="Times New Roman" pitchFamily="18" charset="0"/>
                <a:cs typeface="Times New Roman" pitchFamily="18" charset="0"/>
              </a:rPr>
              <a:t>, t</a:t>
            </a:r>
            <a:r>
              <a:rPr lang="kk-KZ" sz="1400" baseline="-25000" dirty="0">
                <a:latin typeface="Times New Roman" pitchFamily="18" charset="0"/>
                <a:cs typeface="Times New Roman" pitchFamily="18" charset="0"/>
              </a:rPr>
              <a:t>г</a:t>
            </a:r>
            <a:r>
              <a:rPr lang="kk-KZ" sz="1400" dirty="0">
                <a:latin typeface="Times New Roman" pitchFamily="18" charset="0"/>
                <a:cs typeface="Times New Roman" pitchFamily="18" charset="0"/>
              </a:rPr>
              <a:t> – шихта мен газдың температурасы; m-шихта мен газ ағындарының жылу сыйымдылықтарының қатынасы; </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H</a:t>
            </a:r>
            <a:r>
              <a:rPr lang="kk-KZ" sz="1400" baseline="-25000" dirty="0">
                <a:latin typeface="Times New Roman" pitchFamily="18" charset="0"/>
                <a:cs typeface="Times New Roman" pitchFamily="18" charset="0"/>
              </a:rPr>
              <a:t>1</a:t>
            </a:r>
            <a:r>
              <a:rPr lang="kk-KZ" sz="1400" dirty="0">
                <a:latin typeface="Times New Roman" pitchFamily="18" charset="0"/>
                <a:cs typeface="Times New Roman" pitchFamily="18" charset="0"/>
              </a:rPr>
              <a:t> – жылу алмасудың жоғарғы сатысы; H2-баяу жылу алмасу аймағы; </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H</a:t>
            </a:r>
            <a:r>
              <a:rPr lang="kk-KZ" sz="1400" baseline="-25000" dirty="0">
                <a:latin typeface="Times New Roman" pitchFamily="18" charset="0"/>
                <a:cs typeface="Times New Roman" pitchFamily="18" charset="0"/>
              </a:rPr>
              <a:t>3</a:t>
            </a:r>
            <a:r>
              <a:rPr lang="kk-KZ" sz="1400" dirty="0">
                <a:latin typeface="Times New Roman" pitchFamily="18" charset="0"/>
                <a:cs typeface="Times New Roman" pitchFamily="18" charset="0"/>
              </a:rPr>
              <a:t> – жылу алмасудың төменгі сатысы; </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H</a:t>
            </a:r>
            <a:r>
              <a:rPr lang="kk-KZ" sz="1400" baseline="-25000" dirty="0">
                <a:latin typeface="Times New Roman" pitchFamily="18" charset="0"/>
                <a:cs typeface="Times New Roman" pitchFamily="18" charset="0"/>
              </a:rPr>
              <a:t>в</a:t>
            </a:r>
            <a:r>
              <a:rPr lang="kk-KZ" sz="1400" dirty="0">
                <a:latin typeface="Times New Roman" pitchFamily="18" charset="0"/>
                <a:cs typeface="Times New Roman" pitchFamily="18" charset="0"/>
              </a:rPr>
              <a:t> – жоғарғы жылу аймағы; Нн - төменгі жылу аймағы</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algn="ctr"/>
            <a:r>
              <a:rPr lang="kk-KZ" sz="1400" b="1" dirty="0">
                <a:latin typeface="Times New Roman" pitchFamily="18" charset="0"/>
                <a:cs typeface="Times New Roman" pitchFamily="18" charset="0"/>
              </a:rPr>
              <a:t>4-сурет-Домна пешіндегі жылу алмасу схемалары:</a:t>
            </a:r>
            <a:endParaRPr lang="ru-RU" sz="1400" b="1" dirty="0">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id="{8BDDE5C2-9B92-2740-95DD-5D249877C195}"/>
              </a:ext>
            </a:extLst>
          </p:cNvPr>
          <p:cNvPicPr>
            <a:picLocks noChangeAspect="1"/>
          </p:cNvPicPr>
          <p:nvPr/>
        </p:nvPicPr>
        <p:blipFill>
          <a:blip r:embed="rId2"/>
          <a:stretch>
            <a:fillRect/>
          </a:stretch>
        </p:blipFill>
        <p:spPr>
          <a:xfrm>
            <a:off x="239687" y="1245517"/>
            <a:ext cx="8572571" cy="3399270"/>
          </a:xfrm>
          <a:prstGeom prst="rect">
            <a:avLst/>
          </a:prstGeom>
        </p:spPr>
      </p:pic>
    </p:spTree>
    <p:extLst>
      <p:ext uri="{BB962C8B-B14F-4D97-AF65-F5344CB8AC3E}">
        <p14:creationId xmlns:p14="http://schemas.microsoft.com/office/powerpoint/2010/main" val="4999266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18</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7"/>
            <a:ext cx="828040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3. </a:t>
            </a:r>
            <a:r>
              <a:rPr lang="ru-RU" sz="2800" b="1" dirty="0">
                <a:solidFill>
                  <a:schemeClr val="accent1">
                    <a:lumMod val="50000"/>
                  </a:schemeClr>
                </a:solidFill>
              </a:rPr>
              <a:t>Б.И. Китаев  </a:t>
            </a:r>
            <a:r>
              <a:rPr lang="ru-RU" sz="2800" b="1" dirty="0" err="1">
                <a:solidFill>
                  <a:schemeClr val="accent1">
                    <a:lumMod val="50000"/>
                  </a:schemeClr>
                </a:solidFill>
              </a:rPr>
              <a:t>тұжырымдамасына</a:t>
            </a:r>
            <a:r>
              <a:rPr lang="ru-RU" sz="2800" b="1" dirty="0">
                <a:solidFill>
                  <a:schemeClr val="accent1">
                    <a:lumMod val="50000"/>
                  </a:schemeClr>
                </a:solidFill>
              </a:rPr>
              <a:t> </a:t>
            </a:r>
            <a:r>
              <a:rPr lang="ru-RU" sz="2800" b="1" dirty="0" err="1">
                <a:solidFill>
                  <a:schemeClr val="accent1">
                    <a:lumMod val="50000"/>
                  </a:schemeClr>
                </a:solidFill>
              </a:rPr>
              <a:t>сәйкес</a:t>
            </a:r>
            <a:r>
              <a:rPr lang="ru-RU" sz="2800" b="1" dirty="0">
                <a:solidFill>
                  <a:schemeClr val="accent1">
                    <a:lumMod val="50000"/>
                  </a:schemeClr>
                </a:solidFill>
              </a:rPr>
              <a:t>  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жылуалмасу</a:t>
            </a:r>
            <a:r>
              <a:rPr lang="ru-RU" sz="2800" b="1" dirty="0">
                <a:solidFill>
                  <a:schemeClr val="accent1">
                    <a:lumMod val="50000"/>
                  </a:schemeClr>
                </a:solidFill>
              </a:rPr>
              <a:t>   </a:t>
            </a:r>
            <a:r>
              <a:rPr lang="ru-RU" sz="2800" b="1" dirty="0" err="1">
                <a:solidFill>
                  <a:schemeClr val="accent1">
                    <a:lumMod val="50000"/>
                  </a:schemeClr>
                </a:solidFill>
              </a:rPr>
              <a:t>моделі</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2" name="TextBox 1">
            <a:extLst>
              <a:ext uri="{FF2B5EF4-FFF2-40B4-BE49-F238E27FC236}">
                <a16:creationId xmlns:a16="http://schemas.microsoft.com/office/drawing/2014/main" id="{FC599091-F416-8148-A493-8E6720F0812A}"/>
              </a:ext>
            </a:extLst>
          </p:cNvPr>
          <p:cNvSpPr txBox="1"/>
          <p:nvPr/>
        </p:nvSpPr>
        <p:spPr>
          <a:xfrm>
            <a:off x="431799" y="1166912"/>
            <a:ext cx="8302257" cy="4524315"/>
          </a:xfrm>
          <a:prstGeom prst="rect">
            <a:avLst/>
          </a:prstGeom>
          <a:noFill/>
        </p:spPr>
        <p:txBody>
          <a:bodyPr wrap="square" rtlCol="0">
            <a:spAutoFit/>
          </a:bodyPr>
          <a:lstStyle/>
          <a:p>
            <a:pPr indent="357188" algn="just"/>
            <a:r>
              <a:rPr lang="kk-KZ" dirty="0">
                <a:latin typeface="Times New Roman" pitchFamily="18" charset="0"/>
                <a:cs typeface="Times New Roman" pitchFamily="18" charset="0"/>
              </a:rPr>
              <a:t>Б. И. Китаев, б.Л. Лазарев, Ю. Г. Ярошенко жылу беру схемасына толықтырулар енгізді, оған сәйкес жылу берудің жоғарғы сатысы мен баяу жылу алмасу аймағы өзгеріссіз қалды, бірақ жылу берудің төменгі сатысының биіктігі бойынша жылу сыйымдылығының арақатынасын өзгертудің тағы бір сипаты қабылданды.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Ауа фурмаларының жиегіне жақындаған сайын, ескі схемадағыдай қарым-қатынас алдымен өсті, бірақ тікелей тотықсыздандыру реакциясының қарқындылығы төмендеген сайын, бұл қатынас азайып, аз болды. Сонымен қатар, жылу алмасудың төменгі сатысындағы шихта мен газдың температуралық қисықтары температура градиентін төмендету бағытында тән иілуге ие болды.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Домна пешінің биіктігі бойынша жылу берудің нақтыланған схемасының жалпы көрінісі суретте көрсетілген. ол 4, б, сурет схемасынан өзгеше. 4, а, жылу алмасудың төменгі сатысы екіге бөлінеді: жоғарғы W</a:t>
            </a:r>
            <a:r>
              <a:rPr lang="kk-KZ" baseline="-25000" dirty="0">
                <a:latin typeface="Times New Roman" pitchFamily="18" charset="0"/>
                <a:cs typeface="Times New Roman" pitchFamily="18" charset="0"/>
              </a:rPr>
              <a:t>ш</a:t>
            </a:r>
            <a:r>
              <a:rPr lang="kk-KZ" dirty="0">
                <a:latin typeface="Times New Roman" pitchFamily="18" charset="0"/>
                <a:cs typeface="Times New Roman" pitchFamily="18" charset="0"/>
              </a:rPr>
              <a:t> &gt; W</a:t>
            </a:r>
            <a:r>
              <a:rPr lang="kk-KZ" baseline="-25000" dirty="0">
                <a:latin typeface="Times New Roman" pitchFamily="18" charset="0"/>
                <a:cs typeface="Times New Roman" pitchFamily="18" charset="0"/>
              </a:rPr>
              <a:t>г    </a:t>
            </a:r>
            <a:r>
              <a:rPr lang="kk-KZ" dirty="0">
                <a:latin typeface="Times New Roman" pitchFamily="18" charset="0"/>
                <a:cs typeface="Times New Roman" pitchFamily="18" charset="0"/>
              </a:rPr>
              <a:t>үшін , ал төменгі W</a:t>
            </a:r>
            <a:r>
              <a:rPr lang="kk-KZ" baseline="-25000" dirty="0">
                <a:latin typeface="Times New Roman" pitchFamily="18" charset="0"/>
                <a:cs typeface="Times New Roman" pitchFamily="18" charset="0"/>
              </a:rPr>
              <a:t>ш</a:t>
            </a:r>
            <a:r>
              <a:rPr lang="kk-KZ" dirty="0">
                <a:latin typeface="Times New Roman" pitchFamily="18" charset="0"/>
                <a:cs typeface="Times New Roman" pitchFamily="18" charset="0"/>
              </a:rPr>
              <a:t>&lt; W</a:t>
            </a:r>
            <a:r>
              <a:rPr lang="kk-KZ" baseline="-25000" dirty="0">
                <a:latin typeface="Times New Roman" pitchFamily="18" charset="0"/>
                <a:cs typeface="Times New Roman" pitchFamily="18" charset="0"/>
              </a:rPr>
              <a:t>г   </a:t>
            </a:r>
            <a:r>
              <a:rPr lang="kk-KZ" dirty="0">
                <a:latin typeface="Times New Roman" pitchFamily="18" charset="0"/>
                <a:cs typeface="Times New Roman" pitchFamily="18" charset="0"/>
              </a:rPr>
              <a:t> үшін , бұл темір оксидтерін төменгі горизонтқа тікелей төмендету процестерінің аяқталуына байланысты, сондықтан шихтаның жалпы жылу сіңуі айтарлықтай төмендейді.</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011025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19</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A054633D-0F1B-1941-8BFC-9C69BEB08138}"/>
              </a:ext>
            </a:extLst>
          </p:cNvPr>
          <p:cNvSpPr txBox="1"/>
          <p:nvPr/>
        </p:nvSpPr>
        <p:spPr>
          <a:xfrm>
            <a:off x="4211960" y="1374493"/>
            <a:ext cx="4474840" cy="4278094"/>
          </a:xfrm>
          <a:prstGeom prst="rect">
            <a:avLst/>
          </a:prstGeom>
          <a:noFill/>
        </p:spPr>
        <p:txBody>
          <a:bodyPr wrap="square" rtlCol="0">
            <a:spAutoFit/>
          </a:bodyPr>
          <a:lstStyle/>
          <a:p>
            <a:pPr indent="357188" algn="just"/>
            <a:r>
              <a:rPr lang="kk-KZ" sz="1600" dirty="0">
                <a:latin typeface="Times New Roman" pitchFamily="18" charset="0"/>
                <a:cs typeface="Times New Roman" pitchFamily="18" charset="0"/>
              </a:rPr>
              <a:t>Кейінгі онжылдықтардағы Домна пештерінің зерттеулері Домна пештерінің биіктігіндегі температура өрісі айтарлықтай деформацияға ұшырайтындығын көрсетеді. Бұл үрдістің мәні пештің биіктігіндегі температура қисықтарында баяу жылу алмасудың бірнеше жергілікті учаскелерінің болуы.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Мұны алғаш рет Н.Н. Бабарыкин мен Ф.А. Юшин MMK Домна пештерін тік зондтау арқылы алынған температура өрісін қарастырған кезде байқады.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Әртүрлі темір кені шикізатын балқыту кезіндегі өлшеулер сериясы Домна пешінің шахтасының биіктігі бойынша кейбір жағдайларда температурасы төмен екі учаскенің болуын көрсетті (5-сурет).</a:t>
            </a:r>
            <a:endParaRPr lang="ru-RU" sz="1600" dirty="0">
              <a:latin typeface="Times New Roman" pitchFamily="18" charset="0"/>
              <a:cs typeface="Times New Roman" pitchFamily="18" charset="0"/>
            </a:endParaRPr>
          </a:p>
          <a:p>
            <a:pPr algn="just"/>
            <a:endParaRPr lang="ru-RU" sz="1600" dirty="0"/>
          </a:p>
        </p:txBody>
      </p:sp>
      <p:sp>
        <p:nvSpPr>
          <p:cNvPr id="5" name="TextBox 4">
            <a:extLst>
              <a:ext uri="{FF2B5EF4-FFF2-40B4-BE49-F238E27FC236}">
                <a16:creationId xmlns:a16="http://schemas.microsoft.com/office/drawing/2014/main" id="{0479A34E-4D65-8543-BFEA-DC3A9A96DBC4}"/>
              </a:ext>
            </a:extLst>
          </p:cNvPr>
          <p:cNvSpPr txBox="1"/>
          <p:nvPr/>
        </p:nvSpPr>
        <p:spPr>
          <a:xfrm>
            <a:off x="275655" y="5445224"/>
            <a:ext cx="3864297" cy="1169551"/>
          </a:xfrm>
          <a:prstGeom prst="rect">
            <a:avLst/>
          </a:prstGeom>
          <a:noFill/>
        </p:spPr>
        <p:txBody>
          <a:bodyPr wrap="square" rtlCol="0">
            <a:spAutoFit/>
          </a:bodyPr>
          <a:lstStyle/>
          <a:p>
            <a:pPr algn="ctr"/>
            <a:r>
              <a:rPr lang="kk-KZ" sz="1400" dirty="0"/>
              <a:t>5-сурет – Әктаспен – 1, доломитпен – 2; флюстелмеген – 3 және агломератпен-4  флюстелген шекемтастарды балқыту кезінде Домна пешінің биіктігі бойынша газ температурасының өзгеруі</a:t>
            </a:r>
            <a:endParaRPr lang="ru-RU" sz="1400" dirty="0"/>
          </a:p>
        </p:txBody>
      </p:sp>
      <p:pic>
        <p:nvPicPr>
          <p:cNvPr id="6" name="Рисунок 5">
            <a:extLst>
              <a:ext uri="{FF2B5EF4-FFF2-40B4-BE49-F238E27FC236}">
                <a16:creationId xmlns:a16="http://schemas.microsoft.com/office/drawing/2014/main" id="{7DAD5231-8BD9-7C48-A26C-72910339A714}"/>
              </a:ext>
            </a:extLst>
          </p:cNvPr>
          <p:cNvPicPr>
            <a:picLocks noChangeAspect="1"/>
          </p:cNvPicPr>
          <p:nvPr/>
        </p:nvPicPr>
        <p:blipFill>
          <a:blip r:embed="rId2"/>
          <a:stretch>
            <a:fillRect/>
          </a:stretch>
        </p:blipFill>
        <p:spPr>
          <a:xfrm>
            <a:off x="463215" y="1170213"/>
            <a:ext cx="3497672" cy="4275011"/>
          </a:xfrm>
          <a:prstGeom prst="rect">
            <a:avLst/>
          </a:prstGeom>
        </p:spPr>
      </p:pic>
      <p:sp>
        <p:nvSpPr>
          <p:cNvPr id="15" name="Rectangle 2">
            <a:extLst>
              <a:ext uri="{FF2B5EF4-FFF2-40B4-BE49-F238E27FC236}">
                <a16:creationId xmlns:a16="http://schemas.microsoft.com/office/drawing/2014/main" id="{E40C6B42-9DFB-E54F-9C37-7C3F51D04A76}"/>
              </a:ext>
            </a:extLst>
          </p:cNvPr>
          <p:cNvSpPr>
            <a:spLocks noChangeArrowheads="1"/>
          </p:cNvSpPr>
          <p:nvPr/>
        </p:nvSpPr>
        <p:spPr bwMode="auto">
          <a:xfrm>
            <a:off x="275655" y="306177"/>
            <a:ext cx="8600597" cy="74655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4. Домна </a:t>
            </a:r>
            <a:r>
              <a:rPr lang="ru-RU" sz="2400" b="1" dirty="0" err="1">
                <a:solidFill>
                  <a:schemeClr val="accent1">
                    <a:lumMod val="50000"/>
                  </a:schemeClr>
                </a:solidFill>
                <a:latin typeface="Arial" charset="0"/>
              </a:rPr>
              <a:t>пешіндегі</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және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беру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заманауи</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идеялар</a:t>
            </a:r>
            <a:endParaRPr lang="ru-RU" sz="2400" b="1" dirty="0">
              <a:solidFill>
                <a:schemeClr val="accent1">
                  <a:lumMod val="50000"/>
                </a:schemeClr>
              </a:solidFill>
              <a:latin typeface="Arial" charset="0"/>
            </a:endParaRPr>
          </a:p>
        </p:txBody>
      </p:sp>
    </p:spTree>
    <p:extLst>
      <p:ext uri="{BB962C8B-B14F-4D97-AF65-F5344CB8AC3E}">
        <p14:creationId xmlns:p14="http://schemas.microsoft.com/office/powerpoint/2010/main" val="16639558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3">
            <a:extLst>
              <a:ext uri="{FF2B5EF4-FFF2-40B4-BE49-F238E27FC236}">
                <a16:creationId xmlns:a16="http://schemas.microsoft.com/office/drawing/2014/main" id="{A2A63883-AEAC-1641-8102-B1B20A3B303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313EB6-59EF-104D-9ADA-660F86C660C3}" type="slidenum">
              <a:rPr lang="ru-RU" altLang="x-none"/>
              <a:pPr eaLnBrk="1" hangingPunct="1"/>
              <a:t>2</a:t>
            </a:fld>
            <a:endParaRPr lang="ru-RU" altLang="x-none"/>
          </a:p>
        </p:txBody>
      </p:sp>
      <p:sp>
        <p:nvSpPr>
          <p:cNvPr id="3075" name="Rectangle 4">
            <a:extLst>
              <a:ext uri="{FF2B5EF4-FFF2-40B4-BE49-F238E27FC236}">
                <a16:creationId xmlns:a16="http://schemas.microsoft.com/office/drawing/2014/main" id="{562FAA5F-69C9-4F4C-B8EF-CA1F442E1976}"/>
              </a:ext>
            </a:extLst>
          </p:cNvPr>
          <p:cNvSpPr>
            <a:spLocks noChangeArrowheads="1"/>
          </p:cNvSpPr>
          <p:nvPr/>
        </p:nvSpPr>
        <p:spPr bwMode="auto">
          <a:xfrm>
            <a:off x="510466" y="792641"/>
            <a:ext cx="4968552" cy="5477994"/>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ru-RU" sz="1600" dirty="0"/>
              <a:t>ДӘРІС ЖОСПАРЫ</a:t>
            </a:r>
          </a:p>
          <a:p>
            <a:pPr algn="ctr">
              <a:defRPr/>
            </a:pPr>
            <a:endParaRPr lang="ru-RU" sz="1600" dirty="0">
              <a:solidFill>
                <a:schemeClr val="accent2"/>
              </a:solidFill>
              <a:effectLst>
                <a:outerShdw blurRad="38100" dist="38100" dir="2700000" algn="tl">
                  <a:srgbClr val="C0C0C0"/>
                </a:outerShdw>
              </a:effectLst>
              <a:latin typeface="Arial" charset="0"/>
            </a:endParaRPr>
          </a:p>
          <a:p>
            <a:pPr marL="342900" indent="-342900">
              <a:buFont typeface="+mj-lt"/>
              <a:buAutoNum type="arabicPeriod"/>
            </a:pPr>
            <a:r>
              <a:rPr lang="ru-RU" sz="1600" dirty="0"/>
              <a:t>Домна </a:t>
            </a:r>
            <a:r>
              <a:rPr lang="ru-RU" sz="1600" dirty="0" err="1"/>
              <a:t>пешінде</a:t>
            </a:r>
            <a:r>
              <a:rPr lang="ru-RU" sz="1600" dirty="0"/>
              <a:t> </a:t>
            </a:r>
            <a:r>
              <a:rPr lang="ru-RU" sz="1600" dirty="0" err="1"/>
              <a:t>жылуалмасу</a:t>
            </a:r>
            <a:r>
              <a:rPr lang="ru-RU" sz="1600" dirty="0"/>
              <a:t> </a:t>
            </a:r>
            <a:r>
              <a:rPr lang="ru-RU" sz="1600" dirty="0" err="1"/>
              <a:t>туралы</a:t>
            </a:r>
            <a:r>
              <a:rPr lang="ru-RU" sz="1600" dirty="0"/>
              <a:t> </a:t>
            </a:r>
            <a:r>
              <a:rPr lang="ru-RU" sz="1600" dirty="0" err="1"/>
              <a:t>жалпы</a:t>
            </a:r>
            <a:r>
              <a:rPr lang="ru-RU" sz="1600" dirty="0"/>
              <a:t> </a:t>
            </a:r>
            <a:r>
              <a:rPr lang="ru-RU" sz="1600" dirty="0" err="1"/>
              <a:t>мәліметтер</a:t>
            </a:r>
            <a:endParaRPr lang="ru-RU" sz="1600" dirty="0"/>
          </a:p>
          <a:p>
            <a:pPr marL="342900" indent="-342900">
              <a:buFont typeface="+mj-lt"/>
              <a:buAutoNum type="arabicPeriod"/>
            </a:pPr>
            <a:r>
              <a:rPr lang="ru-RU" sz="1600" dirty="0"/>
              <a:t>Домна </a:t>
            </a:r>
            <a:r>
              <a:rPr lang="ru-RU" sz="1600" dirty="0" err="1"/>
              <a:t>пешінің</a:t>
            </a:r>
            <a:r>
              <a:rPr lang="ru-RU" sz="1600" dirty="0"/>
              <a:t> </a:t>
            </a:r>
            <a:r>
              <a:rPr lang="ru-RU" sz="1600" dirty="0" err="1"/>
              <a:t>жылу</a:t>
            </a:r>
            <a:r>
              <a:rPr lang="ru-RU" sz="1600" dirty="0"/>
              <a:t> </a:t>
            </a:r>
            <a:r>
              <a:rPr lang="ru-RU" sz="1600" dirty="0" err="1"/>
              <a:t>жұмысы</a:t>
            </a:r>
            <a:endParaRPr lang="ru-RU" sz="1600" dirty="0"/>
          </a:p>
          <a:p>
            <a:pPr marL="342900" indent="-342900">
              <a:buFont typeface="+mj-lt"/>
              <a:buAutoNum type="arabicPeriod"/>
            </a:pPr>
            <a:r>
              <a:rPr lang="ru-RU" sz="1600" dirty="0"/>
              <a:t>Б.И. Китаев  </a:t>
            </a:r>
            <a:r>
              <a:rPr lang="ru-RU" sz="1600" dirty="0" err="1"/>
              <a:t>тұжырымдамасына</a:t>
            </a:r>
            <a:r>
              <a:rPr lang="ru-RU" sz="1600" dirty="0"/>
              <a:t> </a:t>
            </a:r>
            <a:r>
              <a:rPr lang="ru-RU" sz="1600" dirty="0" err="1"/>
              <a:t>сәйкес</a:t>
            </a:r>
            <a:r>
              <a:rPr lang="ru-RU" sz="1600" dirty="0"/>
              <a:t>  Домна </a:t>
            </a:r>
            <a:r>
              <a:rPr lang="ru-RU" sz="1600" dirty="0" err="1"/>
              <a:t>пешінің</a:t>
            </a:r>
            <a:r>
              <a:rPr lang="ru-RU" sz="1600" dirty="0"/>
              <a:t>  </a:t>
            </a:r>
            <a:r>
              <a:rPr lang="ru-RU" sz="1600" dirty="0" err="1"/>
              <a:t>жылуалмасу</a:t>
            </a:r>
            <a:r>
              <a:rPr lang="ru-RU" sz="1600" dirty="0"/>
              <a:t>   </a:t>
            </a:r>
            <a:r>
              <a:rPr lang="ru-RU" sz="1600" dirty="0" err="1"/>
              <a:t>модел</a:t>
            </a:r>
            <a:r>
              <a:rPr lang="kk-KZ" sz="1600" dirty="0"/>
              <a:t>і</a:t>
            </a:r>
            <a:endParaRPr lang="ru-RU" sz="1600" dirty="0"/>
          </a:p>
          <a:p>
            <a:pPr marL="342900" indent="-342900">
              <a:buFont typeface="+mj-lt"/>
              <a:buAutoNum type="arabicPeriod"/>
            </a:pPr>
            <a:r>
              <a:rPr lang="ru-RU" sz="1600" dirty="0"/>
              <a:t>Домна </a:t>
            </a:r>
            <a:r>
              <a:rPr lang="ru-RU" sz="1600" dirty="0" err="1"/>
              <a:t>пешіндегі</a:t>
            </a:r>
            <a:r>
              <a:rPr lang="ru-RU" sz="1600" dirty="0"/>
              <a:t> </a:t>
            </a:r>
            <a:r>
              <a:rPr lang="ru-RU" sz="1600" dirty="0" err="1"/>
              <a:t>жылу</a:t>
            </a:r>
            <a:r>
              <a:rPr lang="ru-RU" sz="1600" dirty="0"/>
              <a:t> </a:t>
            </a:r>
            <a:r>
              <a:rPr lang="ru-RU" sz="1600" dirty="0" err="1"/>
              <a:t>алмасу</a:t>
            </a:r>
            <a:r>
              <a:rPr lang="ru-RU" sz="1600" dirty="0"/>
              <a:t> </a:t>
            </a:r>
            <a:r>
              <a:rPr lang="ru-RU" sz="1600" dirty="0" err="1"/>
              <a:t>және</a:t>
            </a:r>
            <a:r>
              <a:rPr lang="ru-RU" sz="1600" dirty="0"/>
              <a:t> </a:t>
            </a:r>
            <a:r>
              <a:rPr lang="ru-RU" sz="1600" dirty="0" err="1"/>
              <a:t>жылу</a:t>
            </a:r>
            <a:r>
              <a:rPr lang="ru-RU" sz="1600" dirty="0"/>
              <a:t> беру </a:t>
            </a:r>
            <a:r>
              <a:rPr lang="ru-RU" sz="1600" dirty="0" err="1"/>
              <a:t>туралы</a:t>
            </a:r>
            <a:r>
              <a:rPr lang="ru-RU" sz="1600" dirty="0"/>
              <a:t> </a:t>
            </a:r>
            <a:r>
              <a:rPr lang="ru-RU" sz="1600" dirty="0" err="1"/>
              <a:t>заманауи</a:t>
            </a:r>
            <a:r>
              <a:rPr lang="ru-RU" sz="1600" dirty="0"/>
              <a:t> </a:t>
            </a:r>
            <a:r>
              <a:rPr lang="ru-RU" sz="1600" dirty="0" err="1"/>
              <a:t>идеялар</a:t>
            </a:r>
            <a:endParaRPr lang="ru-RU" sz="1600" dirty="0"/>
          </a:p>
          <a:p>
            <a:pPr marL="342900" indent="-342900">
              <a:buFont typeface="+mj-lt"/>
              <a:buAutoNum type="arabicPeriod"/>
            </a:pPr>
            <a:r>
              <a:rPr lang="ru-RU" sz="1600" dirty="0"/>
              <a:t>Домна </a:t>
            </a:r>
            <a:r>
              <a:rPr lang="ru-RU" sz="1600" dirty="0" err="1"/>
              <a:t>пешінің</a:t>
            </a:r>
            <a:r>
              <a:rPr lang="ru-RU" sz="1600" dirty="0"/>
              <a:t> </a:t>
            </a:r>
            <a:r>
              <a:rPr lang="ru-RU" sz="1600" dirty="0" err="1"/>
              <a:t>көрігін</a:t>
            </a:r>
            <a:r>
              <a:rPr lang="kk-KZ" sz="1600" dirty="0"/>
              <a:t>ің  бітелуі</a:t>
            </a:r>
            <a:endParaRPr lang="ru-RU" sz="1600" dirty="0"/>
          </a:p>
          <a:p>
            <a:pPr marL="342900" indent="-342900">
              <a:buFont typeface="+mj-lt"/>
              <a:buAutoNum type="arabicPeriod"/>
            </a:pPr>
            <a:r>
              <a:rPr lang="ru-RU" sz="1600" dirty="0"/>
              <a:t>Домна </a:t>
            </a:r>
            <a:r>
              <a:rPr lang="ru-RU" sz="1600" dirty="0" err="1"/>
              <a:t>пешінде</a:t>
            </a:r>
            <a:r>
              <a:rPr lang="ru-RU" sz="1600" dirty="0"/>
              <a:t> </a:t>
            </a:r>
            <a:r>
              <a:rPr lang="kk-KZ" sz="1600" dirty="0"/>
              <a:t>шоғырмақтардың (настыль)</a:t>
            </a:r>
            <a:r>
              <a:rPr lang="ru-RU" sz="1600" dirty="0"/>
              <a:t> </a:t>
            </a:r>
            <a:r>
              <a:rPr lang="ru-RU" sz="1600" dirty="0" err="1"/>
              <a:t>пайда</a:t>
            </a:r>
            <a:r>
              <a:rPr lang="ru-RU" sz="1600" dirty="0"/>
              <a:t> </a:t>
            </a:r>
            <a:r>
              <a:rPr lang="ru-RU" sz="1600" dirty="0" err="1"/>
              <a:t>болуы</a:t>
            </a:r>
            <a:endParaRPr lang="ru-RU" sz="1600" dirty="0"/>
          </a:p>
          <a:p>
            <a:pPr marL="342900" indent="-342900">
              <a:buFont typeface="+mj-lt"/>
              <a:buAutoNum type="arabicPeriod"/>
            </a:pPr>
            <a:r>
              <a:rPr lang="ru-RU" sz="1600" dirty="0" err="1"/>
              <a:t>Шойын</a:t>
            </a:r>
            <a:r>
              <a:rPr lang="ru-RU" sz="1600" dirty="0"/>
              <a:t> </a:t>
            </a:r>
            <a:r>
              <a:rPr lang="ru-RU" sz="1600" dirty="0" err="1"/>
              <a:t>өндірісіндегі</a:t>
            </a:r>
            <a:r>
              <a:rPr lang="ru-RU" sz="1600" dirty="0"/>
              <a:t> </a:t>
            </a:r>
            <a:r>
              <a:rPr lang="kk-KZ" sz="1600" dirty="0"/>
              <a:t>ж</a:t>
            </a:r>
            <a:r>
              <a:rPr lang="ru-RU" sz="1600" dirty="0" err="1"/>
              <a:t>ылу</a:t>
            </a:r>
            <a:r>
              <a:rPr lang="ru-RU" sz="1600" dirty="0"/>
              <a:t> </a:t>
            </a:r>
            <a:r>
              <a:rPr lang="ru-RU" sz="1600" dirty="0" err="1"/>
              <a:t>энергетикасы</a:t>
            </a:r>
            <a:endParaRPr lang="ru-RU" sz="1600" dirty="0"/>
          </a:p>
          <a:p>
            <a:pPr marL="342900" indent="-342900">
              <a:buFont typeface="+mj-lt"/>
              <a:buAutoNum type="arabicPeriod"/>
            </a:pPr>
            <a:r>
              <a:rPr lang="ru-RU" sz="1600" dirty="0" err="1"/>
              <a:t>Домнаөндірісінің</a:t>
            </a:r>
            <a:r>
              <a:rPr lang="ru-RU" sz="1600" dirty="0"/>
              <a:t> </a:t>
            </a:r>
            <a:r>
              <a:rPr lang="ru-RU" sz="1600" dirty="0" err="1"/>
              <a:t>қайталама</a:t>
            </a:r>
            <a:r>
              <a:rPr lang="ru-RU" sz="1600" dirty="0"/>
              <a:t> энергия </a:t>
            </a:r>
            <a:r>
              <a:rPr lang="ru-RU" sz="1600" dirty="0" err="1"/>
              <a:t>ресурстары</a:t>
            </a:r>
            <a:endParaRPr lang="ru-RU" sz="1600" dirty="0"/>
          </a:p>
          <a:p>
            <a:pPr marL="342900" indent="-342900">
              <a:buFont typeface="+mj-lt"/>
              <a:buAutoNum type="arabicPeriod"/>
            </a:pPr>
            <a:r>
              <a:rPr lang="ru-RU" sz="1600" dirty="0"/>
              <a:t>Домна </a:t>
            </a:r>
            <a:r>
              <a:rPr lang="ru-RU" sz="1600" dirty="0" err="1"/>
              <a:t>пешін</a:t>
            </a:r>
            <a:r>
              <a:rPr lang="ru-RU" sz="1600" dirty="0"/>
              <a:t> </a:t>
            </a:r>
            <a:r>
              <a:rPr lang="ru-RU" sz="1600" dirty="0" err="1"/>
              <a:t>салқындату</a:t>
            </a:r>
            <a:endParaRPr lang="ru-RU" sz="1600" dirty="0"/>
          </a:p>
          <a:p>
            <a:pPr marL="342900" indent="-342900">
              <a:buFont typeface="+mj-lt"/>
              <a:buAutoNum type="arabicPeriod"/>
            </a:pPr>
            <a:r>
              <a:rPr lang="ru-RU" sz="1600" dirty="0"/>
              <a:t>Домна </a:t>
            </a:r>
            <a:r>
              <a:rPr lang="ru-RU" sz="1600" dirty="0" err="1"/>
              <a:t>пешінің</a:t>
            </a:r>
            <a:r>
              <a:rPr lang="ru-RU" sz="1600" dirty="0"/>
              <a:t> </a:t>
            </a:r>
            <a:r>
              <a:rPr lang="ru-RU" sz="1600" dirty="0" err="1"/>
              <a:t>салқындату</a:t>
            </a:r>
            <a:r>
              <a:rPr lang="ru-RU" sz="1600" dirty="0"/>
              <a:t> </a:t>
            </a:r>
            <a:r>
              <a:rPr lang="ru-RU" sz="1600" dirty="0" err="1"/>
              <a:t>аспаптарының</a:t>
            </a:r>
            <a:r>
              <a:rPr lang="ru-RU" sz="1600" dirty="0"/>
              <a:t> </a:t>
            </a:r>
            <a:r>
              <a:rPr lang="ru-RU" sz="1600" dirty="0" err="1"/>
              <a:t>конструкциялары</a:t>
            </a:r>
            <a:endParaRPr lang="ru-RU" sz="1600" dirty="0"/>
          </a:p>
          <a:p>
            <a:pPr marL="342900" indent="-342900">
              <a:buFont typeface="+mj-lt"/>
              <a:buAutoNum type="arabicPeriod"/>
            </a:pPr>
            <a:r>
              <a:rPr lang="ru-RU" sz="1600" dirty="0"/>
              <a:t>Домна </a:t>
            </a:r>
            <a:r>
              <a:rPr lang="ru-RU" sz="1600" dirty="0" err="1"/>
              <a:t>пешіндегі</a:t>
            </a:r>
            <a:r>
              <a:rPr lang="kk-KZ" sz="1600" dirty="0"/>
              <a:t> пештабанның</a:t>
            </a:r>
            <a:r>
              <a:rPr lang="ru-RU" sz="1600" dirty="0"/>
              <a:t> </a:t>
            </a:r>
            <a:r>
              <a:rPr lang="ru-RU" sz="1600" dirty="0" err="1"/>
              <a:t>салқында</a:t>
            </a:r>
            <a:r>
              <a:rPr lang="kk-KZ" sz="1600" dirty="0"/>
              <a:t>нуы</a:t>
            </a:r>
            <a:r>
              <a:rPr lang="ru-RU" sz="1600" dirty="0"/>
              <a:t> </a:t>
            </a:r>
          </a:p>
          <a:p>
            <a:pPr marL="342900" indent="-342900">
              <a:buFont typeface="+mj-lt"/>
              <a:buAutoNum type="arabicPeriod"/>
            </a:pPr>
            <a:r>
              <a:rPr lang="ru-RU" sz="1600" dirty="0" err="1"/>
              <a:t>Шойын</a:t>
            </a:r>
            <a:r>
              <a:rPr lang="ru-RU" sz="1600" dirty="0"/>
              <a:t> </a:t>
            </a:r>
            <a:r>
              <a:rPr lang="ru-RU" sz="1600" dirty="0" err="1"/>
              <a:t>өндірісінің</a:t>
            </a:r>
            <a:r>
              <a:rPr lang="ru-RU" sz="1600" dirty="0"/>
              <a:t> </a:t>
            </a:r>
            <a:r>
              <a:rPr lang="ru-RU" sz="1600" dirty="0" err="1"/>
              <a:t>жалпы</a:t>
            </a:r>
            <a:r>
              <a:rPr lang="ru-RU" sz="1600" dirty="0"/>
              <a:t> </a:t>
            </a:r>
            <a:r>
              <a:rPr lang="ru-RU" sz="1600" dirty="0" err="1"/>
              <a:t>схемасы</a:t>
            </a:r>
            <a:r>
              <a:rPr lang="ru-RU" sz="1600" dirty="0"/>
              <a:t> </a:t>
            </a:r>
            <a:r>
              <a:rPr lang="ru-RU" sz="1600" dirty="0" err="1"/>
              <a:t>және</a:t>
            </a:r>
            <a:r>
              <a:rPr lang="ru-RU" sz="1600" dirty="0"/>
              <a:t> </a:t>
            </a:r>
            <a:r>
              <a:rPr lang="ru-RU" sz="1600" dirty="0" err="1"/>
              <a:t>процестерді</a:t>
            </a:r>
            <a:r>
              <a:rPr lang="ru-RU" sz="1600" dirty="0"/>
              <a:t> </a:t>
            </a:r>
            <a:r>
              <a:rPr lang="ru-RU" sz="1600" dirty="0" err="1"/>
              <a:t>оңтайландыру</a:t>
            </a:r>
            <a:r>
              <a:rPr lang="ru-RU" sz="1600" dirty="0"/>
              <a:t> </a:t>
            </a:r>
            <a:r>
              <a:rPr lang="ru-RU" sz="1600" dirty="0" err="1"/>
              <a:t>шарттары</a:t>
            </a:r>
            <a:endParaRPr lang="ru-RU" sz="1600" dirty="0">
              <a:latin typeface="Arial" charset="0"/>
            </a:endParaRPr>
          </a:p>
        </p:txBody>
      </p:sp>
      <p:sp>
        <p:nvSpPr>
          <p:cNvPr id="2" name="TextBox 1">
            <a:extLst>
              <a:ext uri="{FF2B5EF4-FFF2-40B4-BE49-F238E27FC236}">
                <a16:creationId xmlns:a16="http://schemas.microsoft.com/office/drawing/2014/main" id="{ADB7247F-431E-3B4E-A93F-CA2D3E2FD646}"/>
              </a:ext>
            </a:extLst>
          </p:cNvPr>
          <p:cNvSpPr txBox="1"/>
          <p:nvPr/>
        </p:nvSpPr>
        <p:spPr>
          <a:xfrm>
            <a:off x="5940152" y="1772816"/>
            <a:ext cx="2693382" cy="4031873"/>
          </a:xfrm>
          <a:prstGeom prst="rect">
            <a:avLst/>
          </a:prstGeom>
          <a:noFill/>
        </p:spPr>
        <p:txBody>
          <a:bodyPr wrap="square" rtlCol="0">
            <a:spAutoFit/>
          </a:bodyPr>
          <a:lstStyle/>
          <a:p>
            <a:pPr algn="ctr">
              <a:defRPr/>
            </a:pPr>
            <a:r>
              <a:rPr lang="ru-RU" sz="1600" dirty="0">
                <a:solidFill>
                  <a:schemeClr val="accent2"/>
                </a:solidFill>
                <a:effectLst>
                  <a:outerShdw blurRad="38100" dist="38100" dir="2700000" algn="tl">
                    <a:srgbClr val="C0C0C0"/>
                  </a:outerShdw>
                </a:effectLst>
                <a:latin typeface="Arial" charset="0"/>
              </a:rPr>
              <a:t>ГЛОССАРИЙ</a:t>
            </a:r>
          </a:p>
          <a:p>
            <a:pPr>
              <a:defRPr/>
            </a:pPr>
            <a:endParaRPr lang="ru-RU" sz="1600" dirty="0">
              <a:solidFill>
                <a:schemeClr val="accent2"/>
              </a:solidFill>
              <a:effectLst>
                <a:outerShdw blurRad="38100" dist="38100" dir="2700000" algn="tl">
                  <a:srgbClr val="C0C0C0"/>
                </a:outerShdw>
              </a:effectLst>
              <a:latin typeface="Arial" charset="0"/>
            </a:endParaRPr>
          </a:p>
          <a:p>
            <a:pPr defTabSz="357188"/>
            <a:r>
              <a:rPr lang="ru-RU" sz="1600" dirty="0"/>
              <a:t>1.	Домна </a:t>
            </a:r>
            <a:r>
              <a:rPr lang="ru-RU" sz="1600" dirty="0" err="1"/>
              <a:t>пеші</a:t>
            </a:r>
            <a:endParaRPr lang="ru-RU" sz="1600" dirty="0"/>
          </a:p>
          <a:p>
            <a:pPr defTabSz="357188"/>
            <a:r>
              <a:rPr lang="ru-RU" sz="1600" dirty="0"/>
              <a:t>2.	</a:t>
            </a:r>
            <a:r>
              <a:rPr lang="ru-RU" sz="1600" dirty="0" err="1"/>
              <a:t>Шойын</a:t>
            </a:r>
            <a:endParaRPr lang="ru-RU" sz="1600" dirty="0"/>
          </a:p>
          <a:p>
            <a:pPr defTabSz="357188"/>
            <a:r>
              <a:rPr lang="ru-RU" sz="1600" dirty="0"/>
              <a:t>3.	Горн (</a:t>
            </a:r>
            <a:r>
              <a:rPr lang="ru-RU" sz="1600" dirty="0" err="1"/>
              <a:t>Көрік</a:t>
            </a:r>
            <a:r>
              <a:rPr lang="ru-RU" sz="1600" dirty="0"/>
              <a:t>)</a:t>
            </a:r>
          </a:p>
          <a:p>
            <a:pPr defTabSz="357188"/>
            <a:r>
              <a:rPr lang="ru-RU" sz="1600" dirty="0"/>
              <a:t>4.	</a:t>
            </a:r>
            <a:r>
              <a:rPr lang="ru-RU" sz="1600" dirty="0" err="1"/>
              <a:t>Настыль</a:t>
            </a:r>
            <a:r>
              <a:rPr lang="ru-RU" sz="1600" dirty="0"/>
              <a:t> (</a:t>
            </a:r>
            <a:r>
              <a:rPr lang="ru-RU" sz="1600" dirty="0" err="1"/>
              <a:t>шоғырмақ</a:t>
            </a:r>
            <a:r>
              <a:rPr lang="ru-RU" sz="1600" dirty="0"/>
              <a:t>)</a:t>
            </a:r>
          </a:p>
          <a:p>
            <a:pPr defTabSz="357188"/>
            <a:r>
              <a:rPr lang="ru-RU" sz="1600" dirty="0"/>
              <a:t>5.	</a:t>
            </a:r>
            <a:r>
              <a:rPr lang="ru-RU" sz="1600" dirty="0" err="1"/>
              <a:t>Жылу</a:t>
            </a:r>
            <a:r>
              <a:rPr lang="ru-RU" sz="1600" dirty="0"/>
              <a:t> </a:t>
            </a:r>
            <a:r>
              <a:rPr lang="ru-RU" sz="1600" dirty="0" err="1"/>
              <a:t>алмасу</a:t>
            </a:r>
            <a:endParaRPr lang="ru-RU" sz="1600" dirty="0"/>
          </a:p>
          <a:p>
            <a:pPr defTabSz="357188"/>
            <a:r>
              <a:rPr lang="ru-RU" sz="1600" dirty="0"/>
              <a:t>6.	</a:t>
            </a:r>
            <a:r>
              <a:rPr lang="ru-RU" sz="1600" dirty="0" err="1"/>
              <a:t>Жылу</a:t>
            </a:r>
            <a:r>
              <a:rPr lang="ru-RU" sz="1600" dirty="0"/>
              <a:t> </a:t>
            </a:r>
            <a:r>
              <a:rPr lang="ru-RU" sz="1600" dirty="0" err="1"/>
              <a:t>алмасу</a:t>
            </a:r>
            <a:r>
              <a:rPr lang="ru-RU" sz="1600" dirty="0"/>
              <a:t> </a:t>
            </a:r>
            <a:r>
              <a:rPr lang="ru-RU" sz="1600" dirty="0" err="1"/>
              <a:t>аймағы</a:t>
            </a:r>
            <a:endParaRPr lang="ru-RU" sz="1600" dirty="0"/>
          </a:p>
          <a:p>
            <a:pPr defTabSz="357188"/>
            <a:r>
              <a:rPr lang="ru-RU" sz="1600" dirty="0"/>
              <a:t>7.	</a:t>
            </a:r>
            <a:r>
              <a:rPr lang="ru-RU" sz="1600" dirty="0" err="1"/>
              <a:t>Салқындату</a:t>
            </a:r>
            <a:endParaRPr lang="ru-RU" sz="1600" dirty="0"/>
          </a:p>
          <a:p>
            <a:pPr defTabSz="357188"/>
            <a:r>
              <a:rPr lang="ru-RU" sz="1600" dirty="0"/>
              <a:t>8.	Лещадь (</a:t>
            </a:r>
            <a:r>
              <a:rPr lang="ru-RU" sz="1600" dirty="0" err="1"/>
              <a:t>Пештабан</a:t>
            </a:r>
            <a:r>
              <a:rPr lang="ru-RU" sz="1600" dirty="0"/>
              <a:t>) </a:t>
            </a:r>
          </a:p>
          <a:p>
            <a:pPr defTabSz="357188"/>
            <a:r>
              <a:rPr lang="ru-RU" sz="1600" dirty="0"/>
              <a:t>9.	</a:t>
            </a:r>
            <a:r>
              <a:rPr lang="ru-RU" sz="1600" dirty="0" err="1"/>
              <a:t>Температураның</a:t>
            </a:r>
            <a:r>
              <a:rPr lang="ru-RU" sz="1600" dirty="0"/>
              <a:t> </a:t>
            </a:r>
            <a:r>
              <a:rPr lang="ru-RU" sz="1600" dirty="0" err="1"/>
              <a:t>таралуы</a:t>
            </a:r>
            <a:endParaRPr lang="ru-RU" sz="1600" dirty="0"/>
          </a:p>
          <a:p>
            <a:pPr defTabSz="357188"/>
            <a:r>
              <a:rPr lang="ru-RU" sz="1600" dirty="0"/>
              <a:t>10.	Конвекция</a:t>
            </a:r>
          </a:p>
          <a:p>
            <a:pPr marL="342900" indent="-342900" defTabSz="357188">
              <a:buAutoNum type="arabicPeriod" startAt="11"/>
            </a:pPr>
            <a:r>
              <a:rPr lang="ru-RU" sz="1600" dirty="0" err="1"/>
              <a:t>Жылу</a:t>
            </a:r>
            <a:r>
              <a:rPr lang="ru-RU" sz="1600" dirty="0"/>
              <a:t> </a:t>
            </a:r>
            <a:r>
              <a:rPr lang="ru-RU" sz="1600" dirty="0" err="1"/>
              <a:t>өткізгіштік</a:t>
            </a:r>
            <a:r>
              <a:rPr lang="ru-RU" sz="1600" dirty="0"/>
              <a:t> </a:t>
            </a:r>
          </a:p>
          <a:p>
            <a:pPr marL="342900" indent="-342900" defTabSz="357188">
              <a:buAutoNum type="arabicPeriod" startAt="11"/>
            </a:pPr>
            <a:r>
              <a:rPr lang="ru-RU" sz="1600" dirty="0" err="1"/>
              <a:t>Қабаттағы</a:t>
            </a:r>
            <a:r>
              <a:rPr lang="ru-RU" sz="1600" dirty="0"/>
              <a:t> </a:t>
            </a:r>
            <a:r>
              <a:rPr lang="ru-RU" sz="1600" dirty="0" err="1"/>
              <a:t>жылу</a:t>
            </a:r>
            <a:r>
              <a:rPr lang="ru-RU" sz="1600" dirty="0"/>
              <a:t> беру</a:t>
            </a:r>
          </a:p>
          <a:p>
            <a:pPr marL="342900" indent="-342900">
              <a:buAutoNum type="arabicPeriod"/>
              <a:defRPr/>
            </a:pPr>
            <a:endParaRPr lang="x-none" sz="16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20</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A054633D-0F1B-1941-8BFC-9C69BEB08138}"/>
              </a:ext>
            </a:extLst>
          </p:cNvPr>
          <p:cNvSpPr txBox="1"/>
          <p:nvPr/>
        </p:nvSpPr>
        <p:spPr>
          <a:xfrm>
            <a:off x="4932040" y="1341398"/>
            <a:ext cx="3944212" cy="4770537"/>
          </a:xfrm>
          <a:prstGeom prst="rect">
            <a:avLst/>
          </a:prstGeom>
          <a:noFill/>
        </p:spPr>
        <p:txBody>
          <a:bodyPr wrap="square" rtlCol="0">
            <a:spAutoFit/>
          </a:bodyPr>
          <a:lstStyle/>
          <a:p>
            <a:pPr indent="357188" algn="just"/>
            <a:r>
              <a:rPr lang="kk-KZ" sz="1600" dirty="0">
                <a:latin typeface="Times New Roman" pitchFamily="18" charset="0"/>
                <a:cs typeface="Times New Roman" pitchFamily="18" charset="0"/>
              </a:rPr>
              <a:t>Домна пештерінің жылу және тотықсыздандыру жұмыстары туралы эксперименттік мәліметтерді қорытындылай келе, проф.Н. Н.Бабарыкин 6-суретте көрсетілген жылу беру схемасын ұсынды.  Осы схемаға сәйкес эксперименттерде байқалған шахтаның биіктігі бойынша баяу жылу алмасудың екі бөлімі теріс жылу эффектілері бар химиялық реакциялар нәтижесінде пайда болады. Жоғарғы бөліктің пайда болуы магнетиттің көміртегі тотығымен эндотермиялық тотықсыздану реакцияларының әсерінен болады, ал төменгі бөліктің пайда болуы кокс көміртегін көмірқышқыл газымен газдандыру реакциясының айтарлықтай дамуымен жылу сіңіру әрекетімен байланысты.</a:t>
            </a:r>
            <a:endParaRPr lang="ru-RU" sz="1600" dirty="0">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id="{509F91BD-03CF-1B41-90E0-1C0BC4507536}"/>
              </a:ext>
            </a:extLst>
          </p:cNvPr>
          <p:cNvPicPr>
            <a:picLocks noChangeAspect="1"/>
          </p:cNvPicPr>
          <p:nvPr/>
        </p:nvPicPr>
        <p:blipFill>
          <a:blip r:embed="rId2"/>
          <a:stretch>
            <a:fillRect/>
          </a:stretch>
        </p:blipFill>
        <p:spPr>
          <a:xfrm>
            <a:off x="183791" y="1484784"/>
            <a:ext cx="4676229" cy="3485916"/>
          </a:xfrm>
          <a:prstGeom prst="rect">
            <a:avLst/>
          </a:prstGeom>
        </p:spPr>
      </p:pic>
      <p:sp>
        <p:nvSpPr>
          <p:cNvPr id="3" name="TextBox 2">
            <a:extLst>
              <a:ext uri="{FF2B5EF4-FFF2-40B4-BE49-F238E27FC236}">
                <a16:creationId xmlns:a16="http://schemas.microsoft.com/office/drawing/2014/main" id="{0D76F446-068D-9443-B8C1-69819327CA4A}"/>
              </a:ext>
            </a:extLst>
          </p:cNvPr>
          <p:cNvSpPr txBox="1"/>
          <p:nvPr/>
        </p:nvSpPr>
        <p:spPr>
          <a:xfrm>
            <a:off x="395536" y="5301208"/>
            <a:ext cx="4320480" cy="1169551"/>
          </a:xfrm>
          <a:prstGeom prst="rect">
            <a:avLst/>
          </a:prstGeom>
          <a:noFill/>
        </p:spPr>
        <p:txBody>
          <a:bodyPr wrap="square" rtlCol="0">
            <a:spAutoFit/>
          </a:bodyPr>
          <a:lstStyle/>
          <a:p>
            <a:pPr algn="ctr"/>
            <a:r>
              <a:rPr lang="kk-KZ" sz="1400" dirty="0"/>
              <a:t>6-сурет-Н. Н. Бабарыкин мәліметтері бойынша пештің биіктігі бойынша температураны бөлу схемасы:</a:t>
            </a:r>
            <a:endParaRPr lang="ru-RU" sz="1400" dirty="0"/>
          </a:p>
          <a:p>
            <a:pPr algn="ctr"/>
            <a:r>
              <a:rPr lang="kk-KZ" sz="1400" dirty="0"/>
              <a:t>H</a:t>
            </a:r>
            <a:r>
              <a:rPr lang="kk-KZ" sz="1400" baseline="-25000" dirty="0"/>
              <a:t>1</a:t>
            </a:r>
            <a:r>
              <a:rPr lang="kk-KZ" sz="1400" baseline="30000" dirty="0"/>
              <a:t>зам</a:t>
            </a:r>
            <a:r>
              <a:rPr lang="kk-KZ" sz="1400" dirty="0"/>
              <a:t>, H</a:t>
            </a:r>
            <a:r>
              <a:rPr lang="kk-KZ" sz="1400" baseline="-25000" dirty="0"/>
              <a:t>2</a:t>
            </a:r>
            <a:r>
              <a:rPr lang="kk-KZ" sz="1400" baseline="30000" dirty="0"/>
              <a:t>зам </a:t>
            </a:r>
            <a:r>
              <a:rPr lang="kk-KZ" sz="1400" dirty="0"/>
              <a:t>–  баяу жылу алмасудың жоғарғы және төменгі учаскелері</a:t>
            </a:r>
            <a:endParaRPr lang="ru-RU" sz="1400" dirty="0"/>
          </a:p>
        </p:txBody>
      </p:sp>
      <p:sp>
        <p:nvSpPr>
          <p:cNvPr id="13" name="Rectangle 2">
            <a:extLst>
              <a:ext uri="{FF2B5EF4-FFF2-40B4-BE49-F238E27FC236}">
                <a16:creationId xmlns:a16="http://schemas.microsoft.com/office/drawing/2014/main" id="{1DB2ED8F-DA41-DB46-9352-5F1178F12361}"/>
              </a:ext>
            </a:extLst>
          </p:cNvPr>
          <p:cNvSpPr>
            <a:spLocks noChangeArrowheads="1"/>
          </p:cNvSpPr>
          <p:nvPr/>
        </p:nvSpPr>
        <p:spPr bwMode="auto">
          <a:xfrm>
            <a:off x="275655" y="306177"/>
            <a:ext cx="8600597" cy="74655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4. Домна </a:t>
            </a:r>
            <a:r>
              <a:rPr lang="ru-RU" sz="2400" b="1" dirty="0" err="1">
                <a:solidFill>
                  <a:schemeClr val="accent1">
                    <a:lumMod val="50000"/>
                  </a:schemeClr>
                </a:solidFill>
                <a:latin typeface="Arial" charset="0"/>
              </a:rPr>
              <a:t>пешіндегі</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және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беру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заманауи</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идеялар</a:t>
            </a:r>
            <a:endParaRPr lang="ru-RU" sz="2400" b="1" dirty="0">
              <a:solidFill>
                <a:schemeClr val="accent1">
                  <a:lumMod val="50000"/>
                </a:schemeClr>
              </a:solidFill>
              <a:latin typeface="Arial" charset="0"/>
            </a:endParaRPr>
          </a:p>
        </p:txBody>
      </p:sp>
    </p:spTree>
    <p:extLst>
      <p:ext uri="{BB962C8B-B14F-4D97-AF65-F5344CB8AC3E}">
        <p14:creationId xmlns:p14="http://schemas.microsoft.com/office/powerpoint/2010/main" val="42007867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21</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A054633D-0F1B-1941-8BFC-9C69BEB08138}"/>
              </a:ext>
            </a:extLst>
          </p:cNvPr>
          <p:cNvSpPr txBox="1"/>
          <p:nvPr/>
        </p:nvSpPr>
        <p:spPr>
          <a:xfrm>
            <a:off x="323528" y="1341398"/>
            <a:ext cx="8552724" cy="4247317"/>
          </a:xfrm>
          <a:prstGeom prst="rect">
            <a:avLst/>
          </a:prstGeom>
          <a:noFill/>
        </p:spPr>
        <p:txBody>
          <a:bodyPr wrap="square" rtlCol="0">
            <a:spAutoFit/>
          </a:bodyPr>
          <a:lstStyle/>
          <a:p>
            <a:r>
              <a:rPr lang="kk-KZ" dirty="0">
                <a:latin typeface="Times New Roman" pitchFamily="18" charset="0"/>
                <a:cs typeface="Times New Roman" pitchFamily="18" charset="0"/>
              </a:rPr>
              <a:t>Шынында да, жанама </a:t>
            </a:r>
            <a:r>
              <a:rPr lang="kk-KZ" dirty="0">
                <a:solidFill>
                  <a:srgbClr val="C00000"/>
                </a:solidFill>
                <a:latin typeface="Times New Roman" pitchFamily="18" charset="0"/>
                <a:cs typeface="Times New Roman" pitchFamily="18" charset="0"/>
              </a:rPr>
              <a:t>қалпына келтіру </a:t>
            </a:r>
            <a:r>
              <a:rPr lang="kk-KZ" dirty="0">
                <a:latin typeface="Times New Roman" pitchFamily="18" charset="0"/>
                <a:cs typeface="Times New Roman" pitchFamily="18" charset="0"/>
              </a:rPr>
              <a:t>аймағындағы Домна пештеріндегі қалпына келтіру мен жылу алмасудың өзара әсері t &gt; 572 °C кезінде конверсия тізбегімен байланысты:</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r>
              <a:rPr lang="ru-RU" dirty="0" err="1">
                <a:latin typeface="Times New Roman" pitchFamily="18" charset="0"/>
                <a:cs typeface="Times New Roman" pitchFamily="18" charset="0"/>
              </a:rPr>
              <a:t>Бұл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жағдайда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реакциялармен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бірінші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кезең</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r>
              <a:rPr lang="ru-RU" dirty="0" err="1">
                <a:latin typeface="Times New Roman" pitchFamily="18" charset="0"/>
                <a:cs typeface="Times New Roman" pitchFamily="18" charset="0"/>
              </a:rPr>
              <a:t>ек</a:t>
            </a:r>
            <a:r>
              <a:rPr lang="kk-KZ" dirty="0">
                <a:latin typeface="Times New Roman" pitchFamily="18" charset="0"/>
                <a:cs typeface="Times New Roman" pitchFamily="18" charset="0"/>
              </a:rPr>
              <a:t>інші</a:t>
            </a:r>
            <a:r>
              <a:rPr lang="ru-RU" dirty="0">
                <a:latin typeface="Times New Roman" pitchFamily="18" charset="0"/>
                <a:cs typeface="Times New Roman" pitchFamily="18" charset="0"/>
              </a:rPr>
              <a:t>–</a:t>
            </a:r>
          </a:p>
          <a:p>
            <a:pPr algn="just"/>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a:p>
            <a:pPr algn="just"/>
            <a:r>
              <a:rPr lang="ru-RU" dirty="0" err="1">
                <a:latin typeface="Times New Roman" pitchFamily="18" charset="0"/>
                <a:cs typeface="Times New Roman" pitchFamily="18" charset="0"/>
              </a:rPr>
              <a:t>үшінші</a:t>
            </a:r>
            <a:r>
              <a:rPr lang="ru-RU" dirty="0"/>
              <a:t>–</a:t>
            </a:r>
          </a:p>
        </p:txBody>
      </p:sp>
      <p:pic>
        <p:nvPicPr>
          <p:cNvPr id="5" name="Рисунок 4">
            <a:extLst>
              <a:ext uri="{FF2B5EF4-FFF2-40B4-BE49-F238E27FC236}">
                <a16:creationId xmlns:a16="http://schemas.microsoft.com/office/drawing/2014/main" id="{A43CB211-034C-9343-B3B5-13DC2D50F1E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Lst>
          </a:blip>
          <a:stretch>
            <a:fillRect/>
          </a:stretch>
        </p:blipFill>
        <p:spPr>
          <a:xfrm>
            <a:off x="3098800" y="2420888"/>
            <a:ext cx="2946400" cy="368300"/>
          </a:xfrm>
          <a:prstGeom prst="rect">
            <a:avLst/>
          </a:prstGeom>
        </p:spPr>
      </p:pic>
      <p:pic>
        <p:nvPicPr>
          <p:cNvPr id="6" name="Рисунок 5">
            <a:extLst>
              <a:ext uri="{FF2B5EF4-FFF2-40B4-BE49-F238E27FC236}">
                <a16:creationId xmlns:a16="http://schemas.microsoft.com/office/drawing/2014/main" id="{EB4BFD3D-027E-4942-8D82-1CED69556A5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411760" y="3506728"/>
            <a:ext cx="4546600" cy="723900"/>
          </a:xfrm>
          <a:prstGeom prst="rect">
            <a:avLst/>
          </a:prstGeom>
        </p:spPr>
      </p:pic>
      <p:pic>
        <p:nvPicPr>
          <p:cNvPr id="7" name="Рисунок 6">
            <a:extLst>
              <a:ext uri="{FF2B5EF4-FFF2-40B4-BE49-F238E27FC236}">
                <a16:creationId xmlns:a16="http://schemas.microsoft.com/office/drawing/2014/main" id="{D7408DDA-E0B9-1A4A-98FF-973100E522B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411760" y="4684432"/>
            <a:ext cx="4203700" cy="723900"/>
          </a:xfrm>
          <a:prstGeom prst="rect">
            <a:avLst/>
          </a:prstGeom>
        </p:spPr>
      </p:pic>
      <p:pic>
        <p:nvPicPr>
          <p:cNvPr id="8" name="Рисунок 7">
            <a:extLst>
              <a:ext uri="{FF2B5EF4-FFF2-40B4-BE49-F238E27FC236}">
                <a16:creationId xmlns:a16="http://schemas.microsoft.com/office/drawing/2014/main" id="{F1A34BC4-3A9E-BE4F-B9C7-EEB5CE6C335F}"/>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2583419" y="5730665"/>
            <a:ext cx="3746500" cy="723900"/>
          </a:xfrm>
          <a:prstGeom prst="rect">
            <a:avLst/>
          </a:prstGeom>
        </p:spPr>
      </p:pic>
      <p:sp>
        <p:nvSpPr>
          <p:cNvPr id="17" name="Rectangle 2">
            <a:extLst>
              <a:ext uri="{FF2B5EF4-FFF2-40B4-BE49-F238E27FC236}">
                <a16:creationId xmlns:a16="http://schemas.microsoft.com/office/drawing/2014/main" id="{A7F12F3F-5DC8-0B4C-9C7A-341487A71F97}"/>
              </a:ext>
            </a:extLst>
          </p:cNvPr>
          <p:cNvSpPr>
            <a:spLocks noChangeArrowheads="1"/>
          </p:cNvSpPr>
          <p:nvPr/>
        </p:nvSpPr>
        <p:spPr bwMode="auto">
          <a:xfrm>
            <a:off x="275655" y="306177"/>
            <a:ext cx="8600597" cy="74655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4. Домна </a:t>
            </a:r>
            <a:r>
              <a:rPr lang="ru-RU" sz="2400" b="1" dirty="0" err="1">
                <a:solidFill>
                  <a:schemeClr val="accent1">
                    <a:lumMod val="50000"/>
                  </a:schemeClr>
                </a:solidFill>
                <a:latin typeface="Arial" charset="0"/>
              </a:rPr>
              <a:t>пешіндегі</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және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беру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заманауи</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идеялар</a:t>
            </a:r>
            <a:endParaRPr lang="ru-RU" sz="2400" b="1" dirty="0">
              <a:solidFill>
                <a:schemeClr val="accent1">
                  <a:lumMod val="50000"/>
                </a:schemeClr>
              </a:solidFill>
              <a:latin typeface="Arial" charset="0"/>
            </a:endParaRPr>
          </a:p>
        </p:txBody>
      </p:sp>
    </p:spTree>
    <p:extLst>
      <p:ext uri="{BB962C8B-B14F-4D97-AF65-F5344CB8AC3E}">
        <p14:creationId xmlns:p14="http://schemas.microsoft.com/office/powerpoint/2010/main" val="21368810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22</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A054633D-0F1B-1941-8BFC-9C69BEB08138}"/>
              </a:ext>
            </a:extLst>
          </p:cNvPr>
          <p:cNvSpPr txBox="1"/>
          <p:nvPr/>
        </p:nvSpPr>
        <p:spPr>
          <a:xfrm>
            <a:off x="323528" y="1089544"/>
            <a:ext cx="8552724" cy="5632311"/>
          </a:xfrm>
          <a:prstGeom prst="rect">
            <a:avLst/>
          </a:prstGeom>
          <a:noFill/>
        </p:spPr>
        <p:txBody>
          <a:bodyPr wrap="square" rtlCol="0">
            <a:spAutoFit/>
          </a:bodyPr>
          <a:lstStyle/>
          <a:p>
            <a:pPr indent="357188" algn="just"/>
            <a:r>
              <a:rPr lang="kk-KZ" dirty="0"/>
              <a:t>Теңдеулерді талдаудан газ тәрізді тотықсыздандырғыштармен темір оксидтерін азайтудың бірінші кезеңі жылу шығарумен, екіншісі оның сіңуімен жүреді. Үшінші кезең көміртегі оксиді мен сутектің тотықсыздану жылдамдығының қатынасына байланысты жылу шығарумен де, сіңірумен де жүруі мүмкін. </a:t>
            </a:r>
            <a:endParaRPr lang="ru-RU" dirty="0"/>
          </a:p>
          <a:p>
            <a:pPr indent="357188" algn="just"/>
            <a:r>
              <a:rPr lang="kk-KZ" dirty="0"/>
              <a:t>Домна пештеріндегі жылу және масса алмасу процестерін математикалық модельдеу туралы жарияланған мәліметтер пеш білігінде температура өрістерін қалыптастыру кезінде баяу жылу алмасудың екі бөлімі әрдайым көрінбейтінін көрсетеді. Бұл түсінікті, өйткені модельдеу нәтижелері көбінесе модельдерді баптау коэффициенттерінің қабылданған мәндеріне, атап айтқанда темір кені шикізатының кинетикалық сипаттамаларына және жылу беру коэффициенттеріне байланысты.</a:t>
            </a:r>
            <a:endParaRPr lang="ru-RU" dirty="0"/>
          </a:p>
          <a:p>
            <a:pPr indent="357188" algn="just"/>
            <a:r>
              <a:rPr lang="kk-KZ" dirty="0"/>
              <a:t>Осыған байланысты Б.И. Китаев, Е.Л. Суханов, Н. А. Драничников және С. А. Загайнов жасаған Домна пеші шахтасының биіктігі бойынша жылу алмасу және қалпына келтіру процестерінің бірлескен дамуын модельдеу нәтижелері қызығушылық тудырады. Бұл жағдайда темір оксидтерінің төмендеуінің таза сатылы сипаты туралы болжам жасалды. </a:t>
            </a:r>
            <a:endParaRPr lang="ru-RU" dirty="0"/>
          </a:p>
          <a:p>
            <a:pPr indent="357188" algn="just"/>
            <a:r>
              <a:rPr lang="kk-KZ" dirty="0"/>
              <a:t>7 және 8- Суреттерде  Батыс Сібір металлургия зауытының 3000 м</a:t>
            </a:r>
            <a:r>
              <a:rPr lang="kk-KZ" baseline="30000" dirty="0"/>
              <a:t>3</a:t>
            </a:r>
            <a:r>
              <a:rPr lang="kk-KZ" dirty="0"/>
              <a:t> көлеміндегі № 3 Домна пешінің жұмыс жағдайларына қатысты модельдеу нәтижелері ұсынылған.</a:t>
            </a:r>
            <a:endParaRPr lang="ru-RU" dirty="0"/>
          </a:p>
        </p:txBody>
      </p:sp>
      <p:sp>
        <p:nvSpPr>
          <p:cNvPr id="15" name="Rectangle 2">
            <a:extLst>
              <a:ext uri="{FF2B5EF4-FFF2-40B4-BE49-F238E27FC236}">
                <a16:creationId xmlns:a16="http://schemas.microsoft.com/office/drawing/2014/main" id="{5B01918B-3E9B-EF4E-8DF2-89E1B5C663C1}"/>
              </a:ext>
            </a:extLst>
          </p:cNvPr>
          <p:cNvSpPr>
            <a:spLocks noChangeArrowheads="1"/>
          </p:cNvSpPr>
          <p:nvPr/>
        </p:nvSpPr>
        <p:spPr bwMode="auto">
          <a:xfrm>
            <a:off x="275655" y="306177"/>
            <a:ext cx="8600597" cy="74655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4. Домна </a:t>
            </a:r>
            <a:r>
              <a:rPr lang="ru-RU" sz="2400" b="1" dirty="0" err="1">
                <a:solidFill>
                  <a:schemeClr val="accent1">
                    <a:lumMod val="50000"/>
                  </a:schemeClr>
                </a:solidFill>
                <a:latin typeface="Arial" charset="0"/>
              </a:rPr>
              <a:t>пешіндегі</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және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беру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заманауи</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идеялар</a:t>
            </a:r>
            <a:endParaRPr lang="ru-RU" sz="2400" b="1" dirty="0">
              <a:solidFill>
                <a:schemeClr val="accent1">
                  <a:lumMod val="50000"/>
                </a:schemeClr>
              </a:solidFill>
              <a:latin typeface="Arial" charset="0"/>
            </a:endParaRPr>
          </a:p>
        </p:txBody>
      </p:sp>
    </p:spTree>
    <p:extLst>
      <p:ext uri="{BB962C8B-B14F-4D97-AF65-F5344CB8AC3E}">
        <p14:creationId xmlns:p14="http://schemas.microsoft.com/office/powerpoint/2010/main" val="27029390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23</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A054633D-0F1B-1941-8BFC-9C69BEB08138}"/>
              </a:ext>
            </a:extLst>
          </p:cNvPr>
          <p:cNvSpPr txBox="1"/>
          <p:nvPr/>
        </p:nvSpPr>
        <p:spPr>
          <a:xfrm>
            <a:off x="4149046" y="1338952"/>
            <a:ext cx="4599418" cy="4524315"/>
          </a:xfrm>
          <a:prstGeom prst="rect">
            <a:avLst/>
          </a:prstGeom>
          <a:noFill/>
        </p:spPr>
        <p:txBody>
          <a:bodyPr wrap="square" rtlCol="0">
            <a:spAutoFit/>
          </a:bodyPr>
          <a:lstStyle/>
          <a:p>
            <a:pPr indent="357188" algn="just"/>
            <a:r>
              <a:rPr lang="kk-KZ" sz="1600" dirty="0">
                <a:latin typeface="Times New Roman" pitchFamily="18" charset="0"/>
                <a:cs typeface="Times New Roman" pitchFamily="18" charset="0"/>
              </a:rPr>
              <a:t>7-Суретте көрсетілген жылу алмасу және қалпына келтіру процестерінің жалпы көрінісі. Домна пешінің шахтасының жоғарғы бөлігінде жылу алмасу мен қалпына келтірудің өзара байланысының ең қиын жағдайын білдіреді, мұнда шихта ағымы қарсы газ ағынымен салыстырғанда қатты қызып кетеді.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Бұл аймақ газ бен шихта температурасының салыстырмалы түрде аз айырмашылығымен сипатталады. Сондықтан, бұл аймақ, сондай-ақ оған іргелес горизонттар жылу тасымалдаушыдан жылытылатын материалға және керісінше салыстырмалы түрде төмен жылу ағындарымен ерекшеленеді және Домна пешінің жоғарғы бөлігінде баяу жылу алмасу аймағын құрайды.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Бұл аймақтың температура деңгейі 700-760 °C аралығында болады.</a:t>
            </a:r>
            <a:endParaRPr lang="ru-RU" sz="1600" dirty="0">
              <a:latin typeface="Times New Roman" pitchFamily="18" charset="0"/>
              <a:cs typeface="Times New Roman" pitchFamily="18" charset="0"/>
            </a:endParaRPr>
          </a:p>
          <a:p>
            <a:pPr algn="just"/>
            <a:endParaRPr lang="ru-RU" sz="1600" dirty="0"/>
          </a:p>
        </p:txBody>
      </p:sp>
      <p:sp>
        <p:nvSpPr>
          <p:cNvPr id="3" name="TextBox 2">
            <a:extLst>
              <a:ext uri="{FF2B5EF4-FFF2-40B4-BE49-F238E27FC236}">
                <a16:creationId xmlns:a16="http://schemas.microsoft.com/office/drawing/2014/main" id="{75111CF0-445C-744E-99F3-D7D10B69DAE0}"/>
              </a:ext>
            </a:extLst>
          </p:cNvPr>
          <p:cNvSpPr txBox="1"/>
          <p:nvPr/>
        </p:nvSpPr>
        <p:spPr>
          <a:xfrm>
            <a:off x="267748" y="4735941"/>
            <a:ext cx="3792289" cy="1815882"/>
          </a:xfrm>
          <a:prstGeom prst="rect">
            <a:avLst/>
          </a:prstGeom>
          <a:noFill/>
        </p:spPr>
        <p:txBody>
          <a:bodyPr wrap="square" rtlCol="0">
            <a:spAutoFit/>
          </a:bodyPr>
          <a:lstStyle/>
          <a:p>
            <a:pPr algn="ctr"/>
            <a:r>
              <a:rPr lang="kk-KZ" sz="1400" dirty="0"/>
              <a:t>7-сурет - Газға қатысты шихтаның жергілікті қызып кетуі болған кезде Домна пешінің шахтасының биіктігі бойынша қалпына келтірудің негізгі параметрлерінің өзгеруі: φ-материалдардың қалпына келтіру дәрежесі; q</a:t>
            </a:r>
            <a:r>
              <a:rPr lang="kk-KZ" sz="1400" baseline="-25000" dirty="0"/>
              <a:t>г</a:t>
            </a:r>
            <a:r>
              <a:rPr lang="kk-KZ" sz="1400" dirty="0"/>
              <a:t>  – кокстың газдандырылған көміртегінің шығыны</a:t>
            </a:r>
            <a:endParaRPr lang="ru-RU" sz="1400" dirty="0"/>
          </a:p>
          <a:p>
            <a:pPr algn="ctr"/>
            <a:endParaRPr lang="x-none" sz="1400" dirty="0"/>
          </a:p>
        </p:txBody>
      </p:sp>
      <p:pic>
        <p:nvPicPr>
          <p:cNvPr id="5" name="Рисунок 4">
            <a:extLst>
              <a:ext uri="{FF2B5EF4-FFF2-40B4-BE49-F238E27FC236}">
                <a16:creationId xmlns:a16="http://schemas.microsoft.com/office/drawing/2014/main" id="{2117910C-9DC1-964C-ACEE-E0129A409093}"/>
              </a:ext>
            </a:extLst>
          </p:cNvPr>
          <p:cNvPicPr>
            <a:picLocks noChangeAspect="1"/>
          </p:cNvPicPr>
          <p:nvPr/>
        </p:nvPicPr>
        <p:blipFill>
          <a:blip r:embed="rId2"/>
          <a:stretch>
            <a:fillRect/>
          </a:stretch>
        </p:blipFill>
        <p:spPr>
          <a:xfrm>
            <a:off x="632397" y="1153828"/>
            <a:ext cx="3062989" cy="3499308"/>
          </a:xfrm>
          <a:prstGeom prst="rect">
            <a:avLst/>
          </a:prstGeom>
        </p:spPr>
      </p:pic>
      <p:sp>
        <p:nvSpPr>
          <p:cNvPr id="14" name="Rectangle 2">
            <a:extLst>
              <a:ext uri="{FF2B5EF4-FFF2-40B4-BE49-F238E27FC236}">
                <a16:creationId xmlns:a16="http://schemas.microsoft.com/office/drawing/2014/main" id="{1293EA6F-724F-8746-996D-BC5D13E609D8}"/>
              </a:ext>
            </a:extLst>
          </p:cNvPr>
          <p:cNvSpPr>
            <a:spLocks noChangeArrowheads="1"/>
          </p:cNvSpPr>
          <p:nvPr/>
        </p:nvSpPr>
        <p:spPr bwMode="auto">
          <a:xfrm>
            <a:off x="275655" y="306177"/>
            <a:ext cx="8600597" cy="74655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4. Домна </a:t>
            </a:r>
            <a:r>
              <a:rPr lang="ru-RU" sz="2400" b="1" dirty="0" err="1">
                <a:solidFill>
                  <a:schemeClr val="accent1">
                    <a:lumMod val="50000"/>
                  </a:schemeClr>
                </a:solidFill>
                <a:latin typeface="Arial" charset="0"/>
              </a:rPr>
              <a:t>пешіндегі</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және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беру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заманауи</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идеялар</a:t>
            </a:r>
            <a:endParaRPr lang="ru-RU" sz="2400" b="1" dirty="0">
              <a:solidFill>
                <a:schemeClr val="accent1">
                  <a:lumMod val="50000"/>
                </a:schemeClr>
              </a:solidFill>
              <a:latin typeface="Arial" charset="0"/>
            </a:endParaRPr>
          </a:p>
        </p:txBody>
      </p:sp>
    </p:spTree>
    <p:extLst>
      <p:ext uri="{BB962C8B-B14F-4D97-AF65-F5344CB8AC3E}">
        <p14:creationId xmlns:p14="http://schemas.microsoft.com/office/powerpoint/2010/main" val="285212278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24</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A054633D-0F1B-1941-8BFC-9C69BEB08138}"/>
              </a:ext>
            </a:extLst>
          </p:cNvPr>
          <p:cNvSpPr txBox="1"/>
          <p:nvPr/>
        </p:nvSpPr>
        <p:spPr>
          <a:xfrm>
            <a:off x="275655" y="1196752"/>
            <a:ext cx="8348690" cy="584775"/>
          </a:xfrm>
          <a:prstGeom prst="rect">
            <a:avLst/>
          </a:prstGeom>
          <a:noFill/>
        </p:spPr>
        <p:txBody>
          <a:bodyPr wrap="square" rtlCol="0">
            <a:spAutoFit/>
          </a:bodyPr>
          <a:lstStyle/>
          <a:p>
            <a:r>
              <a:rPr lang="kk-KZ" sz="1600" dirty="0">
                <a:latin typeface="Times New Roman" pitchFamily="18" charset="0"/>
                <a:cs typeface="Times New Roman" pitchFamily="18" charset="0"/>
              </a:rPr>
              <a:t>8- Суретте  газға қатысты шихтаның қызып кетуі болмаған кезде басқа жағдайларды математикалық модельдеудің нәтижелері келтірілген.</a:t>
            </a:r>
            <a:endParaRPr lang="ru-RU" sz="16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75111CF0-445C-744E-99F3-D7D10B69DAE0}"/>
              </a:ext>
            </a:extLst>
          </p:cNvPr>
          <p:cNvSpPr txBox="1"/>
          <p:nvPr/>
        </p:nvSpPr>
        <p:spPr>
          <a:xfrm>
            <a:off x="275655" y="5805264"/>
            <a:ext cx="8419052" cy="523220"/>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8-сурет-  </a:t>
            </a:r>
            <a:r>
              <a:rPr lang="ru-RU" sz="1400" dirty="0" err="1">
                <a:latin typeface="Times New Roman" pitchFamily="18" charset="0"/>
                <a:cs typeface="Times New Roman" pitchFamily="18" charset="0"/>
              </a:rPr>
              <a:t>Газға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қатысты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шихтаның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жергілікті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қызып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кетуі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болмаған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кезде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жылу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алмасу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қалпына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келтіру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процестерінің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бірлескен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дамуын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модельдеу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нәтижелері</a:t>
            </a:r>
            <a:endParaRPr lang="x-none" sz="1400" dirty="0">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id="{FC8ACCC3-BAFA-D546-A060-9BDD9A33B6C5}"/>
              </a:ext>
            </a:extLst>
          </p:cNvPr>
          <p:cNvPicPr>
            <a:picLocks noChangeAspect="1"/>
          </p:cNvPicPr>
          <p:nvPr/>
        </p:nvPicPr>
        <p:blipFill>
          <a:blip r:embed="rId2"/>
          <a:stretch>
            <a:fillRect/>
          </a:stretch>
        </p:blipFill>
        <p:spPr>
          <a:xfrm>
            <a:off x="1043608" y="1923704"/>
            <a:ext cx="6456585" cy="3737544"/>
          </a:xfrm>
          <a:prstGeom prst="rect">
            <a:avLst/>
          </a:prstGeom>
        </p:spPr>
      </p:pic>
      <p:sp>
        <p:nvSpPr>
          <p:cNvPr id="14" name="Rectangle 2">
            <a:extLst>
              <a:ext uri="{FF2B5EF4-FFF2-40B4-BE49-F238E27FC236}">
                <a16:creationId xmlns:a16="http://schemas.microsoft.com/office/drawing/2014/main" id="{B4B09144-9E12-244F-BEB5-49F52FE7EE26}"/>
              </a:ext>
            </a:extLst>
          </p:cNvPr>
          <p:cNvSpPr>
            <a:spLocks noChangeArrowheads="1"/>
          </p:cNvSpPr>
          <p:nvPr/>
        </p:nvSpPr>
        <p:spPr bwMode="auto">
          <a:xfrm>
            <a:off x="275655" y="306177"/>
            <a:ext cx="8600597" cy="74655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4. Домна </a:t>
            </a:r>
            <a:r>
              <a:rPr lang="ru-RU" sz="2400" b="1" dirty="0" err="1">
                <a:solidFill>
                  <a:schemeClr val="accent1">
                    <a:lumMod val="50000"/>
                  </a:schemeClr>
                </a:solidFill>
                <a:latin typeface="Arial" charset="0"/>
              </a:rPr>
              <a:t>пешіндегі</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және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беру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заманауи</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идеялар</a:t>
            </a:r>
            <a:endParaRPr lang="ru-RU" sz="2400" b="1" dirty="0">
              <a:solidFill>
                <a:schemeClr val="accent1">
                  <a:lumMod val="50000"/>
                </a:schemeClr>
              </a:solidFill>
              <a:latin typeface="Arial" charset="0"/>
            </a:endParaRPr>
          </a:p>
        </p:txBody>
      </p:sp>
    </p:spTree>
    <p:extLst>
      <p:ext uri="{BB962C8B-B14F-4D97-AF65-F5344CB8AC3E}">
        <p14:creationId xmlns:p14="http://schemas.microsoft.com/office/powerpoint/2010/main" val="309443057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25</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A054633D-0F1B-1941-8BFC-9C69BEB08138}"/>
              </a:ext>
            </a:extLst>
          </p:cNvPr>
          <p:cNvSpPr txBox="1"/>
          <p:nvPr/>
        </p:nvSpPr>
        <p:spPr>
          <a:xfrm>
            <a:off x="275655" y="1196752"/>
            <a:ext cx="8348690" cy="830997"/>
          </a:xfrm>
          <a:prstGeom prst="rect">
            <a:avLst/>
          </a:prstGeom>
          <a:noFill/>
        </p:spPr>
        <p:txBody>
          <a:bodyPr wrap="square" rtlCol="0">
            <a:spAutoFit/>
          </a:bodyPr>
          <a:lstStyle/>
          <a:p>
            <a:pPr algn="just"/>
            <a:r>
              <a:rPr lang="ru-RU" sz="1600" dirty="0">
                <a:latin typeface="Times New Roman" pitchFamily="18" charset="0"/>
                <a:cs typeface="Times New Roman" pitchFamily="18" charset="0"/>
              </a:rPr>
              <a:t>Домна </a:t>
            </a:r>
            <a:r>
              <a:rPr lang="ru-RU" sz="1600" dirty="0" err="1">
                <a:latin typeface="Times New Roman" pitchFamily="18" charset="0"/>
                <a:cs typeface="Times New Roman" pitchFamily="18" charset="0"/>
              </a:rPr>
              <a:t>пешінің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шахтасының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жоғарғы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қабатындағы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газбен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салыстырғанда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шихтаның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қызып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кетуі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болмаған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кезде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температуралық</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қисықтардың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тік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әлсіз</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көлбеу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учаскелері</a:t>
            </a:r>
            <a:r>
              <a:rPr lang="ru-RU" sz="1600" dirty="0">
                <a:latin typeface="Times New Roman" pitchFamily="18" charset="0"/>
                <a:cs typeface="Times New Roman" pitchFamily="18" charset="0"/>
              </a:rPr>
              <a:t> де </a:t>
            </a:r>
            <a:r>
              <a:rPr lang="ru-RU" sz="1600" dirty="0" err="1">
                <a:latin typeface="Times New Roman" pitchFamily="18" charset="0"/>
                <a:cs typeface="Times New Roman" pitchFamily="18" charset="0"/>
              </a:rPr>
              <a:t>баяу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жылу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алмасу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аймағын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құрайды</a:t>
            </a:r>
            <a:r>
              <a:rPr lang="ru-RU" sz="1600" dirty="0">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75111CF0-445C-744E-99F3-D7D10B69DAE0}"/>
              </a:ext>
            </a:extLst>
          </p:cNvPr>
          <p:cNvSpPr txBox="1"/>
          <p:nvPr/>
        </p:nvSpPr>
        <p:spPr>
          <a:xfrm>
            <a:off x="275655" y="5805264"/>
            <a:ext cx="8419052" cy="523220"/>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8-сурет-  </a:t>
            </a:r>
            <a:r>
              <a:rPr lang="ru-RU" sz="1400" dirty="0" err="1">
                <a:latin typeface="Times New Roman" pitchFamily="18" charset="0"/>
                <a:cs typeface="Times New Roman" pitchFamily="18" charset="0"/>
              </a:rPr>
              <a:t>Газға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қатысты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шихтаның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жергілікті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қызып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кетуі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болмаған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кезде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жылу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алмасу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қалпына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келтіру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процестерінің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бірлескен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дамуын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модельдеу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нәтижелері</a:t>
            </a:r>
            <a:endParaRPr lang="x-none" sz="1400" dirty="0">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id="{FC8ACCC3-BAFA-D546-A060-9BDD9A33B6C5}"/>
              </a:ext>
            </a:extLst>
          </p:cNvPr>
          <p:cNvPicPr>
            <a:picLocks noChangeAspect="1"/>
          </p:cNvPicPr>
          <p:nvPr/>
        </p:nvPicPr>
        <p:blipFill>
          <a:blip r:embed="rId2"/>
          <a:stretch>
            <a:fillRect/>
          </a:stretch>
        </p:blipFill>
        <p:spPr>
          <a:xfrm>
            <a:off x="319093" y="2090223"/>
            <a:ext cx="6235429" cy="3609523"/>
          </a:xfrm>
          <a:prstGeom prst="rect">
            <a:avLst/>
          </a:prstGeom>
        </p:spPr>
      </p:pic>
      <p:sp>
        <p:nvSpPr>
          <p:cNvPr id="5" name="TextBox 4">
            <a:extLst>
              <a:ext uri="{FF2B5EF4-FFF2-40B4-BE49-F238E27FC236}">
                <a16:creationId xmlns:a16="http://schemas.microsoft.com/office/drawing/2014/main" id="{84C7E3B6-7FEE-0A40-B69A-3D4F7A642F83}"/>
              </a:ext>
            </a:extLst>
          </p:cNvPr>
          <p:cNvSpPr txBox="1"/>
          <p:nvPr/>
        </p:nvSpPr>
        <p:spPr>
          <a:xfrm>
            <a:off x="6660232" y="2814168"/>
            <a:ext cx="2323052" cy="2062103"/>
          </a:xfrm>
          <a:prstGeom prst="rect">
            <a:avLst/>
          </a:prstGeom>
          <a:noFill/>
        </p:spPr>
        <p:txBody>
          <a:bodyPr wrap="square" rtlCol="0">
            <a:spAutoFit/>
          </a:bodyPr>
          <a:lstStyle/>
          <a:p>
            <a:pPr algn="ctr"/>
            <a:r>
              <a:rPr lang="ru-RU" sz="1600" dirty="0" err="1">
                <a:latin typeface="Times New Roman" pitchFamily="18" charset="0"/>
                <a:cs typeface="Times New Roman" pitchFamily="18" charset="0"/>
              </a:rPr>
              <a:t>Бұл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саладағы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қалпына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келтіру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процестері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қалпына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келтірудің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тотықсыздану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екінші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сатысының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жеткіліксіз</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дамыған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реакцияларымен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ұсынылған</a:t>
            </a:r>
            <a:r>
              <a:rPr lang="ru-RU" sz="1600" dirty="0">
                <a:latin typeface="Times New Roman" pitchFamily="18" charset="0"/>
                <a:cs typeface="Times New Roman" pitchFamily="18" charset="0"/>
              </a:rPr>
              <a:t>.</a:t>
            </a:r>
            <a:endParaRPr lang="x-none" sz="1600" dirty="0">
              <a:latin typeface="Times New Roman" pitchFamily="18" charset="0"/>
              <a:cs typeface="Times New Roman" pitchFamily="18" charset="0"/>
            </a:endParaRPr>
          </a:p>
        </p:txBody>
      </p:sp>
      <p:sp>
        <p:nvSpPr>
          <p:cNvPr id="14" name="Rectangle 2">
            <a:extLst>
              <a:ext uri="{FF2B5EF4-FFF2-40B4-BE49-F238E27FC236}">
                <a16:creationId xmlns:a16="http://schemas.microsoft.com/office/drawing/2014/main" id="{340B7C5A-4217-E544-8673-B011596E042B}"/>
              </a:ext>
            </a:extLst>
          </p:cNvPr>
          <p:cNvSpPr>
            <a:spLocks noChangeArrowheads="1"/>
          </p:cNvSpPr>
          <p:nvPr/>
        </p:nvSpPr>
        <p:spPr bwMode="auto">
          <a:xfrm>
            <a:off x="275655" y="306177"/>
            <a:ext cx="8600597" cy="74655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4. Домна </a:t>
            </a:r>
            <a:r>
              <a:rPr lang="ru-RU" sz="2400" b="1" dirty="0" err="1">
                <a:solidFill>
                  <a:schemeClr val="accent1">
                    <a:lumMod val="50000"/>
                  </a:schemeClr>
                </a:solidFill>
                <a:latin typeface="Arial" charset="0"/>
              </a:rPr>
              <a:t>пешіндегі</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және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беру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заманауи</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идеялар</a:t>
            </a:r>
            <a:endParaRPr lang="ru-RU" sz="2400" b="1" dirty="0">
              <a:solidFill>
                <a:schemeClr val="accent1">
                  <a:lumMod val="50000"/>
                </a:schemeClr>
              </a:solidFill>
              <a:latin typeface="Arial" charset="0"/>
            </a:endParaRPr>
          </a:p>
        </p:txBody>
      </p:sp>
    </p:spTree>
    <p:extLst>
      <p:ext uri="{BB962C8B-B14F-4D97-AF65-F5344CB8AC3E}">
        <p14:creationId xmlns:p14="http://schemas.microsoft.com/office/powerpoint/2010/main" val="349496752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26</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A054633D-0F1B-1941-8BFC-9C69BEB08138}"/>
              </a:ext>
            </a:extLst>
          </p:cNvPr>
          <p:cNvSpPr txBox="1"/>
          <p:nvPr/>
        </p:nvSpPr>
        <p:spPr>
          <a:xfrm>
            <a:off x="275655" y="1196752"/>
            <a:ext cx="8348690" cy="584775"/>
          </a:xfrm>
          <a:prstGeom prst="rect">
            <a:avLst/>
          </a:prstGeom>
          <a:noFill/>
        </p:spPr>
        <p:txBody>
          <a:bodyPr wrap="square" rtlCol="0">
            <a:spAutoFit/>
          </a:bodyPr>
          <a:lstStyle/>
          <a:p>
            <a:pPr algn="just"/>
            <a:r>
              <a:rPr lang="ru-RU" sz="1600" dirty="0" err="1">
                <a:latin typeface="Times New Roman" pitchFamily="18" charset="0"/>
                <a:cs typeface="Times New Roman" pitchFamily="18" charset="0"/>
              </a:rPr>
              <a:t>Баяу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жылу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алмасудың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жоғарғы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бөлігінен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төмен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газдан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шихтаға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жылу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ағыны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артады</a:t>
            </a:r>
            <a:r>
              <a:rPr lang="ru-RU" sz="1600" dirty="0">
                <a:latin typeface="Times New Roman" pitchFamily="18" charset="0"/>
                <a:cs typeface="Times New Roman" pitchFamily="18" charset="0"/>
              </a:rPr>
              <a:t>, шихта </a:t>
            </a:r>
            <a:r>
              <a:rPr lang="ru-RU" sz="1600" dirty="0" err="1">
                <a:latin typeface="Times New Roman" pitchFamily="18" charset="0"/>
                <a:cs typeface="Times New Roman" pitchFamily="18" charset="0"/>
              </a:rPr>
              <a:t>температурасы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салыстырмалы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түрде</a:t>
            </a:r>
            <a:r>
              <a:rPr lang="ru-RU" sz="1600" dirty="0">
                <a:latin typeface="Times New Roman" pitchFamily="18" charset="0"/>
                <a:cs typeface="Times New Roman" pitchFamily="18" charset="0"/>
              </a:rPr>
              <a:t> тез </a:t>
            </a:r>
            <a:r>
              <a:rPr lang="ru-RU" sz="1600" dirty="0" err="1">
                <a:latin typeface="Times New Roman" pitchFamily="18" charset="0"/>
                <a:cs typeface="Times New Roman" pitchFamily="18" charset="0"/>
              </a:rPr>
              <a:t>өседі</a:t>
            </a:r>
            <a:r>
              <a:rPr lang="ru-RU" sz="1600" dirty="0">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75111CF0-445C-744E-99F3-D7D10B69DAE0}"/>
              </a:ext>
            </a:extLst>
          </p:cNvPr>
          <p:cNvSpPr txBox="1"/>
          <p:nvPr/>
        </p:nvSpPr>
        <p:spPr>
          <a:xfrm>
            <a:off x="275655" y="5805264"/>
            <a:ext cx="8419052" cy="523220"/>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8-сурет-  </a:t>
            </a:r>
            <a:r>
              <a:rPr lang="ru-RU" sz="1400" dirty="0" err="1">
                <a:latin typeface="Times New Roman" pitchFamily="18" charset="0"/>
                <a:cs typeface="Times New Roman" pitchFamily="18" charset="0"/>
              </a:rPr>
              <a:t>Газға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қатысты</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шихтаның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жергілікті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қызып</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кетуі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болмаған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кезде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жылу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алмасу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және</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қалпына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келтіру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процестерінің</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бірлескен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дамуын</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модельдеу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нәтижелері</a:t>
            </a:r>
            <a:endParaRPr lang="x-none" sz="1400" dirty="0">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id="{FC8ACCC3-BAFA-D546-A060-9BDD9A33B6C5}"/>
              </a:ext>
            </a:extLst>
          </p:cNvPr>
          <p:cNvPicPr>
            <a:picLocks noChangeAspect="1"/>
          </p:cNvPicPr>
          <p:nvPr/>
        </p:nvPicPr>
        <p:blipFill>
          <a:blip r:embed="rId2"/>
          <a:stretch>
            <a:fillRect/>
          </a:stretch>
        </p:blipFill>
        <p:spPr>
          <a:xfrm>
            <a:off x="827584" y="1833828"/>
            <a:ext cx="6833502" cy="3955731"/>
          </a:xfrm>
          <a:prstGeom prst="rect">
            <a:avLst/>
          </a:prstGeom>
        </p:spPr>
      </p:pic>
      <p:sp>
        <p:nvSpPr>
          <p:cNvPr id="13" name="Rectangle 2">
            <a:extLst>
              <a:ext uri="{FF2B5EF4-FFF2-40B4-BE49-F238E27FC236}">
                <a16:creationId xmlns:a16="http://schemas.microsoft.com/office/drawing/2014/main" id="{93BA00E4-D07E-704D-AEAD-B4A69092A9B5}"/>
              </a:ext>
            </a:extLst>
          </p:cNvPr>
          <p:cNvSpPr>
            <a:spLocks noChangeArrowheads="1"/>
          </p:cNvSpPr>
          <p:nvPr/>
        </p:nvSpPr>
        <p:spPr bwMode="auto">
          <a:xfrm>
            <a:off x="275655" y="306177"/>
            <a:ext cx="8600597" cy="74655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4. Домна </a:t>
            </a:r>
            <a:r>
              <a:rPr lang="ru-RU" sz="2400" b="1" dirty="0" err="1">
                <a:solidFill>
                  <a:schemeClr val="accent1">
                    <a:lumMod val="50000"/>
                  </a:schemeClr>
                </a:solidFill>
                <a:latin typeface="Arial" charset="0"/>
              </a:rPr>
              <a:t>пешіндегі</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және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беру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заманауи</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идеялар</a:t>
            </a:r>
            <a:endParaRPr lang="ru-RU" sz="2400" b="1" dirty="0">
              <a:solidFill>
                <a:schemeClr val="accent1">
                  <a:lumMod val="50000"/>
                </a:schemeClr>
              </a:solidFill>
              <a:latin typeface="Arial" charset="0"/>
            </a:endParaRPr>
          </a:p>
        </p:txBody>
      </p:sp>
    </p:spTree>
    <p:extLst>
      <p:ext uri="{BB962C8B-B14F-4D97-AF65-F5344CB8AC3E}">
        <p14:creationId xmlns:p14="http://schemas.microsoft.com/office/powerpoint/2010/main" val="258032112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27</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A054633D-0F1B-1941-8BFC-9C69BEB08138}"/>
              </a:ext>
            </a:extLst>
          </p:cNvPr>
          <p:cNvSpPr txBox="1"/>
          <p:nvPr/>
        </p:nvSpPr>
        <p:spPr>
          <a:xfrm>
            <a:off x="275655" y="1196752"/>
            <a:ext cx="8348690" cy="4247317"/>
          </a:xfrm>
          <a:prstGeom prst="rect">
            <a:avLst/>
          </a:prstGeom>
          <a:noFill/>
        </p:spPr>
        <p:txBody>
          <a:bodyPr wrap="square" rtlCol="0">
            <a:spAutoFit/>
          </a:bodyPr>
          <a:lstStyle/>
          <a:p>
            <a:pPr indent="442913" algn="just"/>
            <a:r>
              <a:rPr lang="kk-KZ" dirty="0">
                <a:latin typeface="Times New Roman" pitchFamily="18" charset="0"/>
                <a:cs typeface="Times New Roman" pitchFamily="18" charset="0"/>
              </a:rPr>
              <a:t>Баяу жылу алмасудың екінші (төменгі) аймағының биіктігі темір оксидтерінің азаюының соңғы сатысындағы экзо - және эндотермиялық реакциялардың жылу әсерінің қатынасына байланысты. Алайда, шахтаның биіктігінің осы бөлігінде жылу тұтынуда Кокс көміртегін газдандыру реакциясы маңызды рөл атқарады, бұл реакцияланған заттың бірлігіне жылу әсерінің үлкен мәндерімен сипатталады.</a:t>
            </a:r>
            <a:endParaRPr lang="ru-RU" dirty="0">
              <a:latin typeface="Times New Roman" pitchFamily="18" charset="0"/>
              <a:cs typeface="Times New Roman" pitchFamily="18" charset="0"/>
            </a:endParaRPr>
          </a:p>
          <a:p>
            <a:pPr indent="442913" algn="just"/>
            <a:r>
              <a:rPr lang="kk-KZ" dirty="0">
                <a:latin typeface="Times New Roman" pitchFamily="18" charset="0"/>
                <a:cs typeface="Times New Roman" pitchFamily="18" charset="0"/>
              </a:rPr>
              <a:t>Модельдеу кезінде алынған Домна пешінің шахтасында жылу алмасудың даму ерекшеліктері жылу тасымалдағыштың бойындағы шихта пен газдың температурасы арасындағы айырмашылық бірнеше рет азайып, артуы мүмкін, бұл жылу алмасу мен қалпына келтірудің өзара әсерінің күрделі процесін көрсетеді.</a:t>
            </a:r>
            <a:endParaRPr lang="ru-RU" dirty="0">
              <a:latin typeface="Times New Roman" pitchFamily="18" charset="0"/>
              <a:cs typeface="Times New Roman" pitchFamily="18" charset="0"/>
            </a:endParaRPr>
          </a:p>
          <a:p>
            <a:pPr indent="442913" algn="just"/>
            <a:r>
              <a:rPr lang="kk-KZ" dirty="0">
                <a:latin typeface="Times New Roman" pitchFamily="18" charset="0"/>
                <a:cs typeface="Times New Roman" pitchFamily="18" charset="0"/>
              </a:rPr>
              <a:t>Пеш шахтасындағы процестердің дамуына эксперименттік және теориялық зерттеулерді және Домна пешінің төменгі бөлігінің жұмысы туралы бұрын алынған мәліметтерді қорытындылай келе, Б.И. Китаев тәлімгерлерімен бірге пештің биіктігі бойынша жылу алмасудың нақтыланған схемасын ұсынды. шойын өндірудің заманауи технологиясымен Домна пешінде жылу алмасудың даму ерекшеліктері  9- суретте беріледі.</a:t>
            </a:r>
            <a:endParaRPr lang="ru-RU" dirty="0">
              <a:latin typeface="Times New Roman" pitchFamily="18" charset="0"/>
              <a:cs typeface="Times New Roman" pitchFamily="18" charset="0"/>
            </a:endParaRPr>
          </a:p>
        </p:txBody>
      </p:sp>
      <p:sp>
        <p:nvSpPr>
          <p:cNvPr id="13" name="Rectangle 2">
            <a:extLst>
              <a:ext uri="{FF2B5EF4-FFF2-40B4-BE49-F238E27FC236}">
                <a16:creationId xmlns:a16="http://schemas.microsoft.com/office/drawing/2014/main" id="{91A157F7-B94D-5643-8D36-72D878C435E7}"/>
              </a:ext>
            </a:extLst>
          </p:cNvPr>
          <p:cNvSpPr>
            <a:spLocks noChangeArrowheads="1"/>
          </p:cNvSpPr>
          <p:nvPr/>
        </p:nvSpPr>
        <p:spPr bwMode="auto">
          <a:xfrm>
            <a:off x="275655" y="306177"/>
            <a:ext cx="8600597" cy="74655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4. Домна </a:t>
            </a:r>
            <a:r>
              <a:rPr lang="ru-RU" sz="2400" b="1" dirty="0" err="1">
                <a:solidFill>
                  <a:schemeClr val="accent1">
                    <a:lumMod val="50000"/>
                  </a:schemeClr>
                </a:solidFill>
                <a:latin typeface="Arial" charset="0"/>
              </a:rPr>
              <a:t>пешіндегі</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және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беру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заманауи</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идеялар</a:t>
            </a:r>
            <a:endParaRPr lang="ru-RU" sz="2400" b="1" dirty="0">
              <a:solidFill>
                <a:schemeClr val="accent1">
                  <a:lumMod val="50000"/>
                </a:schemeClr>
              </a:solidFill>
              <a:latin typeface="Arial" charset="0"/>
            </a:endParaRPr>
          </a:p>
        </p:txBody>
      </p:sp>
    </p:spTree>
    <p:extLst>
      <p:ext uri="{BB962C8B-B14F-4D97-AF65-F5344CB8AC3E}">
        <p14:creationId xmlns:p14="http://schemas.microsoft.com/office/powerpoint/2010/main" val="205962008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28</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2" name="TextBox 1">
            <a:extLst>
              <a:ext uri="{FF2B5EF4-FFF2-40B4-BE49-F238E27FC236}">
                <a16:creationId xmlns:a16="http://schemas.microsoft.com/office/drawing/2014/main" id="{AE0208C2-0DEA-7646-BEA1-DCA3EB4C4BC7}"/>
              </a:ext>
            </a:extLst>
          </p:cNvPr>
          <p:cNvSpPr txBox="1"/>
          <p:nvPr/>
        </p:nvSpPr>
        <p:spPr>
          <a:xfrm>
            <a:off x="107504" y="5192492"/>
            <a:ext cx="8928992" cy="1169551"/>
          </a:xfrm>
          <a:prstGeom prst="rect">
            <a:avLst/>
          </a:prstGeom>
          <a:noFill/>
        </p:spPr>
        <p:txBody>
          <a:bodyPr wrap="square" rtlCol="0">
            <a:spAutoFit/>
          </a:bodyPr>
          <a:lstStyle/>
          <a:p>
            <a:pPr algn="ctr"/>
            <a:r>
              <a:rPr lang="kk-KZ" sz="1400" dirty="0">
                <a:latin typeface="Times New Roman" pitchFamily="18" charset="0"/>
                <a:cs typeface="Times New Roman" pitchFamily="18" charset="0"/>
              </a:rPr>
              <a:t>9-сурет-заманауи Домнабалқыту технологиясындағы Домна пешінің биіктігі бойынша жылу алмасу схемасы:</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H</a:t>
            </a:r>
            <a:r>
              <a:rPr lang="kk-KZ" sz="1400" baseline="-25000" dirty="0">
                <a:latin typeface="Times New Roman" pitchFamily="18" charset="0"/>
                <a:cs typeface="Times New Roman" pitchFamily="18" charset="0"/>
              </a:rPr>
              <a:t>1</a:t>
            </a:r>
            <a:r>
              <a:rPr lang="kk-KZ" sz="1400" baseline="30000" dirty="0">
                <a:latin typeface="Times New Roman" pitchFamily="18" charset="0"/>
                <a:cs typeface="Times New Roman" pitchFamily="18" charset="0"/>
              </a:rPr>
              <a:t>зам</a:t>
            </a:r>
            <a:r>
              <a:rPr lang="kk-KZ" sz="1400" dirty="0">
                <a:latin typeface="Times New Roman" pitchFamily="18" charset="0"/>
                <a:cs typeface="Times New Roman" pitchFamily="18" charset="0"/>
              </a:rPr>
              <a:t>, H</a:t>
            </a:r>
            <a:r>
              <a:rPr lang="kk-KZ" sz="1400" baseline="-25000" dirty="0">
                <a:latin typeface="Times New Roman" pitchFamily="18" charset="0"/>
                <a:cs typeface="Times New Roman" pitchFamily="18" charset="0"/>
              </a:rPr>
              <a:t>2</a:t>
            </a:r>
            <a:r>
              <a:rPr lang="kk-KZ" sz="1400" baseline="30000" dirty="0">
                <a:latin typeface="Times New Roman" pitchFamily="18" charset="0"/>
                <a:cs typeface="Times New Roman" pitchFamily="18" charset="0"/>
              </a:rPr>
              <a:t>зам</a:t>
            </a:r>
            <a:r>
              <a:rPr lang="kk-KZ" sz="1400" dirty="0">
                <a:latin typeface="Times New Roman" pitchFamily="18" charset="0"/>
                <a:cs typeface="Times New Roman" pitchFamily="18" charset="0"/>
              </a:rPr>
              <a:t> – баяу жылу алмасудың жоғарғы және төменгі учаскелері; </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H</a:t>
            </a:r>
            <a:r>
              <a:rPr lang="kk-KZ" sz="1400" baseline="-25000" dirty="0">
                <a:latin typeface="Times New Roman" pitchFamily="18" charset="0"/>
                <a:cs typeface="Times New Roman" pitchFamily="18" charset="0"/>
              </a:rPr>
              <a:t>1</a:t>
            </a:r>
            <a:r>
              <a:rPr lang="kk-KZ" sz="1400" baseline="30000" dirty="0">
                <a:latin typeface="Times New Roman" pitchFamily="18" charset="0"/>
                <a:cs typeface="Times New Roman" pitchFamily="18" charset="0"/>
              </a:rPr>
              <a:t>вос</a:t>
            </a:r>
            <a:r>
              <a:rPr lang="kk-KZ" sz="1400" dirty="0">
                <a:latin typeface="Times New Roman" pitchFamily="18" charset="0"/>
                <a:cs typeface="Times New Roman" pitchFamily="18" charset="0"/>
              </a:rPr>
              <a:t>, H</a:t>
            </a:r>
            <a:r>
              <a:rPr lang="kk-KZ" sz="1400" baseline="-25000" dirty="0">
                <a:latin typeface="Times New Roman" pitchFamily="18" charset="0"/>
                <a:cs typeface="Times New Roman" pitchFamily="18" charset="0"/>
              </a:rPr>
              <a:t>2</a:t>
            </a:r>
            <a:r>
              <a:rPr lang="kk-KZ" sz="1400" baseline="30000" dirty="0">
                <a:latin typeface="Times New Roman" pitchFamily="18" charset="0"/>
                <a:cs typeface="Times New Roman" pitchFamily="18" charset="0"/>
              </a:rPr>
              <a:t>вос</a:t>
            </a:r>
            <a:r>
              <a:rPr lang="kk-KZ" sz="1400" dirty="0">
                <a:latin typeface="Times New Roman" pitchFamily="18" charset="0"/>
                <a:cs typeface="Times New Roman" pitchFamily="18" charset="0"/>
              </a:rPr>
              <a:t>, H</a:t>
            </a:r>
            <a:r>
              <a:rPr lang="kk-KZ" sz="1400" baseline="-25000" dirty="0">
                <a:latin typeface="Times New Roman" pitchFamily="18" charset="0"/>
                <a:cs typeface="Times New Roman" pitchFamily="18" charset="0"/>
              </a:rPr>
              <a:t>3</a:t>
            </a:r>
            <a:r>
              <a:rPr lang="kk-KZ" sz="1400" baseline="30000" dirty="0">
                <a:latin typeface="Times New Roman" pitchFamily="18" charset="0"/>
                <a:cs typeface="Times New Roman" pitchFamily="18" charset="0"/>
              </a:rPr>
              <a:t>вос</a:t>
            </a:r>
            <a:r>
              <a:rPr lang="kk-KZ" sz="1400" dirty="0">
                <a:latin typeface="Times New Roman" pitchFamily="18" charset="0"/>
                <a:cs typeface="Times New Roman" pitchFamily="18" charset="0"/>
              </a:rPr>
              <a:t> – гематитті, магнетитті және вюститті қалпына келтіру аймақтары; </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H</a:t>
            </a:r>
            <a:r>
              <a:rPr lang="kk-KZ" sz="1400" baseline="-25000" dirty="0">
                <a:latin typeface="Times New Roman" pitchFamily="18" charset="0"/>
                <a:cs typeface="Times New Roman" pitchFamily="18" charset="0"/>
              </a:rPr>
              <a:t>к</a:t>
            </a:r>
            <a:r>
              <a:rPr lang="kk-KZ" sz="1400" baseline="30000" dirty="0">
                <a:latin typeface="Times New Roman" pitchFamily="18" charset="0"/>
                <a:cs typeface="Times New Roman" pitchFamily="18" charset="0"/>
              </a:rPr>
              <a:t>вос</a:t>
            </a:r>
            <a:r>
              <a:rPr lang="kk-KZ" sz="1400" dirty="0">
                <a:latin typeface="Times New Roman" pitchFamily="18" charset="0"/>
                <a:cs typeface="Times New Roman" pitchFamily="18" charset="0"/>
              </a:rPr>
              <a:t>, H</a:t>
            </a:r>
            <a:r>
              <a:rPr lang="kk-KZ" sz="1400" baseline="-25000" dirty="0">
                <a:latin typeface="Times New Roman" pitchFamily="18" charset="0"/>
                <a:cs typeface="Times New Roman" pitchFamily="18" charset="0"/>
              </a:rPr>
              <a:t>п</a:t>
            </a:r>
            <a:r>
              <a:rPr lang="kk-KZ" sz="1400" dirty="0">
                <a:latin typeface="Times New Roman" pitchFamily="18" charset="0"/>
                <a:cs typeface="Times New Roman" pitchFamily="18" charset="0"/>
              </a:rPr>
              <a:t> </a:t>
            </a:r>
            <a:r>
              <a:rPr lang="kk-KZ" sz="1400" baseline="30000" dirty="0">
                <a:latin typeface="Times New Roman" pitchFamily="18" charset="0"/>
                <a:cs typeface="Times New Roman" pitchFamily="18" charset="0"/>
              </a:rPr>
              <a:t>вос</a:t>
            </a:r>
            <a:r>
              <a:rPr lang="kk-KZ" sz="1400" dirty="0">
                <a:latin typeface="Times New Roman" pitchFamily="18" charset="0"/>
                <a:cs typeface="Times New Roman" pitchFamily="18" charset="0"/>
              </a:rPr>
              <a:t>, H</a:t>
            </a:r>
            <a:r>
              <a:rPr lang="kk-KZ" sz="1400" baseline="-25000" dirty="0">
                <a:latin typeface="Times New Roman" pitchFamily="18" charset="0"/>
                <a:cs typeface="Times New Roman" pitchFamily="18" charset="0"/>
              </a:rPr>
              <a:t>см</a:t>
            </a:r>
            <a:r>
              <a:rPr lang="kk-KZ" sz="1400" dirty="0">
                <a:latin typeface="Times New Roman" pitchFamily="18" charset="0"/>
                <a:cs typeface="Times New Roman" pitchFamily="18" charset="0"/>
              </a:rPr>
              <a:t> </a:t>
            </a:r>
            <a:r>
              <a:rPr lang="kk-KZ" sz="1400" baseline="30000" dirty="0">
                <a:latin typeface="Times New Roman" pitchFamily="18" charset="0"/>
                <a:cs typeface="Times New Roman" pitchFamily="18" charset="0"/>
              </a:rPr>
              <a:t>вос</a:t>
            </a:r>
            <a:r>
              <a:rPr lang="kk-KZ" sz="1400" dirty="0">
                <a:latin typeface="Times New Roman" pitchFamily="18" charset="0"/>
                <a:cs typeface="Times New Roman" pitchFamily="18" charset="0"/>
              </a:rPr>
              <a:t>,–  жанама тікелей және аралас қалпына келтіру аймақтары; </a:t>
            </a:r>
            <a:endParaRPr lang="ru-RU" sz="1400" dirty="0">
              <a:latin typeface="Times New Roman" pitchFamily="18" charset="0"/>
              <a:cs typeface="Times New Roman" pitchFamily="18" charset="0"/>
            </a:endParaRPr>
          </a:p>
          <a:p>
            <a:pPr algn="ctr"/>
            <a:r>
              <a:rPr lang="kk-KZ" sz="1400" dirty="0">
                <a:latin typeface="Times New Roman" pitchFamily="18" charset="0"/>
                <a:cs typeface="Times New Roman" pitchFamily="18" charset="0"/>
              </a:rPr>
              <a:t>H</a:t>
            </a:r>
            <a:r>
              <a:rPr lang="kk-KZ" sz="1400" baseline="-25000" dirty="0">
                <a:latin typeface="Times New Roman" pitchFamily="18" charset="0"/>
                <a:cs typeface="Times New Roman" pitchFamily="18" charset="0"/>
              </a:rPr>
              <a:t>в</a:t>
            </a:r>
            <a:r>
              <a:rPr lang="kk-KZ" sz="1400" dirty="0">
                <a:latin typeface="Times New Roman" pitchFamily="18" charset="0"/>
                <a:cs typeface="Times New Roman" pitchFamily="18" charset="0"/>
              </a:rPr>
              <a:t>, Н</a:t>
            </a:r>
            <a:r>
              <a:rPr lang="kk-KZ" sz="1400" baseline="-25000" dirty="0">
                <a:latin typeface="Times New Roman" pitchFamily="18" charset="0"/>
                <a:cs typeface="Times New Roman" pitchFamily="18" charset="0"/>
              </a:rPr>
              <a:t>н</a:t>
            </a:r>
            <a:r>
              <a:rPr lang="kk-KZ" sz="1400" dirty="0">
                <a:latin typeface="Times New Roman" pitchFamily="18" charset="0"/>
                <a:cs typeface="Times New Roman" pitchFamily="18" charset="0"/>
              </a:rPr>
              <a:t> – жоғарғы және төменгі жылу аймақтары</a:t>
            </a:r>
            <a:endParaRPr lang="ru-RU" sz="1400" dirty="0">
              <a:latin typeface="Times New Roman" pitchFamily="18" charset="0"/>
              <a:cs typeface="Times New Roman" pitchFamily="18" charset="0"/>
            </a:endParaRPr>
          </a:p>
        </p:txBody>
      </p:sp>
      <p:pic>
        <p:nvPicPr>
          <p:cNvPr id="3" name="Рисунок 2">
            <a:extLst>
              <a:ext uri="{FF2B5EF4-FFF2-40B4-BE49-F238E27FC236}">
                <a16:creationId xmlns:a16="http://schemas.microsoft.com/office/drawing/2014/main" id="{4DA1CC95-F6E0-A445-A8FF-2EDF77C967C9}"/>
              </a:ext>
            </a:extLst>
          </p:cNvPr>
          <p:cNvPicPr>
            <a:picLocks noChangeAspect="1"/>
          </p:cNvPicPr>
          <p:nvPr/>
        </p:nvPicPr>
        <p:blipFill>
          <a:blip r:embed="rId2"/>
          <a:stretch>
            <a:fillRect/>
          </a:stretch>
        </p:blipFill>
        <p:spPr>
          <a:xfrm>
            <a:off x="1259632" y="1273834"/>
            <a:ext cx="6552728" cy="3793199"/>
          </a:xfrm>
          <a:prstGeom prst="rect">
            <a:avLst/>
          </a:prstGeom>
        </p:spPr>
      </p:pic>
      <p:sp>
        <p:nvSpPr>
          <p:cNvPr id="13" name="Rectangle 2">
            <a:extLst>
              <a:ext uri="{FF2B5EF4-FFF2-40B4-BE49-F238E27FC236}">
                <a16:creationId xmlns:a16="http://schemas.microsoft.com/office/drawing/2014/main" id="{402C59D7-8C94-AF43-A740-3D6A7C16E914}"/>
              </a:ext>
            </a:extLst>
          </p:cNvPr>
          <p:cNvSpPr>
            <a:spLocks noChangeArrowheads="1"/>
          </p:cNvSpPr>
          <p:nvPr/>
        </p:nvSpPr>
        <p:spPr bwMode="auto">
          <a:xfrm>
            <a:off x="275655" y="306177"/>
            <a:ext cx="8600597" cy="74655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4. Домна </a:t>
            </a:r>
            <a:r>
              <a:rPr lang="ru-RU" sz="2400" b="1" dirty="0" err="1">
                <a:solidFill>
                  <a:schemeClr val="accent1">
                    <a:lumMod val="50000"/>
                  </a:schemeClr>
                </a:solidFill>
                <a:latin typeface="Arial" charset="0"/>
              </a:rPr>
              <a:t>пешіндегі</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және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беру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заманауи</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идеялар</a:t>
            </a:r>
            <a:endParaRPr lang="ru-RU" sz="2400" b="1" dirty="0">
              <a:solidFill>
                <a:schemeClr val="accent1">
                  <a:lumMod val="50000"/>
                </a:schemeClr>
              </a:solidFill>
              <a:latin typeface="Arial" charset="0"/>
            </a:endParaRPr>
          </a:p>
        </p:txBody>
      </p:sp>
    </p:spTree>
    <p:extLst>
      <p:ext uri="{BB962C8B-B14F-4D97-AF65-F5344CB8AC3E}">
        <p14:creationId xmlns:p14="http://schemas.microsoft.com/office/powerpoint/2010/main" val="16122306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29</a:t>
            </a:fld>
            <a:endParaRPr lang="ru-RU" altLang="x-none"/>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A054633D-0F1B-1941-8BFC-9C69BEB08138}"/>
              </a:ext>
            </a:extLst>
          </p:cNvPr>
          <p:cNvSpPr txBox="1"/>
          <p:nvPr/>
        </p:nvSpPr>
        <p:spPr>
          <a:xfrm>
            <a:off x="275655" y="1196752"/>
            <a:ext cx="8348690" cy="4770537"/>
          </a:xfrm>
          <a:prstGeom prst="rect">
            <a:avLst/>
          </a:prstGeom>
          <a:noFill/>
        </p:spPr>
        <p:txBody>
          <a:bodyPr wrap="square" rtlCol="0">
            <a:spAutoFit/>
          </a:bodyPr>
          <a:lstStyle/>
          <a:p>
            <a:pPr indent="357188" algn="just"/>
            <a:r>
              <a:rPr lang="kk-KZ" sz="1600" dirty="0">
                <a:latin typeface="Times New Roman" pitchFamily="18" charset="0"/>
                <a:cs typeface="Times New Roman" pitchFamily="18" charset="0"/>
              </a:rPr>
              <a:t>Домна пешінің нақты режимдері жылу беру мен қалпына келтірудің (тотықсызданудың) жеке бөлімдерінің таңдалған схемаларының горизонттарында, сондай-ақ осы аудандардағы нақты температураларда ерекшеленуі мүмкін.</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Шахтаның биіктігі бойынша баяу жылу алмасудың екі учаскесі болған кезде Домна пешін биіктігі бойынша жылу аймақтарына бөлудің бұрын қалыптасқан тұжырымдамасына қатысты мәселе туындайды.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Математикалық модельдеу нәтижелері бойынша </a:t>
            </a:r>
            <a:r>
              <a:rPr lang="kk-KZ" sz="1600" b="1" i="1" dirty="0">
                <a:latin typeface="Times New Roman" pitchFamily="18" charset="0"/>
                <a:cs typeface="Times New Roman" pitchFamily="18" charset="0"/>
              </a:rPr>
              <a:t>баяу жылу алмасудың жоғарғы бөлімі</a:t>
            </a:r>
            <a:r>
              <a:rPr lang="kk-KZ" sz="1600" dirty="0">
                <a:latin typeface="Times New Roman" pitchFamily="18" charset="0"/>
                <a:cs typeface="Times New Roman" pitchFamily="18" charset="0"/>
              </a:rPr>
              <a:t> жылу алмасудың төмен қарқындылығымен де, қалпына келтіру (тотықсыздану) реакцияларының төмен жылдамдығымен де сипатталады. Осылайша, жылу алмасу тұрғысынан баяу жылу берудің жоғарғы бөлімі пештің жылу және қалпына келтіру (тотықсыздану)  жұмысын жақсартуды қамтамасыз ететін резервтік биіктік болып табылады.</a:t>
            </a:r>
            <a:endParaRPr lang="ru-RU" sz="1600" dirty="0">
              <a:latin typeface="Times New Roman" pitchFamily="18" charset="0"/>
              <a:cs typeface="Times New Roman" pitchFamily="18" charset="0"/>
            </a:endParaRPr>
          </a:p>
          <a:p>
            <a:pPr indent="357188" algn="just"/>
            <a:r>
              <a:rPr lang="kk-KZ" sz="1600" b="1" i="1" dirty="0">
                <a:latin typeface="Times New Roman" pitchFamily="18" charset="0"/>
                <a:cs typeface="Times New Roman" pitchFamily="18" charset="0"/>
              </a:rPr>
              <a:t>Баяу жылу алмасудың төменгі бөлімі</a:t>
            </a:r>
            <a:r>
              <a:rPr lang="kk-KZ" sz="1600" dirty="0">
                <a:latin typeface="Times New Roman" pitchFamily="18" charset="0"/>
                <a:cs typeface="Times New Roman" pitchFamily="18" charset="0"/>
              </a:rPr>
              <a:t> ерекшеленеді, өйткені аз жылу ағындарында газдан  шихтаға  дейін, жалпы жағдайда химиялық реакциялардың жылдамдығы өте жоғары. Шахтаның осы аймағында қалпына келтіру жұмыстарының күшеюі Кокс көміртегін көмірқышқыл газы мен су буымен газдандыру реакцияларының жеделдеуіне әкеледі, бұл өз кезегінде Кокс ағынының артуына әкеледі. Осыған сүйене отырып, Домна пешінің жылу және қалпына келтіру жұмыстарын жақсарту үшін резерв ретінде баяу жылу алмасудың төменгі бөлігі пайдаланылмауы керек деп айтуға болады.</a:t>
            </a:r>
            <a:endParaRPr lang="ru-RU" sz="1600" dirty="0">
              <a:latin typeface="Times New Roman" pitchFamily="18" charset="0"/>
              <a:cs typeface="Times New Roman" pitchFamily="18" charset="0"/>
            </a:endParaRPr>
          </a:p>
          <a:p>
            <a:pPr algn="just"/>
            <a:endParaRPr lang="ru-RU" sz="1600" dirty="0"/>
          </a:p>
        </p:txBody>
      </p:sp>
      <p:sp>
        <p:nvSpPr>
          <p:cNvPr id="13" name="Rectangle 2">
            <a:extLst>
              <a:ext uri="{FF2B5EF4-FFF2-40B4-BE49-F238E27FC236}">
                <a16:creationId xmlns:a16="http://schemas.microsoft.com/office/drawing/2014/main" id="{CE5A9290-6FEE-6648-AB26-D82EAEA1C6B4}"/>
              </a:ext>
            </a:extLst>
          </p:cNvPr>
          <p:cNvSpPr>
            <a:spLocks noChangeArrowheads="1"/>
          </p:cNvSpPr>
          <p:nvPr/>
        </p:nvSpPr>
        <p:spPr bwMode="auto">
          <a:xfrm>
            <a:off x="275655" y="306177"/>
            <a:ext cx="8600597" cy="74655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4. Домна </a:t>
            </a:r>
            <a:r>
              <a:rPr lang="ru-RU" sz="2400" b="1" dirty="0" err="1">
                <a:solidFill>
                  <a:schemeClr val="accent1">
                    <a:lumMod val="50000"/>
                  </a:schemeClr>
                </a:solidFill>
                <a:latin typeface="Arial" charset="0"/>
              </a:rPr>
              <a:t>пешіндегі</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және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беру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заманауи</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идеялар</a:t>
            </a:r>
            <a:endParaRPr lang="ru-RU" sz="2400" b="1" dirty="0">
              <a:solidFill>
                <a:schemeClr val="accent1">
                  <a:lumMod val="50000"/>
                </a:schemeClr>
              </a:solidFill>
              <a:latin typeface="Arial" charset="0"/>
            </a:endParaRPr>
          </a:p>
        </p:txBody>
      </p:sp>
    </p:spTree>
    <p:extLst>
      <p:ext uri="{BB962C8B-B14F-4D97-AF65-F5344CB8AC3E}">
        <p14:creationId xmlns:p14="http://schemas.microsoft.com/office/powerpoint/2010/main" val="8489199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3</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8"/>
            <a:ext cx="8280400" cy="526256"/>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1. Домна </a:t>
            </a:r>
            <a:r>
              <a:rPr lang="ru-RU" sz="2400" b="1" dirty="0" err="1">
                <a:solidFill>
                  <a:schemeClr val="accent1">
                    <a:lumMod val="50000"/>
                  </a:schemeClr>
                </a:solidFill>
                <a:latin typeface="Arial" charset="0"/>
              </a:rPr>
              <a:t>пешінде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жалпы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мәліметтер</a:t>
            </a:r>
            <a:endParaRPr lang="ru-RU" sz="24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251520" y="1003151"/>
            <a:ext cx="864096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57188" algn="just"/>
            <a:r>
              <a:rPr lang="kk-KZ" sz="2000" dirty="0">
                <a:latin typeface="Times New Roman" pitchFamily="18" charset="0"/>
                <a:cs typeface="Times New Roman" pitchFamily="18" charset="0"/>
              </a:rPr>
              <a:t>Барлық қара металлургия отын пештерін екі үлкен топқа бөлуге болады: </a:t>
            </a:r>
            <a:endParaRPr lang="ru-RU" sz="2000" dirty="0">
              <a:latin typeface="Times New Roman" pitchFamily="18" charset="0"/>
              <a:cs typeface="Times New Roman" pitchFamily="18" charset="0"/>
            </a:endParaRPr>
          </a:p>
          <a:p>
            <a:pPr indent="357188" algn="just">
              <a:buFont typeface="Wingdings" pitchFamily="2" charset="2"/>
              <a:buChar char="§"/>
            </a:pPr>
            <a:r>
              <a:rPr lang="kk-KZ" sz="2000" dirty="0">
                <a:latin typeface="Times New Roman" pitchFamily="18" charset="0"/>
                <a:cs typeface="Times New Roman" pitchFamily="18" charset="0"/>
              </a:rPr>
              <a:t>қабатты </a:t>
            </a:r>
            <a:endParaRPr lang="ru-RU" sz="2000" dirty="0">
              <a:latin typeface="Times New Roman" pitchFamily="18" charset="0"/>
              <a:cs typeface="Times New Roman" pitchFamily="18" charset="0"/>
            </a:endParaRPr>
          </a:p>
          <a:p>
            <a:pPr indent="357188" algn="just">
              <a:buFont typeface="Wingdings" pitchFamily="2" charset="2"/>
              <a:buChar char="§"/>
            </a:pPr>
            <a:r>
              <a:rPr lang="kk-KZ" sz="2000" dirty="0">
                <a:latin typeface="Times New Roman" pitchFamily="18" charset="0"/>
                <a:cs typeface="Times New Roman" pitchFamily="18" charset="0"/>
              </a:rPr>
              <a:t>жалынды. </a:t>
            </a:r>
            <a:endParaRPr lang="ru-RU" sz="2000" dirty="0">
              <a:latin typeface="Times New Roman" pitchFamily="18" charset="0"/>
              <a:cs typeface="Times New Roman" pitchFamily="18" charset="0"/>
            </a:endParaRPr>
          </a:p>
          <a:p>
            <a:pPr indent="357188" algn="just"/>
            <a:r>
              <a:rPr lang="kk-KZ" sz="2000" dirty="0">
                <a:latin typeface="Times New Roman" pitchFamily="18" charset="0"/>
                <a:cs typeface="Times New Roman" pitchFamily="18" charset="0"/>
              </a:rPr>
              <a:t>Тығыз (сүзгі) қабаты бар қабатты пештерде қатты кесек отын қолданылады. Олар кеннен шойын балқыту, құю алдында металды балқыту, темір кендерін, әктас, магнезит және доломитті қорыту үшін қолданылады. </a:t>
            </a:r>
            <a:r>
              <a:rPr lang="kk-KZ" sz="2000" b="1" dirty="0">
                <a:solidFill>
                  <a:srgbClr val="C00000"/>
                </a:solidFill>
                <a:latin typeface="Times New Roman" pitchFamily="18" charset="0"/>
                <a:cs typeface="Times New Roman" pitchFamily="18" charset="0"/>
              </a:rPr>
              <a:t>Қабатты пештер шахталық пештерге жатады, </a:t>
            </a:r>
            <a:r>
              <a:rPr lang="kk-KZ" sz="2000" dirty="0">
                <a:latin typeface="Times New Roman" pitchFamily="18" charset="0"/>
                <a:cs typeface="Times New Roman" pitchFamily="18" charset="0"/>
              </a:rPr>
              <a:t>олардың ішіндегі ең маңыздысы төменгі пештер - толық металлургиялық циклі бар кез-келген кәсіпорынның негізгі қондырғылары.</a:t>
            </a:r>
            <a:endParaRPr lang="ru-RU" sz="2000" dirty="0">
              <a:latin typeface="Times New Roman" pitchFamily="18" charset="0"/>
              <a:cs typeface="Times New Roman" pitchFamily="18" charset="0"/>
            </a:endParaRPr>
          </a:p>
          <a:p>
            <a:pPr indent="357188" algn="just"/>
            <a:r>
              <a:rPr lang="kk-KZ" sz="2000" dirty="0">
                <a:latin typeface="Times New Roman" pitchFamily="18" charset="0"/>
                <a:cs typeface="Times New Roman" pitchFamily="18" charset="0"/>
              </a:rPr>
              <a:t>Жалынды пештерінде газ тәрізді немесе сұйық отын қолданылады, ол (пештердің атауы айтқандай) пештердің жұмыс кеңістігінде жалын (алау) пайда болу үшін жағылады. Отынды жағудың алау әдісі ашық пештерде болатты балқыту кезінде, прокат және ұста цехтарының қыздыру пештерінде, болатты термиялық өңдеуге арналған пештерде қолданылады.</a:t>
            </a:r>
            <a:endParaRPr lang="ru-RU" sz="2000" dirty="0">
              <a:latin typeface="Times New Roman" pitchFamily="18" charset="0"/>
              <a:cs typeface="Times New Roman" pitchFamily="18" charset="0"/>
            </a:endParaRPr>
          </a:p>
          <a:p>
            <a:pPr algn="just"/>
            <a:endParaRPr lang="x-none" dirty="0"/>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30</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275655" y="306177"/>
            <a:ext cx="8600597" cy="746557"/>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4. Домна </a:t>
            </a:r>
            <a:r>
              <a:rPr lang="ru-RU" sz="2400" b="1" dirty="0" err="1">
                <a:solidFill>
                  <a:schemeClr val="accent1">
                    <a:lumMod val="50000"/>
                  </a:schemeClr>
                </a:solidFill>
                <a:latin typeface="Arial" charset="0"/>
              </a:rPr>
              <a:t>пешіндегі</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және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a:t>
            </a:r>
            <a:r>
              <a:rPr lang="ru-RU" sz="2400" b="1" dirty="0">
                <a:solidFill>
                  <a:schemeClr val="accent1">
                    <a:lumMod val="50000"/>
                  </a:schemeClr>
                </a:solidFill>
                <a:latin typeface="Arial" charset="0"/>
              </a:rPr>
              <a:t> беру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заманауи</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идеялар</a:t>
            </a:r>
            <a:endParaRPr lang="ru-RU" sz="24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A054633D-0F1B-1941-8BFC-9C69BEB08138}"/>
              </a:ext>
            </a:extLst>
          </p:cNvPr>
          <p:cNvSpPr txBox="1"/>
          <p:nvPr/>
        </p:nvSpPr>
        <p:spPr>
          <a:xfrm>
            <a:off x="275655" y="1166842"/>
            <a:ext cx="8348690" cy="4785926"/>
          </a:xfrm>
          <a:prstGeom prst="rect">
            <a:avLst/>
          </a:prstGeom>
          <a:noFill/>
        </p:spPr>
        <p:txBody>
          <a:bodyPr wrap="square" rtlCol="0">
            <a:spAutoFit/>
          </a:bodyPr>
          <a:lstStyle/>
          <a:p>
            <a:pPr indent="357188" algn="just"/>
            <a:r>
              <a:rPr lang="kk-KZ" sz="1600" dirty="0">
                <a:latin typeface="Times New Roman" pitchFamily="18" charset="0"/>
                <a:cs typeface="Times New Roman" pitchFamily="18" charset="0"/>
              </a:rPr>
              <a:t>Осыған байланысты, басқару объектісі ретінде жылу жағдайын зерттеу және бағалау үшін Домна пешін екі жылу аймағына, жоғарғы және төменгі бөліктерге бөлген жөн, олардың арасындағы шекара аралас қалпына келтіру аймағының жоғарғы бөлігінде, Кокс көміртегін газдандырудың басталу деңгейі мен көкжиек арасында орналасқан, одан төмен темір оксидтері тікелей тотықсызданады.</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Эксперименттік және теориялық зерттеулерді жалпылау және талдау болашақта темір кені шикізатының әртүрлі түрлерін балқыту кезінде, жоғары параметрлердің, үлкен және кіші Домна пештерінің аралас үрлеуін пайдалану кезінде жылу алмасудың сипатталған схемасы Домнапроцесінің тұрақтылығы мен балқытудың тиімділігінің міндетті шарты болып табылатындығын көрсетеді.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Қазіргі заманғы Домнабалқыту технологиясындағы кез-келген өзгерістер бұл схеманы өзгертпеуі керек.</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Домна пешінің жұмысы барысында мүмкін болатын жанама процестерді (мысалы, көріктің бітелуі және төсемнің(настыль) пайда болуы) және пеш пен пештің салқындауын қарастыру қажет.</a:t>
            </a:r>
            <a:endParaRPr lang="ru-RU" sz="1600" dirty="0">
              <a:latin typeface="Times New Roman" pitchFamily="18" charset="0"/>
              <a:cs typeface="Times New Roman" pitchFamily="18" charset="0"/>
            </a:endParaRPr>
          </a:p>
          <a:p>
            <a:pPr algn="just"/>
            <a:endParaRPr lang="ru-RU" sz="1700" dirty="0"/>
          </a:p>
        </p:txBody>
      </p:sp>
    </p:spTree>
    <p:extLst>
      <p:ext uri="{BB962C8B-B14F-4D97-AF65-F5344CB8AC3E}">
        <p14:creationId xmlns:p14="http://schemas.microsoft.com/office/powerpoint/2010/main" val="39926956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3">
            <a:extLst>
              <a:ext uri="{FF2B5EF4-FFF2-40B4-BE49-F238E27FC236}">
                <a16:creationId xmlns:a16="http://schemas.microsoft.com/office/drawing/2014/main" id="{DAD1CA10-BACE-D441-A380-51D7B7411CB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6E3900-513C-AE4B-8C71-5C4735D0BA25}" type="slidenum">
              <a:rPr lang="ru-RU" altLang="x-none"/>
              <a:pPr eaLnBrk="1" hangingPunct="1"/>
              <a:t>31</a:t>
            </a:fld>
            <a:endParaRPr lang="ru-RU" altLang="x-none"/>
          </a:p>
        </p:txBody>
      </p:sp>
      <p:sp>
        <p:nvSpPr>
          <p:cNvPr id="5123" name="Rectangle 2">
            <a:extLst>
              <a:ext uri="{FF2B5EF4-FFF2-40B4-BE49-F238E27FC236}">
                <a16:creationId xmlns:a16="http://schemas.microsoft.com/office/drawing/2014/main" id="{86DBECC3-8C26-A443-A4A1-517EBE9628E9}"/>
              </a:ext>
            </a:extLst>
          </p:cNvPr>
          <p:cNvSpPr>
            <a:spLocks noChangeArrowheads="1"/>
          </p:cNvSpPr>
          <p:nvPr/>
        </p:nvSpPr>
        <p:spPr bwMode="auto">
          <a:xfrm>
            <a:off x="238125" y="255886"/>
            <a:ext cx="865505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a:defRPr/>
            </a:pPr>
            <a:r>
              <a:rPr lang="ru-RU" sz="2800" b="1" dirty="0">
                <a:solidFill>
                  <a:schemeClr val="accent1">
                    <a:lumMod val="50000"/>
                  </a:schemeClr>
                </a:solidFill>
                <a:latin typeface="Arial" charset="0"/>
              </a:rPr>
              <a:t>5. </a:t>
            </a:r>
            <a:r>
              <a:rPr lang="ru-RU" sz="2800" b="1" dirty="0">
                <a:solidFill>
                  <a:schemeClr val="accent1">
                    <a:lumMod val="50000"/>
                  </a:schemeClr>
                </a:solidFill>
              </a:rPr>
              <a:t>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көрігінің</a:t>
            </a:r>
            <a:r>
              <a:rPr lang="ru-RU" sz="2800" b="1" dirty="0">
                <a:solidFill>
                  <a:schemeClr val="accent1">
                    <a:lumMod val="50000"/>
                  </a:schemeClr>
                </a:solidFill>
              </a:rPr>
              <a:t>  </a:t>
            </a:r>
            <a:r>
              <a:rPr lang="ru-RU" sz="2800" b="1" dirty="0" err="1">
                <a:solidFill>
                  <a:schemeClr val="accent1">
                    <a:lumMod val="50000"/>
                  </a:schemeClr>
                </a:solidFill>
              </a:rPr>
              <a:t>бітелуі</a:t>
            </a:r>
            <a:endParaRPr lang="ru-RU" sz="2800" b="1" dirty="0">
              <a:solidFill>
                <a:schemeClr val="accent1">
                  <a:lumMod val="50000"/>
                </a:schemeClr>
              </a:solidFill>
              <a:latin typeface="Arial" charset="0"/>
            </a:endParaRPr>
          </a:p>
        </p:txBody>
      </p:sp>
      <p:sp>
        <p:nvSpPr>
          <p:cNvPr id="12293" name="Rectangle 7">
            <a:extLst>
              <a:ext uri="{FF2B5EF4-FFF2-40B4-BE49-F238E27FC236}">
                <a16:creationId xmlns:a16="http://schemas.microsoft.com/office/drawing/2014/main" id="{CD773176-BAC2-6F41-8B02-460EBF8EC8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294" name="Rectangle 9">
            <a:extLst>
              <a:ext uri="{FF2B5EF4-FFF2-40B4-BE49-F238E27FC236}">
                <a16:creationId xmlns:a16="http://schemas.microsoft.com/office/drawing/2014/main" id="{C610ACF3-1C11-A247-8C38-78B8A25F92D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295" name="Rectangle 11">
            <a:extLst>
              <a:ext uri="{FF2B5EF4-FFF2-40B4-BE49-F238E27FC236}">
                <a16:creationId xmlns:a16="http://schemas.microsoft.com/office/drawing/2014/main" id="{83B4ABEB-D3E3-2F45-91FE-81AB95CA46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296" name="Rectangle 13">
            <a:extLst>
              <a:ext uri="{FF2B5EF4-FFF2-40B4-BE49-F238E27FC236}">
                <a16:creationId xmlns:a16="http://schemas.microsoft.com/office/drawing/2014/main" id="{236ED16E-DA0F-DF4A-9C9E-B04E0B70453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297" name="Rectangle 15">
            <a:extLst>
              <a:ext uri="{FF2B5EF4-FFF2-40B4-BE49-F238E27FC236}">
                <a16:creationId xmlns:a16="http://schemas.microsoft.com/office/drawing/2014/main" id="{1CAE1DD3-AB93-F94D-AAED-3BEAD6FACC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298" name="Rectangle 2">
            <a:extLst>
              <a:ext uri="{FF2B5EF4-FFF2-40B4-BE49-F238E27FC236}">
                <a16:creationId xmlns:a16="http://schemas.microsoft.com/office/drawing/2014/main" id="{E7AC01A6-A396-BB43-8573-8F035BC0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299" name="Rectangle 4">
            <a:extLst>
              <a:ext uri="{FF2B5EF4-FFF2-40B4-BE49-F238E27FC236}">
                <a16:creationId xmlns:a16="http://schemas.microsoft.com/office/drawing/2014/main" id="{3A803642-3EDE-8A45-AFE0-D7D01CA23E4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300" name="Rectangle 6">
            <a:extLst>
              <a:ext uri="{FF2B5EF4-FFF2-40B4-BE49-F238E27FC236}">
                <a16:creationId xmlns:a16="http://schemas.microsoft.com/office/drawing/2014/main" id="{4B2C17A4-4AFF-984E-AA83-D768170EBB1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301" name="Rectangle 8">
            <a:extLst>
              <a:ext uri="{FF2B5EF4-FFF2-40B4-BE49-F238E27FC236}">
                <a16:creationId xmlns:a16="http://schemas.microsoft.com/office/drawing/2014/main" id="{5DF803AE-17FB-B54C-8A1F-77B1B8BBEC4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302" name="Rectangle 10">
            <a:extLst>
              <a:ext uri="{FF2B5EF4-FFF2-40B4-BE49-F238E27FC236}">
                <a16:creationId xmlns:a16="http://schemas.microsoft.com/office/drawing/2014/main" id="{499CB718-46CD-9D40-95F5-55AF4DFFCAB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303" name="Rectangle 2">
            <a:extLst>
              <a:ext uri="{FF2B5EF4-FFF2-40B4-BE49-F238E27FC236}">
                <a16:creationId xmlns:a16="http://schemas.microsoft.com/office/drawing/2014/main" id="{4AADED92-7303-474E-B55C-7A7C898F763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304" name="Rectangle 7">
            <a:extLst>
              <a:ext uri="{FF2B5EF4-FFF2-40B4-BE49-F238E27FC236}">
                <a16:creationId xmlns:a16="http://schemas.microsoft.com/office/drawing/2014/main" id="{02967A33-DBD4-7448-9F2D-E563FE9ADF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305" name="Rectangle 2">
            <a:extLst>
              <a:ext uri="{FF2B5EF4-FFF2-40B4-BE49-F238E27FC236}">
                <a16:creationId xmlns:a16="http://schemas.microsoft.com/office/drawing/2014/main" id="{F10E0BAB-D384-7B41-9C14-FF5F6A23A2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560C45A3-9AAA-2049-9211-A9AEAE232B7E}"/>
              </a:ext>
            </a:extLst>
          </p:cNvPr>
          <p:cNvSpPr txBox="1"/>
          <p:nvPr/>
        </p:nvSpPr>
        <p:spPr>
          <a:xfrm>
            <a:off x="395536" y="1052736"/>
            <a:ext cx="8291264" cy="5355312"/>
          </a:xfrm>
          <a:prstGeom prst="rect">
            <a:avLst/>
          </a:prstGeom>
          <a:noFill/>
        </p:spPr>
        <p:txBody>
          <a:bodyPr wrap="square" rtlCol="0">
            <a:spAutoFit/>
          </a:bodyPr>
          <a:lstStyle/>
          <a:p>
            <a:pPr indent="357188" algn="just"/>
            <a:r>
              <a:rPr lang="kk-KZ" dirty="0">
                <a:latin typeface="+mn-lt"/>
              </a:rPr>
              <a:t>Домна пеш</a:t>
            </a:r>
            <a:r>
              <a:rPr lang="kk-KZ" dirty="0">
                <a:latin typeface="+mn-lt"/>
                <a:cs typeface="Times New Roman" pitchFamily="18" charset="0"/>
              </a:rPr>
              <a:t>інің пешін балқыту өнімдерінен үнемі және толық босату пештің қалыпты жұмыс істеуі үшін міндетті шарт болып табылады. Өзінен-өзі ауытқу, әсіресе "қолайлы" ілеспе жағдайлар болған кезде, горнның "бітелуі" деп аталатын бұзылыстар тудырады. </a:t>
            </a:r>
            <a:endParaRPr lang="ru-RU" dirty="0">
              <a:latin typeface="+mn-lt"/>
              <a:cs typeface="Times New Roman" pitchFamily="18" charset="0"/>
            </a:endParaRPr>
          </a:p>
          <a:p>
            <a:pPr indent="357188" algn="just"/>
            <a:r>
              <a:rPr lang="kk-KZ" dirty="0">
                <a:latin typeface="+mn-lt"/>
                <a:cs typeface="Times New Roman" pitchFamily="18" charset="0"/>
              </a:rPr>
              <a:t> </a:t>
            </a:r>
            <a:endParaRPr lang="ru-RU" dirty="0">
              <a:latin typeface="+mn-lt"/>
              <a:cs typeface="Times New Roman" pitchFamily="18" charset="0"/>
            </a:endParaRPr>
          </a:p>
          <a:p>
            <a:pPr indent="357188" algn="just"/>
            <a:r>
              <a:rPr lang="kk-KZ" dirty="0">
                <a:latin typeface="+mn-lt"/>
                <a:cs typeface="Times New Roman" pitchFamily="18" charset="0"/>
              </a:rPr>
              <a:t>Бітелудің себептері болуы мүмкін: </a:t>
            </a:r>
            <a:endParaRPr lang="ru-RU" dirty="0">
              <a:latin typeface="+mn-lt"/>
              <a:cs typeface="Times New Roman" pitchFamily="18" charset="0"/>
            </a:endParaRPr>
          </a:p>
          <a:p>
            <a:pPr marL="285750" indent="-285750" algn="just">
              <a:buFont typeface="Wingdings" pitchFamily="2" charset="2"/>
              <a:buChar char="Ø"/>
            </a:pPr>
            <a:r>
              <a:rPr lang="kk-KZ" dirty="0">
                <a:latin typeface="+mn-lt"/>
                <a:cs typeface="Times New Roman" pitchFamily="18" charset="0"/>
              </a:rPr>
              <a:t>кокстың төмен беріктігі; </a:t>
            </a:r>
            <a:endParaRPr lang="ru-RU" dirty="0">
              <a:latin typeface="+mn-lt"/>
              <a:cs typeface="Times New Roman" pitchFamily="18" charset="0"/>
            </a:endParaRPr>
          </a:p>
          <a:p>
            <a:pPr marL="285750" indent="-285750" algn="just">
              <a:buFont typeface="Wingdings" pitchFamily="2" charset="2"/>
              <a:buChar char="Ø"/>
            </a:pPr>
            <a:r>
              <a:rPr lang="kk-KZ" dirty="0">
                <a:latin typeface="+mn-lt"/>
                <a:cs typeface="Times New Roman" pitchFamily="18" charset="0"/>
              </a:rPr>
              <a:t>горнның орталық аймағы белсенді емес; </a:t>
            </a:r>
            <a:endParaRPr lang="ru-RU" dirty="0">
              <a:latin typeface="+mn-lt"/>
              <a:cs typeface="Times New Roman" pitchFamily="18" charset="0"/>
            </a:endParaRPr>
          </a:p>
          <a:p>
            <a:pPr marL="285750" indent="-285750" algn="just">
              <a:buFont typeface="Wingdings" pitchFamily="2" charset="2"/>
              <a:buChar char="Ø"/>
            </a:pPr>
            <a:r>
              <a:rPr lang="kk-KZ" dirty="0">
                <a:latin typeface="+mn-lt"/>
                <a:cs typeface="Times New Roman" pitchFamily="18" charset="0"/>
              </a:rPr>
              <a:t>баяу балқитын және аз қозғалатын шлактарда жұмыс істеу; </a:t>
            </a:r>
            <a:endParaRPr lang="ru-RU" dirty="0">
              <a:latin typeface="+mn-lt"/>
              <a:cs typeface="Times New Roman" pitchFamily="18" charset="0"/>
            </a:endParaRPr>
          </a:p>
          <a:p>
            <a:pPr marL="285750" indent="-285750" algn="just">
              <a:buFont typeface="Wingdings" pitchFamily="2" charset="2"/>
              <a:buChar char="Ø"/>
            </a:pPr>
            <a:r>
              <a:rPr lang="kk-KZ" dirty="0">
                <a:latin typeface="+mn-lt"/>
                <a:cs typeface="Times New Roman" pitchFamily="18" charset="0"/>
              </a:rPr>
              <a:t>жасанды шөгінділердегі пештің ұзақ жұмыс істеуі; </a:t>
            </a:r>
            <a:endParaRPr lang="ru-RU" dirty="0">
              <a:latin typeface="+mn-lt"/>
              <a:cs typeface="Times New Roman" pitchFamily="18" charset="0"/>
            </a:endParaRPr>
          </a:p>
          <a:p>
            <a:pPr marL="285750" indent="-285750" algn="just">
              <a:buFont typeface="Wingdings" pitchFamily="2" charset="2"/>
              <a:buChar char="Ø"/>
            </a:pPr>
            <a:r>
              <a:rPr lang="kk-KZ" dirty="0">
                <a:latin typeface="+mn-lt"/>
                <a:cs typeface="Times New Roman" pitchFamily="18" charset="0"/>
              </a:rPr>
              <a:t>пешке көп мөлшерде су құйылуы. </a:t>
            </a:r>
            <a:endParaRPr lang="ru-RU" dirty="0">
              <a:latin typeface="+mn-lt"/>
              <a:cs typeface="Times New Roman" pitchFamily="18" charset="0"/>
            </a:endParaRPr>
          </a:p>
          <a:p>
            <a:pPr indent="357188" algn="just"/>
            <a:r>
              <a:rPr lang="kk-KZ" dirty="0">
                <a:latin typeface="+mn-lt"/>
                <a:cs typeface="Times New Roman" pitchFamily="18" charset="0"/>
              </a:rPr>
              <a:t> </a:t>
            </a:r>
            <a:endParaRPr lang="ru-RU" dirty="0">
              <a:latin typeface="+mn-lt"/>
              <a:cs typeface="Times New Roman" pitchFamily="18" charset="0"/>
            </a:endParaRPr>
          </a:p>
          <a:p>
            <a:pPr indent="357188" algn="just"/>
            <a:r>
              <a:rPr lang="kk-KZ" dirty="0">
                <a:latin typeface="+mn-lt"/>
                <a:cs typeface="Times New Roman" pitchFamily="18" charset="0"/>
              </a:rPr>
              <a:t>Бұзылыстың мәні – оның  бөліктері арасындағы бос жерлерді белсенді емес балқыту өнімдерімен толтыру кезінде кокстың сүзу қабілетінің нашарлауы. Нәтижесінде шойын мен шлактың шашыраңқы жергілікті кластерлері пайда болады, ауа үрлеуінің жоғарылауы пайда болады (төменнен тән күйдіру). Шойын құю арқылы жоғарғы Шлак мен шойынның қалыпты жұмыс істеуі бұзылады.</a:t>
            </a:r>
            <a:endParaRPr lang="ru-RU" dirty="0">
              <a:latin typeface="+mn-lt"/>
              <a:cs typeface="Times New Roman" pitchFamily="18" charset="0"/>
            </a:endParaRPr>
          </a:p>
          <a:p>
            <a:pPr algn="just"/>
            <a:endParaRPr lang="ru-RU" dirty="0">
              <a:latin typeface="+mn-lt"/>
            </a:endParaRPr>
          </a:p>
        </p:txBody>
      </p:sp>
    </p:spTree>
    <p:extLst>
      <p:ext uri="{BB962C8B-B14F-4D97-AF65-F5344CB8AC3E}">
        <p14:creationId xmlns:p14="http://schemas.microsoft.com/office/powerpoint/2010/main" val="10305090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3">
            <a:extLst>
              <a:ext uri="{FF2B5EF4-FFF2-40B4-BE49-F238E27FC236}">
                <a16:creationId xmlns:a16="http://schemas.microsoft.com/office/drawing/2014/main" id="{DAD1CA10-BACE-D441-A380-51D7B7411CBE}"/>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6E3900-513C-AE4B-8C71-5C4735D0BA25}" type="slidenum">
              <a:rPr lang="ru-RU" altLang="x-none"/>
              <a:pPr eaLnBrk="1" hangingPunct="1"/>
              <a:t>32</a:t>
            </a:fld>
            <a:endParaRPr lang="ru-RU" altLang="x-none"/>
          </a:p>
        </p:txBody>
      </p:sp>
      <p:sp>
        <p:nvSpPr>
          <p:cNvPr id="5123" name="Rectangle 2">
            <a:extLst>
              <a:ext uri="{FF2B5EF4-FFF2-40B4-BE49-F238E27FC236}">
                <a16:creationId xmlns:a16="http://schemas.microsoft.com/office/drawing/2014/main" id="{86DBECC3-8C26-A443-A4A1-517EBE9628E9}"/>
              </a:ext>
            </a:extLst>
          </p:cNvPr>
          <p:cNvSpPr>
            <a:spLocks noChangeArrowheads="1"/>
          </p:cNvSpPr>
          <p:nvPr/>
        </p:nvSpPr>
        <p:spPr bwMode="auto">
          <a:xfrm>
            <a:off x="250825" y="146240"/>
            <a:ext cx="865505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a:defRPr/>
            </a:pPr>
            <a:r>
              <a:rPr lang="ru-RU" sz="2800" b="1" dirty="0">
                <a:solidFill>
                  <a:schemeClr val="accent1">
                    <a:lumMod val="50000"/>
                  </a:schemeClr>
                </a:solidFill>
                <a:latin typeface="Arial" charset="0"/>
              </a:rPr>
              <a:t>5. </a:t>
            </a:r>
            <a:r>
              <a:rPr lang="ru-RU" sz="2800" b="1" dirty="0">
                <a:solidFill>
                  <a:schemeClr val="accent1">
                    <a:lumMod val="50000"/>
                  </a:schemeClr>
                </a:solidFill>
              </a:rPr>
              <a:t>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көрігінің</a:t>
            </a:r>
            <a:r>
              <a:rPr lang="ru-RU" sz="2800" b="1" dirty="0">
                <a:solidFill>
                  <a:schemeClr val="accent1">
                    <a:lumMod val="50000"/>
                  </a:schemeClr>
                </a:solidFill>
              </a:rPr>
              <a:t>  </a:t>
            </a:r>
            <a:r>
              <a:rPr lang="ru-RU" sz="2800" b="1" dirty="0" err="1">
                <a:solidFill>
                  <a:schemeClr val="accent1">
                    <a:lumMod val="50000"/>
                  </a:schemeClr>
                </a:solidFill>
              </a:rPr>
              <a:t>бітелуі</a:t>
            </a:r>
            <a:endParaRPr lang="ru-RU" sz="2800" b="1" dirty="0">
              <a:solidFill>
                <a:schemeClr val="accent1">
                  <a:lumMod val="50000"/>
                </a:schemeClr>
              </a:solidFill>
              <a:latin typeface="Arial" charset="0"/>
            </a:endParaRPr>
          </a:p>
        </p:txBody>
      </p:sp>
      <p:sp>
        <p:nvSpPr>
          <p:cNvPr id="12293" name="Rectangle 7">
            <a:extLst>
              <a:ext uri="{FF2B5EF4-FFF2-40B4-BE49-F238E27FC236}">
                <a16:creationId xmlns:a16="http://schemas.microsoft.com/office/drawing/2014/main" id="{CD773176-BAC2-6F41-8B02-460EBF8EC8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294" name="Rectangle 9">
            <a:extLst>
              <a:ext uri="{FF2B5EF4-FFF2-40B4-BE49-F238E27FC236}">
                <a16:creationId xmlns:a16="http://schemas.microsoft.com/office/drawing/2014/main" id="{C610ACF3-1C11-A247-8C38-78B8A25F92D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295" name="Rectangle 11">
            <a:extLst>
              <a:ext uri="{FF2B5EF4-FFF2-40B4-BE49-F238E27FC236}">
                <a16:creationId xmlns:a16="http://schemas.microsoft.com/office/drawing/2014/main" id="{83B4ABEB-D3E3-2F45-91FE-81AB95CA46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296" name="Rectangle 13">
            <a:extLst>
              <a:ext uri="{FF2B5EF4-FFF2-40B4-BE49-F238E27FC236}">
                <a16:creationId xmlns:a16="http://schemas.microsoft.com/office/drawing/2014/main" id="{236ED16E-DA0F-DF4A-9C9E-B04E0B70453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297" name="Rectangle 15">
            <a:extLst>
              <a:ext uri="{FF2B5EF4-FFF2-40B4-BE49-F238E27FC236}">
                <a16:creationId xmlns:a16="http://schemas.microsoft.com/office/drawing/2014/main" id="{1CAE1DD3-AB93-F94D-AAED-3BEAD6FACCD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298" name="Rectangle 2">
            <a:extLst>
              <a:ext uri="{FF2B5EF4-FFF2-40B4-BE49-F238E27FC236}">
                <a16:creationId xmlns:a16="http://schemas.microsoft.com/office/drawing/2014/main" id="{E7AC01A6-A396-BB43-8573-8F035BC0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299" name="Rectangle 4">
            <a:extLst>
              <a:ext uri="{FF2B5EF4-FFF2-40B4-BE49-F238E27FC236}">
                <a16:creationId xmlns:a16="http://schemas.microsoft.com/office/drawing/2014/main" id="{3A803642-3EDE-8A45-AFE0-D7D01CA23E4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300" name="Rectangle 6">
            <a:extLst>
              <a:ext uri="{FF2B5EF4-FFF2-40B4-BE49-F238E27FC236}">
                <a16:creationId xmlns:a16="http://schemas.microsoft.com/office/drawing/2014/main" id="{4B2C17A4-4AFF-984E-AA83-D768170EBB1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301" name="Rectangle 8">
            <a:extLst>
              <a:ext uri="{FF2B5EF4-FFF2-40B4-BE49-F238E27FC236}">
                <a16:creationId xmlns:a16="http://schemas.microsoft.com/office/drawing/2014/main" id="{5DF803AE-17FB-B54C-8A1F-77B1B8BBEC4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302" name="Rectangle 10">
            <a:extLst>
              <a:ext uri="{FF2B5EF4-FFF2-40B4-BE49-F238E27FC236}">
                <a16:creationId xmlns:a16="http://schemas.microsoft.com/office/drawing/2014/main" id="{499CB718-46CD-9D40-95F5-55AF4DFFCAB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303" name="Rectangle 2">
            <a:extLst>
              <a:ext uri="{FF2B5EF4-FFF2-40B4-BE49-F238E27FC236}">
                <a16:creationId xmlns:a16="http://schemas.microsoft.com/office/drawing/2014/main" id="{4AADED92-7303-474E-B55C-7A7C898F763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304" name="Rectangle 7">
            <a:extLst>
              <a:ext uri="{FF2B5EF4-FFF2-40B4-BE49-F238E27FC236}">
                <a16:creationId xmlns:a16="http://schemas.microsoft.com/office/drawing/2014/main" id="{02967A33-DBD4-7448-9F2D-E563FE9ADFB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2305" name="Rectangle 2">
            <a:extLst>
              <a:ext uri="{FF2B5EF4-FFF2-40B4-BE49-F238E27FC236}">
                <a16:creationId xmlns:a16="http://schemas.microsoft.com/office/drawing/2014/main" id="{F10E0BAB-D384-7B41-9C14-FF5F6A23A2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TextBox 3">
            <a:extLst>
              <a:ext uri="{FF2B5EF4-FFF2-40B4-BE49-F238E27FC236}">
                <a16:creationId xmlns:a16="http://schemas.microsoft.com/office/drawing/2014/main" id="{560C45A3-9AAA-2049-9211-A9AEAE232B7E}"/>
              </a:ext>
            </a:extLst>
          </p:cNvPr>
          <p:cNvSpPr txBox="1"/>
          <p:nvPr/>
        </p:nvSpPr>
        <p:spPr>
          <a:xfrm>
            <a:off x="287176" y="796429"/>
            <a:ext cx="8569647" cy="5632311"/>
          </a:xfrm>
          <a:prstGeom prst="rect">
            <a:avLst/>
          </a:prstGeom>
          <a:noFill/>
        </p:spPr>
        <p:txBody>
          <a:bodyPr wrap="square" rtlCol="0">
            <a:spAutoFit/>
          </a:bodyPr>
          <a:lstStyle/>
          <a:p>
            <a:pPr indent="357188" algn="just"/>
            <a:r>
              <a:rPr lang="kk-KZ" dirty="0">
                <a:latin typeface="Times New Roman" pitchFamily="18" charset="0"/>
                <a:cs typeface="Times New Roman" pitchFamily="18" charset="0"/>
              </a:rPr>
              <a:t>Горнның бітелуі пештің қызуына теріс әсер етеді, оны осы кезеңде ескеру қажет. Пеш толық емес секциямен жұмыс істейді-газ ағынын нашарлататын тар перифериялық сақина, бұл пештің іліп қою үрдісімен бірге жүреді. Мұның бәрі пештің барысын мұқият бақылауды қажет етеді.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Домна пешінің горнның (көріктің) бітелу белгілері: </a:t>
            </a:r>
            <a:endParaRPr lang="ru-RU" dirty="0">
              <a:latin typeface="Times New Roman" pitchFamily="18" charset="0"/>
              <a:cs typeface="Times New Roman" pitchFamily="18" charset="0"/>
            </a:endParaRPr>
          </a:p>
          <a:p>
            <a:pPr marL="285750" indent="-285750" algn="just">
              <a:buFont typeface="Wingdings" pitchFamily="2" charset="2"/>
              <a:buChar char="Ø"/>
            </a:pPr>
            <a:r>
              <a:rPr lang="kk-KZ" dirty="0">
                <a:latin typeface="Times New Roman" pitchFamily="18" charset="0"/>
                <a:cs typeface="Times New Roman" pitchFamily="18" charset="0"/>
              </a:rPr>
              <a:t>үрлеумен шойынды шығарғаннан кейін </a:t>
            </a:r>
            <a:r>
              <a:rPr lang="kk-KZ" dirty="0" err="1">
                <a:latin typeface="Times New Roman" pitchFamily="18" charset="0"/>
                <a:cs typeface="Times New Roman" pitchFamily="18" charset="0"/>
              </a:rPr>
              <a:t>фурмаларда</a:t>
            </a:r>
            <a:r>
              <a:rPr lang="kk-KZ" dirty="0">
                <a:latin typeface="Times New Roman" pitchFamily="18" charset="0"/>
                <a:cs typeface="Times New Roman" pitchFamily="18" charset="0"/>
              </a:rPr>
              <a:t> шлактың тез пайда болуы;</a:t>
            </a:r>
            <a:endParaRPr lang="ru-RU" dirty="0">
              <a:latin typeface="Times New Roman" pitchFamily="18" charset="0"/>
              <a:cs typeface="Times New Roman" pitchFamily="18" charset="0"/>
            </a:endParaRPr>
          </a:p>
          <a:p>
            <a:pPr marL="285750" indent="-285750" algn="just">
              <a:buFont typeface="Wingdings" pitchFamily="2" charset="2"/>
              <a:buChar char="Ø"/>
            </a:pPr>
            <a:r>
              <a:rPr lang="kk-KZ" dirty="0">
                <a:latin typeface="Times New Roman" pitchFamily="18" charset="0"/>
                <a:cs typeface="Times New Roman" pitchFamily="18" charset="0"/>
              </a:rPr>
              <a:t>шығару кезінде шойын тоннажының үлкен ауытқуы, кейде шойыннан бұрын төменгі шлактың шығуы.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Бітелуді жою үшін шаралар болуы мүмкін: </a:t>
            </a:r>
            <a:endParaRPr lang="ru-RU" dirty="0">
              <a:latin typeface="Times New Roman" pitchFamily="18" charset="0"/>
              <a:cs typeface="Times New Roman" pitchFamily="18" charset="0"/>
            </a:endParaRPr>
          </a:p>
          <a:p>
            <a:pPr marL="285750" indent="-285750" algn="just">
              <a:buFont typeface="Wingdings" pitchFamily="2" charset="2"/>
              <a:buChar char="Ø"/>
            </a:pPr>
            <a:r>
              <a:rPr lang="kk-KZ" dirty="0">
                <a:latin typeface="Times New Roman" pitchFamily="18" charset="0"/>
                <a:cs typeface="Times New Roman" pitchFamily="18" charset="0"/>
              </a:rPr>
              <a:t>шағын марганецті шойынды балқыту кезінде шойындағы марганецтің мөлшерін 1% - ға дейін және одан жоғары уақытша арттыру; </a:t>
            </a:r>
            <a:endParaRPr lang="ru-RU" dirty="0">
              <a:latin typeface="Times New Roman" pitchFamily="18" charset="0"/>
              <a:cs typeface="Times New Roman" pitchFamily="18" charset="0"/>
            </a:endParaRPr>
          </a:p>
          <a:p>
            <a:pPr marL="285750" indent="-285750" algn="just">
              <a:buFont typeface="Wingdings" pitchFamily="2" charset="2"/>
              <a:buChar char="Ø"/>
            </a:pPr>
            <a:r>
              <a:rPr lang="kk-KZ" dirty="0">
                <a:latin typeface="Times New Roman" pitchFamily="18" charset="0"/>
                <a:cs typeface="Times New Roman" pitchFamily="18" charset="0"/>
              </a:rPr>
              <a:t>шойындағы күкірт мөлшері бойынша бағдарлана отырып, шлактың негізділігін ықтимал шекте төмендету; </a:t>
            </a:r>
            <a:endParaRPr lang="ru-RU" dirty="0">
              <a:latin typeface="Times New Roman" pitchFamily="18" charset="0"/>
              <a:cs typeface="Times New Roman" pitchFamily="18" charset="0"/>
            </a:endParaRPr>
          </a:p>
          <a:p>
            <a:pPr marL="285750" indent="-285750" algn="just">
              <a:buFont typeface="Wingdings" pitchFamily="2" charset="2"/>
              <a:buChar char="Ø"/>
            </a:pPr>
            <a:r>
              <a:rPr lang="kk-KZ" dirty="0">
                <a:latin typeface="Times New Roman" pitchFamily="18" charset="0"/>
                <a:cs typeface="Times New Roman" pitchFamily="18" charset="0"/>
              </a:rPr>
              <a:t>"жоғарыдан" материалдарды бөлуді реттеу есебінен пештің орталық бөлігін түсіру; </a:t>
            </a:r>
            <a:endParaRPr lang="ru-RU" dirty="0">
              <a:latin typeface="Times New Roman" pitchFamily="18" charset="0"/>
              <a:cs typeface="Times New Roman" pitchFamily="18" charset="0"/>
            </a:endParaRPr>
          </a:p>
          <a:p>
            <a:pPr marL="285750" indent="-285750" algn="just">
              <a:buFont typeface="Wingdings" pitchFamily="2" charset="2"/>
              <a:buChar char="Ø"/>
            </a:pPr>
            <a:r>
              <a:rPr lang="kk-KZ" dirty="0">
                <a:latin typeface="Times New Roman" pitchFamily="18" charset="0"/>
                <a:cs typeface="Times New Roman" pitchFamily="18" charset="0"/>
              </a:rPr>
              <a:t>дәнекерлеу </a:t>
            </a:r>
            <a:r>
              <a:rPr lang="kk-KZ" dirty="0" err="1">
                <a:latin typeface="Times New Roman" pitchFamily="18" charset="0"/>
                <a:cs typeface="Times New Roman" pitchFamily="18" charset="0"/>
              </a:rPr>
              <a:t>Шлакын</a:t>
            </a:r>
            <a:r>
              <a:rPr lang="kk-KZ" dirty="0">
                <a:latin typeface="Times New Roman" pitchFamily="18" charset="0"/>
                <a:cs typeface="Times New Roman" pitchFamily="18" charset="0"/>
              </a:rPr>
              <a:t> шихтасына енгізу және шихтаның ең жақсы гранулометриялық құрамы бойынша тиеу.</a:t>
            </a:r>
            <a:endParaRPr lang="ru-RU" dirty="0">
              <a:latin typeface="Times New Roman" pitchFamily="18" charset="0"/>
              <a:cs typeface="Times New Roman" pitchFamily="18" charset="0"/>
            </a:endParaRPr>
          </a:p>
          <a:p>
            <a:pPr algn="just"/>
            <a:endParaRPr lang="ru-RU" dirty="0"/>
          </a:p>
        </p:txBody>
      </p:sp>
    </p:spTree>
    <p:extLst>
      <p:ext uri="{BB962C8B-B14F-4D97-AF65-F5344CB8AC3E}">
        <p14:creationId xmlns:p14="http://schemas.microsoft.com/office/powerpoint/2010/main" val="21406852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33</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557944" y="260071"/>
            <a:ext cx="8290997" cy="575464"/>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effectLst>
                  <a:outerShdw blurRad="38100" dist="38100" dir="2700000" algn="tl">
                    <a:srgbClr val="C0C0C0"/>
                  </a:outerShdw>
                </a:effectLst>
                <a:latin typeface="Arial" charset="0"/>
              </a:rPr>
              <a:t>6. </a:t>
            </a:r>
            <a:r>
              <a:rPr lang="ru-RU" sz="2800" b="1" dirty="0">
                <a:solidFill>
                  <a:schemeClr val="accent1">
                    <a:lumMod val="50000"/>
                  </a:schemeClr>
                </a:solidFill>
              </a:rPr>
              <a:t>Домна </a:t>
            </a:r>
            <a:r>
              <a:rPr lang="ru-RU" sz="2800" b="1" dirty="0" err="1">
                <a:solidFill>
                  <a:schemeClr val="accent1">
                    <a:lumMod val="50000"/>
                  </a:schemeClr>
                </a:solidFill>
              </a:rPr>
              <a:t>пешінде</a:t>
            </a:r>
            <a:r>
              <a:rPr lang="ru-RU" sz="2800" b="1" dirty="0">
                <a:solidFill>
                  <a:schemeClr val="accent1">
                    <a:lumMod val="50000"/>
                  </a:schemeClr>
                </a:solidFill>
              </a:rPr>
              <a:t> </a:t>
            </a:r>
            <a:r>
              <a:rPr lang="ru-RU" sz="2800" b="1" dirty="0" err="1">
                <a:solidFill>
                  <a:schemeClr val="accent1">
                    <a:lumMod val="50000"/>
                  </a:schemeClr>
                </a:solidFill>
              </a:rPr>
              <a:t>шоғырмақтардың</a:t>
            </a:r>
            <a:r>
              <a:rPr lang="ru-RU" sz="2800" b="1" dirty="0">
                <a:solidFill>
                  <a:schemeClr val="accent1">
                    <a:lumMod val="50000"/>
                  </a:schemeClr>
                </a:solidFill>
              </a:rPr>
              <a:t> (</a:t>
            </a:r>
            <a:r>
              <a:rPr lang="ru-RU" sz="2800" b="1" dirty="0" err="1">
                <a:solidFill>
                  <a:schemeClr val="accent1">
                    <a:lumMod val="50000"/>
                  </a:schemeClr>
                </a:solidFill>
              </a:rPr>
              <a:t>настыль</a:t>
            </a:r>
            <a:r>
              <a:rPr lang="ru-RU" sz="2800" b="1" dirty="0">
                <a:solidFill>
                  <a:schemeClr val="accent1">
                    <a:lumMod val="50000"/>
                  </a:schemeClr>
                </a:solidFill>
              </a:rPr>
              <a:t>) </a:t>
            </a:r>
            <a:r>
              <a:rPr lang="ru-RU" sz="2800" b="1" dirty="0" err="1">
                <a:solidFill>
                  <a:schemeClr val="accent1">
                    <a:lumMod val="50000"/>
                  </a:schemeClr>
                </a:solidFill>
              </a:rPr>
              <a:t>пайда</a:t>
            </a:r>
            <a:r>
              <a:rPr lang="ru-RU" sz="2800" b="1" dirty="0">
                <a:solidFill>
                  <a:schemeClr val="accent1">
                    <a:lumMod val="50000"/>
                  </a:schemeClr>
                </a:solidFill>
              </a:rPr>
              <a:t> </a:t>
            </a:r>
            <a:r>
              <a:rPr lang="ru-RU" sz="2800" b="1" dirty="0" err="1">
                <a:solidFill>
                  <a:schemeClr val="accent1">
                    <a:lumMod val="50000"/>
                  </a:schemeClr>
                </a:solidFill>
              </a:rPr>
              <a:t>болуы</a:t>
            </a:r>
            <a:endParaRPr lang="ru-RU" sz="2800" b="1" dirty="0">
              <a:solidFill>
                <a:schemeClr val="accent1">
                  <a:lumMod val="50000"/>
                </a:schemeClr>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420347" y="1340768"/>
            <a:ext cx="842859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357188" algn="just"/>
            <a:r>
              <a:rPr lang="kk-KZ" dirty="0">
                <a:latin typeface="Times New Roman" pitchFamily="18" charset="0"/>
                <a:cs typeface="Times New Roman" pitchFamily="18" charset="0"/>
              </a:rPr>
              <a:t>Шоғырмақтар  көптеген себептерге байланысты пайда болады, бірақ көбінесе нашар дайындалған шихта мен газ ағынының каналды таралуы бар пештің мәжбүрлі жұмысы кезінде, кейде дамыған перифериялық жүріспен, бірақ толтыру деңгейі мен жылу режимінің үлкен ауытқуларымен байланысты (10-сурет.).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Шлак түзілу аймағы кең және тұрақты горизонтқа ие емес, ал каналды жүріс нәтижесінде газды алып кететін сұйық фазалар колошникті қорғауға дейін көтерілуі мүмкін.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Шоғырмақтар  құрылымы әртүрлі,көбінесе біліктің буына немесе ортаңғы бөлігіне негіз бар. Жоғарғы жағы көбінесе спикелеттің қорғаныш тақталарының түбінде немесе 1,5-3,0 м төмен, ал кейде мырыш бар кендерді балқыту кезінде олар тіпті ішінара қабаттасады.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Пештің білігі бойымен биіктігі 10-15 м және орташа қалыңдығы 1-2 м болған кезде шоғырмақтардың  қалыңдығы 3 м немесе одан да көп болады.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Шоғырмақтар  материалы - </a:t>
            </a:r>
            <a:r>
              <a:rPr lang="kk-KZ" u="sng" dirty="0">
                <a:solidFill>
                  <a:srgbClr val="FF0000"/>
                </a:solidFill>
                <a:latin typeface="Times New Roman" pitchFamily="18" charset="0"/>
                <a:cs typeface="Times New Roman" pitchFamily="18" charset="0"/>
              </a:rPr>
              <a:t>кен, кокс және әктас конгломераты</a:t>
            </a:r>
            <a:r>
              <a:rPr lang="kk-KZ" dirty="0">
                <a:latin typeface="Times New Roman" pitchFamily="18" charset="0"/>
                <a:cs typeface="Times New Roman" pitchFamily="18" charset="0"/>
              </a:rPr>
              <a:t>. Бұл ретте кен немесе агломерат айтарлықтай дәрежеде </a:t>
            </a:r>
            <a:r>
              <a:rPr lang="kk-KZ" dirty="0" err="1">
                <a:latin typeface="Times New Roman" pitchFamily="18" charset="0"/>
                <a:cs typeface="Times New Roman" pitchFamily="18" charset="0"/>
              </a:rPr>
              <a:t>тотықсызданады</a:t>
            </a:r>
            <a:r>
              <a:rPr lang="kk-KZ" dirty="0">
                <a:latin typeface="Times New Roman" pitchFamily="18" charset="0"/>
                <a:cs typeface="Times New Roman" pitchFamily="18" charset="0"/>
              </a:rPr>
              <a:t> және әртүрлі беріктіктегі монолитке жиналады.</a:t>
            </a:r>
            <a:endParaRPr lang="ru-RU" dirty="0">
              <a:latin typeface="Times New Roman" pitchFamily="18" charset="0"/>
              <a:cs typeface="Times New Roman" pitchFamily="18"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34</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539750" y="401839"/>
            <a:ext cx="8153400" cy="575464"/>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effectLst>
                  <a:outerShdw blurRad="38100" dist="38100" dir="2700000" algn="tl">
                    <a:srgbClr val="C0C0C0"/>
                  </a:outerShdw>
                </a:effectLst>
                <a:latin typeface="Arial" charset="0"/>
              </a:rPr>
              <a:t>6. </a:t>
            </a:r>
            <a:r>
              <a:rPr lang="ru-RU" sz="2800" b="1" dirty="0">
                <a:solidFill>
                  <a:schemeClr val="accent1">
                    <a:lumMod val="50000"/>
                  </a:schemeClr>
                </a:solidFill>
              </a:rPr>
              <a:t>Домна </a:t>
            </a:r>
            <a:r>
              <a:rPr lang="ru-RU" sz="2800" b="1" dirty="0" err="1">
                <a:solidFill>
                  <a:schemeClr val="accent1">
                    <a:lumMod val="50000"/>
                  </a:schemeClr>
                </a:solidFill>
              </a:rPr>
              <a:t>пешінде</a:t>
            </a:r>
            <a:r>
              <a:rPr lang="ru-RU" sz="2800" b="1" dirty="0">
                <a:solidFill>
                  <a:schemeClr val="accent1">
                    <a:lumMod val="50000"/>
                  </a:schemeClr>
                </a:solidFill>
              </a:rPr>
              <a:t> </a:t>
            </a:r>
            <a:r>
              <a:rPr lang="ru-RU" sz="2800" b="1" dirty="0" err="1">
                <a:solidFill>
                  <a:schemeClr val="accent1">
                    <a:lumMod val="50000"/>
                  </a:schemeClr>
                </a:solidFill>
              </a:rPr>
              <a:t>шоғырмақтардың</a:t>
            </a:r>
            <a:r>
              <a:rPr lang="ru-RU" sz="2800" b="1" dirty="0">
                <a:solidFill>
                  <a:schemeClr val="accent1">
                    <a:lumMod val="50000"/>
                  </a:schemeClr>
                </a:solidFill>
              </a:rPr>
              <a:t> (</a:t>
            </a:r>
            <a:r>
              <a:rPr lang="ru-RU" sz="2800" b="1" dirty="0" err="1">
                <a:solidFill>
                  <a:schemeClr val="accent1">
                    <a:lumMod val="50000"/>
                  </a:schemeClr>
                </a:solidFill>
              </a:rPr>
              <a:t>настыль</a:t>
            </a:r>
            <a:r>
              <a:rPr lang="ru-RU" sz="2800" b="1" dirty="0">
                <a:solidFill>
                  <a:schemeClr val="accent1">
                    <a:lumMod val="50000"/>
                  </a:schemeClr>
                </a:solidFill>
              </a:rPr>
              <a:t>) </a:t>
            </a:r>
            <a:r>
              <a:rPr lang="ru-RU" sz="2800" b="1" dirty="0" err="1">
                <a:solidFill>
                  <a:schemeClr val="accent1">
                    <a:lumMod val="50000"/>
                  </a:schemeClr>
                </a:solidFill>
              </a:rPr>
              <a:t>пайда</a:t>
            </a:r>
            <a:r>
              <a:rPr lang="ru-RU" sz="2800" b="1" dirty="0">
                <a:solidFill>
                  <a:schemeClr val="accent1">
                    <a:lumMod val="50000"/>
                  </a:schemeClr>
                </a:solidFill>
              </a:rPr>
              <a:t> </a:t>
            </a:r>
            <a:r>
              <a:rPr lang="ru-RU" sz="2800" b="1" dirty="0" err="1">
                <a:solidFill>
                  <a:schemeClr val="accent1">
                    <a:lumMod val="50000"/>
                  </a:schemeClr>
                </a:solidFill>
              </a:rPr>
              <a:t>болуы</a:t>
            </a:r>
            <a:endParaRPr lang="ru-RU" sz="2800" b="1" dirty="0">
              <a:solidFill>
                <a:schemeClr val="accent1">
                  <a:lumMod val="50000"/>
                </a:schemeClr>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6156176" y="2457102"/>
            <a:ext cx="28185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kk-KZ" sz="1600" dirty="0"/>
              <a:t>1-көлбеу көпірдің жағы; 2-Құю алаңының жағы; </a:t>
            </a:r>
            <a:endParaRPr lang="ru-RU" sz="1600" dirty="0"/>
          </a:p>
          <a:p>
            <a:pPr algn="ctr"/>
            <a:r>
              <a:rPr lang="kk-KZ" sz="1600" dirty="0"/>
              <a:t>3-ауа жылытқыштар жағы</a:t>
            </a:r>
            <a:endParaRPr lang="ru-RU" sz="1600" dirty="0"/>
          </a:p>
          <a:p>
            <a:pPr algn="ctr"/>
            <a:r>
              <a:rPr lang="kk-KZ" sz="1600" dirty="0"/>
              <a:t> </a:t>
            </a:r>
            <a:endParaRPr lang="ru-RU" sz="1600" dirty="0"/>
          </a:p>
          <a:p>
            <a:pPr algn="ctr"/>
            <a:r>
              <a:rPr lang="kk-KZ" sz="1600" dirty="0"/>
              <a:t>10-сурет-Домна пешіндегі шоғырмақ (газ өлшегіш түсірілім деректері бойынша)</a:t>
            </a:r>
            <a:endParaRPr lang="ru-RU" sz="1600" dirty="0"/>
          </a:p>
        </p:txBody>
      </p:sp>
      <p:pic>
        <p:nvPicPr>
          <p:cNvPr id="3" name="Рисунок 2">
            <a:extLst>
              <a:ext uri="{FF2B5EF4-FFF2-40B4-BE49-F238E27FC236}">
                <a16:creationId xmlns:a16="http://schemas.microsoft.com/office/drawing/2014/main" id="{BD932CBA-8351-B74F-B198-3F268CE52B64}"/>
              </a:ext>
            </a:extLst>
          </p:cNvPr>
          <p:cNvPicPr>
            <a:picLocks noChangeAspect="1"/>
          </p:cNvPicPr>
          <p:nvPr/>
        </p:nvPicPr>
        <p:blipFill>
          <a:blip r:embed="rId2"/>
          <a:stretch>
            <a:fillRect/>
          </a:stretch>
        </p:blipFill>
        <p:spPr>
          <a:xfrm>
            <a:off x="290612" y="1379141"/>
            <a:ext cx="5744189" cy="4583775"/>
          </a:xfrm>
          <a:prstGeom prst="rect">
            <a:avLst/>
          </a:prstGeom>
        </p:spPr>
      </p:pic>
    </p:spTree>
    <p:extLst>
      <p:ext uri="{BB962C8B-B14F-4D97-AF65-F5344CB8AC3E}">
        <p14:creationId xmlns:p14="http://schemas.microsoft.com/office/powerpoint/2010/main" val="19120654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35</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539750" y="401839"/>
            <a:ext cx="8153400" cy="575464"/>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effectLst>
                  <a:outerShdw blurRad="38100" dist="38100" dir="2700000" algn="tl">
                    <a:srgbClr val="C0C0C0"/>
                  </a:outerShdw>
                </a:effectLst>
                <a:latin typeface="Arial" charset="0"/>
              </a:rPr>
              <a:t>6. </a:t>
            </a:r>
            <a:r>
              <a:rPr lang="ru-RU" sz="2800" b="1" dirty="0">
                <a:solidFill>
                  <a:schemeClr val="accent1">
                    <a:lumMod val="50000"/>
                  </a:schemeClr>
                </a:solidFill>
              </a:rPr>
              <a:t>Домна </a:t>
            </a:r>
            <a:r>
              <a:rPr lang="ru-RU" sz="2800" b="1" dirty="0" err="1">
                <a:solidFill>
                  <a:schemeClr val="accent1">
                    <a:lumMod val="50000"/>
                  </a:schemeClr>
                </a:solidFill>
              </a:rPr>
              <a:t>пешінде</a:t>
            </a:r>
            <a:r>
              <a:rPr lang="ru-RU" sz="2800" b="1" dirty="0">
                <a:solidFill>
                  <a:schemeClr val="accent1">
                    <a:lumMod val="50000"/>
                  </a:schemeClr>
                </a:solidFill>
              </a:rPr>
              <a:t> </a:t>
            </a:r>
            <a:r>
              <a:rPr lang="ru-RU" sz="2800" b="1" dirty="0" err="1">
                <a:solidFill>
                  <a:schemeClr val="accent1">
                    <a:lumMod val="50000"/>
                  </a:schemeClr>
                </a:solidFill>
              </a:rPr>
              <a:t>шоғырмақтардың</a:t>
            </a:r>
            <a:r>
              <a:rPr lang="ru-RU" sz="2800" b="1" dirty="0">
                <a:solidFill>
                  <a:schemeClr val="accent1">
                    <a:lumMod val="50000"/>
                  </a:schemeClr>
                </a:solidFill>
              </a:rPr>
              <a:t> (</a:t>
            </a:r>
            <a:r>
              <a:rPr lang="ru-RU" sz="2800" b="1" dirty="0" err="1">
                <a:solidFill>
                  <a:schemeClr val="accent1">
                    <a:lumMod val="50000"/>
                  </a:schemeClr>
                </a:solidFill>
              </a:rPr>
              <a:t>настыль</a:t>
            </a:r>
            <a:r>
              <a:rPr lang="ru-RU" sz="2800" b="1" dirty="0">
                <a:solidFill>
                  <a:schemeClr val="accent1">
                    <a:lumMod val="50000"/>
                  </a:schemeClr>
                </a:solidFill>
              </a:rPr>
              <a:t>) </a:t>
            </a:r>
            <a:r>
              <a:rPr lang="ru-RU" sz="2800" b="1" dirty="0" err="1">
                <a:solidFill>
                  <a:schemeClr val="accent1">
                    <a:lumMod val="50000"/>
                  </a:schemeClr>
                </a:solidFill>
              </a:rPr>
              <a:t>пайда</a:t>
            </a:r>
            <a:r>
              <a:rPr lang="ru-RU" sz="2800" b="1" dirty="0">
                <a:solidFill>
                  <a:schemeClr val="accent1">
                    <a:lumMod val="50000"/>
                  </a:schemeClr>
                </a:solidFill>
              </a:rPr>
              <a:t> </a:t>
            </a:r>
            <a:r>
              <a:rPr lang="ru-RU" sz="2800" b="1" dirty="0" err="1">
                <a:solidFill>
                  <a:schemeClr val="accent1">
                    <a:lumMod val="50000"/>
                  </a:schemeClr>
                </a:solidFill>
              </a:rPr>
              <a:t>болуы</a:t>
            </a:r>
            <a:endParaRPr lang="ru-RU" sz="2800" b="1" dirty="0">
              <a:solidFill>
                <a:schemeClr val="accent1">
                  <a:lumMod val="50000"/>
                </a:schemeClr>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440085" y="1100849"/>
            <a:ext cx="835273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357188" algn="just"/>
            <a:r>
              <a:rPr lang="kk-KZ" dirty="0">
                <a:latin typeface="Times New Roman" pitchFamily="18" charset="0"/>
                <a:cs typeface="Times New Roman" pitchFamily="18" charset="0"/>
              </a:rPr>
              <a:t>Шоғырмақ түзілу механизмі көп жағдайда келесідей болды. 1200 °C және одан жоғары температурада </a:t>
            </a:r>
            <a:r>
              <a:rPr lang="kk-KZ" dirty="0">
                <a:solidFill>
                  <a:srgbClr val="FF0000"/>
                </a:solidFill>
                <a:latin typeface="Times New Roman" pitchFamily="18" charset="0"/>
                <a:cs typeface="Times New Roman" pitchFamily="18" charset="0"/>
              </a:rPr>
              <a:t>темір оксидтері </a:t>
            </a:r>
            <a:r>
              <a:rPr lang="kk-KZ" dirty="0">
                <a:latin typeface="Times New Roman" pitchFamily="18" charset="0"/>
                <a:cs typeface="Times New Roman" pitchFamily="18" charset="0"/>
              </a:rPr>
              <a:t>балқытылған күйде </a:t>
            </a:r>
            <a:r>
              <a:rPr lang="kk-KZ" dirty="0">
                <a:solidFill>
                  <a:srgbClr val="FF0000"/>
                </a:solidFill>
                <a:latin typeface="Times New Roman" pitchFamily="18" charset="0"/>
                <a:cs typeface="Times New Roman" pitchFamily="18" charset="0"/>
              </a:rPr>
              <a:t>силикаттар түрінде болады.</a:t>
            </a:r>
            <a:r>
              <a:rPr lang="kk-KZ" dirty="0">
                <a:latin typeface="Times New Roman" pitchFamily="18" charset="0"/>
                <a:cs typeface="Times New Roman" pitchFamily="18" charset="0"/>
              </a:rPr>
              <a:t> Кенді балқыту және оның оксидтерін темір силикаттарымен қаптау олардың түпкілікті </a:t>
            </a:r>
            <a:r>
              <a:rPr lang="kk-KZ" dirty="0" err="1">
                <a:latin typeface="Times New Roman" pitchFamily="18" charset="0"/>
                <a:cs typeface="Times New Roman" pitchFamily="18" charset="0"/>
              </a:rPr>
              <a:t>тотықсыздануын</a:t>
            </a:r>
            <a:r>
              <a:rPr lang="kk-KZ" dirty="0">
                <a:latin typeface="Times New Roman" pitchFamily="18" charset="0"/>
                <a:cs typeface="Times New Roman" pitchFamily="18" charset="0"/>
              </a:rPr>
              <a:t> қиындатады. Темірді силикаттардан тотықсыздандырғанда, соңғысы қалың массаға айналады, өйткені пеш үзілістермен және нашар дайындалған шикізатпен жұмыс істеген кезде олар жоғары температура аймағына түседі, бірақ таза темірдің балқу температурасынан төмен болады.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Сондықтан силикаттардан </a:t>
            </a:r>
            <a:r>
              <a:rPr lang="kk-KZ" dirty="0" err="1">
                <a:latin typeface="Times New Roman" pitchFamily="18" charset="0"/>
                <a:cs typeface="Times New Roman" pitchFamily="18" charset="0"/>
              </a:rPr>
              <a:t>тотықсызданған</a:t>
            </a:r>
            <a:r>
              <a:rPr lang="kk-KZ" dirty="0">
                <a:latin typeface="Times New Roman" pitchFamily="18" charset="0"/>
                <a:cs typeface="Times New Roman" pitchFamily="18" charset="0"/>
              </a:rPr>
              <a:t> темір қатайып, пештің қабырғаларына шоғырмақ қаңқасы, шлак пен материалдардың қатты бөлшектері түрінде оңай түсетін қалың масса түзеді. Бұл қатып, түпкілікті шоғырмақ құрылады. Көбінесе оның қалыптасу және өсу механизмінің бірнеше рет қайталануын көрсететін қабатты құрылымы бар. </a:t>
            </a:r>
          </a:p>
          <a:p>
            <a:pPr indent="357188" algn="just"/>
            <a:r>
              <a:rPr lang="kk-KZ" dirty="0">
                <a:latin typeface="Times New Roman" pitchFamily="18" charset="0"/>
                <a:cs typeface="Times New Roman" pitchFamily="18" charset="0"/>
              </a:rPr>
              <a:t>Оның сипаттамасы - тотықтар түріндегі темірдің жоғары мөлшері, ол орташа есеппен 60-80% дейін, кейде одан да көп болады.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Шоғырмақ құрамында 40-60% дейін металл темір, 7-14 дейін сілтілік металдар және 3-19% дейін көміртек бар.</a:t>
            </a:r>
            <a:endParaRPr lang="ru-RU" dirty="0">
              <a:latin typeface="Times New Roman" pitchFamily="18" charset="0"/>
              <a:cs typeface="Times New Roman" pitchFamily="18" charset="0"/>
            </a:endParaRPr>
          </a:p>
          <a:p>
            <a:pPr algn="just"/>
            <a:endParaRPr lang="ru-RU" dirty="0"/>
          </a:p>
        </p:txBody>
      </p:sp>
    </p:spTree>
    <p:extLst>
      <p:ext uri="{BB962C8B-B14F-4D97-AF65-F5344CB8AC3E}">
        <p14:creationId xmlns:p14="http://schemas.microsoft.com/office/powerpoint/2010/main" val="23550175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3">
            <a:extLst>
              <a:ext uri="{FF2B5EF4-FFF2-40B4-BE49-F238E27FC236}">
                <a16:creationId xmlns:a16="http://schemas.microsoft.com/office/drawing/2014/main" id="{5E57F995-9D27-E440-8593-2432B7382449}"/>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FFCD1E-CA01-0E49-9742-FCC94C677BD5}" type="slidenum">
              <a:rPr lang="ru-RU" altLang="x-none"/>
              <a:pPr eaLnBrk="1" hangingPunct="1"/>
              <a:t>36</a:t>
            </a:fld>
            <a:endParaRPr lang="ru-RU" altLang="x-none"/>
          </a:p>
        </p:txBody>
      </p:sp>
      <p:sp>
        <p:nvSpPr>
          <p:cNvPr id="2" name="Rectangle 2">
            <a:extLst>
              <a:ext uri="{FF2B5EF4-FFF2-40B4-BE49-F238E27FC236}">
                <a16:creationId xmlns:a16="http://schemas.microsoft.com/office/drawing/2014/main" id="{02A16C3E-12A1-4F41-9632-03EAE75718F5}"/>
              </a:ext>
            </a:extLst>
          </p:cNvPr>
          <p:cNvSpPr>
            <a:spLocks noChangeArrowheads="1"/>
          </p:cNvSpPr>
          <p:nvPr/>
        </p:nvSpPr>
        <p:spPr bwMode="auto">
          <a:xfrm>
            <a:off x="539750" y="401839"/>
            <a:ext cx="8153400" cy="575464"/>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effectLst>
                  <a:outerShdw blurRad="38100" dist="38100" dir="2700000" algn="tl">
                    <a:srgbClr val="C0C0C0"/>
                  </a:outerShdw>
                </a:effectLst>
                <a:latin typeface="Arial" charset="0"/>
              </a:rPr>
              <a:t>6. </a:t>
            </a:r>
            <a:r>
              <a:rPr lang="ru-RU" sz="2800" b="1" dirty="0">
                <a:solidFill>
                  <a:schemeClr val="accent1">
                    <a:lumMod val="50000"/>
                  </a:schemeClr>
                </a:solidFill>
              </a:rPr>
              <a:t>Домна </a:t>
            </a:r>
            <a:r>
              <a:rPr lang="ru-RU" sz="2800" b="1" dirty="0" err="1">
                <a:solidFill>
                  <a:schemeClr val="accent1">
                    <a:lumMod val="50000"/>
                  </a:schemeClr>
                </a:solidFill>
              </a:rPr>
              <a:t>пешінде</a:t>
            </a:r>
            <a:r>
              <a:rPr lang="ru-RU" sz="2800" b="1" dirty="0">
                <a:solidFill>
                  <a:schemeClr val="accent1">
                    <a:lumMod val="50000"/>
                  </a:schemeClr>
                </a:solidFill>
              </a:rPr>
              <a:t> </a:t>
            </a:r>
            <a:r>
              <a:rPr lang="ru-RU" sz="2800" b="1" dirty="0" err="1">
                <a:solidFill>
                  <a:schemeClr val="accent1">
                    <a:lumMod val="50000"/>
                  </a:schemeClr>
                </a:solidFill>
              </a:rPr>
              <a:t>шоғырмақтардың</a:t>
            </a:r>
            <a:r>
              <a:rPr lang="ru-RU" sz="2800" b="1" dirty="0">
                <a:solidFill>
                  <a:schemeClr val="accent1">
                    <a:lumMod val="50000"/>
                  </a:schemeClr>
                </a:solidFill>
              </a:rPr>
              <a:t> (</a:t>
            </a:r>
            <a:r>
              <a:rPr lang="ru-RU" sz="2800" b="1" dirty="0" err="1">
                <a:solidFill>
                  <a:schemeClr val="accent1">
                    <a:lumMod val="50000"/>
                  </a:schemeClr>
                </a:solidFill>
              </a:rPr>
              <a:t>настыль</a:t>
            </a:r>
            <a:r>
              <a:rPr lang="ru-RU" sz="2800" b="1" dirty="0">
                <a:solidFill>
                  <a:schemeClr val="accent1">
                    <a:lumMod val="50000"/>
                  </a:schemeClr>
                </a:solidFill>
              </a:rPr>
              <a:t>) </a:t>
            </a:r>
            <a:r>
              <a:rPr lang="ru-RU" sz="2800" b="1" dirty="0" err="1">
                <a:solidFill>
                  <a:schemeClr val="accent1">
                    <a:lumMod val="50000"/>
                  </a:schemeClr>
                </a:solidFill>
              </a:rPr>
              <a:t>пайда</a:t>
            </a:r>
            <a:r>
              <a:rPr lang="ru-RU" sz="2800" b="1" dirty="0">
                <a:solidFill>
                  <a:schemeClr val="accent1">
                    <a:lumMod val="50000"/>
                  </a:schemeClr>
                </a:solidFill>
              </a:rPr>
              <a:t> </a:t>
            </a:r>
            <a:r>
              <a:rPr lang="ru-RU" sz="2800" b="1" dirty="0" err="1">
                <a:solidFill>
                  <a:schemeClr val="accent1">
                    <a:lumMod val="50000"/>
                  </a:schemeClr>
                </a:solidFill>
              </a:rPr>
              <a:t>болуы</a:t>
            </a:r>
            <a:endParaRPr lang="ru-RU" sz="2800" b="1" dirty="0">
              <a:solidFill>
                <a:schemeClr val="accent1">
                  <a:lumMod val="50000"/>
                </a:schemeClr>
              </a:solidFill>
              <a:effectLst>
                <a:outerShdw blurRad="38100" dist="38100" dir="2700000" algn="tl">
                  <a:srgbClr val="C0C0C0"/>
                </a:outerShdw>
              </a:effectLst>
              <a:latin typeface="Arial" charset="0"/>
            </a:endParaRPr>
          </a:p>
        </p:txBody>
      </p:sp>
      <p:sp>
        <p:nvSpPr>
          <p:cNvPr id="13317" name="Rectangle 13">
            <a:extLst>
              <a:ext uri="{FF2B5EF4-FFF2-40B4-BE49-F238E27FC236}">
                <a16:creationId xmlns:a16="http://schemas.microsoft.com/office/drawing/2014/main" id="{7E9A0236-043B-A640-ABDD-149DE41993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8" name="Rectangle 15">
            <a:extLst>
              <a:ext uri="{FF2B5EF4-FFF2-40B4-BE49-F238E27FC236}">
                <a16:creationId xmlns:a16="http://schemas.microsoft.com/office/drawing/2014/main" id="{69C65DBF-FE5C-FA44-BD60-EA4DD0EE55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19" name="Rectangle 17">
            <a:extLst>
              <a:ext uri="{FF2B5EF4-FFF2-40B4-BE49-F238E27FC236}">
                <a16:creationId xmlns:a16="http://schemas.microsoft.com/office/drawing/2014/main" id="{7A8E5D93-236E-5149-B0E6-DAB29F01344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0" name="Rectangle 19">
            <a:extLst>
              <a:ext uri="{FF2B5EF4-FFF2-40B4-BE49-F238E27FC236}">
                <a16:creationId xmlns:a16="http://schemas.microsoft.com/office/drawing/2014/main" id="{145165F1-4BE5-8244-BC35-2D5C7CCA04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1" name="Rectangle 21">
            <a:extLst>
              <a:ext uri="{FF2B5EF4-FFF2-40B4-BE49-F238E27FC236}">
                <a16:creationId xmlns:a16="http://schemas.microsoft.com/office/drawing/2014/main" id="{322EB54C-B5D5-3B4F-95C3-DCA2C5E773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2" name="Rectangle 23">
            <a:extLst>
              <a:ext uri="{FF2B5EF4-FFF2-40B4-BE49-F238E27FC236}">
                <a16:creationId xmlns:a16="http://schemas.microsoft.com/office/drawing/2014/main" id="{016C6C01-5A13-FF49-9595-2CC5F42B393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3" name="Rectangle 25">
            <a:extLst>
              <a:ext uri="{FF2B5EF4-FFF2-40B4-BE49-F238E27FC236}">
                <a16:creationId xmlns:a16="http://schemas.microsoft.com/office/drawing/2014/main" id="{EDCC23A1-B673-C549-80B0-3386AAACBAF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4" name="Rectangle 27">
            <a:extLst>
              <a:ext uri="{FF2B5EF4-FFF2-40B4-BE49-F238E27FC236}">
                <a16:creationId xmlns:a16="http://schemas.microsoft.com/office/drawing/2014/main" id="{2DBA9501-9DEC-A84A-9CE9-CBC18DD5E56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5" name="Rectangle 29">
            <a:extLst>
              <a:ext uri="{FF2B5EF4-FFF2-40B4-BE49-F238E27FC236}">
                <a16:creationId xmlns:a16="http://schemas.microsoft.com/office/drawing/2014/main" id="{B7627432-C760-DA48-935A-A9F3646434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6" name="Rectangle 31">
            <a:extLst>
              <a:ext uri="{FF2B5EF4-FFF2-40B4-BE49-F238E27FC236}">
                <a16:creationId xmlns:a16="http://schemas.microsoft.com/office/drawing/2014/main" id="{BBCDBB28-6962-6A42-980C-F4D48B1D56C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3328" name="TextBox 2">
            <a:extLst>
              <a:ext uri="{FF2B5EF4-FFF2-40B4-BE49-F238E27FC236}">
                <a16:creationId xmlns:a16="http://schemas.microsoft.com/office/drawing/2014/main" id="{DF89F2F2-BCDF-0B4B-AB92-E4DC0DCFACB4}"/>
              </a:ext>
            </a:extLst>
          </p:cNvPr>
          <p:cNvSpPr txBox="1">
            <a:spLocks noChangeArrowheads="1"/>
          </p:cNvSpPr>
          <p:nvPr/>
        </p:nvSpPr>
        <p:spPr bwMode="auto">
          <a:xfrm>
            <a:off x="395635" y="1196752"/>
            <a:ext cx="835273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357188" algn="just"/>
            <a:r>
              <a:rPr lang="kk-KZ" dirty="0">
                <a:solidFill>
                  <a:srgbClr val="FF0000"/>
                </a:solidFill>
                <a:latin typeface="Times New Roman" pitchFamily="18" charset="0"/>
                <a:cs typeface="Times New Roman" pitchFamily="18" charset="0"/>
              </a:rPr>
              <a:t>Шоғырмақ пайда болу белгілері: </a:t>
            </a:r>
            <a:endParaRPr lang="ru-RU" dirty="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kk-KZ" dirty="0">
                <a:latin typeface="Times New Roman" pitchFamily="18" charset="0"/>
                <a:cs typeface="Times New Roman" pitchFamily="18" charset="0"/>
              </a:rPr>
              <a:t> үрлеу қысымының тұрақсыздығы және біркелкі емес жүрісі;  </a:t>
            </a:r>
            <a:endParaRPr lang="ru-RU" dirty="0">
              <a:latin typeface="Times New Roman" pitchFamily="18" charset="0"/>
              <a:cs typeface="Times New Roman" pitchFamily="18" charset="0"/>
            </a:endParaRPr>
          </a:p>
          <a:p>
            <a:pPr marL="285750" indent="-285750" algn="just">
              <a:buFont typeface="Wingdings" pitchFamily="2" charset="2"/>
              <a:buChar char="Ø"/>
            </a:pPr>
            <a:r>
              <a:rPr lang="kk-KZ" dirty="0">
                <a:latin typeface="Times New Roman" pitchFamily="18" charset="0"/>
                <a:cs typeface="Times New Roman" pitchFamily="18" charset="0"/>
              </a:rPr>
              <a:t> шахтаны төсеу температурасының қисықтары газ ағындарының температуралық өзгеруіне жауап бермейтін сызықтарды белгілейді; </a:t>
            </a:r>
            <a:endParaRPr lang="ru-RU" dirty="0">
              <a:latin typeface="Times New Roman" pitchFamily="18" charset="0"/>
              <a:cs typeface="Times New Roman" pitchFamily="18" charset="0"/>
            </a:endParaRPr>
          </a:p>
          <a:p>
            <a:pPr marL="285750" indent="-285750" algn="just">
              <a:buFont typeface="Wingdings" pitchFamily="2" charset="2"/>
              <a:buChar char="Ø"/>
            </a:pPr>
            <a:r>
              <a:rPr lang="kk-KZ" dirty="0">
                <a:latin typeface="Times New Roman" pitchFamily="18" charset="0"/>
                <a:cs typeface="Times New Roman" pitchFamily="18" charset="0"/>
              </a:rPr>
              <a:t> зондтық диаграммалардағы өзгерістер шихта деңгейінің тоқырауы, зондтардың құлауы және қисаюы белгіленеді; </a:t>
            </a:r>
            <a:endParaRPr lang="ru-RU" dirty="0">
              <a:latin typeface="Times New Roman" pitchFamily="18" charset="0"/>
              <a:cs typeface="Times New Roman" pitchFamily="18" charset="0"/>
            </a:endParaRPr>
          </a:p>
          <a:p>
            <a:pPr marL="285750" indent="-285750" algn="just">
              <a:buFont typeface="Wingdings" pitchFamily="2" charset="2"/>
              <a:buChar char="Ø"/>
            </a:pPr>
            <a:r>
              <a:rPr lang="kk-KZ" dirty="0">
                <a:latin typeface="Times New Roman" pitchFamily="18" charset="0"/>
                <a:cs typeface="Times New Roman" pitchFamily="18" charset="0"/>
              </a:rPr>
              <a:t> егер шоғырмақ өте жоғары орналасқан болса, құю машинасының үлкен конусының мерзімді шамадан тыс жүктемелері пайда болады; </a:t>
            </a:r>
            <a:endParaRPr lang="ru-RU" dirty="0">
              <a:latin typeface="Times New Roman" pitchFamily="18" charset="0"/>
              <a:cs typeface="Times New Roman" pitchFamily="18" charset="0"/>
            </a:endParaRPr>
          </a:p>
          <a:p>
            <a:pPr marL="285750" indent="-285750" algn="just">
              <a:buFont typeface="Wingdings" pitchFamily="2" charset="2"/>
              <a:buChar char="Ø"/>
            </a:pPr>
            <a:r>
              <a:rPr lang="kk-KZ" dirty="0">
                <a:latin typeface="Times New Roman" pitchFamily="18" charset="0"/>
                <a:cs typeface="Times New Roman" pitchFamily="18" charset="0"/>
              </a:rPr>
              <a:t> колошник радиусы бойынша алынған газдағы CO</a:t>
            </a:r>
            <a:r>
              <a:rPr lang="kk-KZ" baseline="-25000" dirty="0">
                <a:latin typeface="Times New Roman" pitchFamily="18" charset="0"/>
                <a:cs typeface="Times New Roman" pitchFamily="18" charset="0"/>
              </a:rPr>
              <a:t>2</a:t>
            </a:r>
            <a:r>
              <a:rPr lang="kk-KZ" dirty="0">
                <a:latin typeface="Times New Roman" pitchFamily="18" charset="0"/>
                <a:cs typeface="Times New Roman" pitchFamily="18" charset="0"/>
              </a:rPr>
              <a:t> қисық сызығында пеш қабырғаларының жанында көлденең бөліктер бар.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Пештің бағыты кенеттен пайда болатын суспензиямен үзіліп, шаңның күрт ауытқуымен бірге жүреді.</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Пештің буында су пайда болған кезде оның пайда болу механизмі сәл өзгеше болады. </a:t>
            </a:r>
          </a:p>
          <a:p>
            <a:pPr indent="357188" algn="just"/>
            <a:r>
              <a:rPr lang="kk-KZ" dirty="0">
                <a:latin typeface="Times New Roman" pitchFamily="18" charset="0"/>
                <a:cs typeface="Times New Roman" pitchFamily="18" charset="0"/>
              </a:rPr>
              <a:t>Бұл жағдайда газ ағындарының перифериядан ауытқуына байланысты температураның төмендеуінен басқа, цементтеу массасы ретінде қызмет ететін темір оксидтеріне бай сілтілер мен шлактар үлкен рөл атқарады.</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9153930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D1B2D035-E6C4-3E49-A6FE-ECCF2619CA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2C-BA35-684A-B2BB-141214081ED9}" type="slidenum">
              <a:rPr lang="ru-RU" altLang="x-none"/>
              <a:pPr eaLnBrk="1" hangingPunct="1"/>
              <a:t>37</a:t>
            </a:fld>
            <a:endParaRPr lang="ru-RU" altLang="x-none"/>
          </a:p>
        </p:txBody>
      </p:sp>
      <p:sp>
        <p:nvSpPr>
          <p:cNvPr id="6147" name="Rectangle 2">
            <a:extLst>
              <a:ext uri="{FF2B5EF4-FFF2-40B4-BE49-F238E27FC236}">
                <a16:creationId xmlns:a16="http://schemas.microsoft.com/office/drawing/2014/main" id="{85B8A502-B20A-3D44-B03C-5DA6D5A4742F}"/>
              </a:ext>
            </a:extLst>
          </p:cNvPr>
          <p:cNvSpPr>
            <a:spLocks noChangeArrowheads="1"/>
          </p:cNvSpPr>
          <p:nvPr/>
        </p:nvSpPr>
        <p:spPr bwMode="auto">
          <a:xfrm>
            <a:off x="452613" y="0"/>
            <a:ext cx="8258175" cy="69691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7. </a:t>
            </a:r>
            <a:r>
              <a:rPr lang="ru-RU" sz="2800" b="1" dirty="0" err="1">
                <a:solidFill>
                  <a:schemeClr val="accent1">
                    <a:lumMod val="50000"/>
                  </a:schemeClr>
                </a:solidFill>
              </a:rPr>
              <a:t>Шойын</a:t>
            </a:r>
            <a:r>
              <a:rPr lang="ru-RU" sz="2800" b="1" dirty="0">
                <a:solidFill>
                  <a:schemeClr val="accent1">
                    <a:lumMod val="50000"/>
                  </a:schemeClr>
                </a:solidFill>
              </a:rPr>
              <a:t> </a:t>
            </a:r>
            <a:r>
              <a:rPr lang="ru-RU" sz="2800" b="1" dirty="0" err="1">
                <a:solidFill>
                  <a:schemeClr val="accent1">
                    <a:lumMod val="50000"/>
                  </a:schemeClr>
                </a:solidFill>
              </a:rPr>
              <a:t>өндірісіндегі</a:t>
            </a:r>
            <a:r>
              <a:rPr lang="ru-RU" sz="2800" b="1" dirty="0">
                <a:solidFill>
                  <a:schemeClr val="accent1">
                    <a:lumMod val="50000"/>
                  </a:schemeClr>
                </a:solidFill>
              </a:rPr>
              <a:t> </a:t>
            </a:r>
            <a:r>
              <a:rPr lang="ru-RU" sz="2800" b="1" dirty="0" err="1">
                <a:solidFill>
                  <a:schemeClr val="accent1">
                    <a:lumMod val="50000"/>
                  </a:schemeClr>
                </a:solidFill>
              </a:rPr>
              <a:t>жылу</a:t>
            </a:r>
            <a:r>
              <a:rPr lang="ru-RU" sz="2800" b="1" dirty="0">
                <a:solidFill>
                  <a:schemeClr val="accent1">
                    <a:lumMod val="50000"/>
                  </a:schemeClr>
                </a:solidFill>
              </a:rPr>
              <a:t> </a:t>
            </a:r>
            <a:r>
              <a:rPr lang="ru-RU" sz="2800" b="1" dirty="0" err="1">
                <a:solidFill>
                  <a:schemeClr val="accent1">
                    <a:lumMod val="50000"/>
                  </a:schemeClr>
                </a:solidFill>
              </a:rPr>
              <a:t>энергетикасы</a:t>
            </a:r>
            <a:endParaRPr lang="ru-RU" sz="2800" b="1" dirty="0">
              <a:solidFill>
                <a:schemeClr val="accent1">
                  <a:lumMod val="50000"/>
                </a:schemeClr>
              </a:solidFill>
              <a:latin typeface="Arial" charset="0"/>
            </a:endParaRPr>
          </a:p>
        </p:txBody>
      </p:sp>
      <p:sp>
        <p:nvSpPr>
          <p:cNvPr id="16389" name="Rectangle 10">
            <a:extLst>
              <a:ext uri="{FF2B5EF4-FFF2-40B4-BE49-F238E27FC236}">
                <a16:creationId xmlns:a16="http://schemas.microsoft.com/office/drawing/2014/main" id="{D0E0DE82-D2BE-EB4C-AAB7-2D6BC557BD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0" name="Rectangle 12">
            <a:extLst>
              <a:ext uri="{FF2B5EF4-FFF2-40B4-BE49-F238E27FC236}">
                <a16:creationId xmlns:a16="http://schemas.microsoft.com/office/drawing/2014/main" id="{E7288C3B-F6C8-8A44-B6C4-1B0054FAA1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1" name="Rectangle 14">
            <a:extLst>
              <a:ext uri="{FF2B5EF4-FFF2-40B4-BE49-F238E27FC236}">
                <a16:creationId xmlns:a16="http://schemas.microsoft.com/office/drawing/2014/main" id="{BAB3B7EA-DE02-6A45-BD61-9D06CC552D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2" name="Rectangle 16">
            <a:extLst>
              <a:ext uri="{FF2B5EF4-FFF2-40B4-BE49-F238E27FC236}">
                <a16:creationId xmlns:a16="http://schemas.microsoft.com/office/drawing/2014/main" id="{603A291E-FAD0-634F-A921-D12C5DAD08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3" name="Rectangle 18">
            <a:extLst>
              <a:ext uri="{FF2B5EF4-FFF2-40B4-BE49-F238E27FC236}">
                <a16:creationId xmlns:a16="http://schemas.microsoft.com/office/drawing/2014/main" id="{E7584EF7-0073-314F-AECC-128C36FF02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4" name="Rectangle 21">
            <a:extLst>
              <a:ext uri="{FF2B5EF4-FFF2-40B4-BE49-F238E27FC236}">
                <a16:creationId xmlns:a16="http://schemas.microsoft.com/office/drawing/2014/main" id="{6EBC3E30-0093-5740-A551-0FA3F2E3A6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6" name="Rectangle 24">
            <a:extLst>
              <a:ext uri="{FF2B5EF4-FFF2-40B4-BE49-F238E27FC236}">
                <a16:creationId xmlns:a16="http://schemas.microsoft.com/office/drawing/2014/main" id="{4AC840E1-A012-2443-8C20-8F5F531E2A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7" name="Rectangle 26">
            <a:extLst>
              <a:ext uri="{FF2B5EF4-FFF2-40B4-BE49-F238E27FC236}">
                <a16:creationId xmlns:a16="http://schemas.microsoft.com/office/drawing/2014/main" id="{7081F49A-0935-0944-BCE0-F83A51BABA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8" name="Rectangle 28">
            <a:extLst>
              <a:ext uri="{FF2B5EF4-FFF2-40B4-BE49-F238E27FC236}">
                <a16:creationId xmlns:a16="http://schemas.microsoft.com/office/drawing/2014/main" id="{5891BECB-9384-3F42-9856-5A461C01E2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9" name="Rectangle 30">
            <a:extLst>
              <a:ext uri="{FF2B5EF4-FFF2-40B4-BE49-F238E27FC236}">
                <a16:creationId xmlns:a16="http://schemas.microsoft.com/office/drawing/2014/main" id="{A49B2B6C-D9E2-7049-AE8F-F677CBEE91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0" name="Rectangle 32">
            <a:extLst>
              <a:ext uri="{FF2B5EF4-FFF2-40B4-BE49-F238E27FC236}">
                <a16:creationId xmlns:a16="http://schemas.microsoft.com/office/drawing/2014/main" id="{35A81440-94DE-7543-B8E8-F7D3870E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1" name="Rectangle 34">
            <a:extLst>
              <a:ext uri="{FF2B5EF4-FFF2-40B4-BE49-F238E27FC236}">
                <a16:creationId xmlns:a16="http://schemas.microsoft.com/office/drawing/2014/main" id="{AD862C7A-7ABD-B24D-B222-A36D26707D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2" name="Rectangle 24">
            <a:extLst>
              <a:ext uri="{FF2B5EF4-FFF2-40B4-BE49-F238E27FC236}">
                <a16:creationId xmlns:a16="http://schemas.microsoft.com/office/drawing/2014/main" id="{15580F66-B608-1745-9DE6-8DD072DCA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4" name="Rectangle 30">
            <a:extLst>
              <a:ext uri="{FF2B5EF4-FFF2-40B4-BE49-F238E27FC236}">
                <a16:creationId xmlns:a16="http://schemas.microsoft.com/office/drawing/2014/main" id="{6F074253-F415-DD43-8A1B-EC7EA66078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Прямоугольник 3">
            <a:extLst>
              <a:ext uri="{FF2B5EF4-FFF2-40B4-BE49-F238E27FC236}">
                <a16:creationId xmlns:a16="http://schemas.microsoft.com/office/drawing/2014/main" id="{D515EC40-4748-B44F-9007-0918CF80CDF6}"/>
              </a:ext>
            </a:extLst>
          </p:cNvPr>
          <p:cNvSpPr/>
          <p:nvPr/>
        </p:nvSpPr>
        <p:spPr>
          <a:xfrm>
            <a:off x="172927" y="920690"/>
            <a:ext cx="8817546" cy="5324535"/>
          </a:xfrm>
          <a:prstGeom prst="rect">
            <a:avLst/>
          </a:prstGeom>
        </p:spPr>
        <p:txBody>
          <a:bodyPr wrap="square">
            <a:spAutoFit/>
          </a:bodyPr>
          <a:lstStyle/>
          <a:p>
            <a:pPr indent="357188" algn="just"/>
            <a:r>
              <a:rPr lang="kk-KZ" sz="2000" dirty="0">
                <a:latin typeface="Times New Roman" pitchFamily="18" charset="0"/>
                <a:cs typeface="Times New Roman" pitchFamily="18" charset="0"/>
              </a:rPr>
              <a:t>Домналық өндіріс энергия ресурстарының ең ірі тұтынушысы болып табылады. Мұнда сала тұтынатын отынның </a:t>
            </a:r>
            <a:r>
              <a:rPr lang="kk-KZ" sz="2000" dirty="0">
                <a:solidFill>
                  <a:srgbClr val="FF0000"/>
                </a:solidFill>
                <a:latin typeface="Times New Roman" pitchFamily="18" charset="0"/>
                <a:cs typeface="Times New Roman" pitchFamily="18" charset="0"/>
              </a:rPr>
              <a:t>50% - ға жуығы </a:t>
            </a:r>
            <a:r>
              <a:rPr lang="kk-KZ" sz="2000" dirty="0">
                <a:latin typeface="Times New Roman" pitchFamily="18" charset="0"/>
                <a:cs typeface="Times New Roman" pitchFamily="18" charset="0"/>
              </a:rPr>
              <a:t>жұмсалады.</a:t>
            </a:r>
            <a:endParaRPr lang="ru-RU" sz="2000" dirty="0">
              <a:latin typeface="Times New Roman" pitchFamily="18" charset="0"/>
              <a:cs typeface="Times New Roman" pitchFamily="18" charset="0"/>
            </a:endParaRPr>
          </a:p>
          <a:p>
            <a:pPr indent="357188" algn="just"/>
            <a:r>
              <a:rPr lang="kk-KZ" sz="2000" dirty="0">
                <a:latin typeface="Times New Roman" pitchFamily="18" charset="0"/>
                <a:cs typeface="Times New Roman" pitchFamily="18" charset="0"/>
              </a:rPr>
              <a:t>Домна пешінде балқыту процесі-бұл энергия процесі:</a:t>
            </a:r>
            <a:endParaRPr lang="ru-RU" sz="2000" dirty="0">
              <a:latin typeface="Times New Roman" pitchFamily="18" charset="0"/>
              <a:cs typeface="Times New Roman" pitchFamily="18" charset="0"/>
            </a:endParaRPr>
          </a:p>
          <a:p>
            <a:pPr marL="285750" indent="-285750" algn="just">
              <a:buFont typeface="Wingdings" pitchFamily="2" charset="2"/>
              <a:buChar char="Ø"/>
            </a:pPr>
            <a:r>
              <a:rPr lang="kk-KZ" sz="2000" dirty="0">
                <a:latin typeface="Times New Roman" pitchFamily="18" charset="0"/>
                <a:cs typeface="Times New Roman" pitchFamily="18" charset="0"/>
              </a:rPr>
              <a:t> </a:t>
            </a:r>
            <a:r>
              <a:rPr lang="kk-KZ" sz="2000" dirty="0">
                <a:solidFill>
                  <a:srgbClr val="FF0000"/>
                </a:solidFill>
                <a:latin typeface="Times New Roman" pitchFamily="18" charset="0"/>
                <a:cs typeface="Times New Roman" pitchFamily="18" charset="0"/>
              </a:rPr>
              <a:t>кокс, ыстық үрлеу, </a:t>
            </a:r>
            <a:r>
              <a:rPr lang="kk-KZ" sz="2000" dirty="0" err="1">
                <a:solidFill>
                  <a:srgbClr val="FF0000"/>
                </a:solidFill>
                <a:latin typeface="Times New Roman" pitchFamily="18" charset="0"/>
                <a:cs typeface="Times New Roman" pitchFamily="18" charset="0"/>
              </a:rPr>
              <a:t>үрлеу</a:t>
            </a:r>
            <a:r>
              <a:rPr lang="kk-KZ" sz="2000" dirty="0">
                <a:solidFill>
                  <a:srgbClr val="FF0000"/>
                </a:solidFill>
                <a:latin typeface="Times New Roman" pitchFamily="18" charset="0"/>
                <a:cs typeface="Times New Roman" pitchFamily="18" charset="0"/>
              </a:rPr>
              <a:t> кезінде оттегі; </a:t>
            </a:r>
            <a:endParaRPr lang="ru-RU" sz="2000" dirty="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kk-KZ" sz="2000" dirty="0">
                <a:solidFill>
                  <a:srgbClr val="FF0000"/>
                </a:solidFill>
                <a:latin typeface="Times New Roman" pitchFamily="18" charset="0"/>
                <a:cs typeface="Times New Roman" pitchFamily="18" charset="0"/>
              </a:rPr>
              <a:t>табиғи газ, мазут, көмір шаңы отыны (ПУТ) коксты алмастырғыш ретінде қолданылады. </a:t>
            </a:r>
            <a:endParaRPr lang="ru-RU" sz="2000" dirty="0">
              <a:solidFill>
                <a:srgbClr val="FF0000"/>
              </a:solidFill>
              <a:latin typeface="Times New Roman" pitchFamily="18" charset="0"/>
              <a:cs typeface="Times New Roman" pitchFamily="18" charset="0"/>
            </a:endParaRPr>
          </a:p>
          <a:p>
            <a:pPr indent="357188" algn="just"/>
            <a:r>
              <a:rPr lang="kk-KZ" sz="2000" u="sng" dirty="0">
                <a:solidFill>
                  <a:srgbClr val="FF0000"/>
                </a:solidFill>
                <a:latin typeface="Times New Roman" pitchFamily="18" charset="0"/>
                <a:cs typeface="Times New Roman" pitchFamily="18" charset="0"/>
              </a:rPr>
              <a:t>Кокс отын және тотықсыздандырушы болып табылады</a:t>
            </a:r>
            <a:r>
              <a:rPr lang="kk-KZ" sz="2000" dirty="0">
                <a:latin typeface="Times New Roman" pitchFamily="18" charset="0"/>
                <a:cs typeface="Times New Roman" pitchFamily="18" charset="0"/>
              </a:rPr>
              <a:t>. Кокстың құны шойынның өзіндік құнының 40-50% құрайды. Сондықтан кокс шығынын азайту немесе оны арзан отынмен алмастыру тиімді.</a:t>
            </a:r>
            <a:endParaRPr lang="ru-RU" sz="2000" dirty="0">
              <a:latin typeface="Times New Roman" pitchFamily="18" charset="0"/>
              <a:cs typeface="Times New Roman" pitchFamily="18" charset="0"/>
            </a:endParaRPr>
          </a:p>
          <a:p>
            <a:pPr indent="357188" algn="just"/>
            <a:r>
              <a:rPr lang="kk-KZ" sz="2000" dirty="0">
                <a:latin typeface="Times New Roman" pitchFamily="18" charset="0"/>
                <a:cs typeface="Times New Roman" pitchFamily="18" charset="0"/>
              </a:rPr>
              <a:t>Коксты үнемдеуге көптеген технологиялық және энергетикалық факторлар әсер етеді. Мысалы, үрлеу температурасының 900 °С-тан 100 °</a:t>
            </a:r>
            <a:r>
              <a:rPr lang="kk-KZ" sz="2000" dirty="0" err="1">
                <a:latin typeface="Times New Roman" pitchFamily="18" charset="0"/>
                <a:cs typeface="Times New Roman" pitchFamily="18" charset="0"/>
              </a:rPr>
              <a:t>-қа</a:t>
            </a:r>
            <a:r>
              <a:rPr lang="kk-KZ" sz="2000" dirty="0">
                <a:latin typeface="Times New Roman" pitchFamily="18" charset="0"/>
                <a:cs typeface="Times New Roman" pitchFamily="18" charset="0"/>
              </a:rPr>
              <a:t> жоғарылауы кокс ағынының 2-4% - ға төмендеуіне әкеледі.</a:t>
            </a:r>
            <a:endParaRPr lang="ru-RU" sz="2000" dirty="0">
              <a:latin typeface="Times New Roman" pitchFamily="18" charset="0"/>
              <a:cs typeface="Times New Roman" pitchFamily="18" charset="0"/>
            </a:endParaRPr>
          </a:p>
          <a:p>
            <a:pPr indent="357188" algn="just"/>
            <a:r>
              <a:rPr lang="kk-KZ" sz="2000" dirty="0">
                <a:latin typeface="Times New Roman" pitchFamily="18" charset="0"/>
                <a:cs typeface="Times New Roman" pitchFamily="18" charset="0"/>
              </a:rPr>
              <a:t>Үрлеу шығыны пештің өнімділігі мен оның жылу қуатын анықтайды. Алайда, үрлеу ағынының ұлғаюы кейбір технологиялық және пайдалану факторларымен шектеледі. Бұл пеш үшін белгілі бір мәннен жоғары үрлеу шығыны пештің тегіс жүруінің бұзылуына және шихта материалдарының қалыпты қозғалысына әкелуі мүмкін.</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7890177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D1B2D035-E6C4-3E49-A6FE-ECCF2619CA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2C-BA35-684A-B2BB-141214081ED9}" type="slidenum">
              <a:rPr lang="ru-RU" altLang="x-none"/>
              <a:pPr eaLnBrk="1" hangingPunct="1"/>
              <a:t>38</a:t>
            </a:fld>
            <a:endParaRPr lang="ru-RU" altLang="x-none"/>
          </a:p>
        </p:txBody>
      </p:sp>
      <p:sp>
        <p:nvSpPr>
          <p:cNvPr id="6147" name="Rectangle 2">
            <a:extLst>
              <a:ext uri="{FF2B5EF4-FFF2-40B4-BE49-F238E27FC236}">
                <a16:creationId xmlns:a16="http://schemas.microsoft.com/office/drawing/2014/main" id="{85B8A502-B20A-3D44-B03C-5DA6D5A4742F}"/>
              </a:ext>
            </a:extLst>
          </p:cNvPr>
          <p:cNvSpPr>
            <a:spLocks noChangeArrowheads="1"/>
          </p:cNvSpPr>
          <p:nvPr/>
        </p:nvSpPr>
        <p:spPr bwMode="auto">
          <a:xfrm>
            <a:off x="434975" y="322263"/>
            <a:ext cx="8258175" cy="69691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8. </a:t>
            </a:r>
            <a:r>
              <a:rPr lang="ru-RU" sz="2800" b="1" dirty="0" err="1">
                <a:solidFill>
                  <a:schemeClr val="accent1">
                    <a:lumMod val="50000"/>
                  </a:schemeClr>
                </a:solidFill>
              </a:rPr>
              <a:t>Домнаөндірісінің</a:t>
            </a:r>
            <a:r>
              <a:rPr lang="ru-RU" sz="2800" b="1" dirty="0">
                <a:solidFill>
                  <a:schemeClr val="accent1">
                    <a:lumMod val="50000"/>
                  </a:schemeClr>
                </a:solidFill>
              </a:rPr>
              <a:t> </a:t>
            </a:r>
            <a:r>
              <a:rPr lang="ru-RU" sz="2800" b="1" dirty="0" err="1">
                <a:solidFill>
                  <a:schemeClr val="accent1">
                    <a:lumMod val="50000"/>
                  </a:schemeClr>
                </a:solidFill>
              </a:rPr>
              <a:t>қайталама</a:t>
            </a:r>
            <a:r>
              <a:rPr lang="ru-RU" sz="2800" b="1" dirty="0">
                <a:solidFill>
                  <a:schemeClr val="accent1">
                    <a:lumMod val="50000"/>
                  </a:schemeClr>
                </a:solidFill>
              </a:rPr>
              <a:t> энергия </a:t>
            </a:r>
            <a:r>
              <a:rPr lang="ru-RU" sz="2800" b="1" dirty="0" err="1">
                <a:solidFill>
                  <a:schemeClr val="accent1">
                    <a:lumMod val="50000"/>
                  </a:schemeClr>
                </a:solidFill>
              </a:rPr>
              <a:t>ресурстары</a:t>
            </a:r>
            <a:endParaRPr lang="ru-RU" sz="2800" b="1" dirty="0">
              <a:solidFill>
                <a:schemeClr val="accent1">
                  <a:lumMod val="50000"/>
                </a:schemeClr>
              </a:solidFill>
              <a:latin typeface="Arial" charset="0"/>
            </a:endParaRPr>
          </a:p>
        </p:txBody>
      </p:sp>
      <p:sp>
        <p:nvSpPr>
          <p:cNvPr id="16389" name="Rectangle 10">
            <a:extLst>
              <a:ext uri="{FF2B5EF4-FFF2-40B4-BE49-F238E27FC236}">
                <a16:creationId xmlns:a16="http://schemas.microsoft.com/office/drawing/2014/main" id="{D0E0DE82-D2BE-EB4C-AAB7-2D6BC557BD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0" name="Rectangle 12">
            <a:extLst>
              <a:ext uri="{FF2B5EF4-FFF2-40B4-BE49-F238E27FC236}">
                <a16:creationId xmlns:a16="http://schemas.microsoft.com/office/drawing/2014/main" id="{E7288C3B-F6C8-8A44-B6C4-1B0054FAA1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1" name="Rectangle 14">
            <a:extLst>
              <a:ext uri="{FF2B5EF4-FFF2-40B4-BE49-F238E27FC236}">
                <a16:creationId xmlns:a16="http://schemas.microsoft.com/office/drawing/2014/main" id="{BAB3B7EA-DE02-6A45-BD61-9D06CC552D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2" name="Rectangle 16">
            <a:extLst>
              <a:ext uri="{FF2B5EF4-FFF2-40B4-BE49-F238E27FC236}">
                <a16:creationId xmlns:a16="http://schemas.microsoft.com/office/drawing/2014/main" id="{603A291E-FAD0-634F-A921-D12C5DAD08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3" name="Rectangle 18">
            <a:extLst>
              <a:ext uri="{FF2B5EF4-FFF2-40B4-BE49-F238E27FC236}">
                <a16:creationId xmlns:a16="http://schemas.microsoft.com/office/drawing/2014/main" id="{E7584EF7-0073-314F-AECC-128C36FF02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4" name="Rectangle 21">
            <a:extLst>
              <a:ext uri="{FF2B5EF4-FFF2-40B4-BE49-F238E27FC236}">
                <a16:creationId xmlns:a16="http://schemas.microsoft.com/office/drawing/2014/main" id="{6EBC3E30-0093-5740-A551-0FA3F2E3A6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6" name="Rectangle 24">
            <a:extLst>
              <a:ext uri="{FF2B5EF4-FFF2-40B4-BE49-F238E27FC236}">
                <a16:creationId xmlns:a16="http://schemas.microsoft.com/office/drawing/2014/main" id="{4AC840E1-A012-2443-8C20-8F5F531E2A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7" name="Rectangle 26">
            <a:extLst>
              <a:ext uri="{FF2B5EF4-FFF2-40B4-BE49-F238E27FC236}">
                <a16:creationId xmlns:a16="http://schemas.microsoft.com/office/drawing/2014/main" id="{7081F49A-0935-0944-BCE0-F83A51BABA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8" name="Rectangle 28">
            <a:extLst>
              <a:ext uri="{FF2B5EF4-FFF2-40B4-BE49-F238E27FC236}">
                <a16:creationId xmlns:a16="http://schemas.microsoft.com/office/drawing/2014/main" id="{5891BECB-9384-3F42-9856-5A461C01E2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9" name="Rectangle 30">
            <a:extLst>
              <a:ext uri="{FF2B5EF4-FFF2-40B4-BE49-F238E27FC236}">
                <a16:creationId xmlns:a16="http://schemas.microsoft.com/office/drawing/2014/main" id="{A49B2B6C-D9E2-7049-AE8F-F677CBEE91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0" name="Rectangle 32">
            <a:extLst>
              <a:ext uri="{FF2B5EF4-FFF2-40B4-BE49-F238E27FC236}">
                <a16:creationId xmlns:a16="http://schemas.microsoft.com/office/drawing/2014/main" id="{35A81440-94DE-7543-B8E8-F7D3870E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1" name="Rectangle 34">
            <a:extLst>
              <a:ext uri="{FF2B5EF4-FFF2-40B4-BE49-F238E27FC236}">
                <a16:creationId xmlns:a16="http://schemas.microsoft.com/office/drawing/2014/main" id="{AD862C7A-7ABD-B24D-B222-A36D26707D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2" name="Rectangle 24">
            <a:extLst>
              <a:ext uri="{FF2B5EF4-FFF2-40B4-BE49-F238E27FC236}">
                <a16:creationId xmlns:a16="http://schemas.microsoft.com/office/drawing/2014/main" id="{15580F66-B608-1745-9DE6-8DD072DCA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4" name="Rectangle 30">
            <a:extLst>
              <a:ext uri="{FF2B5EF4-FFF2-40B4-BE49-F238E27FC236}">
                <a16:creationId xmlns:a16="http://schemas.microsoft.com/office/drawing/2014/main" id="{6F074253-F415-DD43-8A1B-EC7EA66078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Прямоугольник 3">
            <a:extLst>
              <a:ext uri="{FF2B5EF4-FFF2-40B4-BE49-F238E27FC236}">
                <a16:creationId xmlns:a16="http://schemas.microsoft.com/office/drawing/2014/main" id="{D515EC40-4748-B44F-9007-0918CF80CDF6}"/>
              </a:ext>
            </a:extLst>
          </p:cNvPr>
          <p:cNvSpPr/>
          <p:nvPr/>
        </p:nvSpPr>
        <p:spPr>
          <a:xfrm>
            <a:off x="434975" y="1228467"/>
            <a:ext cx="8258175" cy="4770537"/>
          </a:xfrm>
          <a:prstGeom prst="rect">
            <a:avLst/>
          </a:prstGeom>
        </p:spPr>
        <p:txBody>
          <a:bodyPr wrap="square">
            <a:spAutoFit/>
          </a:bodyPr>
          <a:lstStyle/>
          <a:p>
            <a:pPr indent="357188" algn="just"/>
            <a:r>
              <a:rPr lang="kk-KZ" sz="1600" dirty="0">
                <a:latin typeface="Times New Roman" pitchFamily="18" charset="0"/>
                <a:cs typeface="Times New Roman" pitchFamily="18" charset="0"/>
              </a:rPr>
              <a:t>Қайталама энергия ресурстарының көздері: </a:t>
            </a:r>
            <a:endParaRPr lang="ru-RU" sz="1600" dirty="0">
              <a:latin typeface="Times New Roman" pitchFamily="18" charset="0"/>
              <a:cs typeface="Times New Roman" pitchFamily="18" charset="0"/>
            </a:endParaRPr>
          </a:p>
          <a:p>
            <a:pPr marL="285750" indent="-285750" algn="just">
              <a:buFont typeface="Wingdings" pitchFamily="2" charset="2"/>
              <a:buChar char="Ø"/>
            </a:pPr>
            <a:r>
              <a:rPr lang="kk-KZ" sz="1600" dirty="0">
                <a:solidFill>
                  <a:srgbClr val="FF0000"/>
                </a:solidFill>
                <a:latin typeface="Times New Roman" pitchFamily="18" charset="0"/>
                <a:cs typeface="Times New Roman" pitchFamily="18" charset="0"/>
              </a:rPr>
              <a:t>отынды - домна  газы</a:t>
            </a:r>
            <a:endParaRPr lang="ru-RU" sz="1600" dirty="0">
              <a:solidFill>
                <a:srgbClr val="FF0000"/>
              </a:solidFill>
              <a:latin typeface="Times New Roman" pitchFamily="18" charset="0"/>
              <a:cs typeface="Times New Roman" pitchFamily="18" charset="0"/>
            </a:endParaRPr>
          </a:p>
          <a:p>
            <a:pPr marL="285750" indent="-285750" algn="just">
              <a:buFont typeface="Wingdings" pitchFamily="2" charset="2"/>
              <a:buChar char="Ø"/>
            </a:pPr>
            <a:r>
              <a:rPr lang="kk-KZ" sz="1600" dirty="0">
                <a:solidFill>
                  <a:srgbClr val="FF0000"/>
                </a:solidFill>
                <a:latin typeface="Times New Roman" pitchFamily="18" charset="0"/>
                <a:cs typeface="Times New Roman" pitchFamily="18" charset="0"/>
              </a:rPr>
              <a:t>ВЭР жылулы </a:t>
            </a:r>
            <a:r>
              <a:rPr lang="kk-KZ" sz="1600" dirty="0" err="1">
                <a:solidFill>
                  <a:srgbClr val="FF0000"/>
                </a:solidFill>
                <a:latin typeface="Times New Roman" pitchFamily="18" charset="0"/>
                <a:cs typeface="Times New Roman" pitchFamily="18" charset="0"/>
              </a:rPr>
              <a:t>-шойынның</a:t>
            </a:r>
            <a:r>
              <a:rPr lang="kk-KZ" sz="1600" dirty="0">
                <a:solidFill>
                  <a:srgbClr val="FF0000"/>
                </a:solidFill>
                <a:latin typeface="Times New Roman" pitchFamily="18" charset="0"/>
                <a:cs typeface="Times New Roman" pitchFamily="18" charset="0"/>
              </a:rPr>
              <a:t>, шлак</a:t>
            </a:r>
            <a:r>
              <a:rPr lang="en-GB" sz="1600" dirty="0">
                <a:solidFill>
                  <a:srgbClr val="FF0000"/>
                </a:solidFill>
                <a:latin typeface="Times New Roman" pitchFamily="18" charset="0"/>
                <a:cs typeface="Times New Roman" pitchFamily="18" charset="0"/>
              </a:rPr>
              <a:t>n</a:t>
            </a:r>
            <a:r>
              <a:rPr lang="kk-KZ" sz="1600" dirty="0">
                <a:solidFill>
                  <a:srgbClr val="FF0000"/>
                </a:solidFill>
                <a:latin typeface="Times New Roman" pitchFamily="18" charset="0"/>
                <a:cs typeface="Times New Roman" pitchFamily="18" charset="0"/>
              </a:rPr>
              <a:t>ың, домна  газының, салқындатқыш ортаның физикалық жылуы. </a:t>
            </a:r>
            <a:endParaRPr lang="ru-RU" sz="1600" dirty="0">
              <a:solidFill>
                <a:srgbClr val="FF0000"/>
              </a:solidFill>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Бұл Домна пешіне енгізілген жылудың 65% - ынан асады.</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Қосалқы энергоресуртарға Домнаөндірісі, сондай-ақ жылу кететін газдың ауа қыздырғыш құрайтын 15-20% шығынын жылу қыздыру, үрлеу жатады.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Домна пештерінің ауа жылытқыштарының шығатын газдарының жылуын пайдалану үшін 200-300 °C дейін ауа жылытқышы мен Домна пешінің қыздырғыштарына жеткізілетін жылу алмастырғыш қондырғы жасалды.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домна  газының физикалық жылуы жиі пайдаланылмайды, өйткені дымқыл газ тазартудан кейін газ төмен температурада келеді.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indent="357188" algn="just"/>
            <a:r>
              <a:rPr lang="kk-KZ" sz="1600" dirty="0">
                <a:latin typeface="Times New Roman" pitchFamily="18" charset="0"/>
                <a:cs typeface="Times New Roman" pitchFamily="18" charset="0"/>
              </a:rPr>
              <a:t>Пештің салқындату жылу буландырғышын су салқындату ауыстыру кезінде пайдалануға болады. </a:t>
            </a:r>
          </a:p>
          <a:p>
            <a:pPr indent="357188" algn="just"/>
            <a:r>
              <a:rPr lang="kk-KZ" sz="1600" dirty="0">
                <a:latin typeface="Times New Roman" pitchFamily="18" charset="0"/>
                <a:cs typeface="Times New Roman" pitchFamily="18" charset="0"/>
              </a:rPr>
              <a:t>Домнаөндірісінің жылу ВЭР пайдалану коэффициенті орта есеппен 30% құрайды.</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96167802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D1B2D035-E6C4-3E49-A6FE-ECCF2619CA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2C-BA35-684A-B2BB-141214081ED9}" type="slidenum">
              <a:rPr lang="ru-RU" altLang="x-none"/>
              <a:pPr eaLnBrk="1" hangingPunct="1"/>
              <a:t>39</a:t>
            </a:fld>
            <a:endParaRPr lang="ru-RU" altLang="x-none"/>
          </a:p>
        </p:txBody>
      </p:sp>
      <p:sp>
        <p:nvSpPr>
          <p:cNvPr id="6147" name="Rectangle 2">
            <a:extLst>
              <a:ext uri="{FF2B5EF4-FFF2-40B4-BE49-F238E27FC236}">
                <a16:creationId xmlns:a16="http://schemas.microsoft.com/office/drawing/2014/main" id="{85B8A502-B20A-3D44-B03C-5DA6D5A4742F}"/>
              </a:ext>
            </a:extLst>
          </p:cNvPr>
          <p:cNvSpPr>
            <a:spLocks noChangeArrowheads="1"/>
          </p:cNvSpPr>
          <p:nvPr/>
        </p:nvSpPr>
        <p:spPr bwMode="auto">
          <a:xfrm>
            <a:off x="434975" y="322263"/>
            <a:ext cx="8258175" cy="69691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2800" b="1" dirty="0">
                <a:solidFill>
                  <a:schemeClr val="accent1">
                    <a:lumMod val="50000"/>
                  </a:schemeClr>
                </a:solidFill>
                <a:latin typeface="Arial" charset="0"/>
              </a:rPr>
              <a:t>8. </a:t>
            </a:r>
            <a:r>
              <a:rPr lang="ru-RU" sz="2800" b="1" dirty="0" err="1">
                <a:solidFill>
                  <a:schemeClr val="accent1">
                    <a:lumMod val="50000"/>
                  </a:schemeClr>
                </a:solidFill>
              </a:rPr>
              <a:t>Домнаөндірісінің</a:t>
            </a:r>
            <a:r>
              <a:rPr lang="ru-RU" sz="2800" b="1" dirty="0">
                <a:solidFill>
                  <a:schemeClr val="accent1">
                    <a:lumMod val="50000"/>
                  </a:schemeClr>
                </a:solidFill>
              </a:rPr>
              <a:t> </a:t>
            </a:r>
            <a:r>
              <a:rPr lang="ru-RU" sz="2800" b="1" dirty="0" err="1">
                <a:solidFill>
                  <a:schemeClr val="accent1">
                    <a:lumMod val="50000"/>
                  </a:schemeClr>
                </a:solidFill>
              </a:rPr>
              <a:t>қайталама</a:t>
            </a:r>
            <a:r>
              <a:rPr lang="ru-RU" sz="2800" b="1" dirty="0">
                <a:solidFill>
                  <a:schemeClr val="accent1">
                    <a:lumMod val="50000"/>
                  </a:schemeClr>
                </a:solidFill>
              </a:rPr>
              <a:t> энергия </a:t>
            </a:r>
            <a:r>
              <a:rPr lang="ru-RU" sz="2800" b="1" dirty="0" err="1">
                <a:solidFill>
                  <a:schemeClr val="accent1">
                    <a:lumMod val="50000"/>
                  </a:schemeClr>
                </a:solidFill>
              </a:rPr>
              <a:t>ресурстары</a:t>
            </a:r>
            <a:endParaRPr lang="ru-RU" sz="2800" b="1" dirty="0">
              <a:solidFill>
                <a:schemeClr val="accent1">
                  <a:lumMod val="50000"/>
                </a:schemeClr>
              </a:solidFill>
              <a:latin typeface="Arial" charset="0"/>
            </a:endParaRPr>
          </a:p>
        </p:txBody>
      </p:sp>
      <p:sp>
        <p:nvSpPr>
          <p:cNvPr id="16389" name="Rectangle 10">
            <a:extLst>
              <a:ext uri="{FF2B5EF4-FFF2-40B4-BE49-F238E27FC236}">
                <a16:creationId xmlns:a16="http://schemas.microsoft.com/office/drawing/2014/main" id="{D0E0DE82-D2BE-EB4C-AAB7-2D6BC557BD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0" name="Rectangle 12">
            <a:extLst>
              <a:ext uri="{FF2B5EF4-FFF2-40B4-BE49-F238E27FC236}">
                <a16:creationId xmlns:a16="http://schemas.microsoft.com/office/drawing/2014/main" id="{E7288C3B-F6C8-8A44-B6C4-1B0054FAA1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1" name="Rectangle 14">
            <a:extLst>
              <a:ext uri="{FF2B5EF4-FFF2-40B4-BE49-F238E27FC236}">
                <a16:creationId xmlns:a16="http://schemas.microsoft.com/office/drawing/2014/main" id="{BAB3B7EA-DE02-6A45-BD61-9D06CC552D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2" name="Rectangle 16">
            <a:extLst>
              <a:ext uri="{FF2B5EF4-FFF2-40B4-BE49-F238E27FC236}">
                <a16:creationId xmlns:a16="http://schemas.microsoft.com/office/drawing/2014/main" id="{603A291E-FAD0-634F-A921-D12C5DAD08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3" name="Rectangle 18">
            <a:extLst>
              <a:ext uri="{FF2B5EF4-FFF2-40B4-BE49-F238E27FC236}">
                <a16:creationId xmlns:a16="http://schemas.microsoft.com/office/drawing/2014/main" id="{E7584EF7-0073-314F-AECC-128C36FF02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4" name="Rectangle 21">
            <a:extLst>
              <a:ext uri="{FF2B5EF4-FFF2-40B4-BE49-F238E27FC236}">
                <a16:creationId xmlns:a16="http://schemas.microsoft.com/office/drawing/2014/main" id="{6EBC3E30-0093-5740-A551-0FA3F2E3A6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6" name="Rectangle 24">
            <a:extLst>
              <a:ext uri="{FF2B5EF4-FFF2-40B4-BE49-F238E27FC236}">
                <a16:creationId xmlns:a16="http://schemas.microsoft.com/office/drawing/2014/main" id="{4AC840E1-A012-2443-8C20-8F5F531E2A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7" name="Rectangle 26">
            <a:extLst>
              <a:ext uri="{FF2B5EF4-FFF2-40B4-BE49-F238E27FC236}">
                <a16:creationId xmlns:a16="http://schemas.microsoft.com/office/drawing/2014/main" id="{7081F49A-0935-0944-BCE0-F83A51BABA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8" name="Rectangle 28">
            <a:extLst>
              <a:ext uri="{FF2B5EF4-FFF2-40B4-BE49-F238E27FC236}">
                <a16:creationId xmlns:a16="http://schemas.microsoft.com/office/drawing/2014/main" id="{5891BECB-9384-3F42-9856-5A461C01E2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9" name="Rectangle 30">
            <a:extLst>
              <a:ext uri="{FF2B5EF4-FFF2-40B4-BE49-F238E27FC236}">
                <a16:creationId xmlns:a16="http://schemas.microsoft.com/office/drawing/2014/main" id="{A49B2B6C-D9E2-7049-AE8F-F677CBEE91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0" name="Rectangle 32">
            <a:extLst>
              <a:ext uri="{FF2B5EF4-FFF2-40B4-BE49-F238E27FC236}">
                <a16:creationId xmlns:a16="http://schemas.microsoft.com/office/drawing/2014/main" id="{35A81440-94DE-7543-B8E8-F7D3870E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1" name="Rectangle 34">
            <a:extLst>
              <a:ext uri="{FF2B5EF4-FFF2-40B4-BE49-F238E27FC236}">
                <a16:creationId xmlns:a16="http://schemas.microsoft.com/office/drawing/2014/main" id="{AD862C7A-7ABD-B24D-B222-A36D26707D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2" name="Rectangle 24">
            <a:extLst>
              <a:ext uri="{FF2B5EF4-FFF2-40B4-BE49-F238E27FC236}">
                <a16:creationId xmlns:a16="http://schemas.microsoft.com/office/drawing/2014/main" id="{15580F66-B608-1745-9DE6-8DD072DCA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4" name="Rectangle 30">
            <a:extLst>
              <a:ext uri="{FF2B5EF4-FFF2-40B4-BE49-F238E27FC236}">
                <a16:creationId xmlns:a16="http://schemas.microsoft.com/office/drawing/2014/main" id="{6F074253-F415-DD43-8A1B-EC7EA66078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Прямоугольник 3">
            <a:extLst>
              <a:ext uri="{FF2B5EF4-FFF2-40B4-BE49-F238E27FC236}">
                <a16:creationId xmlns:a16="http://schemas.microsoft.com/office/drawing/2014/main" id="{D515EC40-4748-B44F-9007-0918CF80CDF6}"/>
              </a:ext>
            </a:extLst>
          </p:cNvPr>
          <p:cNvSpPr/>
          <p:nvPr/>
        </p:nvSpPr>
        <p:spPr>
          <a:xfrm>
            <a:off x="309131" y="4667468"/>
            <a:ext cx="8377560" cy="1815882"/>
          </a:xfrm>
          <a:prstGeom prst="rect">
            <a:avLst/>
          </a:prstGeom>
        </p:spPr>
        <p:txBody>
          <a:bodyPr wrap="square">
            <a:spAutoFit/>
          </a:bodyPr>
          <a:lstStyle/>
          <a:p>
            <a:pPr algn="ctr"/>
            <a:r>
              <a:rPr lang="kk-KZ" sz="1600" dirty="0">
                <a:latin typeface="Times New Roman" pitchFamily="18" charset="0"/>
                <a:cs typeface="Times New Roman" pitchFamily="18" charset="0"/>
              </a:rPr>
              <a:t>а – ішкі беті тегіс; б – қабырғалы; в – кірпіш құйылған қабырғалы; г –фурмен аймағының тоңазытқышы; д-шойын ағын тоңазытқышы </a:t>
            </a:r>
            <a:endParaRPr lang="ru-RU" sz="1600" dirty="0">
              <a:latin typeface="Times New Roman" pitchFamily="18" charset="0"/>
              <a:cs typeface="Times New Roman" pitchFamily="18" charset="0"/>
            </a:endParaRPr>
          </a:p>
          <a:p>
            <a:pPr algn="ctr"/>
            <a:r>
              <a:rPr lang="kk-KZ" sz="1600" dirty="0">
                <a:latin typeface="Times New Roman" pitchFamily="18" charset="0"/>
                <a:cs typeface="Times New Roman" pitchFamily="18" charset="0"/>
              </a:rPr>
              <a:t>(1-корпусқа бекіту болттары үшін тесік; 2-құйылған болат түтік; </a:t>
            </a:r>
            <a:endParaRPr lang="ru-RU" sz="1600" dirty="0">
              <a:latin typeface="Times New Roman" pitchFamily="18" charset="0"/>
              <a:cs typeface="Times New Roman" pitchFamily="18" charset="0"/>
            </a:endParaRPr>
          </a:p>
          <a:p>
            <a:pPr algn="ctr"/>
            <a:r>
              <a:rPr lang="kk-KZ" sz="1600" dirty="0">
                <a:latin typeface="Times New Roman" pitchFamily="18" charset="0"/>
                <a:cs typeface="Times New Roman" pitchFamily="18" charset="0"/>
              </a:rPr>
              <a:t>3 – су беру; 4 – су бұру; 5-құйылған кірпіш)</a:t>
            </a:r>
            <a:endParaRPr lang="ru-RU" sz="1600" dirty="0">
              <a:latin typeface="Times New Roman" pitchFamily="18" charset="0"/>
              <a:cs typeface="Times New Roman" pitchFamily="18" charset="0"/>
            </a:endParaRPr>
          </a:p>
          <a:p>
            <a:pPr algn="ctr"/>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ctr"/>
            <a:r>
              <a:rPr lang="kk-KZ" sz="1600" dirty="0">
                <a:latin typeface="Times New Roman" pitchFamily="18" charset="0"/>
                <a:cs typeface="Times New Roman" pitchFamily="18" charset="0"/>
              </a:rPr>
              <a:t>Сурет 11-  Плиталы су тоңазытқыштары</a:t>
            </a:r>
            <a:endParaRPr lang="ru-RU" sz="1600" dirty="0">
              <a:latin typeface="Times New Roman" pitchFamily="18" charset="0"/>
              <a:cs typeface="Times New Roman" pitchFamily="18" charset="0"/>
            </a:endParaRPr>
          </a:p>
          <a:p>
            <a:pPr algn="ctr"/>
            <a:endParaRPr lang="ru-RU" sz="1600" dirty="0"/>
          </a:p>
        </p:txBody>
      </p:sp>
      <p:pic>
        <p:nvPicPr>
          <p:cNvPr id="2" name="Рисунок 1">
            <a:extLst>
              <a:ext uri="{FF2B5EF4-FFF2-40B4-BE49-F238E27FC236}">
                <a16:creationId xmlns:a16="http://schemas.microsoft.com/office/drawing/2014/main" id="{F0FE17BC-732B-AA46-86EC-A0652D5E3E56}"/>
              </a:ext>
            </a:extLst>
          </p:cNvPr>
          <p:cNvPicPr>
            <a:picLocks noChangeAspect="1"/>
          </p:cNvPicPr>
          <p:nvPr/>
        </p:nvPicPr>
        <p:blipFill>
          <a:blip r:embed="rId2"/>
          <a:stretch>
            <a:fillRect/>
          </a:stretch>
        </p:blipFill>
        <p:spPr>
          <a:xfrm>
            <a:off x="1043608" y="1173660"/>
            <a:ext cx="6861308" cy="3326208"/>
          </a:xfrm>
          <a:prstGeom prst="rect">
            <a:avLst/>
          </a:prstGeom>
        </p:spPr>
      </p:pic>
    </p:spTree>
    <p:extLst>
      <p:ext uri="{BB962C8B-B14F-4D97-AF65-F5344CB8AC3E}">
        <p14:creationId xmlns:p14="http://schemas.microsoft.com/office/powerpoint/2010/main" val="20806874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4</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8"/>
            <a:ext cx="8280400" cy="526256"/>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1. Домна </a:t>
            </a:r>
            <a:r>
              <a:rPr lang="ru-RU" sz="2400" b="1" dirty="0" err="1">
                <a:solidFill>
                  <a:schemeClr val="accent1">
                    <a:lumMod val="50000"/>
                  </a:schemeClr>
                </a:solidFill>
                <a:latin typeface="Arial" charset="0"/>
              </a:rPr>
              <a:t>пешінде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жалпы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мәліметтер</a:t>
            </a:r>
            <a:endParaRPr lang="ru-RU" sz="24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251520" y="835003"/>
            <a:ext cx="864096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57188" algn="just"/>
            <a:r>
              <a:rPr lang="kk-KZ" dirty="0">
                <a:latin typeface="Times New Roman" pitchFamily="18" charset="0"/>
                <a:cs typeface="Times New Roman" pitchFamily="18" charset="0"/>
              </a:rPr>
              <a:t>Қабаттағы жылу алмасу – бұл  жылу алмасудың өте күрделі жағдайы. Тығыз қабат әртүрлі жылу физикалық қасиеттері бар әртүрлі пішіндер мен өлшемдердің бөліктерімен қалыптасады. Бөлшектердің қозғалысының күрделі сипаты жылу алмасудың нақты бетін анықтауды қиындатады. Бөліктер арасындағы алшақтықтардың әртүрлі мөлшері оларды газдармен жуу ерекшеліктеріне ғана емес, сонымен қатар қабатта жұмыс істейтін жылу өткізгіштік, сәулелену және конвекция процестерін ажырамас етеді. Сондықтан жылу алмасудың барлық үш түрін ескеретін жалпы коэффициентті қолдану ұсынылады. </a:t>
            </a:r>
            <a:endParaRPr lang="ru-RU" dirty="0">
              <a:latin typeface="Times New Roman" pitchFamily="18" charset="0"/>
              <a:cs typeface="Times New Roman" pitchFamily="18" charset="0"/>
            </a:endParaRPr>
          </a:p>
          <a:p>
            <a:pPr indent="357188" algn="just"/>
            <a:r>
              <a:rPr lang="kk-KZ" b="1" dirty="0">
                <a:latin typeface="Times New Roman" pitchFamily="18" charset="0"/>
                <a:cs typeface="Times New Roman" pitchFamily="18" charset="0"/>
              </a:rPr>
              <a:t>Жылу алмасу бетінің белгісіздігіне байланысты </a:t>
            </a:r>
            <a:r>
              <a:rPr lang="ru-RU" b="1" dirty="0">
                <a:solidFill>
                  <a:srgbClr val="C00000"/>
                </a:solidFill>
                <a:latin typeface="Times New Roman" pitchFamily="18" charset="0"/>
                <a:cs typeface="Times New Roman" pitchFamily="18" charset="0"/>
              </a:rPr>
              <a:t>α</a:t>
            </a:r>
            <a:r>
              <a:rPr lang="kk-KZ" b="1" i="1" baseline="-25000" dirty="0">
                <a:solidFill>
                  <a:srgbClr val="C00000"/>
                </a:solidFill>
                <a:latin typeface="Times New Roman" pitchFamily="18" charset="0"/>
                <a:cs typeface="Times New Roman" pitchFamily="18" charset="0"/>
              </a:rPr>
              <a:t>v</a:t>
            </a:r>
            <a:r>
              <a:rPr lang="kk-KZ" b="1" i="1" dirty="0">
                <a:solidFill>
                  <a:srgbClr val="C00000"/>
                </a:solidFill>
                <a:latin typeface="Times New Roman" pitchFamily="18" charset="0"/>
                <a:cs typeface="Times New Roman" pitchFamily="18" charset="0"/>
              </a:rPr>
              <a:t> </a:t>
            </a:r>
            <a:r>
              <a:rPr lang="kk-KZ" b="1" dirty="0">
                <a:solidFill>
                  <a:srgbClr val="C00000"/>
                </a:solidFill>
                <a:latin typeface="Times New Roman" pitchFamily="18" charset="0"/>
                <a:cs typeface="Times New Roman" pitchFamily="18" charset="0"/>
              </a:rPr>
              <a:t>[Вт/(м</a:t>
            </a:r>
            <a:r>
              <a:rPr lang="kk-KZ" b="1" baseline="30000" dirty="0">
                <a:solidFill>
                  <a:srgbClr val="C00000"/>
                </a:solidFill>
                <a:latin typeface="Times New Roman" pitchFamily="18" charset="0"/>
                <a:cs typeface="Times New Roman" pitchFamily="18" charset="0"/>
              </a:rPr>
              <a:t>3</a:t>
            </a:r>
            <a:r>
              <a:rPr lang="kk-KZ" b="1" dirty="0">
                <a:solidFill>
                  <a:srgbClr val="C00000"/>
                </a:solidFill>
                <a:latin typeface="Times New Roman" pitchFamily="18" charset="0"/>
                <a:cs typeface="Times New Roman" pitchFamily="18" charset="0"/>
              </a:rPr>
              <a:t>×K)]  көлемді жылу беру коэффициентін қолдану ыңғайлы. </a:t>
            </a:r>
            <a:r>
              <a:rPr lang="kk-KZ" dirty="0">
                <a:latin typeface="Times New Roman" pitchFamily="18" charset="0"/>
                <a:cs typeface="Times New Roman" pitchFamily="18" charset="0"/>
              </a:rPr>
              <a:t>Оның </a:t>
            </a:r>
            <a:r>
              <a:rPr lang="ru-RU" dirty="0">
                <a:latin typeface="Times New Roman" pitchFamily="18" charset="0"/>
                <a:cs typeface="Times New Roman" pitchFamily="18" charset="0"/>
              </a:rPr>
              <a:t>α</a:t>
            </a:r>
            <a:r>
              <a:rPr lang="ru-RU" i="1" dirty="0">
                <a:latin typeface="Times New Roman" pitchFamily="18" charset="0"/>
                <a:cs typeface="Times New Roman" pitchFamily="18" charset="0"/>
              </a:rPr>
              <a:t> </a:t>
            </a:r>
            <a:r>
              <a:rPr lang="kk-KZ" dirty="0">
                <a:latin typeface="Times New Roman" pitchFamily="18" charset="0"/>
                <a:cs typeface="Times New Roman" pitchFamily="18" charset="0"/>
              </a:rPr>
              <a:t>[Вт/(м×К)]  жылу берудің әдеттегі коэффициентімен байланысы келесідей көрсетілген:</a:t>
            </a:r>
            <a:endParaRPr lang="ru-RU" dirty="0">
              <a:latin typeface="Times New Roman" pitchFamily="18" charset="0"/>
              <a:cs typeface="Times New Roman" pitchFamily="18" charset="0"/>
            </a:endParaRPr>
          </a:p>
          <a:p>
            <a:pPr indent="357188" algn="just"/>
            <a:endParaRPr lang="ru-RU" dirty="0">
              <a:latin typeface="Times New Roman" pitchFamily="18" charset="0"/>
              <a:cs typeface="Times New Roman" pitchFamily="18" charset="0"/>
            </a:endParaRPr>
          </a:p>
          <a:p>
            <a:pPr indent="357188" algn="just"/>
            <a:endParaRPr lang="ru-RU" dirty="0">
              <a:latin typeface="Times New Roman" pitchFamily="18" charset="0"/>
              <a:cs typeface="Times New Roman" pitchFamily="18" charset="0"/>
            </a:endParaRPr>
          </a:p>
          <a:p>
            <a:pPr indent="357188" algn="just"/>
            <a:r>
              <a:rPr lang="ru-RU" dirty="0">
                <a:latin typeface="Times New Roman" pitchFamily="18" charset="0"/>
                <a:cs typeface="Times New Roman" pitchFamily="18" charset="0"/>
              </a:rPr>
              <a:t>α</a:t>
            </a:r>
            <a:r>
              <a:rPr lang="en-US" i="1" baseline="-25000" dirty="0">
                <a:latin typeface="Times New Roman" pitchFamily="18" charset="0"/>
                <a:cs typeface="Times New Roman" pitchFamily="18" charset="0"/>
              </a:rPr>
              <a:t>v </a:t>
            </a:r>
            <a:r>
              <a:rPr lang="ru-RU" dirty="0">
                <a:latin typeface="Times New Roman" pitchFamily="18" charset="0"/>
                <a:cs typeface="Times New Roman" pitchFamily="18" charset="0"/>
              </a:rPr>
              <a:t>= α</a:t>
            </a:r>
            <a:r>
              <a:rPr lang="en-US" dirty="0">
                <a:latin typeface="Times New Roman" pitchFamily="18" charset="0"/>
                <a:cs typeface="Times New Roman" pitchFamily="18" charset="0"/>
              </a:rPr>
              <a:t>F</a:t>
            </a:r>
            <a:r>
              <a:rPr lang="ru-RU" dirty="0">
                <a:latin typeface="Times New Roman" pitchFamily="18" charset="0"/>
                <a:cs typeface="Times New Roman" pitchFamily="18" charset="0"/>
              </a:rPr>
              <a:t>,                                                             (1)</a:t>
            </a:r>
          </a:p>
          <a:p>
            <a:pPr indent="357188" algn="just"/>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мұндағы </a:t>
            </a:r>
            <a:r>
              <a:rPr lang="kk-KZ" i="1" dirty="0">
                <a:latin typeface="Times New Roman" pitchFamily="18" charset="0"/>
                <a:cs typeface="Times New Roman" pitchFamily="18" charset="0"/>
              </a:rPr>
              <a:t>F </a:t>
            </a:r>
            <a:r>
              <a:rPr lang="kk-KZ" dirty="0">
                <a:latin typeface="Times New Roman" pitchFamily="18" charset="0"/>
                <a:cs typeface="Times New Roman" pitchFamily="18" charset="0"/>
              </a:rPr>
              <a:t>- кесек материалдардың 1 м</a:t>
            </a:r>
            <a:r>
              <a:rPr lang="kk-KZ" baseline="30000" dirty="0">
                <a:latin typeface="Times New Roman" pitchFamily="18" charset="0"/>
                <a:cs typeface="Times New Roman" pitchFamily="18" charset="0"/>
              </a:rPr>
              <a:t>3</a:t>
            </a:r>
            <a:r>
              <a:rPr lang="kk-KZ" dirty="0">
                <a:latin typeface="Times New Roman" pitchFamily="18" charset="0"/>
                <a:cs typeface="Times New Roman" pitchFamily="18" charset="0"/>
              </a:rPr>
              <a:t>   қабатына қоршалған қыздыру беті, м</a:t>
            </a:r>
            <a:r>
              <a:rPr lang="kk-KZ" baseline="30000" dirty="0">
                <a:latin typeface="Times New Roman" pitchFamily="18" charset="0"/>
                <a:cs typeface="Times New Roman" pitchFamily="18" charset="0"/>
              </a:rPr>
              <a:t>2</a:t>
            </a:r>
            <a:r>
              <a:rPr lang="kk-KZ"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Сонымен қатар, кесекті материалдардың қабаты қуыс көлемінің қабаттың толық көлеміне қатынасы болып табылатын кеуектілігімен сипатталады.</a:t>
            </a:r>
            <a:endParaRPr lang="ru-RU" dirty="0">
              <a:latin typeface="Times New Roman" pitchFamily="18" charset="0"/>
              <a:cs typeface="Times New Roman" pitchFamily="18" charset="0"/>
            </a:endParaRPr>
          </a:p>
          <a:p>
            <a:pPr algn="just"/>
            <a:endParaRPr lang="ru-RU" dirty="0"/>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Tree>
    <p:extLst>
      <p:ext uri="{BB962C8B-B14F-4D97-AF65-F5344CB8AC3E}">
        <p14:creationId xmlns:p14="http://schemas.microsoft.com/office/powerpoint/2010/main" val="66910305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D1B2D035-E6C4-3E49-A6FE-ECCF2619CA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2C-BA35-684A-B2BB-141214081ED9}" type="slidenum">
              <a:rPr lang="ru-RU" altLang="x-none"/>
              <a:pPr eaLnBrk="1" hangingPunct="1"/>
              <a:t>40</a:t>
            </a:fld>
            <a:endParaRPr lang="ru-RU" altLang="x-none"/>
          </a:p>
        </p:txBody>
      </p:sp>
      <p:sp>
        <p:nvSpPr>
          <p:cNvPr id="6147" name="Rectangle 2">
            <a:extLst>
              <a:ext uri="{FF2B5EF4-FFF2-40B4-BE49-F238E27FC236}">
                <a16:creationId xmlns:a16="http://schemas.microsoft.com/office/drawing/2014/main" id="{85B8A502-B20A-3D44-B03C-5DA6D5A4742F}"/>
              </a:ext>
            </a:extLst>
          </p:cNvPr>
          <p:cNvSpPr>
            <a:spLocks noChangeArrowheads="1"/>
          </p:cNvSpPr>
          <p:nvPr/>
        </p:nvSpPr>
        <p:spPr bwMode="auto">
          <a:xfrm>
            <a:off x="434975" y="322263"/>
            <a:ext cx="8258175" cy="69691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9. Домна </a:t>
            </a:r>
            <a:r>
              <a:rPr lang="ru-RU" sz="2800" b="1" dirty="0" err="1">
                <a:solidFill>
                  <a:schemeClr val="accent1">
                    <a:lumMod val="50000"/>
                  </a:schemeClr>
                </a:solidFill>
                <a:latin typeface="Arial" charset="0"/>
              </a:rPr>
              <a:t>пешін</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салқындату</a:t>
            </a:r>
            <a:endParaRPr lang="ru-RU" sz="2800" b="1" dirty="0">
              <a:solidFill>
                <a:schemeClr val="accent1">
                  <a:lumMod val="50000"/>
                </a:schemeClr>
              </a:solidFill>
              <a:latin typeface="Arial" charset="0"/>
            </a:endParaRPr>
          </a:p>
        </p:txBody>
      </p:sp>
      <p:sp>
        <p:nvSpPr>
          <p:cNvPr id="16389" name="Rectangle 10">
            <a:extLst>
              <a:ext uri="{FF2B5EF4-FFF2-40B4-BE49-F238E27FC236}">
                <a16:creationId xmlns:a16="http://schemas.microsoft.com/office/drawing/2014/main" id="{D0E0DE82-D2BE-EB4C-AAB7-2D6BC557BD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0" name="Rectangle 12">
            <a:extLst>
              <a:ext uri="{FF2B5EF4-FFF2-40B4-BE49-F238E27FC236}">
                <a16:creationId xmlns:a16="http://schemas.microsoft.com/office/drawing/2014/main" id="{E7288C3B-F6C8-8A44-B6C4-1B0054FAA1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1" name="Rectangle 14">
            <a:extLst>
              <a:ext uri="{FF2B5EF4-FFF2-40B4-BE49-F238E27FC236}">
                <a16:creationId xmlns:a16="http://schemas.microsoft.com/office/drawing/2014/main" id="{BAB3B7EA-DE02-6A45-BD61-9D06CC552D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2" name="Rectangle 16">
            <a:extLst>
              <a:ext uri="{FF2B5EF4-FFF2-40B4-BE49-F238E27FC236}">
                <a16:creationId xmlns:a16="http://schemas.microsoft.com/office/drawing/2014/main" id="{603A291E-FAD0-634F-A921-D12C5DAD08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3" name="Rectangle 18">
            <a:extLst>
              <a:ext uri="{FF2B5EF4-FFF2-40B4-BE49-F238E27FC236}">
                <a16:creationId xmlns:a16="http://schemas.microsoft.com/office/drawing/2014/main" id="{E7584EF7-0073-314F-AECC-128C36FF02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4" name="Rectangle 21">
            <a:extLst>
              <a:ext uri="{FF2B5EF4-FFF2-40B4-BE49-F238E27FC236}">
                <a16:creationId xmlns:a16="http://schemas.microsoft.com/office/drawing/2014/main" id="{6EBC3E30-0093-5740-A551-0FA3F2E3A6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5" name="Rectangle 22">
            <a:extLst>
              <a:ext uri="{FF2B5EF4-FFF2-40B4-BE49-F238E27FC236}">
                <a16:creationId xmlns:a16="http://schemas.microsoft.com/office/drawing/2014/main" id="{91C6BE7F-4457-324C-AA21-F1C35AF2D4BA}"/>
              </a:ext>
            </a:extLst>
          </p:cNvPr>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6" name="Rectangle 24">
            <a:extLst>
              <a:ext uri="{FF2B5EF4-FFF2-40B4-BE49-F238E27FC236}">
                <a16:creationId xmlns:a16="http://schemas.microsoft.com/office/drawing/2014/main" id="{4AC840E1-A012-2443-8C20-8F5F531E2A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7" name="Rectangle 26">
            <a:extLst>
              <a:ext uri="{FF2B5EF4-FFF2-40B4-BE49-F238E27FC236}">
                <a16:creationId xmlns:a16="http://schemas.microsoft.com/office/drawing/2014/main" id="{7081F49A-0935-0944-BCE0-F83A51BABA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8" name="Rectangle 28">
            <a:extLst>
              <a:ext uri="{FF2B5EF4-FFF2-40B4-BE49-F238E27FC236}">
                <a16:creationId xmlns:a16="http://schemas.microsoft.com/office/drawing/2014/main" id="{5891BECB-9384-3F42-9856-5A461C01E2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9" name="Rectangle 30">
            <a:extLst>
              <a:ext uri="{FF2B5EF4-FFF2-40B4-BE49-F238E27FC236}">
                <a16:creationId xmlns:a16="http://schemas.microsoft.com/office/drawing/2014/main" id="{A49B2B6C-D9E2-7049-AE8F-F677CBEE91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0" name="Rectangle 32">
            <a:extLst>
              <a:ext uri="{FF2B5EF4-FFF2-40B4-BE49-F238E27FC236}">
                <a16:creationId xmlns:a16="http://schemas.microsoft.com/office/drawing/2014/main" id="{35A81440-94DE-7543-B8E8-F7D3870E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1" name="Rectangle 34">
            <a:extLst>
              <a:ext uri="{FF2B5EF4-FFF2-40B4-BE49-F238E27FC236}">
                <a16:creationId xmlns:a16="http://schemas.microsoft.com/office/drawing/2014/main" id="{AD862C7A-7ABD-B24D-B222-A36D26707D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2" name="Rectangle 24">
            <a:extLst>
              <a:ext uri="{FF2B5EF4-FFF2-40B4-BE49-F238E27FC236}">
                <a16:creationId xmlns:a16="http://schemas.microsoft.com/office/drawing/2014/main" id="{15580F66-B608-1745-9DE6-8DD072DCA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3" name="Rectangle 26">
            <a:extLst>
              <a:ext uri="{FF2B5EF4-FFF2-40B4-BE49-F238E27FC236}">
                <a16:creationId xmlns:a16="http://schemas.microsoft.com/office/drawing/2014/main" id="{7D8F04F3-6C2F-7D45-B4B1-F66A1CB7FAB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4" name="Rectangle 30">
            <a:extLst>
              <a:ext uri="{FF2B5EF4-FFF2-40B4-BE49-F238E27FC236}">
                <a16:creationId xmlns:a16="http://schemas.microsoft.com/office/drawing/2014/main" id="{6F074253-F415-DD43-8A1B-EC7EA66078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2" name="TextBox 1">
            <a:extLst>
              <a:ext uri="{FF2B5EF4-FFF2-40B4-BE49-F238E27FC236}">
                <a16:creationId xmlns:a16="http://schemas.microsoft.com/office/drawing/2014/main" id="{A7A8446A-0AD9-2D44-907B-BF66919DD61D}"/>
              </a:ext>
            </a:extLst>
          </p:cNvPr>
          <p:cNvSpPr txBox="1"/>
          <p:nvPr/>
        </p:nvSpPr>
        <p:spPr>
          <a:xfrm>
            <a:off x="423246" y="956746"/>
            <a:ext cx="8397226" cy="5355312"/>
          </a:xfrm>
          <a:prstGeom prst="rect">
            <a:avLst/>
          </a:prstGeom>
          <a:noFill/>
        </p:spPr>
        <p:txBody>
          <a:bodyPr wrap="square" rtlCol="0">
            <a:spAutoFit/>
          </a:bodyPr>
          <a:lstStyle/>
          <a:p>
            <a:pPr indent="357188" algn="just"/>
            <a:r>
              <a:rPr lang="kk-KZ" dirty="0">
                <a:latin typeface="Times New Roman" pitchFamily="18" charset="0"/>
                <a:cs typeface="Times New Roman" pitchFamily="18" charset="0"/>
              </a:rPr>
              <a:t>Домна пештерін салқындату футеровканы сақтау және қаптаманы жоғары температуралардың әсерінен қорғау үшін қажет, бұл жағдайда пеш ірі жергілікті қалаудың зақымдануы кезінде де жұмыс істей алады.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Домна пешін салқындатқыштың түріне қарай салқындату екі негізгі әдіске бөлінеді: </a:t>
            </a:r>
            <a:endParaRPr lang="ru-RU" dirty="0">
              <a:latin typeface="Times New Roman" pitchFamily="18" charset="0"/>
              <a:cs typeface="Times New Roman" pitchFamily="18" charset="0"/>
            </a:endParaRPr>
          </a:p>
          <a:p>
            <a:pPr marL="285750" indent="-285750" algn="just">
              <a:buFont typeface="Arial" pitchFamily="34" charset="0"/>
              <a:buChar char="•"/>
            </a:pPr>
            <a:r>
              <a:rPr lang="kk-KZ" dirty="0">
                <a:solidFill>
                  <a:srgbClr val="FF0000"/>
                </a:solidFill>
                <a:latin typeface="Times New Roman" pitchFamily="18" charset="0"/>
                <a:cs typeface="Times New Roman" pitchFamily="18" charset="0"/>
              </a:rPr>
              <a:t>суық техникалық сумен, кейде химиялық тазартылған және қайнаған (деаэрацияланған) сумен, буланудың жасырын жылуын салқындату факторы ретінде қолданылады; </a:t>
            </a:r>
            <a:endParaRPr lang="ru-RU" dirty="0">
              <a:solidFill>
                <a:srgbClr val="FF0000"/>
              </a:solidFill>
              <a:latin typeface="Times New Roman" pitchFamily="18" charset="0"/>
              <a:cs typeface="Times New Roman" pitchFamily="18" charset="0"/>
            </a:endParaRPr>
          </a:p>
          <a:p>
            <a:pPr marL="285750" indent="-285750" algn="just">
              <a:buFont typeface="Arial" pitchFamily="34" charset="0"/>
              <a:buChar char="•"/>
            </a:pPr>
            <a:r>
              <a:rPr lang="kk-KZ" dirty="0">
                <a:latin typeface="Times New Roman" pitchFamily="18" charset="0"/>
                <a:cs typeface="Times New Roman" pitchFamily="18" charset="0"/>
              </a:rPr>
              <a:t>екінші әдіс</a:t>
            </a:r>
            <a:r>
              <a:rPr lang="kk-KZ" dirty="0">
                <a:solidFill>
                  <a:srgbClr val="FF0000"/>
                </a:solidFill>
                <a:latin typeface="Times New Roman" pitchFamily="18" charset="0"/>
                <a:cs typeface="Times New Roman" pitchFamily="18" charset="0"/>
              </a:rPr>
              <a:t> буландыратын салқындату </a:t>
            </a:r>
            <a:r>
              <a:rPr lang="kk-KZ" dirty="0">
                <a:latin typeface="Times New Roman" pitchFamily="18" charset="0"/>
                <a:cs typeface="Times New Roman" pitchFamily="18" charset="0"/>
              </a:rPr>
              <a:t>деп аталады. </a:t>
            </a:r>
            <a:endParaRPr lang="ru-RU" dirty="0">
              <a:latin typeface="Times New Roman" pitchFamily="18" charset="0"/>
              <a:cs typeface="Times New Roman" pitchFamily="18" charset="0"/>
            </a:endParaRPr>
          </a:p>
          <a:p>
            <a:pPr indent="357188" algn="just"/>
            <a:endParaRPr lang="kk-KZ"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Салқындатудың екі әдісі де көлденең және тік болып бөлінеді.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357188" algn="just"/>
            <a:r>
              <a:rPr lang="kk-KZ" dirty="0">
                <a:solidFill>
                  <a:srgbClr val="FF0000"/>
                </a:solidFill>
                <a:latin typeface="Times New Roman" pitchFamily="18" charset="0"/>
                <a:cs typeface="Times New Roman" pitchFamily="18" charset="0"/>
              </a:rPr>
              <a:t>Бірінші жағдайда </a:t>
            </a:r>
            <a:r>
              <a:rPr lang="kk-KZ" dirty="0">
                <a:latin typeface="Times New Roman" pitchFamily="18" charset="0"/>
                <a:cs typeface="Times New Roman" pitchFamily="18" charset="0"/>
              </a:rPr>
              <a:t>шахтаның, будың, иықтың және Домна пешінің фурма аймағының тоңазытқыштары қалау массивінде көлденең, ал екіншісінде - пештің қаптамасының ішкі жағына арнайы бұрандалармен бекіте отырып, салқындатылатын бет бойынша тігінен орнатылады (12-сурет).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Металл қабылдағышты және бүйір бетін салқындату барлық жағдайларда тек тік тоңазытқыштармен жүзеге асырылады.</a:t>
            </a:r>
            <a:endParaRPr lang="ru-RU" dirty="0">
              <a:latin typeface="Times New Roman" pitchFamily="18" charset="0"/>
              <a:cs typeface="Times New Roman" pitchFamily="18"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D1B2D035-E6C4-3E49-A6FE-ECCF2619CA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2C-BA35-684A-B2BB-141214081ED9}" type="slidenum">
              <a:rPr lang="ru-RU" altLang="x-none"/>
              <a:pPr eaLnBrk="1" hangingPunct="1"/>
              <a:t>41</a:t>
            </a:fld>
            <a:endParaRPr lang="ru-RU" altLang="x-none"/>
          </a:p>
        </p:txBody>
      </p:sp>
      <p:sp>
        <p:nvSpPr>
          <p:cNvPr id="6147" name="Rectangle 2">
            <a:extLst>
              <a:ext uri="{FF2B5EF4-FFF2-40B4-BE49-F238E27FC236}">
                <a16:creationId xmlns:a16="http://schemas.microsoft.com/office/drawing/2014/main" id="{85B8A502-B20A-3D44-B03C-5DA6D5A4742F}"/>
              </a:ext>
            </a:extLst>
          </p:cNvPr>
          <p:cNvSpPr>
            <a:spLocks noChangeArrowheads="1"/>
          </p:cNvSpPr>
          <p:nvPr/>
        </p:nvSpPr>
        <p:spPr bwMode="auto">
          <a:xfrm>
            <a:off x="434975" y="322263"/>
            <a:ext cx="8258175" cy="69691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9. Домна </a:t>
            </a:r>
            <a:r>
              <a:rPr lang="ru-RU" sz="2800" b="1" dirty="0" err="1">
                <a:solidFill>
                  <a:schemeClr val="accent1">
                    <a:lumMod val="50000"/>
                  </a:schemeClr>
                </a:solidFill>
                <a:latin typeface="Arial" charset="0"/>
              </a:rPr>
              <a:t>пешін</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салқындату</a:t>
            </a:r>
            <a:endParaRPr lang="ru-RU" sz="2800" b="1" dirty="0">
              <a:solidFill>
                <a:schemeClr val="accent1">
                  <a:lumMod val="50000"/>
                </a:schemeClr>
              </a:solidFill>
              <a:latin typeface="Arial" charset="0"/>
            </a:endParaRPr>
          </a:p>
        </p:txBody>
      </p:sp>
      <p:sp>
        <p:nvSpPr>
          <p:cNvPr id="16389" name="Rectangle 10">
            <a:extLst>
              <a:ext uri="{FF2B5EF4-FFF2-40B4-BE49-F238E27FC236}">
                <a16:creationId xmlns:a16="http://schemas.microsoft.com/office/drawing/2014/main" id="{D0E0DE82-D2BE-EB4C-AAB7-2D6BC557BD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0" name="Rectangle 12">
            <a:extLst>
              <a:ext uri="{FF2B5EF4-FFF2-40B4-BE49-F238E27FC236}">
                <a16:creationId xmlns:a16="http://schemas.microsoft.com/office/drawing/2014/main" id="{E7288C3B-F6C8-8A44-B6C4-1B0054FAA1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1" name="Rectangle 14">
            <a:extLst>
              <a:ext uri="{FF2B5EF4-FFF2-40B4-BE49-F238E27FC236}">
                <a16:creationId xmlns:a16="http://schemas.microsoft.com/office/drawing/2014/main" id="{BAB3B7EA-DE02-6A45-BD61-9D06CC552D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2" name="Rectangle 16">
            <a:extLst>
              <a:ext uri="{FF2B5EF4-FFF2-40B4-BE49-F238E27FC236}">
                <a16:creationId xmlns:a16="http://schemas.microsoft.com/office/drawing/2014/main" id="{603A291E-FAD0-634F-A921-D12C5DAD08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3" name="Rectangle 18">
            <a:extLst>
              <a:ext uri="{FF2B5EF4-FFF2-40B4-BE49-F238E27FC236}">
                <a16:creationId xmlns:a16="http://schemas.microsoft.com/office/drawing/2014/main" id="{E7584EF7-0073-314F-AECC-128C36FF02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4" name="Rectangle 21">
            <a:extLst>
              <a:ext uri="{FF2B5EF4-FFF2-40B4-BE49-F238E27FC236}">
                <a16:creationId xmlns:a16="http://schemas.microsoft.com/office/drawing/2014/main" id="{6EBC3E30-0093-5740-A551-0FA3F2E3A6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5" name="Rectangle 22">
            <a:extLst>
              <a:ext uri="{FF2B5EF4-FFF2-40B4-BE49-F238E27FC236}">
                <a16:creationId xmlns:a16="http://schemas.microsoft.com/office/drawing/2014/main" id="{91C6BE7F-4457-324C-AA21-F1C35AF2D4BA}"/>
              </a:ext>
            </a:extLst>
          </p:cNvPr>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6" name="Rectangle 24">
            <a:extLst>
              <a:ext uri="{FF2B5EF4-FFF2-40B4-BE49-F238E27FC236}">
                <a16:creationId xmlns:a16="http://schemas.microsoft.com/office/drawing/2014/main" id="{4AC840E1-A012-2443-8C20-8F5F531E2A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7" name="Rectangle 26">
            <a:extLst>
              <a:ext uri="{FF2B5EF4-FFF2-40B4-BE49-F238E27FC236}">
                <a16:creationId xmlns:a16="http://schemas.microsoft.com/office/drawing/2014/main" id="{7081F49A-0935-0944-BCE0-F83A51BABA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8" name="Rectangle 28">
            <a:extLst>
              <a:ext uri="{FF2B5EF4-FFF2-40B4-BE49-F238E27FC236}">
                <a16:creationId xmlns:a16="http://schemas.microsoft.com/office/drawing/2014/main" id="{5891BECB-9384-3F42-9856-5A461C01E2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9" name="Rectangle 30">
            <a:extLst>
              <a:ext uri="{FF2B5EF4-FFF2-40B4-BE49-F238E27FC236}">
                <a16:creationId xmlns:a16="http://schemas.microsoft.com/office/drawing/2014/main" id="{A49B2B6C-D9E2-7049-AE8F-F677CBEE91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0" name="Rectangle 32">
            <a:extLst>
              <a:ext uri="{FF2B5EF4-FFF2-40B4-BE49-F238E27FC236}">
                <a16:creationId xmlns:a16="http://schemas.microsoft.com/office/drawing/2014/main" id="{35A81440-94DE-7543-B8E8-F7D3870E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1" name="Rectangle 34">
            <a:extLst>
              <a:ext uri="{FF2B5EF4-FFF2-40B4-BE49-F238E27FC236}">
                <a16:creationId xmlns:a16="http://schemas.microsoft.com/office/drawing/2014/main" id="{AD862C7A-7ABD-B24D-B222-A36D26707D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2" name="Rectangle 24">
            <a:extLst>
              <a:ext uri="{FF2B5EF4-FFF2-40B4-BE49-F238E27FC236}">
                <a16:creationId xmlns:a16="http://schemas.microsoft.com/office/drawing/2014/main" id="{15580F66-B608-1745-9DE6-8DD072DCA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3" name="Rectangle 26">
            <a:extLst>
              <a:ext uri="{FF2B5EF4-FFF2-40B4-BE49-F238E27FC236}">
                <a16:creationId xmlns:a16="http://schemas.microsoft.com/office/drawing/2014/main" id="{7D8F04F3-6C2F-7D45-B4B1-F66A1CB7FAB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4" name="Rectangle 30">
            <a:extLst>
              <a:ext uri="{FF2B5EF4-FFF2-40B4-BE49-F238E27FC236}">
                <a16:creationId xmlns:a16="http://schemas.microsoft.com/office/drawing/2014/main" id="{6F074253-F415-DD43-8A1B-EC7EA66078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2" name="TextBox 1">
            <a:extLst>
              <a:ext uri="{FF2B5EF4-FFF2-40B4-BE49-F238E27FC236}">
                <a16:creationId xmlns:a16="http://schemas.microsoft.com/office/drawing/2014/main" id="{A7A8446A-0AD9-2D44-907B-BF66919DD61D}"/>
              </a:ext>
            </a:extLst>
          </p:cNvPr>
          <p:cNvSpPr txBox="1"/>
          <p:nvPr/>
        </p:nvSpPr>
        <p:spPr>
          <a:xfrm>
            <a:off x="4211959" y="3501008"/>
            <a:ext cx="4392687" cy="923330"/>
          </a:xfrm>
          <a:prstGeom prst="rect">
            <a:avLst/>
          </a:prstGeom>
          <a:noFill/>
        </p:spPr>
        <p:txBody>
          <a:bodyPr wrap="square" rtlCol="0">
            <a:spAutoFit/>
          </a:bodyPr>
          <a:lstStyle/>
          <a:p>
            <a:pPr algn="ctr"/>
            <a:r>
              <a:rPr lang="ru-RU" dirty="0">
                <a:latin typeface="Times New Roman" pitchFamily="18" charset="0"/>
                <a:cs typeface="Times New Roman" pitchFamily="18" charset="0"/>
              </a:rPr>
              <a:t>12-сурет-Салқындатуға </a:t>
            </a:r>
            <a:r>
              <a:rPr lang="ru-RU" dirty="0" err="1">
                <a:latin typeface="Times New Roman" pitchFamily="18" charset="0"/>
                <a:cs typeface="Times New Roman" pitchFamily="18" charset="0"/>
              </a:rPr>
              <a:t>арналған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көлденең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тоңазытқыштары</a:t>
            </a:r>
            <a:r>
              <a:rPr lang="ru-RU" dirty="0">
                <a:latin typeface="Times New Roman" pitchFamily="18" charset="0"/>
                <a:cs typeface="Times New Roman" pitchFamily="18" charset="0"/>
              </a:rPr>
              <a:t> бар Домна </a:t>
            </a:r>
            <a:r>
              <a:rPr lang="ru-RU" dirty="0" err="1">
                <a:latin typeface="Times New Roman" pitchFamily="18" charset="0"/>
                <a:cs typeface="Times New Roman" pitchFamily="18" charset="0"/>
              </a:rPr>
              <a:t>пешінің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шахтасы</a:t>
            </a:r>
            <a:endParaRPr lang="ru-RU" dirty="0">
              <a:latin typeface="Times New Roman" pitchFamily="18" charset="0"/>
              <a:cs typeface="Times New Roman" pitchFamily="18" charset="0"/>
            </a:endParaRPr>
          </a:p>
        </p:txBody>
      </p:sp>
      <p:pic>
        <p:nvPicPr>
          <p:cNvPr id="3" name="Рисунок 2">
            <a:extLst>
              <a:ext uri="{FF2B5EF4-FFF2-40B4-BE49-F238E27FC236}">
                <a16:creationId xmlns:a16="http://schemas.microsoft.com/office/drawing/2014/main" id="{27E6CB97-F7C5-7742-A73E-793629472EE6}"/>
              </a:ext>
            </a:extLst>
          </p:cNvPr>
          <p:cNvPicPr>
            <a:picLocks noChangeAspect="1"/>
          </p:cNvPicPr>
          <p:nvPr/>
        </p:nvPicPr>
        <p:blipFill>
          <a:blip r:embed="rId2"/>
          <a:stretch>
            <a:fillRect/>
          </a:stretch>
        </p:blipFill>
        <p:spPr>
          <a:xfrm>
            <a:off x="1073461" y="983771"/>
            <a:ext cx="3034680" cy="5516562"/>
          </a:xfrm>
          <a:prstGeom prst="rect">
            <a:avLst/>
          </a:prstGeom>
        </p:spPr>
      </p:pic>
    </p:spTree>
    <p:extLst>
      <p:ext uri="{BB962C8B-B14F-4D97-AF65-F5344CB8AC3E}">
        <p14:creationId xmlns:p14="http://schemas.microsoft.com/office/powerpoint/2010/main" val="11783494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D1B2D035-E6C4-3E49-A6FE-ECCF2619CA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2C-BA35-684A-B2BB-141214081ED9}" type="slidenum">
              <a:rPr lang="ru-RU" altLang="x-none"/>
              <a:pPr eaLnBrk="1" hangingPunct="1"/>
              <a:t>42</a:t>
            </a:fld>
            <a:endParaRPr lang="ru-RU" altLang="x-none"/>
          </a:p>
        </p:txBody>
      </p:sp>
      <p:sp>
        <p:nvSpPr>
          <p:cNvPr id="6147" name="Rectangle 2">
            <a:extLst>
              <a:ext uri="{FF2B5EF4-FFF2-40B4-BE49-F238E27FC236}">
                <a16:creationId xmlns:a16="http://schemas.microsoft.com/office/drawing/2014/main" id="{85B8A502-B20A-3D44-B03C-5DA6D5A4742F}"/>
              </a:ext>
            </a:extLst>
          </p:cNvPr>
          <p:cNvSpPr>
            <a:spLocks noChangeArrowheads="1"/>
          </p:cNvSpPr>
          <p:nvPr/>
        </p:nvSpPr>
        <p:spPr bwMode="auto">
          <a:xfrm>
            <a:off x="377005" y="228600"/>
            <a:ext cx="8258175" cy="94649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a:defRPr/>
            </a:pPr>
            <a:r>
              <a:rPr lang="ru-RU" sz="2800" b="1" dirty="0">
                <a:solidFill>
                  <a:schemeClr val="accent1">
                    <a:lumMod val="50000"/>
                  </a:schemeClr>
                </a:solidFill>
                <a:latin typeface="Arial" charset="0"/>
              </a:rPr>
              <a:t>10. </a:t>
            </a:r>
            <a:r>
              <a:rPr lang="ru-RU" sz="2800" b="1" dirty="0">
                <a:solidFill>
                  <a:schemeClr val="accent1">
                    <a:lumMod val="50000"/>
                  </a:schemeClr>
                </a:solidFill>
              </a:rPr>
              <a:t>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салқындату</a:t>
            </a:r>
            <a:r>
              <a:rPr lang="ru-RU" sz="2800" b="1" dirty="0">
                <a:solidFill>
                  <a:schemeClr val="accent1">
                    <a:lumMod val="50000"/>
                  </a:schemeClr>
                </a:solidFill>
              </a:rPr>
              <a:t> </a:t>
            </a:r>
            <a:r>
              <a:rPr lang="ru-RU" sz="2800" b="1" dirty="0" err="1">
                <a:solidFill>
                  <a:schemeClr val="accent1">
                    <a:lumMod val="50000"/>
                  </a:schemeClr>
                </a:solidFill>
              </a:rPr>
              <a:t>аспаптарының</a:t>
            </a:r>
            <a:r>
              <a:rPr lang="ru-RU" sz="2800" b="1" dirty="0">
                <a:solidFill>
                  <a:schemeClr val="accent1">
                    <a:lumMod val="50000"/>
                  </a:schemeClr>
                </a:solidFill>
              </a:rPr>
              <a:t> </a:t>
            </a:r>
            <a:r>
              <a:rPr lang="ru-RU" sz="2800" b="1" dirty="0" err="1">
                <a:solidFill>
                  <a:schemeClr val="accent1">
                    <a:lumMod val="50000"/>
                  </a:schemeClr>
                </a:solidFill>
              </a:rPr>
              <a:t>конструкциялары</a:t>
            </a:r>
            <a:endParaRPr lang="ru-RU" sz="2800" b="1" dirty="0">
              <a:solidFill>
                <a:schemeClr val="accent1">
                  <a:lumMod val="50000"/>
                </a:schemeClr>
              </a:solidFill>
              <a:latin typeface="Arial" charset="0"/>
            </a:endParaRPr>
          </a:p>
        </p:txBody>
      </p:sp>
      <p:sp>
        <p:nvSpPr>
          <p:cNvPr id="16389" name="Rectangle 10">
            <a:extLst>
              <a:ext uri="{FF2B5EF4-FFF2-40B4-BE49-F238E27FC236}">
                <a16:creationId xmlns:a16="http://schemas.microsoft.com/office/drawing/2014/main" id="{D0E0DE82-D2BE-EB4C-AAB7-2D6BC557BD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0" name="Rectangle 12">
            <a:extLst>
              <a:ext uri="{FF2B5EF4-FFF2-40B4-BE49-F238E27FC236}">
                <a16:creationId xmlns:a16="http://schemas.microsoft.com/office/drawing/2014/main" id="{E7288C3B-F6C8-8A44-B6C4-1B0054FAA1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1" name="Rectangle 14">
            <a:extLst>
              <a:ext uri="{FF2B5EF4-FFF2-40B4-BE49-F238E27FC236}">
                <a16:creationId xmlns:a16="http://schemas.microsoft.com/office/drawing/2014/main" id="{BAB3B7EA-DE02-6A45-BD61-9D06CC552D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2" name="Rectangle 16">
            <a:extLst>
              <a:ext uri="{FF2B5EF4-FFF2-40B4-BE49-F238E27FC236}">
                <a16:creationId xmlns:a16="http://schemas.microsoft.com/office/drawing/2014/main" id="{603A291E-FAD0-634F-A921-D12C5DAD08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3" name="Rectangle 18">
            <a:extLst>
              <a:ext uri="{FF2B5EF4-FFF2-40B4-BE49-F238E27FC236}">
                <a16:creationId xmlns:a16="http://schemas.microsoft.com/office/drawing/2014/main" id="{E7584EF7-0073-314F-AECC-128C36FF02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4" name="Rectangle 21">
            <a:extLst>
              <a:ext uri="{FF2B5EF4-FFF2-40B4-BE49-F238E27FC236}">
                <a16:creationId xmlns:a16="http://schemas.microsoft.com/office/drawing/2014/main" id="{6EBC3E30-0093-5740-A551-0FA3F2E3A6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5" name="Rectangle 22">
            <a:extLst>
              <a:ext uri="{FF2B5EF4-FFF2-40B4-BE49-F238E27FC236}">
                <a16:creationId xmlns:a16="http://schemas.microsoft.com/office/drawing/2014/main" id="{91C6BE7F-4457-324C-AA21-F1C35AF2D4BA}"/>
              </a:ext>
            </a:extLst>
          </p:cNvPr>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6" name="Rectangle 24">
            <a:extLst>
              <a:ext uri="{FF2B5EF4-FFF2-40B4-BE49-F238E27FC236}">
                <a16:creationId xmlns:a16="http://schemas.microsoft.com/office/drawing/2014/main" id="{4AC840E1-A012-2443-8C20-8F5F531E2A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7" name="Rectangle 26">
            <a:extLst>
              <a:ext uri="{FF2B5EF4-FFF2-40B4-BE49-F238E27FC236}">
                <a16:creationId xmlns:a16="http://schemas.microsoft.com/office/drawing/2014/main" id="{7081F49A-0935-0944-BCE0-F83A51BABA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8" name="Rectangle 28">
            <a:extLst>
              <a:ext uri="{FF2B5EF4-FFF2-40B4-BE49-F238E27FC236}">
                <a16:creationId xmlns:a16="http://schemas.microsoft.com/office/drawing/2014/main" id="{5891BECB-9384-3F42-9856-5A461C01E2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9" name="Rectangle 30">
            <a:extLst>
              <a:ext uri="{FF2B5EF4-FFF2-40B4-BE49-F238E27FC236}">
                <a16:creationId xmlns:a16="http://schemas.microsoft.com/office/drawing/2014/main" id="{A49B2B6C-D9E2-7049-AE8F-F677CBEE91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0" name="Rectangle 32">
            <a:extLst>
              <a:ext uri="{FF2B5EF4-FFF2-40B4-BE49-F238E27FC236}">
                <a16:creationId xmlns:a16="http://schemas.microsoft.com/office/drawing/2014/main" id="{35A81440-94DE-7543-B8E8-F7D3870E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1" name="Rectangle 34">
            <a:extLst>
              <a:ext uri="{FF2B5EF4-FFF2-40B4-BE49-F238E27FC236}">
                <a16:creationId xmlns:a16="http://schemas.microsoft.com/office/drawing/2014/main" id="{AD862C7A-7ABD-B24D-B222-A36D26707D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2" name="Rectangle 24">
            <a:extLst>
              <a:ext uri="{FF2B5EF4-FFF2-40B4-BE49-F238E27FC236}">
                <a16:creationId xmlns:a16="http://schemas.microsoft.com/office/drawing/2014/main" id="{15580F66-B608-1745-9DE6-8DD072DCA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3" name="Rectangle 26">
            <a:extLst>
              <a:ext uri="{FF2B5EF4-FFF2-40B4-BE49-F238E27FC236}">
                <a16:creationId xmlns:a16="http://schemas.microsoft.com/office/drawing/2014/main" id="{7D8F04F3-6C2F-7D45-B4B1-F66A1CB7FAB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4" name="Rectangle 30">
            <a:extLst>
              <a:ext uri="{FF2B5EF4-FFF2-40B4-BE49-F238E27FC236}">
                <a16:creationId xmlns:a16="http://schemas.microsoft.com/office/drawing/2014/main" id="{6F074253-F415-DD43-8A1B-EC7EA66078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2" name="TextBox 1">
            <a:extLst>
              <a:ext uri="{FF2B5EF4-FFF2-40B4-BE49-F238E27FC236}">
                <a16:creationId xmlns:a16="http://schemas.microsoft.com/office/drawing/2014/main" id="{A7A8446A-0AD9-2D44-907B-BF66919DD61D}"/>
              </a:ext>
            </a:extLst>
          </p:cNvPr>
          <p:cNvSpPr txBox="1"/>
          <p:nvPr/>
        </p:nvSpPr>
        <p:spPr>
          <a:xfrm>
            <a:off x="307478" y="1268760"/>
            <a:ext cx="8512993" cy="5078313"/>
          </a:xfrm>
          <a:prstGeom prst="rect">
            <a:avLst/>
          </a:prstGeom>
          <a:noFill/>
        </p:spPr>
        <p:txBody>
          <a:bodyPr wrap="square" rtlCol="0">
            <a:spAutoFit/>
          </a:bodyPr>
          <a:lstStyle/>
          <a:p>
            <a:pPr indent="357188" algn="just"/>
            <a:r>
              <a:rPr lang="kk-KZ" dirty="0">
                <a:latin typeface="Times New Roman" pitchFamily="18" charset="0"/>
                <a:cs typeface="Times New Roman" pitchFamily="18" charset="0"/>
              </a:rPr>
              <a:t>Салқындату құрылғыларының құрылымы  тік немесе көлденең салқындату жүйесіне және оның әдісіне (су немесе булану) байланысты (13, 14-суреттер).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Бірінші жағдайда айырмашылық пештің қалыңдығымен, екіншісінде-гидравликалық трактілердің құрылғысымен және тоңазытқыштардың өлшемдерімен байланысты.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Қазіргі тәжірибеде тік салқындату жүйесінде пештің аймақтарына орналасуына байланысты құрылымдық жағынан ерекшеленетін Плиталық тоңазытқыштар қолданылады.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Табан мен көріктің шетінде (оның ішінде фурмен аймағында) плиталарды тек тегіс беті бар, кірпіштен жылуды жақсы алу және тоңазытқыштың денесінің қызуын азайту үшін орнатады (13, А-сурет).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Жақсы гарнисаж жасау үшін иық белдіктерінде кірпіш құйылған қабырғалы тоңазытқыштар қолданылады (сурет 13,б). Иық белдіктерінде тегіс тоңазытқыштар аз қолданылады, олар жылу техникасы тұрғысынан ұтымды болса да, газ ағынының қатты абразивті әсеріне және Кокс үйкелісіне байланысты тез істен шығуы мүмкін, әсіресе тұрақсыз бүйір гарнисажда.</a:t>
            </a:r>
            <a:endParaRPr lang="ru-RU" dirty="0">
              <a:latin typeface="Times New Roman" pitchFamily="18" charset="0"/>
              <a:cs typeface="Times New Roman" pitchFamily="18" charset="0"/>
            </a:endParaRPr>
          </a:p>
          <a:p>
            <a:pPr algn="just"/>
            <a:endParaRPr lang="ru-RU" dirty="0"/>
          </a:p>
        </p:txBody>
      </p:sp>
    </p:spTree>
    <p:extLst>
      <p:ext uri="{BB962C8B-B14F-4D97-AF65-F5344CB8AC3E}">
        <p14:creationId xmlns:p14="http://schemas.microsoft.com/office/powerpoint/2010/main" val="158269535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D1B2D035-E6C4-3E49-A6FE-ECCF2619CA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2C-BA35-684A-B2BB-141214081ED9}" type="slidenum">
              <a:rPr lang="ru-RU" altLang="x-none"/>
              <a:pPr eaLnBrk="1" hangingPunct="1"/>
              <a:t>43</a:t>
            </a:fld>
            <a:endParaRPr lang="ru-RU" altLang="x-none"/>
          </a:p>
        </p:txBody>
      </p:sp>
      <p:sp>
        <p:nvSpPr>
          <p:cNvPr id="6147" name="Rectangle 2">
            <a:extLst>
              <a:ext uri="{FF2B5EF4-FFF2-40B4-BE49-F238E27FC236}">
                <a16:creationId xmlns:a16="http://schemas.microsoft.com/office/drawing/2014/main" id="{85B8A502-B20A-3D44-B03C-5DA6D5A4742F}"/>
              </a:ext>
            </a:extLst>
          </p:cNvPr>
          <p:cNvSpPr>
            <a:spLocks noChangeArrowheads="1"/>
          </p:cNvSpPr>
          <p:nvPr/>
        </p:nvSpPr>
        <p:spPr bwMode="auto">
          <a:xfrm>
            <a:off x="377005" y="228600"/>
            <a:ext cx="8258175" cy="94649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a:defRPr/>
            </a:pPr>
            <a:r>
              <a:rPr lang="ru-RU" sz="2800" b="1" dirty="0">
                <a:solidFill>
                  <a:schemeClr val="accent1">
                    <a:lumMod val="50000"/>
                  </a:schemeClr>
                </a:solidFill>
                <a:latin typeface="Arial" charset="0"/>
              </a:rPr>
              <a:t>10. </a:t>
            </a:r>
            <a:r>
              <a:rPr lang="ru-RU" sz="2800" b="1" dirty="0">
                <a:solidFill>
                  <a:schemeClr val="accent1">
                    <a:lumMod val="50000"/>
                  </a:schemeClr>
                </a:solidFill>
              </a:rPr>
              <a:t>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салқындату</a:t>
            </a:r>
            <a:r>
              <a:rPr lang="ru-RU" sz="2800" b="1" dirty="0">
                <a:solidFill>
                  <a:schemeClr val="accent1">
                    <a:lumMod val="50000"/>
                  </a:schemeClr>
                </a:solidFill>
              </a:rPr>
              <a:t> </a:t>
            </a:r>
            <a:r>
              <a:rPr lang="ru-RU" sz="2800" b="1" dirty="0" err="1">
                <a:solidFill>
                  <a:schemeClr val="accent1">
                    <a:lumMod val="50000"/>
                  </a:schemeClr>
                </a:solidFill>
              </a:rPr>
              <a:t>аспаптарының</a:t>
            </a:r>
            <a:r>
              <a:rPr lang="ru-RU" sz="2800" b="1" dirty="0">
                <a:solidFill>
                  <a:schemeClr val="accent1">
                    <a:lumMod val="50000"/>
                  </a:schemeClr>
                </a:solidFill>
              </a:rPr>
              <a:t> </a:t>
            </a:r>
            <a:r>
              <a:rPr lang="ru-RU" sz="2800" b="1" dirty="0" err="1">
                <a:solidFill>
                  <a:schemeClr val="accent1">
                    <a:lumMod val="50000"/>
                  </a:schemeClr>
                </a:solidFill>
              </a:rPr>
              <a:t>конструкциялары</a:t>
            </a:r>
            <a:endParaRPr lang="ru-RU" sz="2800" b="1" dirty="0">
              <a:solidFill>
                <a:schemeClr val="accent1">
                  <a:lumMod val="50000"/>
                </a:schemeClr>
              </a:solidFill>
              <a:latin typeface="Arial" charset="0"/>
            </a:endParaRPr>
          </a:p>
        </p:txBody>
      </p:sp>
      <p:sp>
        <p:nvSpPr>
          <p:cNvPr id="16389" name="Rectangle 10">
            <a:extLst>
              <a:ext uri="{FF2B5EF4-FFF2-40B4-BE49-F238E27FC236}">
                <a16:creationId xmlns:a16="http://schemas.microsoft.com/office/drawing/2014/main" id="{D0E0DE82-D2BE-EB4C-AAB7-2D6BC557BD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0" name="Rectangle 12">
            <a:extLst>
              <a:ext uri="{FF2B5EF4-FFF2-40B4-BE49-F238E27FC236}">
                <a16:creationId xmlns:a16="http://schemas.microsoft.com/office/drawing/2014/main" id="{E7288C3B-F6C8-8A44-B6C4-1B0054FAA1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1" name="Rectangle 14">
            <a:extLst>
              <a:ext uri="{FF2B5EF4-FFF2-40B4-BE49-F238E27FC236}">
                <a16:creationId xmlns:a16="http://schemas.microsoft.com/office/drawing/2014/main" id="{BAB3B7EA-DE02-6A45-BD61-9D06CC552D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2" name="Rectangle 16">
            <a:extLst>
              <a:ext uri="{FF2B5EF4-FFF2-40B4-BE49-F238E27FC236}">
                <a16:creationId xmlns:a16="http://schemas.microsoft.com/office/drawing/2014/main" id="{603A291E-FAD0-634F-A921-D12C5DAD08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3" name="Rectangle 18">
            <a:extLst>
              <a:ext uri="{FF2B5EF4-FFF2-40B4-BE49-F238E27FC236}">
                <a16:creationId xmlns:a16="http://schemas.microsoft.com/office/drawing/2014/main" id="{E7584EF7-0073-314F-AECC-128C36FF02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4" name="Rectangle 21">
            <a:extLst>
              <a:ext uri="{FF2B5EF4-FFF2-40B4-BE49-F238E27FC236}">
                <a16:creationId xmlns:a16="http://schemas.microsoft.com/office/drawing/2014/main" id="{6EBC3E30-0093-5740-A551-0FA3F2E3A6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5" name="Rectangle 22">
            <a:extLst>
              <a:ext uri="{FF2B5EF4-FFF2-40B4-BE49-F238E27FC236}">
                <a16:creationId xmlns:a16="http://schemas.microsoft.com/office/drawing/2014/main" id="{91C6BE7F-4457-324C-AA21-F1C35AF2D4BA}"/>
              </a:ext>
            </a:extLst>
          </p:cNvPr>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6" name="Rectangle 24">
            <a:extLst>
              <a:ext uri="{FF2B5EF4-FFF2-40B4-BE49-F238E27FC236}">
                <a16:creationId xmlns:a16="http://schemas.microsoft.com/office/drawing/2014/main" id="{4AC840E1-A012-2443-8C20-8F5F531E2A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7" name="Rectangle 26">
            <a:extLst>
              <a:ext uri="{FF2B5EF4-FFF2-40B4-BE49-F238E27FC236}">
                <a16:creationId xmlns:a16="http://schemas.microsoft.com/office/drawing/2014/main" id="{7081F49A-0935-0944-BCE0-F83A51BABA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8" name="Rectangle 28">
            <a:extLst>
              <a:ext uri="{FF2B5EF4-FFF2-40B4-BE49-F238E27FC236}">
                <a16:creationId xmlns:a16="http://schemas.microsoft.com/office/drawing/2014/main" id="{5891BECB-9384-3F42-9856-5A461C01E2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9" name="Rectangle 30">
            <a:extLst>
              <a:ext uri="{FF2B5EF4-FFF2-40B4-BE49-F238E27FC236}">
                <a16:creationId xmlns:a16="http://schemas.microsoft.com/office/drawing/2014/main" id="{A49B2B6C-D9E2-7049-AE8F-F677CBEE91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0" name="Rectangle 32">
            <a:extLst>
              <a:ext uri="{FF2B5EF4-FFF2-40B4-BE49-F238E27FC236}">
                <a16:creationId xmlns:a16="http://schemas.microsoft.com/office/drawing/2014/main" id="{35A81440-94DE-7543-B8E8-F7D3870E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1" name="Rectangle 34">
            <a:extLst>
              <a:ext uri="{FF2B5EF4-FFF2-40B4-BE49-F238E27FC236}">
                <a16:creationId xmlns:a16="http://schemas.microsoft.com/office/drawing/2014/main" id="{AD862C7A-7ABD-B24D-B222-A36D26707D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2" name="Rectangle 24">
            <a:extLst>
              <a:ext uri="{FF2B5EF4-FFF2-40B4-BE49-F238E27FC236}">
                <a16:creationId xmlns:a16="http://schemas.microsoft.com/office/drawing/2014/main" id="{15580F66-B608-1745-9DE6-8DD072DCA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3" name="Rectangle 26">
            <a:extLst>
              <a:ext uri="{FF2B5EF4-FFF2-40B4-BE49-F238E27FC236}">
                <a16:creationId xmlns:a16="http://schemas.microsoft.com/office/drawing/2014/main" id="{7D8F04F3-6C2F-7D45-B4B1-F66A1CB7FAB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4" name="Rectangle 30">
            <a:extLst>
              <a:ext uri="{FF2B5EF4-FFF2-40B4-BE49-F238E27FC236}">
                <a16:creationId xmlns:a16="http://schemas.microsoft.com/office/drawing/2014/main" id="{6F074253-F415-DD43-8A1B-EC7EA66078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2" name="TextBox 1">
            <a:extLst>
              <a:ext uri="{FF2B5EF4-FFF2-40B4-BE49-F238E27FC236}">
                <a16:creationId xmlns:a16="http://schemas.microsoft.com/office/drawing/2014/main" id="{A7A8446A-0AD9-2D44-907B-BF66919DD61D}"/>
              </a:ext>
            </a:extLst>
          </p:cNvPr>
          <p:cNvSpPr txBox="1"/>
          <p:nvPr/>
        </p:nvSpPr>
        <p:spPr>
          <a:xfrm>
            <a:off x="221584" y="5053397"/>
            <a:ext cx="8443467" cy="1877437"/>
          </a:xfrm>
          <a:prstGeom prst="rect">
            <a:avLst/>
          </a:prstGeom>
          <a:noFill/>
        </p:spPr>
        <p:txBody>
          <a:bodyPr wrap="square" rtlCol="0">
            <a:spAutoFit/>
          </a:bodyPr>
          <a:lstStyle/>
          <a:p>
            <a:pPr algn="ctr"/>
            <a:r>
              <a:rPr lang="kk-KZ" sz="1600" dirty="0">
                <a:latin typeface="Times New Roman" pitchFamily="18" charset="0"/>
                <a:cs typeface="Times New Roman" pitchFamily="18" charset="0"/>
              </a:rPr>
              <a:t>а-тегіс плита; </a:t>
            </a:r>
            <a:endParaRPr lang="ru-RU" sz="1600" dirty="0">
              <a:latin typeface="Times New Roman" pitchFamily="18" charset="0"/>
              <a:cs typeface="Times New Roman" pitchFamily="18" charset="0"/>
            </a:endParaRPr>
          </a:p>
          <a:p>
            <a:pPr algn="ctr"/>
            <a:r>
              <a:rPr lang="kk-KZ" sz="1600" dirty="0">
                <a:latin typeface="Times New Roman" pitchFamily="18" charset="0"/>
                <a:cs typeface="Times New Roman" pitchFamily="18" charset="0"/>
              </a:rPr>
              <a:t>б-кірпішпен қапталған; </a:t>
            </a:r>
            <a:endParaRPr lang="ru-RU" sz="1600" dirty="0">
              <a:latin typeface="Times New Roman" pitchFamily="18" charset="0"/>
              <a:cs typeface="Times New Roman" pitchFamily="18" charset="0"/>
            </a:endParaRPr>
          </a:p>
          <a:p>
            <a:pPr algn="ctr"/>
            <a:r>
              <a:rPr lang="kk-KZ" sz="1600" dirty="0">
                <a:latin typeface="Times New Roman" pitchFamily="18" charset="0"/>
                <a:cs typeface="Times New Roman" pitchFamily="18" charset="0"/>
              </a:rPr>
              <a:t>в-құйылған кірпішсіз қабырғалы</a:t>
            </a:r>
            <a:endParaRPr lang="ru-RU" sz="1600" dirty="0">
              <a:latin typeface="Times New Roman" pitchFamily="18" charset="0"/>
              <a:cs typeface="Times New Roman" pitchFamily="18" charset="0"/>
            </a:endParaRPr>
          </a:p>
          <a:p>
            <a:pPr algn="ctr"/>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ctr"/>
            <a:r>
              <a:rPr lang="kk-KZ" sz="1600" dirty="0">
                <a:latin typeface="Times New Roman" pitchFamily="18" charset="0"/>
                <a:cs typeface="Times New Roman" pitchFamily="18" charset="0"/>
              </a:rPr>
              <a:t>13-сурет-Домна пешінің тік плиталы тоңазытқыштары</a:t>
            </a:r>
            <a:endParaRPr lang="ru-RU" sz="1600" dirty="0">
              <a:latin typeface="Times New Roman" pitchFamily="18" charset="0"/>
              <a:cs typeface="Times New Roman" pitchFamily="18" charset="0"/>
            </a:endParaRPr>
          </a:p>
          <a:p>
            <a:pPr algn="ctr"/>
            <a:r>
              <a:rPr lang="ru-RU" sz="1600" dirty="0"/>
              <a:t> </a:t>
            </a:r>
          </a:p>
          <a:p>
            <a:endParaRPr lang="ru-RU" sz="1600" dirty="0"/>
          </a:p>
        </p:txBody>
      </p:sp>
      <p:pic>
        <p:nvPicPr>
          <p:cNvPr id="3" name="Рисунок 2">
            <a:extLst>
              <a:ext uri="{FF2B5EF4-FFF2-40B4-BE49-F238E27FC236}">
                <a16:creationId xmlns:a16="http://schemas.microsoft.com/office/drawing/2014/main" id="{1C907C7A-1556-E048-BA67-E774C2BDFC44}"/>
              </a:ext>
            </a:extLst>
          </p:cNvPr>
          <p:cNvPicPr>
            <a:picLocks noChangeAspect="1"/>
          </p:cNvPicPr>
          <p:nvPr/>
        </p:nvPicPr>
        <p:blipFill>
          <a:blip r:embed="rId2"/>
          <a:stretch>
            <a:fillRect/>
          </a:stretch>
        </p:blipFill>
        <p:spPr>
          <a:xfrm>
            <a:off x="755576" y="1191829"/>
            <a:ext cx="7254854" cy="3698275"/>
          </a:xfrm>
          <a:prstGeom prst="rect">
            <a:avLst/>
          </a:prstGeom>
        </p:spPr>
      </p:pic>
    </p:spTree>
    <p:extLst>
      <p:ext uri="{BB962C8B-B14F-4D97-AF65-F5344CB8AC3E}">
        <p14:creationId xmlns:p14="http://schemas.microsoft.com/office/powerpoint/2010/main" val="418639805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D1B2D035-E6C4-3E49-A6FE-ECCF2619CA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2C-BA35-684A-B2BB-141214081ED9}" type="slidenum">
              <a:rPr lang="ru-RU" altLang="x-none"/>
              <a:pPr eaLnBrk="1" hangingPunct="1"/>
              <a:t>44</a:t>
            </a:fld>
            <a:endParaRPr lang="ru-RU" altLang="x-none"/>
          </a:p>
        </p:txBody>
      </p:sp>
      <p:sp>
        <p:nvSpPr>
          <p:cNvPr id="6147" name="Rectangle 2">
            <a:extLst>
              <a:ext uri="{FF2B5EF4-FFF2-40B4-BE49-F238E27FC236}">
                <a16:creationId xmlns:a16="http://schemas.microsoft.com/office/drawing/2014/main" id="{85B8A502-B20A-3D44-B03C-5DA6D5A4742F}"/>
              </a:ext>
            </a:extLst>
          </p:cNvPr>
          <p:cNvSpPr>
            <a:spLocks noChangeArrowheads="1"/>
          </p:cNvSpPr>
          <p:nvPr/>
        </p:nvSpPr>
        <p:spPr bwMode="auto">
          <a:xfrm>
            <a:off x="377005" y="228600"/>
            <a:ext cx="8258175" cy="94649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just">
              <a:defRPr/>
            </a:pPr>
            <a:r>
              <a:rPr lang="ru-RU" sz="2800" b="1" dirty="0">
                <a:solidFill>
                  <a:schemeClr val="accent1">
                    <a:lumMod val="50000"/>
                  </a:schemeClr>
                </a:solidFill>
                <a:latin typeface="Arial" charset="0"/>
              </a:rPr>
              <a:t>10. </a:t>
            </a:r>
            <a:r>
              <a:rPr lang="ru-RU" sz="2800" b="1" dirty="0">
                <a:solidFill>
                  <a:schemeClr val="accent1">
                    <a:lumMod val="50000"/>
                  </a:schemeClr>
                </a:solidFill>
              </a:rPr>
              <a:t>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салқындату</a:t>
            </a:r>
            <a:r>
              <a:rPr lang="ru-RU" sz="2800" b="1" dirty="0">
                <a:solidFill>
                  <a:schemeClr val="accent1">
                    <a:lumMod val="50000"/>
                  </a:schemeClr>
                </a:solidFill>
              </a:rPr>
              <a:t> </a:t>
            </a:r>
            <a:r>
              <a:rPr lang="ru-RU" sz="2800" b="1" dirty="0" err="1">
                <a:solidFill>
                  <a:schemeClr val="accent1">
                    <a:lumMod val="50000"/>
                  </a:schemeClr>
                </a:solidFill>
              </a:rPr>
              <a:t>аспаптарының</a:t>
            </a:r>
            <a:r>
              <a:rPr lang="ru-RU" sz="2800" b="1" dirty="0">
                <a:solidFill>
                  <a:schemeClr val="accent1">
                    <a:lumMod val="50000"/>
                  </a:schemeClr>
                </a:solidFill>
              </a:rPr>
              <a:t> </a:t>
            </a:r>
            <a:r>
              <a:rPr lang="ru-RU" sz="2800" b="1" dirty="0" err="1">
                <a:solidFill>
                  <a:schemeClr val="accent1">
                    <a:lumMod val="50000"/>
                  </a:schemeClr>
                </a:solidFill>
              </a:rPr>
              <a:t>конструкциялары</a:t>
            </a:r>
            <a:endParaRPr lang="ru-RU" sz="2800" b="1" dirty="0">
              <a:solidFill>
                <a:schemeClr val="accent1">
                  <a:lumMod val="50000"/>
                </a:schemeClr>
              </a:solidFill>
              <a:latin typeface="Arial" charset="0"/>
            </a:endParaRPr>
          </a:p>
        </p:txBody>
      </p:sp>
      <p:sp>
        <p:nvSpPr>
          <p:cNvPr id="16389" name="Rectangle 10">
            <a:extLst>
              <a:ext uri="{FF2B5EF4-FFF2-40B4-BE49-F238E27FC236}">
                <a16:creationId xmlns:a16="http://schemas.microsoft.com/office/drawing/2014/main" id="{D0E0DE82-D2BE-EB4C-AAB7-2D6BC557BD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0" name="Rectangle 12">
            <a:extLst>
              <a:ext uri="{FF2B5EF4-FFF2-40B4-BE49-F238E27FC236}">
                <a16:creationId xmlns:a16="http://schemas.microsoft.com/office/drawing/2014/main" id="{E7288C3B-F6C8-8A44-B6C4-1B0054FAA1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1" name="Rectangle 14">
            <a:extLst>
              <a:ext uri="{FF2B5EF4-FFF2-40B4-BE49-F238E27FC236}">
                <a16:creationId xmlns:a16="http://schemas.microsoft.com/office/drawing/2014/main" id="{BAB3B7EA-DE02-6A45-BD61-9D06CC552D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2" name="Rectangle 16">
            <a:extLst>
              <a:ext uri="{FF2B5EF4-FFF2-40B4-BE49-F238E27FC236}">
                <a16:creationId xmlns:a16="http://schemas.microsoft.com/office/drawing/2014/main" id="{603A291E-FAD0-634F-A921-D12C5DAD08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3" name="Rectangle 18">
            <a:extLst>
              <a:ext uri="{FF2B5EF4-FFF2-40B4-BE49-F238E27FC236}">
                <a16:creationId xmlns:a16="http://schemas.microsoft.com/office/drawing/2014/main" id="{E7584EF7-0073-314F-AECC-128C36FF02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4" name="Rectangle 21">
            <a:extLst>
              <a:ext uri="{FF2B5EF4-FFF2-40B4-BE49-F238E27FC236}">
                <a16:creationId xmlns:a16="http://schemas.microsoft.com/office/drawing/2014/main" id="{6EBC3E30-0093-5740-A551-0FA3F2E3A6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5" name="Rectangle 22">
            <a:extLst>
              <a:ext uri="{FF2B5EF4-FFF2-40B4-BE49-F238E27FC236}">
                <a16:creationId xmlns:a16="http://schemas.microsoft.com/office/drawing/2014/main" id="{91C6BE7F-4457-324C-AA21-F1C35AF2D4BA}"/>
              </a:ext>
            </a:extLst>
          </p:cNvPr>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6" name="Rectangle 24">
            <a:extLst>
              <a:ext uri="{FF2B5EF4-FFF2-40B4-BE49-F238E27FC236}">
                <a16:creationId xmlns:a16="http://schemas.microsoft.com/office/drawing/2014/main" id="{4AC840E1-A012-2443-8C20-8F5F531E2A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7" name="Rectangle 26">
            <a:extLst>
              <a:ext uri="{FF2B5EF4-FFF2-40B4-BE49-F238E27FC236}">
                <a16:creationId xmlns:a16="http://schemas.microsoft.com/office/drawing/2014/main" id="{7081F49A-0935-0944-BCE0-F83A51BABA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8" name="Rectangle 28">
            <a:extLst>
              <a:ext uri="{FF2B5EF4-FFF2-40B4-BE49-F238E27FC236}">
                <a16:creationId xmlns:a16="http://schemas.microsoft.com/office/drawing/2014/main" id="{5891BECB-9384-3F42-9856-5A461C01E2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9" name="Rectangle 30">
            <a:extLst>
              <a:ext uri="{FF2B5EF4-FFF2-40B4-BE49-F238E27FC236}">
                <a16:creationId xmlns:a16="http://schemas.microsoft.com/office/drawing/2014/main" id="{A49B2B6C-D9E2-7049-AE8F-F677CBEE91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0" name="Rectangle 32">
            <a:extLst>
              <a:ext uri="{FF2B5EF4-FFF2-40B4-BE49-F238E27FC236}">
                <a16:creationId xmlns:a16="http://schemas.microsoft.com/office/drawing/2014/main" id="{35A81440-94DE-7543-B8E8-F7D3870E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1" name="Rectangle 34">
            <a:extLst>
              <a:ext uri="{FF2B5EF4-FFF2-40B4-BE49-F238E27FC236}">
                <a16:creationId xmlns:a16="http://schemas.microsoft.com/office/drawing/2014/main" id="{AD862C7A-7ABD-B24D-B222-A36D26707D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2" name="Rectangle 24">
            <a:extLst>
              <a:ext uri="{FF2B5EF4-FFF2-40B4-BE49-F238E27FC236}">
                <a16:creationId xmlns:a16="http://schemas.microsoft.com/office/drawing/2014/main" id="{15580F66-B608-1745-9DE6-8DD072DCA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3" name="Rectangle 26">
            <a:extLst>
              <a:ext uri="{FF2B5EF4-FFF2-40B4-BE49-F238E27FC236}">
                <a16:creationId xmlns:a16="http://schemas.microsoft.com/office/drawing/2014/main" id="{7D8F04F3-6C2F-7D45-B4B1-F66A1CB7FAB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4" name="Rectangle 30">
            <a:extLst>
              <a:ext uri="{FF2B5EF4-FFF2-40B4-BE49-F238E27FC236}">
                <a16:creationId xmlns:a16="http://schemas.microsoft.com/office/drawing/2014/main" id="{6F074253-F415-DD43-8A1B-EC7EA66078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2" name="TextBox 1">
            <a:extLst>
              <a:ext uri="{FF2B5EF4-FFF2-40B4-BE49-F238E27FC236}">
                <a16:creationId xmlns:a16="http://schemas.microsoft.com/office/drawing/2014/main" id="{A7A8446A-0AD9-2D44-907B-BF66919DD61D}"/>
              </a:ext>
            </a:extLst>
          </p:cNvPr>
          <p:cNvSpPr txBox="1"/>
          <p:nvPr/>
        </p:nvSpPr>
        <p:spPr>
          <a:xfrm>
            <a:off x="377005" y="5196692"/>
            <a:ext cx="8622426" cy="830997"/>
          </a:xfrm>
          <a:prstGeom prst="rect">
            <a:avLst/>
          </a:prstGeom>
          <a:noFill/>
        </p:spPr>
        <p:txBody>
          <a:bodyPr wrap="square" rtlCol="0">
            <a:spAutoFit/>
          </a:bodyPr>
          <a:lstStyle/>
          <a:p>
            <a:pPr algn="ctr"/>
            <a:r>
              <a:rPr lang="ru-RU" sz="1600" dirty="0"/>
              <a:t>а-</a:t>
            </a:r>
            <a:r>
              <a:rPr lang="ru-RU" sz="1600" dirty="0" err="1"/>
              <a:t>тегіс</a:t>
            </a:r>
            <a:r>
              <a:rPr lang="ru-RU" sz="1600" dirty="0"/>
              <a:t> плита; б-</a:t>
            </a:r>
            <a:r>
              <a:rPr lang="ru-RU" sz="1600" dirty="0" err="1"/>
              <a:t>құйылған</a:t>
            </a:r>
            <a:r>
              <a:rPr lang="ru-RU" sz="1600" dirty="0"/>
              <a:t> </a:t>
            </a:r>
            <a:r>
              <a:rPr lang="ru-RU" sz="1600" dirty="0" err="1"/>
              <a:t>кірпішпен</a:t>
            </a:r>
            <a:r>
              <a:rPr lang="ru-RU" sz="1600" dirty="0"/>
              <a:t> </a:t>
            </a:r>
            <a:r>
              <a:rPr lang="ru-RU" sz="1600" dirty="0" err="1"/>
              <a:t>қабырғалы</a:t>
            </a:r>
            <a:r>
              <a:rPr lang="ru-RU" sz="1600" dirty="0"/>
              <a:t>; в-</a:t>
            </a:r>
            <a:r>
              <a:rPr lang="ru-RU" sz="1600" dirty="0" err="1"/>
              <a:t>құйылған</a:t>
            </a:r>
            <a:r>
              <a:rPr lang="ru-RU" sz="1600" dirty="0"/>
              <a:t> </a:t>
            </a:r>
            <a:r>
              <a:rPr lang="ru-RU" sz="1600" dirty="0" err="1"/>
              <a:t>кірпішсіз</a:t>
            </a:r>
            <a:r>
              <a:rPr lang="ru-RU" sz="1600" dirty="0"/>
              <a:t> </a:t>
            </a:r>
            <a:r>
              <a:rPr lang="ru-RU" sz="1600" dirty="0" err="1"/>
              <a:t>қабырғалы</a:t>
            </a:r>
            <a:endParaRPr lang="ru-RU" sz="1600" dirty="0"/>
          </a:p>
          <a:p>
            <a:pPr algn="ctr"/>
            <a:endParaRPr lang="ru-RU" sz="1600" dirty="0"/>
          </a:p>
          <a:p>
            <a:pPr algn="ctr"/>
            <a:r>
              <a:rPr lang="ru-RU" sz="1600" dirty="0"/>
              <a:t>14-сурет-Домна </a:t>
            </a:r>
            <a:r>
              <a:rPr lang="ru-RU" sz="1600" dirty="0" err="1"/>
              <a:t>пешінің</a:t>
            </a:r>
            <a:r>
              <a:rPr lang="ru-RU" sz="1600" dirty="0"/>
              <a:t> </a:t>
            </a:r>
            <a:r>
              <a:rPr lang="ru-RU" sz="1600" dirty="0" err="1"/>
              <a:t>тік</a:t>
            </a:r>
            <a:r>
              <a:rPr lang="ru-RU" sz="1600" dirty="0"/>
              <a:t> </a:t>
            </a:r>
            <a:r>
              <a:rPr lang="ru-RU" sz="1600" dirty="0" err="1"/>
              <a:t>плиталы</a:t>
            </a:r>
            <a:r>
              <a:rPr lang="ru-RU" sz="1600" dirty="0"/>
              <a:t> </a:t>
            </a:r>
            <a:r>
              <a:rPr lang="ru-RU" sz="1600" dirty="0" err="1"/>
              <a:t>тоңазытқыштарының</a:t>
            </a:r>
            <a:r>
              <a:rPr lang="ru-RU" sz="1600" dirty="0"/>
              <a:t> </a:t>
            </a:r>
            <a:r>
              <a:rPr lang="ru-RU" sz="1600" dirty="0" err="1"/>
              <a:t>тіліктері</a:t>
            </a:r>
            <a:endParaRPr lang="ru-RU" sz="1600" dirty="0"/>
          </a:p>
        </p:txBody>
      </p:sp>
      <p:pic>
        <p:nvPicPr>
          <p:cNvPr id="3" name="Рисунок 2">
            <a:extLst>
              <a:ext uri="{FF2B5EF4-FFF2-40B4-BE49-F238E27FC236}">
                <a16:creationId xmlns:a16="http://schemas.microsoft.com/office/drawing/2014/main" id="{3F838FC1-FE91-E744-972B-EBD918275EE5}"/>
              </a:ext>
            </a:extLst>
          </p:cNvPr>
          <p:cNvPicPr>
            <a:picLocks noChangeAspect="1"/>
          </p:cNvPicPr>
          <p:nvPr/>
        </p:nvPicPr>
        <p:blipFill>
          <a:blip r:embed="rId2"/>
          <a:stretch>
            <a:fillRect/>
          </a:stretch>
        </p:blipFill>
        <p:spPr>
          <a:xfrm>
            <a:off x="1254892" y="1188194"/>
            <a:ext cx="6502400" cy="3924300"/>
          </a:xfrm>
          <a:prstGeom prst="rect">
            <a:avLst/>
          </a:prstGeom>
        </p:spPr>
      </p:pic>
    </p:spTree>
    <p:extLst>
      <p:ext uri="{BB962C8B-B14F-4D97-AF65-F5344CB8AC3E}">
        <p14:creationId xmlns:p14="http://schemas.microsoft.com/office/powerpoint/2010/main" val="349725887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D1B2D035-E6C4-3E49-A6FE-ECCF2619CA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2C-BA35-684A-B2BB-141214081ED9}" type="slidenum">
              <a:rPr lang="ru-RU" altLang="x-none"/>
              <a:pPr eaLnBrk="1" hangingPunct="1"/>
              <a:t>45</a:t>
            </a:fld>
            <a:endParaRPr lang="ru-RU" altLang="x-none"/>
          </a:p>
        </p:txBody>
      </p:sp>
      <p:sp>
        <p:nvSpPr>
          <p:cNvPr id="6147" name="Rectangle 2">
            <a:extLst>
              <a:ext uri="{FF2B5EF4-FFF2-40B4-BE49-F238E27FC236}">
                <a16:creationId xmlns:a16="http://schemas.microsoft.com/office/drawing/2014/main" id="{85B8A502-B20A-3D44-B03C-5DA6D5A4742F}"/>
              </a:ext>
            </a:extLst>
          </p:cNvPr>
          <p:cNvSpPr>
            <a:spLocks noChangeArrowheads="1"/>
          </p:cNvSpPr>
          <p:nvPr/>
        </p:nvSpPr>
        <p:spPr bwMode="auto">
          <a:xfrm>
            <a:off x="434975" y="322263"/>
            <a:ext cx="8258175" cy="69691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11. Домна пеш</a:t>
            </a:r>
            <a:r>
              <a:rPr lang="ru-RU" sz="2800" b="1" dirty="0">
                <a:solidFill>
                  <a:schemeClr val="accent1">
                    <a:lumMod val="50000"/>
                  </a:schemeClr>
                </a:solidFill>
              </a:rPr>
              <a:t> </a:t>
            </a:r>
            <a:r>
              <a:rPr lang="ru-RU" sz="2800" b="1" dirty="0" err="1">
                <a:solidFill>
                  <a:schemeClr val="accent1">
                    <a:lumMod val="50000"/>
                  </a:schemeClr>
                </a:solidFill>
              </a:rPr>
              <a:t>пештабанының</a:t>
            </a:r>
            <a:r>
              <a:rPr lang="ru-RU" sz="2800" b="1" dirty="0">
                <a:solidFill>
                  <a:schemeClr val="accent1">
                    <a:lumMod val="50000"/>
                  </a:schemeClr>
                </a:solidFill>
              </a:rPr>
              <a:t> </a:t>
            </a:r>
            <a:r>
              <a:rPr lang="ru-RU" sz="2800" b="1" dirty="0" err="1">
                <a:solidFill>
                  <a:schemeClr val="accent1">
                    <a:lumMod val="50000"/>
                  </a:schemeClr>
                </a:solidFill>
              </a:rPr>
              <a:t>салқындануы</a:t>
            </a:r>
            <a:r>
              <a:rPr lang="ru-RU" sz="2800" b="1" dirty="0">
                <a:solidFill>
                  <a:schemeClr val="accent1">
                    <a:lumMod val="50000"/>
                  </a:schemeClr>
                </a:solidFill>
              </a:rPr>
              <a:t> </a:t>
            </a:r>
            <a:endParaRPr lang="ru-RU" sz="2800" b="1" dirty="0">
              <a:solidFill>
                <a:schemeClr val="accent1">
                  <a:lumMod val="50000"/>
                </a:schemeClr>
              </a:solidFill>
              <a:latin typeface="Arial" charset="0"/>
            </a:endParaRPr>
          </a:p>
        </p:txBody>
      </p:sp>
      <p:sp>
        <p:nvSpPr>
          <p:cNvPr id="16389" name="Rectangle 10">
            <a:extLst>
              <a:ext uri="{FF2B5EF4-FFF2-40B4-BE49-F238E27FC236}">
                <a16:creationId xmlns:a16="http://schemas.microsoft.com/office/drawing/2014/main" id="{D0E0DE82-D2BE-EB4C-AAB7-2D6BC557BD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0" name="Rectangle 12">
            <a:extLst>
              <a:ext uri="{FF2B5EF4-FFF2-40B4-BE49-F238E27FC236}">
                <a16:creationId xmlns:a16="http://schemas.microsoft.com/office/drawing/2014/main" id="{E7288C3B-F6C8-8A44-B6C4-1B0054FAA1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1" name="Rectangle 14">
            <a:extLst>
              <a:ext uri="{FF2B5EF4-FFF2-40B4-BE49-F238E27FC236}">
                <a16:creationId xmlns:a16="http://schemas.microsoft.com/office/drawing/2014/main" id="{BAB3B7EA-DE02-6A45-BD61-9D06CC552D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2" name="Rectangle 16">
            <a:extLst>
              <a:ext uri="{FF2B5EF4-FFF2-40B4-BE49-F238E27FC236}">
                <a16:creationId xmlns:a16="http://schemas.microsoft.com/office/drawing/2014/main" id="{603A291E-FAD0-634F-A921-D12C5DAD08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3" name="Rectangle 18">
            <a:extLst>
              <a:ext uri="{FF2B5EF4-FFF2-40B4-BE49-F238E27FC236}">
                <a16:creationId xmlns:a16="http://schemas.microsoft.com/office/drawing/2014/main" id="{E7584EF7-0073-314F-AECC-128C36FF02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4" name="Rectangle 21">
            <a:extLst>
              <a:ext uri="{FF2B5EF4-FFF2-40B4-BE49-F238E27FC236}">
                <a16:creationId xmlns:a16="http://schemas.microsoft.com/office/drawing/2014/main" id="{6EBC3E30-0093-5740-A551-0FA3F2E3A6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5" name="Rectangle 22">
            <a:extLst>
              <a:ext uri="{FF2B5EF4-FFF2-40B4-BE49-F238E27FC236}">
                <a16:creationId xmlns:a16="http://schemas.microsoft.com/office/drawing/2014/main" id="{91C6BE7F-4457-324C-AA21-F1C35AF2D4BA}"/>
              </a:ext>
            </a:extLst>
          </p:cNvPr>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6" name="Rectangle 24">
            <a:extLst>
              <a:ext uri="{FF2B5EF4-FFF2-40B4-BE49-F238E27FC236}">
                <a16:creationId xmlns:a16="http://schemas.microsoft.com/office/drawing/2014/main" id="{4AC840E1-A012-2443-8C20-8F5F531E2A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7" name="Rectangle 26">
            <a:extLst>
              <a:ext uri="{FF2B5EF4-FFF2-40B4-BE49-F238E27FC236}">
                <a16:creationId xmlns:a16="http://schemas.microsoft.com/office/drawing/2014/main" id="{7081F49A-0935-0944-BCE0-F83A51BABA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8" name="Rectangle 28">
            <a:extLst>
              <a:ext uri="{FF2B5EF4-FFF2-40B4-BE49-F238E27FC236}">
                <a16:creationId xmlns:a16="http://schemas.microsoft.com/office/drawing/2014/main" id="{5891BECB-9384-3F42-9856-5A461C01E2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9" name="Rectangle 30">
            <a:extLst>
              <a:ext uri="{FF2B5EF4-FFF2-40B4-BE49-F238E27FC236}">
                <a16:creationId xmlns:a16="http://schemas.microsoft.com/office/drawing/2014/main" id="{A49B2B6C-D9E2-7049-AE8F-F677CBEE91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0" name="Rectangle 32">
            <a:extLst>
              <a:ext uri="{FF2B5EF4-FFF2-40B4-BE49-F238E27FC236}">
                <a16:creationId xmlns:a16="http://schemas.microsoft.com/office/drawing/2014/main" id="{35A81440-94DE-7543-B8E8-F7D3870E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1" name="Rectangle 34">
            <a:extLst>
              <a:ext uri="{FF2B5EF4-FFF2-40B4-BE49-F238E27FC236}">
                <a16:creationId xmlns:a16="http://schemas.microsoft.com/office/drawing/2014/main" id="{AD862C7A-7ABD-B24D-B222-A36D26707D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2" name="Rectangle 24">
            <a:extLst>
              <a:ext uri="{FF2B5EF4-FFF2-40B4-BE49-F238E27FC236}">
                <a16:creationId xmlns:a16="http://schemas.microsoft.com/office/drawing/2014/main" id="{15580F66-B608-1745-9DE6-8DD072DCA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3" name="Rectangle 26">
            <a:extLst>
              <a:ext uri="{FF2B5EF4-FFF2-40B4-BE49-F238E27FC236}">
                <a16:creationId xmlns:a16="http://schemas.microsoft.com/office/drawing/2014/main" id="{7D8F04F3-6C2F-7D45-B4B1-F66A1CB7FAB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4" name="Rectangle 30">
            <a:extLst>
              <a:ext uri="{FF2B5EF4-FFF2-40B4-BE49-F238E27FC236}">
                <a16:creationId xmlns:a16="http://schemas.microsoft.com/office/drawing/2014/main" id="{6F074253-F415-DD43-8A1B-EC7EA66078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2" name="TextBox 1">
            <a:extLst>
              <a:ext uri="{FF2B5EF4-FFF2-40B4-BE49-F238E27FC236}">
                <a16:creationId xmlns:a16="http://schemas.microsoft.com/office/drawing/2014/main" id="{A7A8446A-0AD9-2D44-907B-BF66919DD61D}"/>
              </a:ext>
            </a:extLst>
          </p:cNvPr>
          <p:cNvSpPr txBox="1"/>
          <p:nvPr/>
        </p:nvSpPr>
        <p:spPr>
          <a:xfrm>
            <a:off x="373387" y="1166912"/>
            <a:ext cx="8397226" cy="4801314"/>
          </a:xfrm>
          <a:prstGeom prst="rect">
            <a:avLst/>
          </a:prstGeom>
          <a:noFill/>
        </p:spPr>
        <p:txBody>
          <a:bodyPr wrap="square" rtlCol="0">
            <a:spAutoFit/>
          </a:bodyPr>
          <a:lstStyle/>
          <a:p>
            <a:pPr indent="442913" algn="just"/>
            <a:r>
              <a:rPr lang="kk-KZ" dirty="0">
                <a:latin typeface="Times New Roman" pitchFamily="18" charset="0"/>
                <a:cs typeface="Times New Roman" pitchFamily="18" charset="0"/>
              </a:rPr>
              <a:t>Домна пешінің пештабанын салқындату әдістері әртүрлі. </a:t>
            </a:r>
            <a:endParaRPr lang="ru-RU" dirty="0">
              <a:latin typeface="Times New Roman" pitchFamily="18" charset="0"/>
              <a:cs typeface="Times New Roman" pitchFamily="18" charset="0"/>
            </a:endParaRPr>
          </a:p>
          <a:p>
            <a:pPr indent="442913"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442913" algn="just"/>
            <a:r>
              <a:rPr lang="kk-KZ" dirty="0">
                <a:latin typeface="Times New Roman" pitchFamily="18" charset="0"/>
                <a:cs typeface="Times New Roman" pitchFamily="18" charset="0"/>
              </a:rPr>
              <a:t>Оның массивінің бүйір бетінен жылу перифериялық Плиталық тоңазытқыштардың көмегімен немесе сыртқы суару арқылы (негізінен Германияда-да) су немесе буландыратын салқындату арқылы шығарылады. </a:t>
            </a:r>
            <a:endParaRPr lang="ru-RU" dirty="0">
              <a:latin typeface="Times New Roman" pitchFamily="18" charset="0"/>
              <a:cs typeface="Times New Roman" pitchFamily="18" charset="0"/>
            </a:endParaRPr>
          </a:p>
          <a:p>
            <a:pPr indent="442913"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442913" algn="just"/>
            <a:r>
              <a:rPr lang="kk-KZ" dirty="0">
                <a:latin typeface="Times New Roman" pitchFamily="18" charset="0"/>
                <a:cs typeface="Times New Roman" pitchFamily="18" charset="0"/>
              </a:rPr>
              <a:t>Пештабан түбін салқындату қатты салқындатқышпен жүзеге асырылады — Жоғары жылу өткізгіштігі бар материал (графит, графиттелген плиталар, жоғары жылу өткізгіш тақталар), таңдалған жылуды табан ортасынан су салқындататын периферияға қарқынды таратады (шетелдік тәжірибеде аз көлемді пештерде қолданылады), сонымен қатар ауа немесе су. </a:t>
            </a:r>
            <a:endParaRPr lang="ru-RU" dirty="0">
              <a:latin typeface="Times New Roman" pitchFamily="18" charset="0"/>
              <a:cs typeface="Times New Roman" pitchFamily="18" charset="0"/>
            </a:endParaRPr>
          </a:p>
          <a:p>
            <a:pPr indent="442913"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442913" algn="just"/>
            <a:r>
              <a:rPr lang="kk-KZ" dirty="0">
                <a:latin typeface="Times New Roman" pitchFamily="18" charset="0"/>
                <a:cs typeface="Times New Roman" pitchFamily="18" charset="0"/>
              </a:rPr>
              <a:t>Соңғысы көбінесе Германияда, Жапонияда қолданылады, онда бұл әдіс тиімдірек деп саналады. Швецияда горна диаметрі (4,5 м дейін) және қалыңдығы 2,0 м дейінгі пештерде сумен жылу алмасу арқылы салқындатылған май (Домнарвет зауыты) салқындатқыш болып табылады.</a:t>
            </a:r>
            <a:endParaRPr lang="ru-RU" dirty="0">
              <a:latin typeface="Times New Roman" pitchFamily="18" charset="0"/>
              <a:cs typeface="Times New Roman" pitchFamily="18" charset="0"/>
            </a:endParaRPr>
          </a:p>
          <a:p>
            <a:pPr algn="just"/>
            <a:endParaRPr lang="ru-RU" dirty="0"/>
          </a:p>
        </p:txBody>
      </p:sp>
    </p:spTree>
    <p:extLst>
      <p:ext uri="{BB962C8B-B14F-4D97-AF65-F5344CB8AC3E}">
        <p14:creationId xmlns:p14="http://schemas.microsoft.com/office/powerpoint/2010/main" val="22012464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D1B2D035-E6C4-3E49-A6FE-ECCF2619CA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2C-BA35-684A-B2BB-141214081ED9}" type="slidenum">
              <a:rPr lang="ru-RU" altLang="x-none"/>
              <a:pPr eaLnBrk="1" hangingPunct="1"/>
              <a:t>46</a:t>
            </a:fld>
            <a:endParaRPr lang="ru-RU" altLang="x-none"/>
          </a:p>
        </p:txBody>
      </p:sp>
      <p:sp>
        <p:nvSpPr>
          <p:cNvPr id="6147" name="Rectangle 2">
            <a:extLst>
              <a:ext uri="{FF2B5EF4-FFF2-40B4-BE49-F238E27FC236}">
                <a16:creationId xmlns:a16="http://schemas.microsoft.com/office/drawing/2014/main" id="{85B8A502-B20A-3D44-B03C-5DA6D5A4742F}"/>
              </a:ext>
            </a:extLst>
          </p:cNvPr>
          <p:cNvSpPr>
            <a:spLocks noChangeArrowheads="1"/>
          </p:cNvSpPr>
          <p:nvPr/>
        </p:nvSpPr>
        <p:spPr bwMode="auto">
          <a:xfrm>
            <a:off x="464473" y="228600"/>
            <a:ext cx="8258175" cy="69691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11. Домна пеш</a:t>
            </a:r>
            <a:r>
              <a:rPr lang="ru-RU" sz="2800" b="1" dirty="0">
                <a:solidFill>
                  <a:schemeClr val="accent1">
                    <a:lumMod val="50000"/>
                  </a:schemeClr>
                </a:solidFill>
              </a:rPr>
              <a:t> </a:t>
            </a:r>
            <a:r>
              <a:rPr lang="ru-RU" sz="2800" b="1" dirty="0" err="1">
                <a:solidFill>
                  <a:schemeClr val="accent1">
                    <a:lumMod val="50000"/>
                  </a:schemeClr>
                </a:solidFill>
              </a:rPr>
              <a:t>пештабанының</a:t>
            </a:r>
            <a:r>
              <a:rPr lang="ru-RU" sz="2800" b="1" dirty="0">
                <a:solidFill>
                  <a:schemeClr val="accent1">
                    <a:lumMod val="50000"/>
                  </a:schemeClr>
                </a:solidFill>
              </a:rPr>
              <a:t> </a:t>
            </a:r>
            <a:r>
              <a:rPr lang="ru-RU" sz="2800" b="1" dirty="0" err="1">
                <a:solidFill>
                  <a:schemeClr val="accent1">
                    <a:lumMod val="50000"/>
                  </a:schemeClr>
                </a:solidFill>
              </a:rPr>
              <a:t>салқындануы</a:t>
            </a:r>
            <a:r>
              <a:rPr lang="ru-RU" sz="2800" b="1" dirty="0">
                <a:solidFill>
                  <a:schemeClr val="accent1">
                    <a:lumMod val="50000"/>
                  </a:schemeClr>
                </a:solidFill>
              </a:rPr>
              <a:t> </a:t>
            </a:r>
            <a:endParaRPr lang="ru-RU" sz="2800" b="1" dirty="0">
              <a:solidFill>
                <a:schemeClr val="accent1">
                  <a:lumMod val="50000"/>
                </a:schemeClr>
              </a:solidFill>
              <a:latin typeface="Arial" charset="0"/>
            </a:endParaRPr>
          </a:p>
        </p:txBody>
      </p:sp>
      <p:sp>
        <p:nvSpPr>
          <p:cNvPr id="16389" name="Rectangle 10">
            <a:extLst>
              <a:ext uri="{FF2B5EF4-FFF2-40B4-BE49-F238E27FC236}">
                <a16:creationId xmlns:a16="http://schemas.microsoft.com/office/drawing/2014/main" id="{D0E0DE82-D2BE-EB4C-AAB7-2D6BC557BD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0" name="Rectangle 12">
            <a:extLst>
              <a:ext uri="{FF2B5EF4-FFF2-40B4-BE49-F238E27FC236}">
                <a16:creationId xmlns:a16="http://schemas.microsoft.com/office/drawing/2014/main" id="{E7288C3B-F6C8-8A44-B6C4-1B0054FAA1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1" name="Rectangle 14">
            <a:extLst>
              <a:ext uri="{FF2B5EF4-FFF2-40B4-BE49-F238E27FC236}">
                <a16:creationId xmlns:a16="http://schemas.microsoft.com/office/drawing/2014/main" id="{BAB3B7EA-DE02-6A45-BD61-9D06CC552D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2" name="Rectangle 16">
            <a:extLst>
              <a:ext uri="{FF2B5EF4-FFF2-40B4-BE49-F238E27FC236}">
                <a16:creationId xmlns:a16="http://schemas.microsoft.com/office/drawing/2014/main" id="{603A291E-FAD0-634F-A921-D12C5DAD08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3" name="Rectangle 18">
            <a:extLst>
              <a:ext uri="{FF2B5EF4-FFF2-40B4-BE49-F238E27FC236}">
                <a16:creationId xmlns:a16="http://schemas.microsoft.com/office/drawing/2014/main" id="{E7584EF7-0073-314F-AECC-128C36FF02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4" name="Rectangle 21">
            <a:extLst>
              <a:ext uri="{FF2B5EF4-FFF2-40B4-BE49-F238E27FC236}">
                <a16:creationId xmlns:a16="http://schemas.microsoft.com/office/drawing/2014/main" id="{6EBC3E30-0093-5740-A551-0FA3F2E3A6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5" name="Rectangle 22">
            <a:extLst>
              <a:ext uri="{FF2B5EF4-FFF2-40B4-BE49-F238E27FC236}">
                <a16:creationId xmlns:a16="http://schemas.microsoft.com/office/drawing/2014/main" id="{91C6BE7F-4457-324C-AA21-F1C35AF2D4BA}"/>
              </a:ext>
            </a:extLst>
          </p:cNvPr>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6" name="Rectangle 24">
            <a:extLst>
              <a:ext uri="{FF2B5EF4-FFF2-40B4-BE49-F238E27FC236}">
                <a16:creationId xmlns:a16="http://schemas.microsoft.com/office/drawing/2014/main" id="{4AC840E1-A012-2443-8C20-8F5F531E2A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7" name="Rectangle 26">
            <a:extLst>
              <a:ext uri="{FF2B5EF4-FFF2-40B4-BE49-F238E27FC236}">
                <a16:creationId xmlns:a16="http://schemas.microsoft.com/office/drawing/2014/main" id="{7081F49A-0935-0944-BCE0-F83A51BABA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8" name="Rectangle 28">
            <a:extLst>
              <a:ext uri="{FF2B5EF4-FFF2-40B4-BE49-F238E27FC236}">
                <a16:creationId xmlns:a16="http://schemas.microsoft.com/office/drawing/2014/main" id="{5891BECB-9384-3F42-9856-5A461C01E2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9" name="Rectangle 30">
            <a:extLst>
              <a:ext uri="{FF2B5EF4-FFF2-40B4-BE49-F238E27FC236}">
                <a16:creationId xmlns:a16="http://schemas.microsoft.com/office/drawing/2014/main" id="{A49B2B6C-D9E2-7049-AE8F-F677CBEE91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0" name="Rectangle 32">
            <a:extLst>
              <a:ext uri="{FF2B5EF4-FFF2-40B4-BE49-F238E27FC236}">
                <a16:creationId xmlns:a16="http://schemas.microsoft.com/office/drawing/2014/main" id="{35A81440-94DE-7543-B8E8-F7D3870E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1" name="Rectangle 34">
            <a:extLst>
              <a:ext uri="{FF2B5EF4-FFF2-40B4-BE49-F238E27FC236}">
                <a16:creationId xmlns:a16="http://schemas.microsoft.com/office/drawing/2014/main" id="{AD862C7A-7ABD-B24D-B222-A36D26707D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2" name="Rectangle 24">
            <a:extLst>
              <a:ext uri="{FF2B5EF4-FFF2-40B4-BE49-F238E27FC236}">
                <a16:creationId xmlns:a16="http://schemas.microsoft.com/office/drawing/2014/main" id="{15580F66-B608-1745-9DE6-8DD072DCA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3" name="Rectangle 26">
            <a:extLst>
              <a:ext uri="{FF2B5EF4-FFF2-40B4-BE49-F238E27FC236}">
                <a16:creationId xmlns:a16="http://schemas.microsoft.com/office/drawing/2014/main" id="{7D8F04F3-6C2F-7D45-B4B1-F66A1CB7FAB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4" name="Rectangle 30">
            <a:extLst>
              <a:ext uri="{FF2B5EF4-FFF2-40B4-BE49-F238E27FC236}">
                <a16:creationId xmlns:a16="http://schemas.microsoft.com/office/drawing/2014/main" id="{6F074253-F415-DD43-8A1B-EC7EA66078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2" name="TextBox 1">
            <a:extLst>
              <a:ext uri="{FF2B5EF4-FFF2-40B4-BE49-F238E27FC236}">
                <a16:creationId xmlns:a16="http://schemas.microsoft.com/office/drawing/2014/main" id="{A7A8446A-0AD9-2D44-907B-BF66919DD61D}"/>
              </a:ext>
            </a:extLst>
          </p:cNvPr>
          <p:cNvSpPr txBox="1"/>
          <p:nvPr/>
        </p:nvSpPr>
        <p:spPr>
          <a:xfrm>
            <a:off x="5583183" y="3170535"/>
            <a:ext cx="3096344" cy="923330"/>
          </a:xfrm>
          <a:prstGeom prst="rect">
            <a:avLst/>
          </a:prstGeom>
          <a:noFill/>
        </p:spPr>
        <p:txBody>
          <a:bodyPr wrap="square" rtlCol="0">
            <a:spAutoFit/>
          </a:bodyPr>
          <a:lstStyle/>
          <a:p>
            <a:pPr algn="ctr"/>
            <a:r>
              <a:rPr lang="ru-RU" dirty="0"/>
              <a:t>15-сурет-КМК </a:t>
            </a:r>
            <a:r>
              <a:rPr lang="ru-RU" dirty="0" err="1"/>
              <a:t>конструкциясының</a:t>
            </a:r>
            <a:r>
              <a:rPr lang="ru-RU" dirty="0"/>
              <a:t> </a:t>
            </a:r>
            <a:r>
              <a:rPr lang="ru-RU" dirty="0" err="1"/>
              <a:t>табан</a:t>
            </a:r>
            <a:r>
              <a:rPr lang="ru-RU" dirty="0"/>
              <a:t> </a:t>
            </a:r>
            <a:r>
              <a:rPr lang="ru-RU" dirty="0" err="1"/>
              <a:t>ауасын</a:t>
            </a:r>
            <a:r>
              <a:rPr lang="ru-RU" dirty="0"/>
              <a:t> </a:t>
            </a:r>
            <a:r>
              <a:rPr lang="ru-RU" dirty="0" err="1"/>
              <a:t>салқындату</a:t>
            </a:r>
            <a:endParaRPr lang="ru-RU" dirty="0"/>
          </a:p>
        </p:txBody>
      </p:sp>
      <p:pic>
        <p:nvPicPr>
          <p:cNvPr id="3" name="Рисунок 2">
            <a:extLst>
              <a:ext uri="{FF2B5EF4-FFF2-40B4-BE49-F238E27FC236}">
                <a16:creationId xmlns:a16="http://schemas.microsoft.com/office/drawing/2014/main" id="{9C4B9DA4-0EF4-B549-B01F-004249D5C3EA}"/>
              </a:ext>
            </a:extLst>
          </p:cNvPr>
          <p:cNvPicPr>
            <a:picLocks noChangeAspect="1"/>
          </p:cNvPicPr>
          <p:nvPr/>
        </p:nvPicPr>
        <p:blipFill>
          <a:blip r:embed="rId2"/>
          <a:stretch>
            <a:fillRect/>
          </a:stretch>
        </p:blipFill>
        <p:spPr>
          <a:xfrm>
            <a:off x="464473" y="1042910"/>
            <a:ext cx="4928215" cy="5416789"/>
          </a:xfrm>
          <a:prstGeom prst="rect">
            <a:avLst/>
          </a:prstGeom>
        </p:spPr>
      </p:pic>
    </p:spTree>
    <p:extLst>
      <p:ext uri="{BB962C8B-B14F-4D97-AF65-F5344CB8AC3E}">
        <p14:creationId xmlns:p14="http://schemas.microsoft.com/office/powerpoint/2010/main" val="32968391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D1B2D035-E6C4-3E49-A6FE-ECCF2619CA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2C-BA35-684A-B2BB-141214081ED9}" type="slidenum">
              <a:rPr lang="ru-RU" altLang="x-none"/>
              <a:pPr eaLnBrk="1" hangingPunct="1"/>
              <a:t>47</a:t>
            </a:fld>
            <a:endParaRPr lang="ru-RU" altLang="x-none"/>
          </a:p>
        </p:txBody>
      </p:sp>
      <p:sp>
        <p:nvSpPr>
          <p:cNvPr id="6147" name="Rectangle 2">
            <a:extLst>
              <a:ext uri="{FF2B5EF4-FFF2-40B4-BE49-F238E27FC236}">
                <a16:creationId xmlns:a16="http://schemas.microsoft.com/office/drawing/2014/main" id="{85B8A502-B20A-3D44-B03C-5DA6D5A4742F}"/>
              </a:ext>
            </a:extLst>
          </p:cNvPr>
          <p:cNvSpPr>
            <a:spLocks noChangeArrowheads="1"/>
          </p:cNvSpPr>
          <p:nvPr/>
        </p:nvSpPr>
        <p:spPr bwMode="auto">
          <a:xfrm>
            <a:off x="434975" y="322263"/>
            <a:ext cx="8258175" cy="69691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11. Домна пеш</a:t>
            </a:r>
            <a:r>
              <a:rPr lang="ru-RU" sz="2800" b="1" dirty="0">
                <a:solidFill>
                  <a:schemeClr val="accent1">
                    <a:lumMod val="50000"/>
                  </a:schemeClr>
                </a:solidFill>
              </a:rPr>
              <a:t> </a:t>
            </a:r>
            <a:r>
              <a:rPr lang="ru-RU" sz="2800" b="1" dirty="0" err="1">
                <a:solidFill>
                  <a:schemeClr val="accent1">
                    <a:lumMod val="50000"/>
                  </a:schemeClr>
                </a:solidFill>
              </a:rPr>
              <a:t>пештабанының</a:t>
            </a:r>
            <a:r>
              <a:rPr lang="ru-RU" sz="2800" b="1" dirty="0">
                <a:solidFill>
                  <a:schemeClr val="accent1">
                    <a:lumMod val="50000"/>
                  </a:schemeClr>
                </a:solidFill>
              </a:rPr>
              <a:t> </a:t>
            </a:r>
            <a:r>
              <a:rPr lang="ru-RU" sz="2800" b="1" dirty="0" err="1">
                <a:solidFill>
                  <a:schemeClr val="accent1">
                    <a:lumMod val="50000"/>
                  </a:schemeClr>
                </a:solidFill>
              </a:rPr>
              <a:t>салқындануы</a:t>
            </a:r>
            <a:r>
              <a:rPr lang="ru-RU" sz="2800" b="1" dirty="0">
                <a:solidFill>
                  <a:schemeClr val="accent1">
                    <a:lumMod val="50000"/>
                  </a:schemeClr>
                </a:solidFill>
              </a:rPr>
              <a:t> </a:t>
            </a:r>
            <a:endParaRPr lang="ru-RU" sz="2800" b="1" dirty="0">
              <a:solidFill>
                <a:schemeClr val="accent1">
                  <a:lumMod val="50000"/>
                </a:schemeClr>
              </a:solidFill>
              <a:latin typeface="Arial" charset="0"/>
            </a:endParaRPr>
          </a:p>
        </p:txBody>
      </p:sp>
      <p:sp>
        <p:nvSpPr>
          <p:cNvPr id="16389" name="Rectangle 10">
            <a:extLst>
              <a:ext uri="{FF2B5EF4-FFF2-40B4-BE49-F238E27FC236}">
                <a16:creationId xmlns:a16="http://schemas.microsoft.com/office/drawing/2014/main" id="{D0E0DE82-D2BE-EB4C-AAB7-2D6BC557BD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0" name="Rectangle 12">
            <a:extLst>
              <a:ext uri="{FF2B5EF4-FFF2-40B4-BE49-F238E27FC236}">
                <a16:creationId xmlns:a16="http://schemas.microsoft.com/office/drawing/2014/main" id="{E7288C3B-F6C8-8A44-B6C4-1B0054FAA1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1" name="Rectangle 14">
            <a:extLst>
              <a:ext uri="{FF2B5EF4-FFF2-40B4-BE49-F238E27FC236}">
                <a16:creationId xmlns:a16="http://schemas.microsoft.com/office/drawing/2014/main" id="{BAB3B7EA-DE02-6A45-BD61-9D06CC552D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2" name="Rectangle 16">
            <a:extLst>
              <a:ext uri="{FF2B5EF4-FFF2-40B4-BE49-F238E27FC236}">
                <a16:creationId xmlns:a16="http://schemas.microsoft.com/office/drawing/2014/main" id="{603A291E-FAD0-634F-A921-D12C5DAD08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3" name="Rectangle 18">
            <a:extLst>
              <a:ext uri="{FF2B5EF4-FFF2-40B4-BE49-F238E27FC236}">
                <a16:creationId xmlns:a16="http://schemas.microsoft.com/office/drawing/2014/main" id="{E7584EF7-0073-314F-AECC-128C36FF02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4" name="Rectangle 21">
            <a:extLst>
              <a:ext uri="{FF2B5EF4-FFF2-40B4-BE49-F238E27FC236}">
                <a16:creationId xmlns:a16="http://schemas.microsoft.com/office/drawing/2014/main" id="{6EBC3E30-0093-5740-A551-0FA3F2E3A6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5" name="Rectangle 22">
            <a:extLst>
              <a:ext uri="{FF2B5EF4-FFF2-40B4-BE49-F238E27FC236}">
                <a16:creationId xmlns:a16="http://schemas.microsoft.com/office/drawing/2014/main" id="{91C6BE7F-4457-324C-AA21-F1C35AF2D4BA}"/>
              </a:ext>
            </a:extLst>
          </p:cNvPr>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6" name="Rectangle 24">
            <a:extLst>
              <a:ext uri="{FF2B5EF4-FFF2-40B4-BE49-F238E27FC236}">
                <a16:creationId xmlns:a16="http://schemas.microsoft.com/office/drawing/2014/main" id="{4AC840E1-A012-2443-8C20-8F5F531E2A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7" name="Rectangle 26">
            <a:extLst>
              <a:ext uri="{FF2B5EF4-FFF2-40B4-BE49-F238E27FC236}">
                <a16:creationId xmlns:a16="http://schemas.microsoft.com/office/drawing/2014/main" id="{7081F49A-0935-0944-BCE0-F83A51BABA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8" name="Rectangle 28">
            <a:extLst>
              <a:ext uri="{FF2B5EF4-FFF2-40B4-BE49-F238E27FC236}">
                <a16:creationId xmlns:a16="http://schemas.microsoft.com/office/drawing/2014/main" id="{5891BECB-9384-3F42-9856-5A461C01E2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9" name="Rectangle 30">
            <a:extLst>
              <a:ext uri="{FF2B5EF4-FFF2-40B4-BE49-F238E27FC236}">
                <a16:creationId xmlns:a16="http://schemas.microsoft.com/office/drawing/2014/main" id="{A49B2B6C-D9E2-7049-AE8F-F677CBEE91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0" name="Rectangle 32">
            <a:extLst>
              <a:ext uri="{FF2B5EF4-FFF2-40B4-BE49-F238E27FC236}">
                <a16:creationId xmlns:a16="http://schemas.microsoft.com/office/drawing/2014/main" id="{35A81440-94DE-7543-B8E8-F7D3870E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1" name="Rectangle 34">
            <a:extLst>
              <a:ext uri="{FF2B5EF4-FFF2-40B4-BE49-F238E27FC236}">
                <a16:creationId xmlns:a16="http://schemas.microsoft.com/office/drawing/2014/main" id="{AD862C7A-7ABD-B24D-B222-A36D26707D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2" name="Rectangle 24">
            <a:extLst>
              <a:ext uri="{FF2B5EF4-FFF2-40B4-BE49-F238E27FC236}">
                <a16:creationId xmlns:a16="http://schemas.microsoft.com/office/drawing/2014/main" id="{15580F66-B608-1745-9DE6-8DD072DCA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3" name="Rectangle 26">
            <a:extLst>
              <a:ext uri="{FF2B5EF4-FFF2-40B4-BE49-F238E27FC236}">
                <a16:creationId xmlns:a16="http://schemas.microsoft.com/office/drawing/2014/main" id="{7D8F04F3-6C2F-7D45-B4B1-F66A1CB7FAB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4" name="Rectangle 30">
            <a:extLst>
              <a:ext uri="{FF2B5EF4-FFF2-40B4-BE49-F238E27FC236}">
                <a16:creationId xmlns:a16="http://schemas.microsoft.com/office/drawing/2014/main" id="{6F074253-F415-DD43-8A1B-EC7EA66078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 name="Прямоугольник 3">
            <a:extLst>
              <a:ext uri="{FF2B5EF4-FFF2-40B4-BE49-F238E27FC236}">
                <a16:creationId xmlns:a16="http://schemas.microsoft.com/office/drawing/2014/main" id="{D515EC40-4748-B44F-9007-0918CF80CDF6}"/>
              </a:ext>
            </a:extLst>
          </p:cNvPr>
          <p:cNvSpPr/>
          <p:nvPr/>
        </p:nvSpPr>
        <p:spPr>
          <a:xfrm>
            <a:off x="5886946" y="2213189"/>
            <a:ext cx="3257054" cy="3139321"/>
          </a:xfrm>
          <a:prstGeom prst="rect">
            <a:avLst/>
          </a:prstGeom>
        </p:spPr>
        <p:txBody>
          <a:bodyPr wrap="square">
            <a:spAutoFit/>
          </a:bodyPr>
          <a:lstStyle/>
          <a:p>
            <a:r>
              <a:rPr lang="kk-KZ" dirty="0"/>
              <a:t>1-пештабан; </a:t>
            </a:r>
            <a:endParaRPr lang="ru-RU" dirty="0"/>
          </a:p>
          <a:p>
            <a:r>
              <a:rPr lang="kk-KZ" dirty="0"/>
              <a:t>2-Металлды түп; </a:t>
            </a:r>
            <a:endParaRPr lang="ru-RU" dirty="0"/>
          </a:p>
          <a:p>
            <a:r>
              <a:rPr lang="kk-KZ" dirty="0"/>
              <a:t>3-іргетас; </a:t>
            </a:r>
            <a:endParaRPr lang="ru-RU" dirty="0"/>
          </a:p>
          <a:p>
            <a:r>
              <a:rPr lang="kk-KZ" dirty="0"/>
              <a:t>4-орталық тарату арнасы; </a:t>
            </a:r>
            <a:endParaRPr lang="ru-RU" dirty="0"/>
          </a:p>
          <a:p>
            <a:r>
              <a:rPr lang="kk-KZ" dirty="0"/>
              <a:t>5-металл жолақтар (250x100 мм)</a:t>
            </a:r>
            <a:endParaRPr lang="ru-RU" dirty="0"/>
          </a:p>
          <a:p>
            <a:r>
              <a:rPr lang="kk-KZ" dirty="0"/>
              <a:t> </a:t>
            </a:r>
            <a:endParaRPr lang="ru-RU" dirty="0"/>
          </a:p>
          <a:p>
            <a:r>
              <a:rPr lang="kk-KZ" dirty="0"/>
              <a:t>16-сурет-Параллель арналары бар арбаны ауамен салқындату схемасы</a:t>
            </a:r>
            <a:endParaRPr lang="ru-RU" dirty="0"/>
          </a:p>
          <a:p>
            <a:pPr algn="ctr"/>
            <a:endParaRPr lang="ru-RU" dirty="0">
              <a:solidFill>
                <a:srgbClr val="000000"/>
              </a:solidFill>
            </a:endParaRPr>
          </a:p>
        </p:txBody>
      </p:sp>
      <p:pic>
        <p:nvPicPr>
          <p:cNvPr id="5" name="Рисунок 4">
            <a:extLst>
              <a:ext uri="{FF2B5EF4-FFF2-40B4-BE49-F238E27FC236}">
                <a16:creationId xmlns:a16="http://schemas.microsoft.com/office/drawing/2014/main" id="{03419053-DE7C-7E43-A13F-A38E72BD4547}"/>
              </a:ext>
            </a:extLst>
          </p:cNvPr>
          <p:cNvPicPr>
            <a:picLocks noChangeAspect="1"/>
          </p:cNvPicPr>
          <p:nvPr/>
        </p:nvPicPr>
        <p:blipFill>
          <a:blip r:embed="rId2"/>
          <a:stretch>
            <a:fillRect/>
          </a:stretch>
        </p:blipFill>
        <p:spPr>
          <a:xfrm>
            <a:off x="323528" y="1130038"/>
            <a:ext cx="5328592" cy="5305624"/>
          </a:xfrm>
          <a:prstGeom prst="rect">
            <a:avLst/>
          </a:prstGeom>
        </p:spPr>
      </p:pic>
    </p:spTree>
    <p:extLst>
      <p:ext uri="{BB962C8B-B14F-4D97-AF65-F5344CB8AC3E}">
        <p14:creationId xmlns:p14="http://schemas.microsoft.com/office/powerpoint/2010/main" val="24294641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3">
            <a:extLst>
              <a:ext uri="{FF2B5EF4-FFF2-40B4-BE49-F238E27FC236}">
                <a16:creationId xmlns:a16="http://schemas.microsoft.com/office/drawing/2014/main" id="{D1B2D035-E6C4-3E49-A6FE-ECCF2619CAD8}"/>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472F2C-BA35-684A-B2BB-141214081ED9}" type="slidenum">
              <a:rPr lang="ru-RU" altLang="x-none"/>
              <a:pPr eaLnBrk="1" hangingPunct="1"/>
              <a:t>48</a:t>
            </a:fld>
            <a:endParaRPr lang="ru-RU" altLang="x-none"/>
          </a:p>
        </p:txBody>
      </p:sp>
      <p:sp>
        <p:nvSpPr>
          <p:cNvPr id="6147" name="Rectangle 2">
            <a:extLst>
              <a:ext uri="{FF2B5EF4-FFF2-40B4-BE49-F238E27FC236}">
                <a16:creationId xmlns:a16="http://schemas.microsoft.com/office/drawing/2014/main" id="{85B8A502-B20A-3D44-B03C-5DA6D5A4742F}"/>
              </a:ext>
            </a:extLst>
          </p:cNvPr>
          <p:cNvSpPr>
            <a:spLocks noChangeArrowheads="1"/>
          </p:cNvSpPr>
          <p:nvPr/>
        </p:nvSpPr>
        <p:spPr bwMode="auto">
          <a:xfrm>
            <a:off x="434975" y="322263"/>
            <a:ext cx="8258175" cy="69691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800" b="1" dirty="0">
                <a:solidFill>
                  <a:schemeClr val="accent1">
                    <a:lumMod val="50000"/>
                  </a:schemeClr>
                </a:solidFill>
                <a:latin typeface="Arial" charset="0"/>
              </a:rPr>
              <a:t>12. </a:t>
            </a:r>
            <a:r>
              <a:rPr lang="ru-RU" sz="2800" b="1" dirty="0" err="1">
                <a:solidFill>
                  <a:schemeClr val="accent1">
                    <a:lumMod val="50000"/>
                  </a:schemeClr>
                </a:solidFill>
                <a:latin typeface="Arial" charset="0"/>
              </a:rPr>
              <a:t>Шойын</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өндірісінің</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жалпы</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схемасы</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және</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процестерді</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оңтайландыру</a:t>
            </a:r>
            <a:r>
              <a:rPr lang="ru-RU" sz="2800" b="1" dirty="0">
                <a:solidFill>
                  <a:schemeClr val="accent1">
                    <a:lumMod val="50000"/>
                  </a:schemeClr>
                </a:solidFill>
                <a:latin typeface="Arial" charset="0"/>
              </a:rPr>
              <a:t> </a:t>
            </a:r>
            <a:r>
              <a:rPr lang="ru-RU" sz="2800" b="1" dirty="0" err="1">
                <a:solidFill>
                  <a:schemeClr val="accent1">
                    <a:lumMod val="50000"/>
                  </a:schemeClr>
                </a:solidFill>
                <a:latin typeface="Arial" charset="0"/>
              </a:rPr>
              <a:t>шарттары</a:t>
            </a:r>
            <a:endParaRPr lang="ru-RU" sz="2800" b="1" dirty="0">
              <a:solidFill>
                <a:schemeClr val="accent1">
                  <a:lumMod val="50000"/>
                </a:schemeClr>
              </a:solidFill>
              <a:latin typeface="Arial" charset="0"/>
            </a:endParaRPr>
          </a:p>
        </p:txBody>
      </p:sp>
      <p:sp>
        <p:nvSpPr>
          <p:cNvPr id="16389" name="Rectangle 10">
            <a:extLst>
              <a:ext uri="{FF2B5EF4-FFF2-40B4-BE49-F238E27FC236}">
                <a16:creationId xmlns:a16="http://schemas.microsoft.com/office/drawing/2014/main" id="{D0E0DE82-D2BE-EB4C-AAB7-2D6BC557BDE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0" name="Rectangle 12">
            <a:extLst>
              <a:ext uri="{FF2B5EF4-FFF2-40B4-BE49-F238E27FC236}">
                <a16:creationId xmlns:a16="http://schemas.microsoft.com/office/drawing/2014/main" id="{E7288C3B-F6C8-8A44-B6C4-1B0054FAA1C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1" name="Rectangle 14">
            <a:extLst>
              <a:ext uri="{FF2B5EF4-FFF2-40B4-BE49-F238E27FC236}">
                <a16:creationId xmlns:a16="http://schemas.microsoft.com/office/drawing/2014/main" id="{BAB3B7EA-DE02-6A45-BD61-9D06CC552D8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2" name="Rectangle 16">
            <a:extLst>
              <a:ext uri="{FF2B5EF4-FFF2-40B4-BE49-F238E27FC236}">
                <a16:creationId xmlns:a16="http://schemas.microsoft.com/office/drawing/2014/main" id="{603A291E-FAD0-634F-A921-D12C5DAD08A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3" name="Rectangle 18">
            <a:extLst>
              <a:ext uri="{FF2B5EF4-FFF2-40B4-BE49-F238E27FC236}">
                <a16:creationId xmlns:a16="http://schemas.microsoft.com/office/drawing/2014/main" id="{E7584EF7-0073-314F-AECC-128C36FF02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4" name="Rectangle 21">
            <a:extLst>
              <a:ext uri="{FF2B5EF4-FFF2-40B4-BE49-F238E27FC236}">
                <a16:creationId xmlns:a16="http://schemas.microsoft.com/office/drawing/2014/main" id="{6EBC3E30-0093-5740-A551-0FA3F2E3A6A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5" name="Rectangle 22">
            <a:extLst>
              <a:ext uri="{FF2B5EF4-FFF2-40B4-BE49-F238E27FC236}">
                <a16:creationId xmlns:a16="http://schemas.microsoft.com/office/drawing/2014/main" id="{91C6BE7F-4457-324C-AA21-F1C35AF2D4BA}"/>
              </a:ext>
            </a:extLst>
          </p:cNvPr>
          <p:cNvSpPr>
            <a:spLocks noChangeArrowheads="1"/>
          </p:cNvSpPr>
          <p:nvPr/>
        </p:nvSpPr>
        <p:spPr bwMode="auto">
          <a:xfrm>
            <a:off x="0" y="200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6" name="Rectangle 24">
            <a:extLst>
              <a:ext uri="{FF2B5EF4-FFF2-40B4-BE49-F238E27FC236}">
                <a16:creationId xmlns:a16="http://schemas.microsoft.com/office/drawing/2014/main" id="{4AC840E1-A012-2443-8C20-8F5F531E2A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7" name="Rectangle 26">
            <a:extLst>
              <a:ext uri="{FF2B5EF4-FFF2-40B4-BE49-F238E27FC236}">
                <a16:creationId xmlns:a16="http://schemas.microsoft.com/office/drawing/2014/main" id="{7081F49A-0935-0944-BCE0-F83A51BABAC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8" name="Rectangle 28">
            <a:extLst>
              <a:ext uri="{FF2B5EF4-FFF2-40B4-BE49-F238E27FC236}">
                <a16:creationId xmlns:a16="http://schemas.microsoft.com/office/drawing/2014/main" id="{5891BECB-9384-3F42-9856-5A461C01E20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399" name="Rectangle 30">
            <a:extLst>
              <a:ext uri="{FF2B5EF4-FFF2-40B4-BE49-F238E27FC236}">
                <a16:creationId xmlns:a16="http://schemas.microsoft.com/office/drawing/2014/main" id="{A49B2B6C-D9E2-7049-AE8F-F677CBEE913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0" name="Rectangle 32">
            <a:extLst>
              <a:ext uri="{FF2B5EF4-FFF2-40B4-BE49-F238E27FC236}">
                <a16:creationId xmlns:a16="http://schemas.microsoft.com/office/drawing/2014/main" id="{35A81440-94DE-7543-B8E8-F7D3870EB91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1" name="Rectangle 34">
            <a:extLst>
              <a:ext uri="{FF2B5EF4-FFF2-40B4-BE49-F238E27FC236}">
                <a16:creationId xmlns:a16="http://schemas.microsoft.com/office/drawing/2014/main" id="{AD862C7A-7ABD-B24D-B222-A36D26707DB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2" name="Rectangle 24">
            <a:extLst>
              <a:ext uri="{FF2B5EF4-FFF2-40B4-BE49-F238E27FC236}">
                <a16:creationId xmlns:a16="http://schemas.microsoft.com/office/drawing/2014/main" id="{15580F66-B608-1745-9DE6-8DD072DCA33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3" name="Rectangle 26">
            <a:extLst>
              <a:ext uri="{FF2B5EF4-FFF2-40B4-BE49-F238E27FC236}">
                <a16:creationId xmlns:a16="http://schemas.microsoft.com/office/drawing/2014/main" id="{7D8F04F3-6C2F-7D45-B4B1-F66A1CB7FAB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16404" name="Rectangle 30">
            <a:extLst>
              <a:ext uri="{FF2B5EF4-FFF2-40B4-BE49-F238E27FC236}">
                <a16:creationId xmlns:a16="http://schemas.microsoft.com/office/drawing/2014/main" id="{6F074253-F415-DD43-8A1B-EC7EA660784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pic>
        <p:nvPicPr>
          <p:cNvPr id="2" name="Рисунок 1">
            <a:extLst>
              <a:ext uri="{FF2B5EF4-FFF2-40B4-BE49-F238E27FC236}">
                <a16:creationId xmlns:a16="http://schemas.microsoft.com/office/drawing/2014/main" id="{78EEB5BB-1E1B-C049-A185-D40A03C5799D}"/>
              </a:ext>
            </a:extLst>
          </p:cNvPr>
          <p:cNvPicPr>
            <a:picLocks noChangeAspect="1"/>
          </p:cNvPicPr>
          <p:nvPr/>
        </p:nvPicPr>
        <p:blipFill>
          <a:blip r:embed="rId2"/>
          <a:stretch>
            <a:fillRect/>
          </a:stretch>
        </p:blipFill>
        <p:spPr>
          <a:xfrm>
            <a:off x="611560" y="1141412"/>
            <a:ext cx="8257802" cy="5084066"/>
          </a:xfrm>
          <a:prstGeom prst="rect">
            <a:avLst/>
          </a:prstGeom>
        </p:spPr>
      </p:pic>
    </p:spTree>
    <p:extLst>
      <p:ext uri="{BB962C8B-B14F-4D97-AF65-F5344CB8AC3E}">
        <p14:creationId xmlns:p14="http://schemas.microsoft.com/office/powerpoint/2010/main" val="305226615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49D82BA-2B26-AE43-A032-19449B34ADD6}" type="slidenum">
              <a:rPr lang="ru-RU" altLang="x-none" smtClean="0"/>
              <a:pPr/>
              <a:t>49</a:t>
            </a:fld>
            <a:endParaRPr lang="ru-RU" altLang="x-none"/>
          </a:p>
        </p:txBody>
      </p:sp>
      <p:sp>
        <p:nvSpPr>
          <p:cNvPr id="3" name="Прямоугольник 2"/>
          <p:cNvSpPr/>
          <p:nvPr/>
        </p:nvSpPr>
        <p:spPr>
          <a:xfrm>
            <a:off x="2544299" y="4581128"/>
            <a:ext cx="4038285" cy="646331"/>
          </a:xfrm>
          <a:prstGeom prst="rect">
            <a:avLst/>
          </a:prstGeom>
        </p:spPr>
        <p:txBody>
          <a:bodyPr wrap="none">
            <a:spAutoFit/>
          </a:bodyPr>
          <a:lstStyle/>
          <a:p>
            <a:r>
              <a:rPr lang="en-US" dirty="0">
                <a:hlinkClick r:id="rId2"/>
              </a:rPr>
              <a:t>https://quizizz.com/join?gc=42726978</a:t>
            </a:r>
            <a:endParaRPr lang="ru-RU" dirty="0"/>
          </a:p>
          <a:p>
            <a:endParaRPr lang="ru-RU"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261" t="37096" r="27454" b="29436"/>
          <a:stretch/>
        </p:blipFill>
        <p:spPr bwMode="auto">
          <a:xfrm>
            <a:off x="1869646" y="749846"/>
            <a:ext cx="5387589"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11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5</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8"/>
            <a:ext cx="8280400" cy="526256"/>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1. Домна </a:t>
            </a:r>
            <a:r>
              <a:rPr lang="ru-RU" sz="2400" b="1" dirty="0" err="1">
                <a:solidFill>
                  <a:schemeClr val="accent1">
                    <a:lumMod val="50000"/>
                  </a:schemeClr>
                </a:solidFill>
                <a:latin typeface="Arial" charset="0"/>
              </a:rPr>
              <a:t>пешінде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жалпы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мәліметтер</a:t>
            </a:r>
            <a:endParaRPr lang="ru-RU" sz="24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251520" y="835003"/>
            <a:ext cx="864096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57188" algn="just"/>
            <a:r>
              <a:rPr lang="kk-KZ" dirty="0">
                <a:latin typeface="Times New Roman" pitchFamily="18" charset="0"/>
                <a:cs typeface="Times New Roman" pitchFamily="18" charset="0"/>
              </a:rPr>
              <a:t>Қандай да бір  шахтасының биіктігі </a:t>
            </a:r>
            <a:r>
              <a:rPr lang="kk-KZ" i="1" dirty="0">
                <a:latin typeface="Times New Roman" pitchFamily="18" charset="0"/>
                <a:cs typeface="Times New Roman" pitchFamily="18" charset="0"/>
              </a:rPr>
              <a:t>H</a:t>
            </a:r>
            <a:r>
              <a:rPr lang="kk-KZ" dirty="0">
                <a:latin typeface="Times New Roman" pitchFamily="18" charset="0"/>
                <a:cs typeface="Times New Roman" pitchFamily="18" charset="0"/>
              </a:rPr>
              <a:t> бойынша жоғарыдан төмен қарай тігінен қозғалатын қабат үшін </a:t>
            </a:r>
            <a:r>
              <a:rPr lang="kk-KZ" dirty="0">
                <a:solidFill>
                  <a:srgbClr val="C00000"/>
                </a:solidFill>
                <a:latin typeface="Times New Roman" pitchFamily="18" charset="0"/>
                <a:cs typeface="Times New Roman" pitchFamily="18" charset="0"/>
              </a:rPr>
              <a:t>шахта қимасының  </a:t>
            </a:r>
            <a:r>
              <a:rPr lang="kk-KZ" i="1" dirty="0">
                <a:solidFill>
                  <a:srgbClr val="C00000"/>
                </a:solidFill>
                <a:latin typeface="Times New Roman" pitchFamily="18" charset="0"/>
                <a:cs typeface="Times New Roman" pitchFamily="18" charset="0"/>
              </a:rPr>
              <a:t>р </a:t>
            </a:r>
            <a:r>
              <a:rPr lang="kk-KZ" dirty="0">
                <a:solidFill>
                  <a:srgbClr val="C00000"/>
                </a:solidFill>
                <a:latin typeface="Times New Roman" pitchFamily="18" charset="0"/>
                <a:cs typeface="Times New Roman" pitchFamily="18" charset="0"/>
              </a:rPr>
              <a:t>[(м</a:t>
            </a:r>
            <a:r>
              <a:rPr lang="kk-KZ" baseline="30000" dirty="0">
                <a:solidFill>
                  <a:srgbClr val="C00000"/>
                </a:solidFill>
                <a:latin typeface="Times New Roman" pitchFamily="18" charset="0"/>
                <a:cs typeface="Times New Roman" pitchFamily="18" charset="0"/>
              </a:rPr>
              <a:t>3</a:t>
            </a:r>
            <a:r>
              <a:rPr lang="kk-KZ" dirty="0">
                <a:solidFill>
                  <a:srgbClr val="C00000"/>
                </a:solidFill>
                <a:latin typeface="Times New Roman" pitchFamily="18" charset="0"/>
                <a:cs typeface="Times New Roman" pitchFamily="18" charset="0"/>
              </a:rPr>
              <a:t>/(м</a:t>
            </a:r>
            <a:r>
              <a:rPr lang="kk-KZ" baseline="30000" dirty="0">
                <a:solidFill>
                  <a:srgbClr val="C00000"/>
                </a:solidFill>
                <a:latin typeface="Times New Roman" pitchFamily="18" charset="0"/>
                <a:cs typeface="Times New Roman" pitchFamily="18" charset="0"/>
              </a:rPr>
              <a:t>2</a:t>
            </a:r>
            <a:r>
              <a:rPr lang="kk-KZ" dirty="0">
                <a:solidFill>
                  <a:srgbClr val="C00000"/>
                </a:solidFill>
                <a:latin typeface="Times New Roman" pitchFamily="18" charset="0"/>
                <a:cs typeface="Times New Roman" pitchFamily="18" charset="0"/>
              </a:rPr>
              <a:t>×с)] көлемдік кернеуі ұғымын пайдаланады</a:t>
            </a:r>
            <a:r>
              <a:rPr lang="kk-KZ" dirty="0">
                <a:latin typeface="Times New Roman" pitchFamily="18" charset="0"/>
                <a:cs typeface="Times New Roman" pitchFamily="18" charset="0"/>
              </a:rPr>
              <a:t>, </a:t>
            </a:r>
            <a:r>
              <a:rPr lang="kk-KZ" b="1" dirty="0">
                <a:solidFill>
                  <a:schemeClr val="accent2">
                    <a:lumMod val="75000"/>
                  </a:schemeClr>
                </a:solidFill>
                <a:latin typeface="Times New Roman" pitchFamily="18" charset="0"/>
                <a:cs typeface="Times New Roman" pitchFamily="18" charset="0"/>
              </a:rPr>
              <a:t>бұл кесекті материалдардың 1 сағат ішінде шахтаның қимасының 1 м</a:t>
            </a:r>
            <a:r>
              <a:rPr lang="kk-KZ" b="1" baseline="30000" dirty="0">
                <a:solidFill>
                  <a:schemeClr val="accent2">
                    <a:lumMod val="75000"/>
                  </a:schemeClr>
                </a:solidFill>
                <a:latin typeface="Times New Roman" pitchFamily="18" charset="0"/>
                <a:cs typeface="Times New Roman" pitchFamily="18" charset="0"/>
              </a:rPr>
              <a:t>2</a:t>
            </a:r>
            <a:r>
              <a:rPr lang="kk-KZ" b="1" dirty="0">
                <a:solidFill>
                  <a:schemeClr val="accent2">
                    <a:lumMod val="75000"/>
                  </a:schemeClr>
                </a:solidFill>
                <a:latin typeface="Times New Roman" pitchFamily="18" charset="0"/>
                <a:cs typeface="Times New Roman" pitchFamily="18" charset="0"/>
              </a:rPr>
              <a:t> арқылы қандай көлемде қозғалатынын көрсетеді, </a:t>
            </a:r>
            <a:r>
              <a:rPr lang="kk-KZ" dirty="0">
                <a:latin typeface="Times New Roman" pitchFamily="18" charset="0"/>
                <a:cs typeface="Times New Roman" pitchFamily="18" charset="0"/>
              </a:rPr>
              <a:t>яғни</a:t>
            </a:r>
          </a:p>
          <a:p>
            <a:pPr indent="357188" algn="just"/>
            <a:endParaRPr lang="ru-RU" dirty="0">
              <a:latin typeface="Times New Roman" pitchFamily="18" charset="0"/>
              <a:cs typeface="Times New Roman" pitchFamily="18" charset="0"/>
            </a:endParaRPr>
          </a:p>
          <a:p>
            <a:pPr indent="357188" algn="just"/>
            <a:r>
              <a:rPr lang="ru-RU" i="1" dirty="0">
                <a:latin typeface="Times New Roman" pitchFamily="18" charset="0"/>
                <a:cs typeface="Times New Roman" pitchFamily="18" charset="0"/>
              </a:rPr>
              <a:t>Н</a:t>
            </a:r>
            <a:r>
              <a:rPr lang="ru-RU" dirty="0">
                <a:latin typeface="Times New Roman" pitchFamily="18" charset="0"/>
                <a:cs typeface="Times New Roman" pitchFamily="18" charset="0"/>
              </a:rPr>
              <a:t> = </a:t>
            </a:r>
            <a:r>
              <a:rPr lang="ru-RU" i="1" dirty="0">
                <a:latin typeface="Times New Roman" pitchFamily="18" charset="0"/>
                <a:cs typeface="Times New Roman" pitchFamily="18" charset="0"/>
              </a:rPr>
              <a:t> р</a:t>
            </a:r>
            <a:r>
              <a:rPr lang="en-US" i="1" dirty="0">
                <a:latin typeface="Times New Roman" pitchFamily="18" charset="0"/>
                <a:cs typeface="Times New Roman" pitchFamily="18" charset="0"/>
              </a:rPr>
              <a:t>t</a:t>
            </a:r>
            <a:r>
              <a:rPr lang="ru-RU" dirty="0">
                <a:latin typeface="Times New Roman" pitchFamily="18" charset="0"/>
                <a:cs typeface="Times New Roman" pitchFamily="18" charset="0"/>
              </a:rPr>
              <a:t>,                                                    (2) </a:t>
            </a:r>
          </a:p>
          <a:p>
            <a:pPr indent="357188" algn="just"/>
            <a:endParaRPr lang="ru-RU" dirty="0">
              <a:latin typeface="Times New Roman" pitchFamily="18" charset="0"/>
              <a:cs typeface="Times New Roman" pitchFamily="18" charset="0"/>
            </a:endParaRPr>
          </a:p>
          <a:p>
            <a:pPr indent="357188" algn="just"/>
            <a:r>
              <a:rPr lang="ru-RU" dirty="0" err="1">
                <a:latin typeface="Times New Roman" pitchFamily="18" charset="0"/>
                <a:cs typeface="Times New Roman" pitchFamily="18" charset="0"/>
              </a:rPr>
              <a:t>мұндағы</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t-</a:t>
            </a:r>
            <a:r>
              <a:rPr lang="ru-RU" dirty="0" err="1">
                <a:latin typeface="Times New Roman" pitchFamily="18" charset="0"/>
                <a:cs typeface="Times New Roman" pitchFamily="18" charset="0"/>
              </a:rPr>
              <a:t>жоғарыдан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төменге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жылжу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уақыты</a:t>
            </a:r>
            <a:r>
              <a:rPr lang="ru-RU" dirty="0">
                <a:latin typeface="Times New Roman" pitchFamily="18" charset="0"/>
                <a:cs typeface="Times New Roman" pitchFamily="18" charset="0"/>
              </a:rPr>
              <a:t>, сек.</a:t>
            </a:r>
          </a:p>
          <a:p>
            <a:pPr indent="357188" algn="just"/>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Қабатты пештердегі шихта материалдары әдетте әртүрлі мөлшерде және термофизикалық қасиеттерге ие.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Шағын бөліктер, мысалы, салыстырмалы түрде жоғары жылу өткізгіштігі бар темір кен шикізаты қасиеттері бойынша термиялық жұқа денелерге жақындайды, ал агломераттың және әсіресе әктастың үлкен бөліктері жылу жағынан массивті денелерге тән қасиеттерге ие.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Нәтижесінде шихта бөліктерінің қыздыру жағдайларын олардың жылу кедергісі мәндерінің өте кең диапазонында талдау қажет.</a:t>
            </a:r>
            <a:endParaRPr lang="ru-RU" dirty="0">
              <a:latin typeface="Times New Roman" pitchFamily="18" charset="0"/>
              <a:cs typeface="Times New Roman" pitchFamily="18" charset="0"/>
            </a:endParaRPr>
          </a:p>
          <a:p>
            <a:pPr algn="just"/>
            <a:r>
              <a:rPr lang="ru-RU" dirty="0"/>
              <a:t> </a:t>
            </a:r>
            <a:endParaRPr lang="x-none" dirty="0"/>
          </a:p>
          <a:p>
            <a:pPr algn="just"/>
            <a:endParaRPr lang="x-none" dirty="0"/>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Tree>
    <p:extLst>
      <p:ext uri="{BB962C8B-B14F-4D97-AF65-F5344CB8AC3E}">
        <p14:creationId xmlns:p14="http://schemas.microsoft.com/office/powerpoint/2010/main" val="290766171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3">
            <a:extLst>
              <a:ext uri="{FF2B5EF4-FFF2-40B4-BE49-F238E27FC236}">
                <a16:creationId xmlns:a16="http://schemas.microsoft.com/office/drawing/2014/main" id="{C08E3033-3449-9142-BBA0-D9B4D8BA9481}"/>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682FFB-17A2-6442-8813-74EBCE4C79D2}" type="slidenum">
              <a:rPr lang="ru-RU" altLang="x-none"/>
              <a:pPr eaLnBrk="1" hangingPunct="1"/>
              <a:t>50</a:t>
            </a:fld>
            <a:endParaRPr lang="ru-RU" altLang="x-none"/>
          </a:p>
        </p:txBody>
      </p:sp>
      <p:sp>
        <p:nvSpPr>
          <p:cNvPr id="2" name="Rectangle 2">
            <a:extLst>
              <a:ext uri="{FF2B5EF4-FFF2-40B4-BE49-F238E27FC236}">
                <a16:creationId xmlns:a16="http://schemas.microsoft.com/office/drawing/2014/main" id="{4DE1406F-AFB7-1F42-97C9-9897178F81D8}"/>
              </a:ext>
            </a:extLst>
          </p:cNvPr>
          <p:cNvSpPr>
            <a:spLocks noChangeArrowheads="1"/>
          </p:cNvSpPr>
          <p:nvPr/>
        </p:nvSpPr>
        <p:spPr bwMode="auto">
          <a:xfrm>
            <a:off x="404144" y="297092"/>
            <a:ext cx="8280400" cy="79216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3200" b="1" dirty="0" err="1">
                <a:solidFill>
                  <a:schemeClr val="accent1">
                    <a:lumMod val="50000"/>
                  </a:schemeClr>
                </a:solidFill>
                <a:effectLst>
                  <a:outerShdw blurRad="38100" dist="38100" dir="2700000" algn="tl">
                    <a:srgbClr val="C0C0C0"/>
                  </a:outerShdw>
                </a:effectLst>
                <a:latin typeface="Arial" charset="0"/>
              </a:rPr>
              <a:t>Өзіндік</a:t>
            </a:r>
            <a:r>
              <a:rPr lang="ru-RU" sz="3200" b="1" dirty="0">
                <a:solidFill>
                  <a:schemeClr val="accent1">
                    <a:lumMod val="50000"/>
                  </a:schemeClr>
                </a:solidFill>
                <a:effectLst>
                  <a:outerShdw blurRad="38100" dist="38100" dir="2700000" algn="tl">
                    <a:srgbClr val="C0C0C0"/>
                  </a:outerShdw>
                </a:effectLst>
                <a:latin typeface="Arial" charset="0"/>
              </a:rPr>
              <a:t> </a:t>
            </a:r>
            <a:r>
              <a:rPr lang="ru-RU" sz="3200" b="1" dirty="0" err="1">
                <a:solidFill>
                  <a:schemeClr val="accent1">
                    <a:lumMod val="50000"/>
                  </a:schemeClr>
                </a:solidFill>
                <a:effectLst>
                  <a:outerShdw blurRad="38100" dist="38100" dir="2700000" algn="tl">
                    <a:srgbClr val="C0C0C0"/>
                  </a:outerShdw>
                </a:effectLst>
                <a:latin typeface="Arial" charset="0"/>
              </a:rPr>
              <a:t>дайындалуға</a:t>
            </a:r>
            <a:r>
              <a:rPr lang="ru-RU" sz="3200" b="1" dirty="0">
                <a:solidFill>
                  <a:schemeClr val="accent1">
                    <a:lumMod val="50000"/>
                  </a:schemeClr>
                </a:solidFill>
                <a:effectLst>
                  <a:outerShdw blurRad="38100" dist="38100" dir="2700000" algn="tl">
                    <a:srgbClr val="C0C0C0"/>
                  </a:outerShdw>
                </a:effectLst>
                <a:latin typeface="Arial" charset="0"/>
              </a:rPr>
              <a:t> </a:t>
            </a:r>
            <a:r>
              <a:rPr lang="ru-RU" sz="3200" b="1" dirty="0" err="1">
                <a:solidFill>
                  <a:schemeClr val="accent1">
                    <a:lumMod val="50000"/>
                  </a:schemeClr>
                </a:solidFill>
                <a:effectLst>
                  <a:outerShdw blurRad="38100" dist="38100" dir="2700000" algn="tl">
                    <a:srgbClr val="C0C0C0"/>
                  </a:outerShdw>
                </a:effectLst>
                <a:latin typeface="Arial" charset="0"/>
              </a:rPr>
              <a:t>арналған</a:t>
            </a:r>
            <a:r>
              <a:rPr lang="ru-RU" sz="3200" b="1" dirty="0">
                <a:solidFill>
                  <a:schemeClr val="accent1">
                    <a:lumMod val="50000"/>
                  </a:schemeClr>
                </a:solidFill>
                <a:effectLst>
                  <a:outerShdw blurRad="38100" dist="38100" dir="2700000" algn="tl">
                    <a:srgbClr val="C0C0C0"/>
                  </a:outerShdw>
                </a:effectLst>
                <a:latin typeface="Arial" charset="0"/>
              </a:rPr>
              <a:t> </a:t>
            </a:r>
            <a:r>
              <a:rPr lang="ru-RU" sz="3200" b="1" dirty="0" err="1">
                <a:solidFill>
                  <a:schemeClr val="accent1">
                    <a:lumMod val="50000"/>
                  </a:schemeClr>
                </a:solidFill>
                <a:effectLst>
                  <a:outerShdw blurRad="38100" dist="38100" dir="2700000" algn="tl">
                    <a:srgbClr val="C0C0C0"/>
                  </a:outerShdw>
                </a:effectLst>
                <a:latin typeface="Arial" charset="0"/>
              </a:rPr>
              <a:t>сұрақтар</a:t>
            </a:r>
            <a:endParaRPr lang="ru-RU" sz="3200" b="1" dirty="0">
              <a:solidFill>
                <a:schemeClr val="accent1">
                  <a:lumMod val="50000"/>
                </a:schemeClr>
              </a:solidFill>
              <a:effectLst>
                <a:outerShdw blurRad="38100" dist="38100" dir="2700000" algn="tl">
                  <a:srgbClr val="C0C0C0"/>
                </a:outerShdw>
              </a:effectLst>
              <a:latin typeface="Arial" charset="0"/>
            </a:endParaRPr>
          </a:p>
        </p:txBody>
      </p:sp>
      <p:sp>
        <p:nvSpPr>
          <p:cNvPr id="30725" name="TextBox 3">
            <a:extLst>
              <a:ext uri="{FF2B5EF4-FFF2-40B4-BE49-F238E27FC236}">
                <a16:creationId xmlns:a16="http://schemas.microsoft.com/office/drawing/2014/main" id="{8C739EF4-C564-754F-A578-75BC33D93DD1}"/>
              </a:ext>
            </a:extLst>
          </p:cNvPr>
          <p:cNvSpPr txBox="1">
            <a:spLocks noChangeArrowheads="1"/>
          </p:cNvSpPr>
          <p:nvPr/>
        </p:nvSpPr>
        <p:spPr bwMode="auto">
          <a:xfrm>
            <a:off x="404144" y="1089254"/>
            <a:ext cx="838867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mj-lt"/>
              <a:buAutoNum type="arabicPeriod"/>
            </a:pPr>
            <a:r>
              <a:rPr lang="kk-KZ" dirty="0">
                <a:latin typeface="Times New Roman" pitchFamily="18" charset="0"/>
                <a:cs typeface="Times New Roman" pitchFamily="18" charset="0"/>
              </a:rPr>
              <a:t>Қабатты пештерде жылу алмасу қалай жүреді?</a:t>
            </a:r>
            <a:endParaRPr lang="ru-RU" dirty="0">
              <a:latin typeface="Times New Roman" pitchFamily="18" charset="0"/>
              <a:cs typeface="Times New Roman" pitchFamily="18" charset="0"/>
            </a:endParaRPr>
          </a:p>
          <a:p>
            <a:pPr algn="just">
              <a:buFont typeface="+mj-lt"/>
              <a:buAutoNum type="arabicPeriod"/>
            </a:pPr>
            <a:r>
              <a:rPr lang="kk-KZ" dirty="0">
                <a:latin typeface="Times New Roman" pitchFamily="18" charset="0"/>
                <a:cs typeface="Times New Roman" pitchFamily="18" charset="0"/>
              </a:rPr>
              <a:t>Домна пеші пештердің қандай түріне жатады?</a:t>
            </a:r>
            <a:endParaRPr lang="ru-RU" dirty="0">
              <a:latin typeface="Times New Roman" pitchFamily="18" charset="0"/>
              <a:cs typeface="Times New Roman" pitchFamily="18" charset="0"/>
            </a:endParaRPr>
          </a:p>
          <a:p>
            <a:pPr algn="just">
              <a:buFont typeface="+mj-lt"/>
              <a:buAutoNum type="arabicPeriod"/>
            </a:pPr>
            <a:r>
              <a:rPr lang="kk-KZ" dirty="0">
                <a:latin typeface="Times New Roman" pitchFamily="18" charset="0"/>
                <a:cs typeface="Times New Roman" pitchFamily="18" charset="0"/>
              </a:rPr>
              <a:t>Домна пештерінің жылу жұмысын талдау кезінде қандай аймақтар және неге бөлінеді?</a:t>
            </a:r>
            <a:endParaRPr lang="ru-RU" dirty="0">
              <a:latin typeface="Times New Roman" pitchFamily="18" charset="0"/>
              <a:cs typeface="Times New Roman" pitchFamily="18" charset="0"/>
            </a:endParaRPr>
          </a:p>
          <a:p>
            <a:pPr algn="just">
              <a:buFont typeface="+mj-lt"/>
              <a:buAutoNum type="arabicPeriod"/>
            </a:pPr>
            <a:r>
              <a:rPr lang="kk-KZ" dirty="0">
                <a:latin typeface="Times New Roman" pitchFamily="18" charset="0"/>
                <a:cs typeface="Times New Roman" pitchFamily="18" charset="0"/>
              </a:rPr>
              <a:t>Б. И. Китаев теориясының Домна пешінің жылу жұмысына қатысты негізгі ережелерін атаңыз</a:t>
            </a:r>
            <a:endParaRPr lang="ru-RU" dirty="0">
              <a:latin typeface="Times New Roman" pitchFamily="18" charset="0"/>
              <a:cs typeface="Times New Roman" pitchFamily="18" charset="0"/>
            </a:endParaRPr>
          </a:p>
          <a:p>
            <a:pPr algn="just">
              <a:buFont typeface="+mj-lt"/>
              <a:buAutoNum type="arabicPeriod"/>
            </a:pPr>
            <a:r>
              <a:rPr lang="kk-KZ" dirty="0">
                <a:latin typeface="Times New Roman" pitchFamily="18" charset="0"/>
                <a:cs typeface="Times New Roman" pitchFamily="18" charset="0"/>
              </a:rPr>
              <a:t>Домна пешінің жылу жұмысы туралы қазіргі заманғы идеялардың Б. И. Китаевтың бастапқы моделінен қандай айырмашылықтары бар?</a:t>
            </a:r>
            <a:endParaRPr lang="ru-RU" dirty="0">
              <a:latin typeface="Times New Roman" pitchFamily="18" charset="0"/>
              <a:cs typeface="Times New Roman" pitchFamily="18" charset="0"/>
            </a:endParaRPr>
          </a:p>
          <a:p>
            <a:pPr algn="just">
              <a:buFont typeface="+mj-lt"/>
              <a:buAutoNum type="arabicPeriod"/>
            </a:pPr>
            <a:r>
              <a:rPr lang="kk-KZ" dirty="0">
                <a:latin typeface="Times New Roman" pitchFamily="18" charset="0"/>
                <a:cs typeface="Times New Roman" pitchFamily="18" charset="0"/>
              </a:rPr>
              <a:t>Неліктен Домна пешіндегі таудағы жылу процестерінің дамуы тұрғысынан бітелудің алдын алу маңызды?</a:t>
            </a:r>
            <a:endParaRPr lang="ru-RU" dirty="0">
              <a:latin typeface="Times New Roman" pitchFamily="18" charset="0"/>
              <a:cs typeface="Times New Roman" pitchFamily="18" charset="0"/>
            </a:endParaRPr>
          </a:p>
          <a:p>
            <a:pPr algn="just">
              <a:buFont typeface="+mj-lt"/>
              <a:buAutoNum type="arabicPeriod"/>
            </a:pPr>
            <a:r>
              <a:rPr lang="kk-KZ" dirty="0">
                <a:latin typeface="Times New Roman" pitchFamily="18" charset="0"/>
                <a:cs typeface="Times New Roman" pitchFamily="18" charset="0"/>
              </a:rPr>
              <a:t>Домна пешінде шоғырмақтың пайда болу себептерін атаңыз.</a:t>
            </a:r>
            <a:endParaRPr lang="ru-RU" dirty="0">
              <a:latin typeface="Times New Roman" pitchFamily="18" charset="0"/>
              <a:cs typeface="Times New Roman" pitchFamily="18" charset="0"/>
            </a:endParaRPr>
          </a:p>
          <a:p>
            <a:pPr algn="just">
              <a:buFont typeface="+mj-lt"/>
              <a:buAutoNum type="arabicPeriod"/>
            </a:pPr>
            <a:r>
              <a:rPr lang="kk-KZ" dirty="0">
                <a:latin typeface="Times New Roman" pitchFamily="18" charset="0"/>
                <a:cs typeface="Times New Roman" pitchFamily="18" charset="0"/>
              </a:rPr>
              <a:t>Домна пешіндегі шоғырмақтың алдын-алу әдістерін атаңыз.</a:t>
            </a:r>
            <a:endParaRPr lang="ru-RU" dirty="0">
              <a:latin typeface="Times New Roman" pitchFamily="18" charset="0"/>
              <a:cs typeface="Times New Roman" pitchFamily="18" charset="0"/>
            </a:endParaRPr>
          </a:p>
          <a:p>
            <a:pPr algn="just">
              <a:buFont typeface="+mj-lt"/>
              <a:buAutoNum type="arabicPeriod"/>
            </a:pPr>
            <a:r>
              <a:rPr lang="kk-KZ" dirty="0">
                <a:latin typeface="Times New Roman" pitchFamily="18" charset="0"/>
                <a:cs typeface="Times New Roman" pitchFamily="18" charset="0"/>
              </a:rPr>
              <a:t>Домна пешін салқындату не үшін және қалай жүзеге асырылады?</a:t>
            </a:r>
            <a:endParaRPr lang="ru-RU" dirty="0">
              <a:latin typeface="Times New Roman" pitchFamily="18" charset="0"/>
              <a:cs typeface="Times New Roman" pitchFamily="18" charset="0"/>
            </a:endParaRPr>
          </a:p>
          <a:p>
            <a:pPr algn="just">
              <a:buFont typeface="+mj-lt"/>
              <a:buAutoNum type="arabicPeriod"/>
            </a:pPr>
            <a:r>
              <a:rPr lang="kk-KZ" dirty="0">
                <a:latin typeface="Times New Roman" pitchFamily="18" charset="0"/>
                <a:cs typeface="Times New Roman" pitchFamily="18" charset="0"/>
              </a:rPr>
              <a:t>Домна пешінің пештабанын салқындату не үшін және қалай жүзеге асырылады?</a:t>
            </a:r>
            <a:endParaRPr lang="ru-RU" dirty="0">
              <a:latin typeface="Times New Roman" pitchFamily="18" charset="0"/>
              <a:cs typeface="Times New Roman" pitchFamily="18" charset="0"/>
            </a:endParaRPr>
          </a:p>
          <a:p>
            <a:pPr algn="just">
              <a:buFont typeface="+mj-lt"/>
              <a:buAutoNum type="arabicPeriod"/>
            </a:pPr>
            <a:r>
              <a:rPr lang="kk-KZ" dirty="0">
                <a:latin typeface="Times New Roman" pitchFamily="18" charset="0"/>
                <a:cs typeface="Times New Roman" pitchFamily="18" charset="0"/>
              </a:rPr>
              <a:t>Шойын өндірісінің жалпы сызбасын және процестерді оңтайландыру шарттарын түсіндіріңіз</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38294795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3">
            <a:extLst>
              <a:ext uri="{FF2B5EF4-FFF2-40B4-BE49-F238E27FC236}">
                <a16:creationId xmlns:a16="http://schemas.microsoft.com/office/drawing/2014/main" id="{FCA0A1FC-23BC-CD44-B00A-3EC78E430E7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DEC18B-0BC6-984E-9039-5BC5919ACADC}" type="slidenum">
              <a:rPr lang="ru-RU" altLang="x-none"/>
              <a:pPr eaLnBrk="1" hangingPunct="1"/>
              <a:t>51</a:t>
            </a:fld>
            <a:endParaRPr lang="ru-RU" altLang="x-none"/>
          </a:p>
        </p:txBody>
      </p:sp>
      <p:sp>
        <p:nvSpPr>
          <p:cNvPr id="2" name="Rectangle 2">
            <a:extLst>
              <a:ext uri="{FF2B5EF4-FFF2-40B4-BE49-F238E27FC236}">
                <a16:creationId xmlns:a16="http://schemas.microsoft.com/office/drawing/2014/main" id="{30E1D5B4-FEE7-3947-A69D-4C5706ABCDAA}"/>
              </a:ext>
            </a:extLst>
          </p:cNvPr>
          <p:cNvSpPr>
            <a:spLocks noChangeArrowheads="1"/>
          </p:cNvSpPr>
          <p:nvPr/>
        </p:nvSpPr>
        <p:spPr bwMode="auto">
          <a:xfrm>
            <a:off x="685763" y="252524"/>
            <a:ext cx="7772474" cy="72050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3600" b="1" dirty="0" err="1">
                <a:solidFill>
                  <a:schemeClr val="accent2"/>
                </a:solidFill>
                <a:effectLst>
                  <a:outerShdw blurRad="38100" dist="38100" dir="2700000" algn="tl">
                    <a:srgbClr val="C0C0C0"/>
                  </a:outerShdw>
                </a:effectLst>
                <a:latin typeface="Arial" charset="0"/>
              </a:rPr>
              <a:t>Әдебиеттер</a:t>
            </a:r>
            <a:endParaRPr lang="ru-RU" sz="3600" b="1" dirty="0">
              <a:solidFill>
                <a:schemeClr val="accent2"/>
              </a:solidFill>
              <a:effectLst>
                <a:outerShdw blurRad="38100" dist="38100" dir="2700000" algn="tl">
                  <a:srgbClr val="C0C0C0"/>
                </a:outerShdw>
              </a:effectLst>
              <a:latin typeface="Arial" charset="0"/>
            </a:endParaRPr>
          </a:p>
        </p:txBody>
      </p:sp>
      <p:graphicFrame>
        <p:nvGraphicFramePr>
          <p:cNvPr id="3" name="Таблица 2">
            <a:extLst>
              <a:ext uri="{FF2B5EF4-FFF2-40B4-BE49-F238E27FC236}">
                <a16:creationId xmlns:a16="http://schemas.microsoft.com/office/drawing/2014/main" id="{9E9DC111-7CE0-4F4F-901B-83CB28879D4B}"/>
              </a:ext>
            </a:extLst>
          </p:cNvPr>
          <p:cNvGraphicFramePr>
            <a:graphicFrameLocks noGrp="1"/>
          </p:cNvGraphicFramePr>
          <p:nvPr>
            <p:extLst>
              <p:ext uri="{D42A27DB-BD31-4B8C-83A1-F6EECF244321}">
                <p14:modId xmlns:p14="http://schemas.microsoft.com/office/powerpoint/2010/main" val="2760692905"/>
              </p:ext>
            </p:extLst>
          </p:nvPr>
        </p:nvGraphicFramePr>
        <p:xfrm>
          <a:off x="395536" y="1142185"/>
          <a:ext cx="8062701" cy="4817469"/>
        </p:xfrm>
        <a:graphic>
          <a:graphicData uri="http://schemas.openxmlformats.org/drawingml/2006/table">
            <a:tbl>
              <a:tblPr firstRow="1" firstCol="1" bandRow="1">
                <a:tableStyleId>{5940675A-B579-460E-94D1-54222C63F5DA}</a:tableStyleId>
              </a:tblPr>
              <a:tblGrid>
                <a:gridCol w="3718019">
                  <a:extLst>
                    <a:ext uri="{9D8B030D-6E8A-4147-A177-3AD203B41FA5}">
                      <a16:colId xmlns:a16="http://schemas.microsoft.com/office/drawing/2014/main" val="2937762"/>
                    </a:ext>
                  </a:extLst>
                </a:gridCol>
                <a:gridCol w="4344682">
                  <a:extLst>
                    <a:ext uri="{9D8B030D-6E8A-4147-A177-3AD203B41FA5}">
                      <a16:colId xmlns:a16="http://schemas.microsoft.com/office/drawing/2014/main" val="1353846012"/>
                    </a:ext>
                  </a:extLst>
                </a:gridCol>
              </a:tblGrid>
              <a:tr h="428349">
                <a:tc>
                  <a:txBody>
                    <a:bodyPr/>
                    <a:lstStyle/>
                    <a:p>
                      <a:pPr indent="449580" algn="ctr">
                        <a:tabLst>
                          <a:tab pos="180340" algn="l"/>
                        </a:tabLst>
                      </a:pPr>
                      <a:r>
                        <a:rPr lang="ru-RU" sz="1600" b="1" dirty="0">
                          <a:solidFill>
                            <a:schemeClr val="tx1"/>
                          </a:solidFill>
                          <a:effectLst/>
                          <a:latin typeface="+mn-lt"/>
                        </a:rPr>
                        <a:t>Базовая литература</a:t>
                      </a:r>
                      <a:endParaRPr lang="x-none" sz="1600" b="1"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nchor="ctr"/>
                </a:tc>
                <a:tc>
                  <a:txBody>
                    <a:bodyPr/>
                    <a:lstStyle/>
                    <a:p>
                      <a:pPr indent="449580" algn="ctr">
                        <a:tabLst>
                          <a:tab pos="180340" algn="l"/>
                        </a:tabLst>
                      </a:pPr>
                      <a:r>
                        <a:rPr lang="ru-RU" sz="1600" b="1" dirty="0">
                          <a:solidFill>
                            <a:schemeClr val="tx1"/>
                          </a:solidFill>
                          <a:effectLst/>
                          <a:latin typeface="+mn-lt"/>
                        </a:rPr>
                        <a:t>Дополнительная литература</a:t>
                      </a:r>
                      <a:endParaRPr lang="x-none" sz="1600" b="1"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nchor="ctr"/>
                </a:tc>
                <a:extLst>
                  <a:ext uri="{0D108BD9-81ED-4DB2-BD59-A6C34878D82A}">
                    <a16:rowId xmlns:a16="http://schemas.microsoft.com/office/drawing/2014/main" val="3159638648"/>
                  </a:ext>
                </a:extLst>
              </a:tr>
              <a:tr h="502045">
                <a:tc>
                  <a:txBody>
                    <a:bodyPr/>
                    <a:lstStyle/>
                    <a:p>
                      <a:pPr algn="just"/>
                      <a:r>
                        <a:rPr lang="ru-RU" sz="1600" dirty="0">
                          <a:solidFill>
                            <a:schemeClr val="tx1"/>
                          </a:solidFill>
                          <a:effectLst/>
                          <a:latin typeface="+mn-lt"/>
                        </a:rPr>
                        <a:t>1. </a:t>
                      </a:r>
                      <a:r>
                        <a:rPr lang="x-none" sz="1600" dirty="0">
                          <a:solidFill>
                            <a:schemeClr val="tx1"/>
                          </a:solidFill>
                          <a:effectLst/>
                          <a:latin typeface="+mn-lt"/>
                        </a:rPr>
                        <a:t>Вегман Е.Ф., Жеребин Б.Н., Похвиснев А.Н. и др. Металлургия чугуна. М.: Академкнига, 2004. 774 с.</a:t>
                      </a:r>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tc>
                  <a:txBody>
                    <a:bodyPr/>
                    <a:lstStyle/>
                    <a:p>
                      <a:pPr algn="just"/>
                      <a:r>
                        <a:rPr lang="ru-RU" sz="1600" dirty="0">
                          <a:solidFill>
                            <a:schemeClr val="tx1"/>
                          </a:solidFill>
                          <a:effectLst/>
                          <a:latin typeface="+mn-lt"/>
                        </a:rPr>
                        <a:t>1.    </a:t>
                      </a:r>
                      <a:r>
                        <a:rPr lang="x-none" sz="1600" dirty="0">
                          <a:solidFill>
                            <a:schemeClr val="tx1"/>
                          </a:solidFill>
                          <a:effectLst/>
                          <a:latin typeface="+mn-lt"/>
                        </a:rPr>
                        <a:t>Воскобойников В.Г., Кудрин В.А., Якушев А.М. Общая металлургия. М.: Академкнига, 2002. 786 с.</a:t>
                      </a:r>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extLst>
                  <a:ext uri="{0D108BD9-81ED-4DB2-BD59-A6C34878D82A}">
                    <a16:rowId xmlns:a16="http://schemas.microsoft.com/office/drawing/2014/main" val="198087414"/>
                  </a:ext>
                </a:extLst>
              </a:tr>
              <a:tr h="766906">
                <a:tc>
                  <a:txBody>
                    <a:bodyPr/>
                    <a:lstStyle/>
                    <a:p>
                      <a:pPr algn="just"/>
                      <a:r>
                        <a:rPr lang="ru-RU" sz="1600" dirty="0">
                          <a:solidFill>
                            <a:schemeClr val="tx1"/>
                          </a:solidFill>
                          <a:effectLst/>
                          <a:latin typeface="+mn-lt"/>
                        </a:rPr>
                        <a:t>2.</a:t>
                      </a:r>
                      <a:r>
                        <a:rPr lang="en-US" sz="1600" dirty="0">
                          <a:solidFill>
                            <a:schemeClr val="tx1"/>
                          </a:solidFill>
                          <a:effectLst/>
                          <a:latin typeface="+mn-lt"/>
                        </a:rPr>
                        <a:t> </a:t>
                      </a:r>
                      <a:r>
                        <a:rPr lang="en-US" sz="1600" dirty="0" err="1">
                          <a:solidFill>
                            <a:schemeClr val="tx1"/>
                          </a:solidFill>
                          <a:effectLst/>
                          <a:latin typeface="+mn-lt"/>
                        </a:rPr>
                        <a:t>Saurbayeva</a:t>
                      </a:r>
                      <a:r>
                        <a:rPr lang="en-US" sz="1600" dirty="0">
                          <a:solidFill>
                            <a:schemeClr val="tx1"/>
                          </a:solidFill>
                          <a:effectLst/>
                          <a:latin typeface="+mn-lt"/>
                        </a:rPr>
                        <a:t> B., </a:t>
                      </a:r>
                      <a:r>
                        <a:rPr lang="en-US" sz="1600" dirty="0" err="1">
                          <a:solidFill>
                            <a:schemeClr val="tx1"/>
                          </a:solidFill>
                          <a:effectLst/>
                          <a:latin typeface="+mn-lt"/>
                        </a:rPr>
                        <a:t>Adylchanova</a:t>
                      </a:r>
                      <a:r>
                        <a:rPr lang="en-US" sz="1600" dirty="0">
                          <a:solidFill>
                            <a:schemeClr val="tx1"/>
                          </a:solidFill>
                          <a:effectLst/>
                          <a:latin typeface="+mn-lt"/>
                        </a:rPr>
                        <a:t> M.A. Heat power engineering of metallurgical processes. – Almaty. 2016</a:t>
                      </a:r>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ОПТИМИЗАЦИЯ ТЕПЛООБМЕННЫХ ПРОЦЕССОВ ДОМЕННОЙ ПЕЧИ ПРИ ПОМОЩИ ДУТЬЕВЫХ ПАРАМЕТРОВ ПЛАВКИ </a:t>
                      </a:r>
                      <a:r>
                        <a:rPr lang="ru-RU" sz="1600" dirty="0" err="1"/>
                        <a:t>Н.А.Хлебников</a:t>
                      </a:r>
                      <a:r>
                        <a:rPr lang="ru-RU" sz="1600" dirty="0"/>
                        <a:t> НТИ (ф) </a:t>
                      </a:r>
                      <a:r>
                        <a:rPr lang="ru-RU" sz="1600" dirty="0" err="1"/>
                        <a:t>УрФУ</a:t>
                      </a:r>
                      <a:r>
                        <a:rPr lang="ru-RU" sz="1600" dirty="0"/>
                        <a:t> – Электронный ресурс:  </a:t>
                      </a:r>
                      <a:r>
                        <a:rPr lang="en-US" sz="1600" dirty="0">
                          <a:solidFill>
                            <a:schemeClr val="tx1"/>
                          </a:solidFill>
                          <a:effectLst/>
                          <a:latin typeface="+mn-lt"/>
                          <a:ea typeface="Times New Roman" panose="02020603050405020304" pitchFamily="18" charset="0"/>
                          <a:cs typeface="Times New Roman" panose="02020603050405020304" pitchFamily="18" charset="0"/>
                        </a:rPr>
                        <a:t>https://</a:t>
                      </a:r>
                      <a:r>
                        <a:rPr lang="en-US" sz="1600" dirty="0" err="1">
                          <a:solidFill>
                            <a:schemeClr val="tx1"/>
                          </a:solidFill>
                          <a:effectLst/>
                          <a:latin typeface="+mn-lt"/>
                          <a:ea typeface="Times New Roman" panose="02020603050405020304" pitchFamily="18" charset="0"/>
                          <a:cs typeface="Times New Roman" panose="02020603050405020304" pitchFamily="18" charset="0"/>
                        </a:rPr>
                        <a:t>files.scienceforum.ru</a:t>
                      </a:r>
                      <a:r>
                        <a:rPr lang="en-US" sz="1600" dirty="0">
                          <a:solidFill>
                            <a:schemeClr val="tx1"/>
                          </a:solidFill>
                          <a:effectLst/>
                          <a:latin typeface="+mn-lt"/>
                          <a:ea typeface="Times New Roman" panose="02020603050405020304" pitchFamily="18" charset="0"/>
                          <a:cs typeface="Times New Roman" panose="02020603050405020304" pitchFamily="18" charset="0"/>
                        </a:rPr>
                        <a:t>/pdf/2011/1174.pdf</a:t>
                      </a:r>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extLst>
                  <a:ext uri="{0D108BD9-81ED-4DB2-BD59-A6C34878D82A}">
                    <a16:rowId xmlns:a16="http://schemas.microsoft.com/office/drawing/2014/main" val="3161134147"/>
                  </a:ext>
                </a:extLst>
              </a:tr>
              <a:tr h="766906">
                <a:tc>
                  <a:txBody>
                    <a:bodyPr/>
                    <a:lstStyle/>
                    <a:p>
                      <a:pPr algn="just"/>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effectLst/>
                          <a:latin typeface="+mn-lt"/>
                          <a:ea typeface="Times New Roman" panose="02020603050405020304" pitchFamily="18" charset="0"/>
                          <a:cs typeface="Times New Roman" panose="02020603050405020304" pitchFamily="18" charset="0"/>
                        </a:rPr>
                        <a:t>До</a:t>
                      </a:r>
                      <a:r>
                        <a:rPr lang="x-none" sz="1600" dirty="0">
                          <a:solidFill>
                            <a:schemeClr val="tx1"/>
                          </a:solidFill>
                          <a:effectLst/>
                          <a:latin typeface="+mn-lt"/>
                          <a:ea typeface="Times New Roman" panose="02020603050405020304" pitchFamily="18" charset="0"/>
                          <a:cs typeface="Times New Roman" panose="02020603050405020304" pitchFamily="18" charset="0"/>
                        </a:rPr>
                        <a:t>менное производство – Материалы сайта: </a:t>
                      </a:r>
                      <a:r>
                        <a:rPr lang="en-US" sz="1600" dirty="0">
                          <a:solidFill>
                            <a:schemeClr val="tx1"/>
                          </a:solidFill>
                          <a:effectLst/>
                          <a:latin typeface="+mn-lt"/>
                          <a:ea typeface="Times New Roman" panose="02020603050405020304" pitchFamily="18" charset="0"/>
                          <a:cs typeface="Times New Roman" panose="02020603050405020304" pitchFamily="18" charset="0"/>
                        </a:rPr>
                        <a:t>http://</a:t>
                      </a:r>
                      <a:r>
                        <a:rPr lang="en-US" sz="1600" dirty="0" err="1">
                          <a:solidFill>
                            <a:schemeClr val="tx1"/>
                          </a:solidFill>
                          <a:effectLst/>
                          <a:latin typeface="+mn-lt"/>
                          <a:ea typeface="Times New Roman" panose="02020603050405020304" pitchFamily="18" charset="0"/>
                          <a:cs typeface="Times New Roman" panose="02020603050405020304" pitchFamily="18" charset="0"/>
                        </a:rPr>
                        <a:t>emchezgia.ru</a:t>
                      </a:r>
                      <a:r>
                        <a:rPr lang="en-US" sz="1600" dirty="0">
                          <a:solidFill>
                            <a:schemeClr val="tx1"/>
                          </a:solidFill>
                          <a:effectLst/>
                          <a:latin typeface="+mn-lt"/>
                          <a:ea typeface="Times New Roman" panose="02020603050405020304" pitchFamily="18" charset="0"/>
                          <a:cs typeface="Times New Roman" panose="02020603050405020304" pitchFamily="18" charset="0"/>
                        </a:rPr>
                        <a:t>/</a:t>
                      </a:r>
                      <a:r>
                        <a:rPr lang="en-US" sz="1600" dirty="0" err="1">
                          <a:solidFill>
                            <a:schemeClr val="tx1"/>
                          </a:solidFill>
                          <a:effectLst/>
                          <a:latin typeface="+mn-lt"/>
                          <a:ea typeface="Times New Roman" panose="02020603050405020304" pitchFamily="18" charset="0"/>
                          <a:cs typeface="Times New Roman" panose="02020603050405020304" pitchFamily="18" charset="0"/>
                        </a:rPr>
                        <a:t>domennye_pechi</a:t>
                      </a:r>
                      <a:r>
                        <a:rPr lang="en-US" sz="1600" dirty="0">
                          <a:solidFill>
                            <a:schemeClr val="tx1"/>
                          </a:solidFill>
                          <a:effectLst/>
                          <a:latin typeface="+mn-lt"/>
                          <a:ea typeface="Times New Roman" panose="02020603050405020304" pitchFamily="18" charset="0"/>
                          <a:cs typeface="Times New Roman" panose="02020603050405020304" pitchFamily="18" charset="0"/>
                        </a:rPr>
                        <a:t>/</a:t>
                      </a:r>
                      <a:r>
                        <a:rPr lang="en-US" sz="1600" dirty="0" err="1">
                          <a:solidFill>
                            <a:schemeClr val="tx1"/>
                          </a:solidFill>
                          <a:effectLst/>
                          <a:latin typeface="+mn-lt"/>
                          <a:ea typeface="Times New Roman" panose="02020603050405020304" pitchFamily="18" charset="0"/>
                          <a:cs typeface="Times New Roman" panose="02020603050405020304" pitchFamily="18" charset="0"/>
                        </a:rPr>
                        <a:t>razdeldomennoe.php</a:t>
                      </a:r>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extLst>
                  <a:ext uri="{0D108BD9-81ED-4DB2-BD59-A6C34878D82A}">
                    <a16:rowId xmlns:a16="http://schemas.microsoft.com/office/drawing/2014/main" val="2182437007"/>
                  </a:ext>
                </a:extLst>
              </a:tr>
              <a:tr h="766906">
                <a:tc>
                  <a:txBody>
                    <a:bodyPr/>
                    <a:lstStyle/>
                    <a:p>
                      <a:pPr algn="just"/>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effectLst/>
                          <a:latin typeface="+mn-lt"/>
                          <a:ea typeface="Times New Roman" panose="02020603050405020304" pitchFamily="18" charset="0"/>
                          <a:cs typeface="Times New Roman" panose="02020603050405020304" pitchFamily="18" charset="0"/>
                        </a:rPr>
                        <a:t>Особенности теплопередачи в доменных печах. Материалы сайта: </a:t>
                      </a:r>
                      <a:r>
                        <a:rPr lang="en-US" sz="1600" dirty="0">
                          <a:solidFill>
                            <a:schemeClr val="tx1"/>
                          </a:solidFill>
                          <a:effectLst/>
                          <a:latin typeface="+mn-lt"/>
                          <a:ea typeface="Times New Roman" panose="02020603050405020304" pitchFamily="18" charset="0"/>
                          <a:cs typeface="Times New Roman" panose="02020603050405020304" pitchFamily="18" charset="0"/>
                        </a:rPr>
                        <a:t>http://metal-</a:t>
                      </a:r>
                      <a:r>
                        <a:rPr lang="en-US" sz="1600" dirty="0" err="1">
                          <a:solidFill>
                            <a:schemeClr val="tx1"/>
                          </a:solidFill>
                          <a:effectLst/>
                          <a:latin typeface="+mn-lt"/>
                          <a:ea typeface="Times New Roman" panose="02020603050405020304" pitchFamily="18" charset="0"/>
                          <a:cs typeface="Times New Roman" panose="02020603050405020304" pitchFamily="18" charset="0"/>
                        </a:rPr>
                        <a:t>archive.ru</a:t>
                      </a:r>
                      <a:r>
                        <a:rPr lang="en-US" sz="1600" dirty="0">
                          <a:solidFill>
                            <a:schemeClr val="tx1"/>
                          </a:solidFill>
                          <a:effectLst/>
                          <a:latin typeface="+mn-lt"/>
                          <a:ea typeface="Times New Roman" panose="02020603050405020304" pitchFamily="18" charset="0"/>
                          <a:cs typeface="Times New Roman" panose="02020603050405020304" pitchFamily="18" charset="0"/>
                        </a:rPr>
                        <a:t>/</a:t>
                      </a:r>
                      <a:r>
                        <a:rPr lang="en-US" sz="1600" dirty="0" err="1">
                          <a:solidFill>
                            <a:schemeClr val="tx1"/>
                          </a:solidFill>
                          <a:effectLst/>
                          <a:latin typeface="+mn-lt"/>
                          <a:ea typeface="Times New Roman" panose="02020603050405020304" pitchFamily="18" charset="0"/>
                          <a:cs typeface="Times New Roman" panose="02020603050405020304" pitchFamily="18" charset="0"/>
                        </a:rPr>
                        <a:t>domennyy</a:t>
                      </a:r>
                      <a:r>
                        <a:rPr lang="en-US" sz="1600" dirty="0">
                          <a:solidFill>
                            <a:schemeClr val="tx1"/>
                          </a:solidFill>
                          <a:effectLst/>
                          <a:latin typeface="+mn-lt"/>
                          <a:ea typeface="Times New Roman" panose="02020603050405020304" pitchFamily="18" charset="0"/>
                          <a:cs typeface="Times New Roman" panose="02020603050405020304" pitchFamily="18" charset="0"/>
                        </a:rPr>
                        <a:t>-process/2162-osobennosti-teploperedachi-v-domennyh-pechah.html</a:t>
                      </a:r>
                      <a:endParaRPr lang="x-none" sz="1600" dirty="0">
                        <a:solidFill>
                          <a:schemeClr val="tx1"/>
                        </a:solidFill>
                        <a:effectLst/>
                        <a:latin typeface="+mn-lt"/>
                        <a:ea typeface="Times New Roman" panose="02020603050405020304" pitchFamily="18" charset="0"/>
                        <a:cs typeface="Times New Roman" panose="02020603050405020304" pitchFamily="18" charset="0"/>
                      </a:endParaRPr>
                    </a:p>
                  </a:txBody>
                  <a:tcPr marL="62756" marR="62756" marT="0" marB="0"/>
                </a:tc>
                <a:extLst>
                  <a:ext uri="{0D108BD9-81ED-4DB2-BD59-A6C34878D82A}">
                    <a16:rowId xmlns:a16="http://schemas.microsoft.com/office/drawing/2014/main" val="3568770105"/>
                  </a:ext>
                </a:extLst>
              </a:tr>
            </a:tbl>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3">
            <a:extLst>
              <a:ext uri="{FF2B5EF4-FFF2-40B4-BE49-F238E27FC236}">
                <a16:creationId xmlns:a16="http://schemas.microsoft.com/office/drawing/2014/main" id="{FCA0A1FC-23BC-CD44-B00A-3EC78E430E7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DEC18B-0BC6-984E-9039-5BC5919ACADC}" type="slidenum">
              <a:rPr lang="ru-RU" altLang="x-none"/>
              <a:pPr eaLnBrk="1" hangingPunct="1"/>
              <a:t>52</a:t>
            </a:fld>
            <a:endParaRPr lang="ru-RU" altLang="x-none"/>
          </a:p>
        </p:txBody>
      </p:sp>
      <p:sp>
        <p:nvSpPr>
          <p:cNvPr id="2" name="Rectangle 2">
            <a:extLst>
              <a:ext uri="{FF2B5EF4-FFF2-40B4-BE49-F238E27FC236}">
                <a16:creationId xmlns:a16="http://schemas.microsoft.com/office/drawing/2014/main" id="{30E1D5B4-FEE7-3947-A69D-4C5706ABCDAA}"/>
              </a:ext>
            </a:extLst>
          </p:cNvPr>
          <p:cNvSpPr>
            <a:spLocks noChangeArrowheads="1"/>
          </p:cNvSpPr>
          <p:nvPr/>
        </p:nvSpPr>
        <p:spPr bwMode="auto">
          <a:xfrm>
            <a:off x="685763" y="252524"/>
            <a:ext cx="7772474" cy="72050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3600" b="1" dirty="0" err="1">
                <a:solidFill>
                  <a:schemeClr val="accent2"/>
                </a:solidFill>
                <a:effectLst>
                  <a:outerShdw blurRad="38100" dist="38100" dir="2700000" algn="tl">
                    <a:srgbClr val="C0C0C0"/>
                  </a:outerShdw>
                </a:effectLst>
                <a:latin typeface="Arial" charset="0"/>
              </a:rPr>
              <a:t>Әдебиеттер</a:t>
            </a:r>
            <a:endParaRPr lang="ru-RU" sz="3600" b="1" dirty="0">
              <a:solidFill>
                <a:schemeClr val="accent2"/>
              </a:solidFill>
              <a:effectLst>
                <a:outerShdw blurRad="38100" dist="38100" dir="2700000" algn="tl">
                  <a:srgbClr val="C0C0C0"/>
                </a:outerShdw>
              </a:effectLst>
              <a:latin typeface="Arial" charset="0"/>
            </a:endParaRPr>
          </a:p>
        </p:txBody>
      </p:sp>
      <p:pic>
        <p:nvPicPr>
          <p:cNvPr id="4" name="Рисунок 3">
            <a:extLst>
              <a:ext uri="{FF2B5EF4-FFF2-40B4-BE49-F238E27FC236}">
                <a16:creationId xmlns:a16="http://schemas.microsoft.com/office/drawing/2014/main" id="{978AC27D-8D50-ED42-A7F7-91DAAF7D975E}"/>
              </a:ext>
            </a:extLst>
          </p:cNvPr>
          <p:cNvPicPr>
            <a:picLocks noChangeAspect="1"/>
          </p:cNvPicPr>
          <p:nvPr/>
        </p:nvPicPr>
        <p:blipFill>
          <a:blip r:embed="rId2"/>
          <a:stretch>
            <a:fillRect/>
          </a:stretch>
        </p:blipFill>
        <p:spPr>
          <a:xfrm>
            <a:off x="772429" y="1340768"/>
            <a:ext cx="7599141" cy="4608512"/>
          </a:xfrm>
          <a:prstGeom prst="rect">
            <a:avLst/>
          </a:prstGeom>
        </p:spPr>
      </p:pic>
    </p:spTree>
    <p:extLst>
      <p:ext uri="{BB962C8B-B14F-4D97-AF65-F5344CB8AC3E}">
        <p14:creationId xmlns:p14="http://schemas.microsoft.com/office/powerpoint/2010/main" val="27303127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3">
            <a:extLst>
              <a:ext uri="{FF2B5EF4-FFF2-40B4-BE49-F238E27FC236}">
                <a16:creationId xmlns:a16="http://schemas.microsoft.com/office/drawing/2014/main" id="{FCA0A1FC-23BC-CD44-B00A-3EC78E430E7C}"/>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DEC18B-0BC6-984E-9039-5BC5919ACADC}" type="slidenum">
              <a:rPr lang="ru-RU" altLang="x-none"/>
              <a:pPr eaLnBrk="1" hangingPunct="1"/>
              <a:t>53</a:t>
            </a:fld>
            <a:endParaRPr lang="ru-RU" altLang="x-none"/>
          </a:p>
        </p:txBody>
      </p:sp>
      <p:sp>
        <p:nvSpPr>
          <p:cNvPr id="2" name="Rectangle 2">
            <a:extLst>
              <a:ext uri="{FF2B5EF4-FFF2-40B4-BE49-F238E27FC236}">
                <a16:creationId xmlns:a16="http://schemas.microsoft.com/office/drawing/2014/main" id="{30E1D5B4-FEE7-3947-A69D-4C5706ABCDAA}"/>
              </a:ext>
            </a:extLst>
          </p:cNvPr>
          <p:cNvSpPr>
            <a:spLocks noChangeArrowheads="1"/>
          </p:cNvSpPr>
          <p:nvPr/>
        </p:nvSpPr>
        <p:spPr bwMode="auto">
          <a:xfrm>
            <a:off x="685763" y="252524"/>
            <a:ext cx="7772474" cy="720502"/>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ru-RU" sz="3600" b="1">
                <a:solidFill>
                  <a:schemeClr val="accent2"/>
                </a:solidFill>
                <a:effectLst>
                  <a:outerShdw blurRad="38100" dist="38100" dir="2700000" algn="tl">
                    <a:srgbClr val="C0C0C0"/>
                  </a:outerShdw>
                </a:effectLst>
                <a:latin typeface="Arial" charset="0"/>
              </a:rPr>
              <a:t>Әдебиеттер</a:t>
            </a:r>
            <a:endParaRPr lang="ru-RU" sz="3600" b="1" dirty="0">
              <a:solidFill>
                <a:schemeClr val="accent2"/>
              </a:solidFill>
              <a:effectLst>
                <a:outerShdw blurRad="38100" dist="38100" dir="2700000" algn="tl">
                  <a:srgbClr val="C0C0C0"/>
                </a:outerShdw>
              </a:effectLst>
              <a:latin typeface="Arial" charset="0"/>
            </a:endParaRPr>
          </a:p>
        </p:txBody>
      </p:sp>
      <p:pic>
        <p:nvPicPr>
          <p:cNvPr id="3" name="Рисунок 2">
            <a:extLst>
              <a:ext uri="{FF2B5EF4-FFF2-40B4-BE49-F238E27FC236}">
                <a16:creationId xmlns:a16="http://schemas.microsoft.com/office/drawing/2014/main" id="{62BE7E8D-8361-3F4F-A974-E0FD700A692C}"/>
              </a:ext>
            </a:extLst>
          </p:cNvPr>
          <p:cNvPicPr>
            <a:picLocks noChangeAspect="1"/>
          </p:cNvPicPr>
          <p:nvPr/>
        </p:nvPicPr>
        <p:blipFill>
          <a:blip r:embed="rId2"/>
          <a:stretch>
            <a:fillRect/>
          </a:stretch>
        </p:blipFill>
        <p:spPr>
          <a:xfrm>
            <a:off x="539452" y="1268760"/>
            <a:ext cx="7918785" cy="3101448"/>
          </a:xfrm>
          <a:prstGeom prst="rect">
            <a:avLst/>
          </a:prstGeom>
        </p:spPr>
      </p:pic>
    </p:spTree>
    <p:extLst>
      <p:ext uri="{BB962C8B-B14F-4D97-AF65-F5344CB8AC3E}">
        <p14:creationId xmlns:p14="http://schemas.microsoft.com/office/powerpoint/2010/main" val="41613545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6</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8"/>
            <a:ext cx="8280400" cy="526256"/>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1. Домна </a:t>
            </a:r>
            <a:r>
              <a:rPr lang="ru-RU" sz="2400" b="1" dirty="0" err="1">
                <a:solidFill>
                  <a:schemeClr val="accent1">
                    <a:lumMod val="50000"/>
                  </a:schemeClr>
                </a:solidFill>
                <a:latin typeface="Arial" charset="0"/>
              </a:rPr>
              <a:t>пешінде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жалпы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мәліметтер</a:t>
            </a:r>
            <a:endParaRPr lang="ru-RU" sz="24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323528" y="1340768"/>
            <a:ext cx="864096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57188" algn="just"/>
            <a:r>
              <a:rPr lang="kk-KZ" dirty="0">
                <a:latin typeface="Times New Roman" pitchFamily="18" charset="0"/>
                <a:cs typeface="Times New Roman" pitchFamily="18" charset="0"/>
              </a:rPr>
              <a:t>Көптеген шахта пештерінде шихта пен газдардың қозғалысы </a:t>
            </a:r>
            <a:r>
              <a:rPr lang="kk-KZ" b="1" u="sng" dirty="0">
                <a:solidFill>
                  <a:srgbClr val="C00000"/>
                </a:solidFill>
                <a:latin typeface="Times New Roman" pitchFamily="18" charset="0"/>
                <a:cs typeface="Times New Roman" pitchFamily="18" charset="0"/>
              </a:rPr>
              <a:t>қарсы ағын </a:t>
            </a:r>
            <a:r>
              <a:rPr lang="kk-KZ" dirty="0">
                <a:latin typeface="Times New Roman" pitchFamily="18" charset="0"/>
                <a:cs typeface="Times New Roman" pitchFamily="18" charset="0"/>
              </a:rPr>
              <a:t>принципі бойынша жүреді. Сонымен қатар, Домна пешінде қоршаған ортаның қарама-қарсы қозғалыс схемасы қыздыру бетінің едәуір мөлшері мен газдардың қарқынды салқындауы нәтижесінде жылу алмасудың аяқталуымен толықтырылады.</a:t>
            </a:r>
            <a:endParaRPr lang="ru-RU" dirty="0">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indent="357188" algn="just"/>
            <a:r>
              <a:rPr lang="kk-KZ" dirty="0">
                <a:solidFill>
                  <a:srgbClr val="C00000"/>
                </a:solidFill>
                <a:latin typeface="Times New Roman" pitchFamily="18" charset="0"/>
                <a:cs typeface="Times New Roman" pitchFamily="18" charset="0"/>
              </a:rPr>
              <a:t>Пештің жұмыс кеңістігінде Домна пешінің процесін жүзеге асырудың маңызды шарты - пешке колошник арқылы тиелетін шихтаны материалдардың және фурмалар арқылы пештің жоғарғы бөлігіне берілетін,  1000-1200 </a:t>
            </a:r>
            <a:r>
              <a:rPr lang="kk-KZ" baseline="30000" dirty="0">
                <a:solidFill>
                  <a:srgbClr val="C00000"/>
                </a:solidFill>
                <a:latin typeface="Times New Roman" pitchFamily="18" charset="0"/>
                <a:cs typeface="Times New Roman" pitchFamily="18" charset="0"/>
              </a:rPr>
              <a:t>о</a:t>
            </a:r>
            <a:r>
              <a:rPr lang="kk-KZ" dirty="0">
                <a:solidFill>
                  <a:srgbClr val="C00000"/>
                </a:solidFill>
                <a:latin typeface="Times New Roman" pitchFamily="18" charset="0"/>
                <a:cs typeface="Times New Roman" pitchFamily="18" charset="0"/>
              </a:rPr>
              <a:t>С дейін қыздырылған ауада кокс көміртегісі жанған кезде пайда болатын газдардың жоғары қарай көтерілуі, өзара әрекеттесуі және олардың үздіксіз қарама-қарсы қозғалуы. </a:t>
            </a:r>
            <a:endParaRPr lang="ru-RU" dirty="0">
              <a:solidFill>
                <a:srgbClr val="C00000"/>
              </a:solidFill>
              <a:latin typeface="Times New Roman" pitchFamily="18" charset="0"/>
              <a:cs typeface="Times New Roman" pitchFamily="18" charset="0"/>
            </a:endParaRPr>
          </a:p>
          <a:p>
            <a:pPr indent="357188" algn="just"/>
            <a:r>
              <a:rPr lang="kk-KZ" dirty="0">
                <a:solidFill>
                  <a:srgbClr val="C00000"/>
                </a:solidFill>
                <a:latin typeface="Times New Roman" pitchFamily="18" charset="0"/>
                <a:cs typeface="Times New Roman" pitchFamily="18" charset="0"/>
              </a:rPr>
              <a:t> </a:t>
            </a:r>
            <a:endParaRPr lang="ru-RU" dirty="0">
              <a:solidFill>
                <a:srgbClr val="C00000"/>
              </a:solidFill>
              <a:latin typeface="Times New Roman" pitchFamily="18" charset="0"/>
              <a:cs typeface="Times New Roman" pitchFamily="18" charset="0"/>
            </a:endParaRPr>
          </a:p>
          <a:p>
            <a:pPr indent="357188" algn="just"/>
            <a:r>
              <a:rPr lang="kk-KZ" dirty="0">
                <a:latin typeface="Times New Roman" pitchFamily="18" charset="0"/>
                <a:cs typeface="Times New Roman" pitchFamily="18" charset="0"/>
              </a:rPr>
              <a:t>Пешке темір кені материалдары мен кокс үздіксіз тиеледі, ауа беріледі (оны Үрлеу деп атайды) , ал пештен домна  газы шығарылады. </a:t>
            </a:r>
          </a:p>
          <a:p>
            <a:pPr indent="357188" algn="just"/>
            <a:r>
              <a:rPr lang="kk-KZ" dirty="0">
                <a:latin typeface="Times New Roman" pitchFamily="18" charset="0"/>
                <a:cs typeface="Times New Roman" pitchFamily="18" charset="0"/>
              </a:rPr>
              <a:t>Үрлеуге </a:t>
            </a:r>
            <a:r>
              <a:rPr lang="kk-KZ" b="1" u="sng" dirty="0">
                <a:solidFill>
                  <a:srgbClr val="C00000"/>
                </a:solidFill>
                <a:latin typeface="Times New Roman" pitchFamily="18" charset="0"/>
                <a:cs typeface="Times New Roman" pitchFamily="18" charset="0"/>
              </a:rPr>
              <a:t>техникалық оттегі, табиғи газ, су буы қосылуы мүмкін.</a:t>
            </a:r>
            <a:endParaRPr lang="ru-RU" b="1" u="sng" dirty="0">
              <a:solidFill>
                <a:srgbClr val="C00000"/>
              </a:solidFill>
              <a:latin typeface="Times New Roman" pitchFamily="18" charset="0"/>
              <a:cs typeface="Times New Roman" pitchFamily="18" charset="0"/>
            </a:endParaRPr>
          </a:p>
          <a:p>
            <a:pPr algn="just"/>
            <a:endParaRPr lang="ru-RU" dirty="0"/>
          </a:p>
          <a:p>
            <a:pPr algn="just"/>
            <a:r>
              <a:rPr lang="ru-RU" dirty="0"/>
              <a:t> </a:t>
            </a: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Tree>
    <p:extLst>
      <p:ext uri="{BB962C8B-B14F-4D97-AF65-F5344CB8AC3E}">
        <p14:creationId xmlns:p14="http://schemas.microsoft.com/office/powerpoint/2010/main" val="12456257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7</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8"/>
            <a:ext cx="8280400" cy="526256"/>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1. Домна </a:t>
            </a:r>
            <a:r>
              <a:rPr lang="ru-RU" sz="2400" b="1" dirty="0" err="1">
                <a:solidFill>
                  <a:schemeClr val="accent1">
                    <a:lumMod val="50000"/>
                  </a:schemeClr>
                </a:solidFill>
                <a:latin typeface="Arial" charset="0"/>
              </a:rPr>
              <a:t>пешінде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жалпы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мәліметтер</a:t>
            </a:r>
            <a:endParaRPr lang="ru-RU" sz="24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275531" y="1124744"/>
            <a:ext cx="864096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357188" algn="just"/>
            <a:r>
              <a:rPr lang="ru-RU" sz="1600" dirty="0">
                <a:latin typeface="Times New Roman" pitchFamily="18" charset="0"/>
                <a:cs typeface="Times New Roman" pitchFamily="18" charset="0"/>
              </a:rPr>
              <a:t>Кокс 1400-1500 </a:t>
            </a:r>
            <a:r>
              <a:rPr lang="ru-RU" sz="1600" baseline="30000" dirty="0" err="1">
                <a:latin typeface="Times New Roman" pitchFamily="18" charset="0"/>
                <a:cs typeface="Times New Roman" pitchFamily="18" charset="0"/>
              </a:rPr>
              <a:t>о</a:t>
            </a:r>
            <a:r>
              <a:rPr lang="ru-RU" sz="1600" dirty="0" err="1">
                <a:latin typeface="Times New Roman" pitchFamily="18" charset="0"/>
                <a:cs typeface="Times New Roman" pitchFamily="18" charset="0"/>
              </a:rPr>
              <a:t>С</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дейін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қызады</a:t>
            </a:r>
            <a:r>
              <a:rPr lang="ru-RU" sz="1600" dirty="0">
                <a:latin typeface="Times New Roman" pitchFamily="18" charset="0"/>
                <a:cs typeface="Times New Roman" pitchFamily="18" charset="0"/>
              </a:rPr>
              <a:t>. Жану </a:t>
            </a:r>
            <a:r>
              <a:rPr lang="ru-RU" sz="1600" dirty="0" err="1">
                <a:latin typeface="Times New Roman" pitchFamily="18" charset="0"/>
                <a:cs typeface="Times New Roman" pitchFamily="18" charset="0"/>
              </a:rPr>
              <a:t>аймақтарында</a:t>
            </a:r>
            <a:r>
              <a:rPr lang="ru-RU" sz="1600" dirty="0">
                <a:latin typeface="Times New Roman" pitchFamily="18" charset="0"/>
                <a:cs typeface="Times New Roman" pitchFamily="18" charset="0"/>
              </a:rPr>
              <a:t> Кокс </a:t>
            </a:r>
            <a:r>
              <a:rPr lang="ru-RU" sz="1600" dirty="0" err="1">
                <a:latin typeface="Times New Roman" pitchFamily="18" charset="0"/>
                <a:cs typeface="Times New Roman" pitchFamily="18" charset="0"/>
              </a:rPr>
              <a:t>көміртегі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жану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аймағында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пайда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болған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көміртегі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диоксиді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жоғары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температурада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артық</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көміртегі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тұрақсыз</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реакция </a:t>
            </a:r>
            <a:r>
              <a:rPr lang="ru-RU" sz="1600" dirty="0" err="1">
                <a:latin typeface="Times New Roman" pitchFamily="18" charset="0"/>
                <a:cs typeface="Times New Roman" pitchFamily="18" charset="0"/>
              </a:rPr>
              <a:t>арқылы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көміртегі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оксидіне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айналады</a:t>
            </a:r>
            <a:r>
              <a:rPr lang="ru-RU" sz="1600" dirty="0">
                <a:latin typeface="Times New Roman" pitchFamily="18" charset="0"/>
                <a:cs typeface="Times New Roman" pitchFamily="18" charset="0"/>
              </a:rPr>
              <a:t> </a:t>
            </a:r>
          </a:p>
          <a:p>
            <a:pPr indent="357188" algn="just"/>
            <a:endParaRPr lang="ru-RU" sz="1600" dirty="0">
              <a:latin typeface="Times New Roman" pitchFamily="18" charset="0"/>
              <a:cs typeface="Times New Roman" pitchFamily="18" charset="0"/>
            </a:endParaRPr>
          </a:p>
          <a:p>
            <a:pPr indent="357188" algn="ctr"/>
            <a:r>
              <a:rPr lang="ru-RU" sz="1600" dirty="0">
                <a:latin typeface="Times New Roman" pitchFamily="18" charset="0"/>
                <a:cs typeface="Times New Roman" pitchFamily="18" charset="0"/>
              </a:rPr>
              <a:t>СО</a:t>
            </a:r>
            <a:r>
              <a:rPr lang="ru-RU" sz="1600" baseline="-25000" dirty="0">
                <a:latin typeface="Times New Roman" pitchFamily="18" charset="0"/>
                <a:cs typeface="Times New Roman" pitchFamily="18" charset="0"/>
              </a:rPr>
              <a:t>2</a:t>
            </a:r>
            <a:r>
              <a:rPr lang="ru-RU" sz="1600" dirty="0">
                <a:latin typeface="Times New Roman" pitchFamily="18" charset="0"/>
                <a:cs typeface="Times New Roman" pitchFamily="18" charset="0"/>
              </a:rPr>
              <a:t> + С = 2СО - 165,797 МДж. </a:t>
            </a:r>
          </a:p>
          <a:p>
            <a:pPr indent="357188" algn="just"/>
            <a:endParaRPr lang="ru-RU" sz="1600" dirty="0">
              <a:latin typeface="Times New Roman" pitchFamily="18" charset="0"/>
              <a:cs typeface="Times New Roman" pitchFamily="18" charset="0"/>
            </a:endParaRPr>
          </a:p>
          <a:p>
            <a:pPr indent="357188" algn="just"/>
            <a:r>
              <a:rPr lang="ru-RU" sz="1600" dirty="0" err="1">
                <a:latin typeface="Times New Roman" pitchFamily="18" charset="0"/>
                <a:cs typeface="Times New Roman" pitchFamily="18" charset="0"/>
              </a:rPr>
              <a:t>Осылайша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жану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аймағынан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тыс</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жерде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көрік</a:t>
            </a:r>
            <a:r>
              <a:rPr lang="ru-RU" sz="1600" dirty="0">
                <a:latin typeface="Times New Roman" pitchFamily="18" charset="0"/>
                <a:cs typeface="Times New Roman" pitchFamily="18" charset="0"/>
              </a:rPr>
              <a:t> газы </a:t>
            </a:r>
            <a:r>
              <a:rPr lang="ru-RU" sz="1600" dirty="0" err="1">
                <a:latin typeface="Times New Roman" pitchFamily="18" charset="0"/>
                <a:cs typeface="Times New Roman" pitchFamily="18" charset="0"/>
              </a:rPr>
              <a:t>көміртегі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оксидінен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азоттан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су </a:t>
            </a:r>
            <a:r>
              <a:rPr lang="ru-RU" sz="1600" dirty="0" err="1">
                <a:latin typeface="Times New Roman" pitchFamily="18" charset="0"/>
                <a:cs typeface="Times New Roman" pitchFamily="18" charset="0"/>
              </a:rPr>
              <a:t>буының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немесе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табиғи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газдың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ыдырауы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нәтижесінде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пайда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болған</a:t>
            </a:r>
            <a:r>
              <a:rPr lang="ru-RU" sz="1600" dirty="0">
                <a:latin typeface="Times New Roman" pitchFamily="18" charset="0"/>
                <a:cs typeface="Times New Roman" pitchFamily="18" charset="0"/>
              </a:rPr>
              <a:t> аз </a:t>
            </a:r>
            <a:r>
              <a:rPr lang="ru-RU" sz="1600" dirty="0" err="1">
                <a:latin typeface="Times New Roman" pitchFamily="18" charset="0"/>
                <a:cs typeface="Times New Roman" pitchFamily="18" charset="0"/>
              </a:rPr>
              <a:t>мөлшерде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сутектен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тұрады</a:t>
            </a:r>
            <a:r>
              <a:rPr lang="ru-RU" sz="1600" dirty="0">
                <a:latin typeface="Times New Roman" pitchFamily="18" charset="0"/>
                <a:cs typeface="Times New Roman" pitchFamily="18" charset="0"/>
              </a:rPr>
              <a:t>. </a:t>
            </a:r>
          </a:p>
          <a:p>
            <a:pPr indent="357188" algn="just"/>
            <a:r>
              <a:rPr lang="ru-RU" sz="1600" dirty="0" err="1">
                <a:latin typeface="Times New Roman" pitchFamily="18" charset="0"/>
                <a:cs typeface="Times New Roman" pitchFamily="18" charset="0"/>
              </a:rPr>
              <a:t>Құрамында</a:t>
            </a:r>
            <a:r>
              <a:rPr lang="ru-RU" sz="1600" dirty="0">
                <a:latin typeface="Times New Roman" pitchFamily="18" charset="0"/>
                <a:cs typeface="Times New Roman" pitchFamily="18" charset="0"/>
              </a:rPr>
              <a:t> 32-36% СО, 57-64% N</a:t>
            </a:r>
            <a:r>
              <a:rPr lang="ru-RU" sz="1600" baseline="-25000" dirty="0">
                <a:latin typeface="Times New Roman" pitchFamily="18" charset="0"/>
                <a:cs typeface="Times New Roman" pitchFamily="18" charset="0"/>
              </a:rPr>
              <a:t>2</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1-10% Н</a:t>
            </a:r>
            <a:r>
              <a:rPr lang="ru-RU" sz="1600" baseline="-25000" dirty="0">
                <a:latin typeface="Times New Roman" pitchFamily="18" charset="0"/>
                <a:cs typeface="Times New Roman" pitchFamily="18" charset="0"/>
              </a:rPr>
              <a:t>2</a:t>
            </a:r>
            <a:r>
              <a:rPr lang="ru-RU" sz="1600" dirty="0">
                <a:latin typeface="Times New Roman" pitchFamily="18" charset="0"/>
                <a:cs typeface="Times New Roman" pitchFamily="18" charset="0"/>
              </a:rPr>
              <a:t> бар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1800-2000 </a:t>
            </a:r>
            <a:r>
              <a:rPr lang="ru-RU" sz="1600" baseline="30000" dirty="0" err="1">
                <a:latin typeface="Times New Roman" pitchFamily="18" charset="0"/>
                <a:cs typeface="Times New Roman" pitchFamily="18" charset="0"/>
              </a:rPr>
              <a:t>о</a:t>
            </a:r>
            <a:r>
              <a:rPr lang="ru-RU" sz="1600" dirty="0" err="1">
                <a:latin typeface="Times New Roman" pitchFamily="18" charset="0"/>
                <a:cs typeface="Times New Roman" pitchFamily="18" charset="0"/>
              </a:rPr>
              <a:t>С</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дейін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қызған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бұл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булардың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қоспасы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жоғары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көтеріліп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кокстың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жануы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шойын</a:t>
            </a:r>
            <a:r>
              <a:rPr lang="ru-RU" sz="1600" dirty="0">
                <a:latin typeface="Times New Roman" pitchFamily="18" charset="0"/>
                <a:cs typeface="Times New Roman" pitchFamily="18" charset="0"/>
              </a:rPr>
              <a:t> мен </a:t>
            </a:r>
            <a:r>
              <a:rPr lang="ru-RU" sz="1600" dirty="0" err="1">
                <a:latin typeface="Times New Roman" pitchFamily="18" charset="0"/>
                <a:cs typeface="Times New Roman" pitchFamily="18" charset="0"/>
              </a:rPr>
              <a:t>шлактың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пайда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болуы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және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олардың</a:t>
            </a:r>
            <a:r>
              <a:rPr lang="ru-RU" sz="1600" dirty="0">
                <a:latin typeface="Times New Roman" pitchFamily="18" charset="0"/>
                <a:cs typeface="Times New Roman" pitchFamily="18" charset="0"/>
              </a:rPr>
              <a:t> Домна </a:t>
            </a:r>
            <a:r>
              <a:rPr lang="ru-RU" sz="1600" dirty="0" err="1">
                <a:latin typeface="Times New Roman" pitchFamily="18" charset="0"/>
                <a:cs typeface="Times New Roman" pitchFamily="18" charset="0"/>
              </a:rPr>
              <a:t>пешінен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мезгіл-мезгілмен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шығарылуы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салдарынан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біртіндеп</a:t>
            </a:r>
            <a:r>
              <a:rPr lang="ru-RU" sz="1600" dirty="0">
                <a:latin typeface="Times New Roman" pitchFamily="18" charset="0"/>
                <a:cs typeface="Times New Roman" pitchFamily="18" charset="0"/>
              </a:rPr>
              <a:t> горн</a:t>
            </a:r>
            <a:r>
              <a:rPr lang="kk-KZ" sz="1600" dirty="0">
                <a:latin typeface="Times New Roman" pitchFamily="18" charset="0"/>
                <a:cs typeface="Times New Roman" pitchFamily="18" charset="0"/>
              </a:rPr>
              <a:t>ға(көрікке)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түсетін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материалдарға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жылу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береді</a:t>
            </a:r>
            <a:r>
              <a:rPr lang="ru-RU" sz="1600" dirty="0">
                <a:latin typeface="Times New Roman" pitchFamily="18" charset="0"/>
                <a:cs typeface="Times New Roman" pitchFamily="18" charset="0"/>
              </a:rPr>
              <a:t>. </a:t>
            </a:r>
          </a:p>
          <a:p>
            <a:pPr indent="357188" algn="just"/>
            <a:r>
              <a:rPr lang="ru-RU" sz="1600" dirty="0" err="1">
                <a:latin typeface="Times New Roman" pitchFamily="18" charset="0"/>
                <a:cs typeface="Times New Roman" pitchFamily="18" charset="0"/>
              </a:rPr>
              <a:t>Бұл</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жағдайда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газдар</a:t>
            </a:r>
            <a:r>
              <a:rPr lang="ru-RU" sz="1600" dirty="0">
                <a:latin typeface="Times New Roman" pitchFamily="18" charset="0"/>
                <a:cs typeface="Times New Roman" pitchFamily="18" charset="0"/>
              </a:rPr>
              <a:t> 200-450 </a:t>
            </a:r>
            <a:r>
              <a:rPr lang="ru-RU" sz="1600" baseline="30000" dirty="0" err="1">
                <a:latin typeface="Times New Roman" pitchFamily="18" charset="0"/>
                <a:cs typeface="Times New Roman" pitchFamily="18" charset="0"/>
              </a:rPr>
              <a:t>о</a:t>
            </a:r>
            <a:r>
              <a:rPr lang="ru-RU" sz="1600" dirty="0" err="1">
                <a:latin typeface="Times New Roman" pitchFamily="18" charset="0"/>
                <a:cs typeface="Times New Roman" pitchFamily="18" charset="0"/>
              </a:rPr>
              <a:t>С</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дейін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салқындатылады</a:t>
            </a:r>
            <a:r>
              <a:rPr lang="ru-RU" sz="1600" dirty="0">
                <a:latin typeface="Times New Roman" pitchFamily="18" charset="0"/>
                <a:cs typeface="Times New Roman" pitchFamily="18" charset="0"/>
              </a:rPr>
              <a:t>, ал </a:t>
            </a:r>
            <a:r>
              <a:rPr lang="ru-RU" sz="1600" dirty="0" err="1">
                <a:latin typeface="Times New Roman" pitchFamily="18" charset="0"/>
                <a:cs typeface="Times New Roman" pitchFamily="18" charset="0"/>
              </a:rPr>
              <a:t>темір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оксидтерінен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оттегін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алып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тастайтын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көміртегі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оксиді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ішінара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көміртегі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диоксидіне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айналады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оның</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пештен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шыққан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кезде</a:t>
            </a:r>
            <a:r>
              <a:rPr lang="ru-RU" sz="1600" dirty="0">
                <a:latin typeface="Times New Roman" pitchFamily="18" charset="0"/>
                <a:cs typeface="Times New Roman" pitchFamily="18" charset="0"/>
              </a:rPr>
              <a:t>  домна  </a:t>
            </a:r>
            <a:r>
              <a:rPr lang="ru-RU" sz="1600" dirty="0" err="1">
                <a:latin typeface="Times New Roman" pitchFamily="18" charset="0"/>
                <a:cs typeface="Times New Roman" pitchFamily="18" charset="0"/>
              </a:rPr>
              <a:t>газындағы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мөлшері</a:t>
            </a:r>
            <a:r>
              <a:rPr lang="ru-RU" sz="1600" dirty="0">
                <a:latin typeface="Times New Roman" pitchFamily="18" charset="0"/>
                <a:cs typeface="Times New Roman" pitchFamily="18" charset="0"/>
              </a:rPr>
              <a:t> 14-20% </a:t>
            </a:r>
            <a:r>
              <a:rPr lang="ru-RU" sz="1600" dirty="0" err="1">
                <a:latin typeface="Times New Roman" pitchFamily="18" charset="0"/>
                <a:cs typeface="Times New Roman" pitchFamily="18" charset="0"/>
              </a:rPr>
              <a:t>жетеді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Көміртек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оксидінен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басқа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тотықсыздандырғыштар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сутегі</a:t>
            </a:r>
            <a:r>
              <a:rPr lang="ru-RU" sz="1600" dirty="0">
                <a:latin typeface="Times New Roman" pitchFamily="18" charset="0"/>
                <a:cs typeface="Times New Roman" pitchFamily="18" charset="0"/>
              </a:rPr>
              <a:t> мен </a:t>
            </a:r>
            <a:r>
              <a:rPr lang="ru-RU" sz="1600" dirty="0" err="1">
                <a:latin typeface="Times New Roman" pitchFamily="18" charset="0"/>
                <a:cs typeface="Times New Roman" pitchFamily="18" charset="0"/>
              </a:rPr>
              <a:t>қатты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көміртек</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болып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табылады</a:t>
            </a:r>
            <a:r>
              <a:rPr lang="ru-RU" sz="1600" dirty="0">
                <a:latin typeface="Times New Roman" pitchFamily="18" charset="0"/>
                <a:cs typeface="Times New Roman" pitchFamily="18" charset="0"/>
              </a:rPr>
              <a:t>.</a:t>
            </a:r>
          </a:p>
          <a:p>
            <a:pPr indent="357188" algn="just"/>
            <a:r>
              <a:rPr lang="ru-RU" sz="1600" dirty="0" err="1">
                <a:latin typeface="Times New Roman" pitchFamily="18" charset="0"/>
                <a:cs typeface="Times New Roman" pitchFamily="18" charset="0"/>
              </a:rPr>
              <a:t>Берілісті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тиеу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материалдарды</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түсіру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нәтижесінде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колошникте</a:t>
            </a:r>
            <a:r>
              <a:rPr lang="ru-RU" sz="1600" dirty="0">
                <a:latin typeface="Times New Roman" pitchFamily="18" charset="0"/>
                <a:cs typeface="Times New Roman" pitchFamily="18" charset="0"/>
              </a:rPr>
              <a:t> бос </a:t>
            </a:r>
            <a:r>
              <a:rPr lang="ru-RU" sz="1600" dirty="0" err="1">
                <a:latin typeface="Times New Roman" pitchFamily="18" charset="0"/>
                <a:cs typeface="Times New Roman" pitchFamily="18" charset="0"/>
              </a:rPr>
              <a:t>орын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босатылуына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қарай</a:t>
            </a:r>
            <a:r>
              <a:rPr lang="ru-RU" sz="1600" dirty="0">
                <a:latin typeface="Times New Roman" pitchFamily="18" charset="0"/>
                <a:cs typeface="Times New Roman" pitchFamily="18" charset="0"/>
              </a:rPr>
              <a:t> 5-8 </a:t>
            </a:r>
            <a:r>
              <a:rPr lang="ru-RU" sz="1600" dirty="0" err="1">
                <a:latin typeface="Times New Roman" pitchFamily="18" charset="0"/>
                <a:cs typeface="Times New Roman" pitchFamily="18" charset="0"/>
              </a:rPr>
              <a:t>минуттан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кейін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жүргізіледі</a:t>
            </a:r>
            <a:r>
              <a:rPr lang="ru-RU" sz="1600" dirty="0">
                <a:latin typeface="Times New Roman" pitchFamily="18" charset="0"/>
                <a:cs typeface="Times New Roman" pitchFamily="18" charset="0"/>
              </a:rPr>
              <a:t>.</a:t>
            </a:r>
          </a:p>
          <a:p>
            <a:pPr indent="357188" algn="just"/>
            <a:r>
              <a:rPr lang="ru-RU" sz="1600" dirty="0" err="1">
                <a:latin typeface="Times New Roman" pitchFamily="18" charset="0"/>
                <a:cs typeface="Times New Roman" pitchFamily="18" charset="0"/>
              </a:rPr>
              <a:t>Төмен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түсетін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қыздыру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процесінде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олардан</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ылғал</a:t>
            </a:r>
            <a:r>
              <a:rPr lang="ru-RU" sz="1600" dirty="0">
                <a:latin typeface="Times New Roman" pitchFamily="18" charset="0"/>
                <a:cs typeface="Times New Roman" pitchFamily="18" charset="0"/>
              </a:rPr>
              <a:t> мен кокс </a:t>
            </a:r>
            <a:r>
              <a:rPr lang="ru-RU" sz="1600" dirty="0" err="1">
                <a:latin typeface="Times New Roman" pitchFamily="18" charset="0"/>
                <a:cs typeface="Times New Roman" pitchFamily="18" charset="0"/>
              </a:rPr>
              <a:t>ұшпа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заттар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алынып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карбонаттар</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ыдырайды</a:t>
            </a:r>
            <a:r>
              <a:rPr lang="ru-RU" sz="1600" dirty="0">
                <a:latin typeface="Times New Roman" pitchFamily="18" charset="0"/>
                <a:cs typeface="Times New Roman" pitchFamily="18" charset="0"/>
              </a:rPr>
              <a:t>.</a:t>
            </a: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Tree>
    <p:extLst>
      <p:ext uri="{BB962C8B-B14F-4D97-AF65-F5344CB8AC3E}">
        <p14:creationId xmlns:p14="http://schemas.microsoft.com/office/powerpoint/2010/main" val="25385397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8</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8"/>
            <a:ext cx="8280400" cy="526256"/>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ru-RU" sz="2400" b="1" dirty="0">
                <a:solidFill>
                  <a:schemeClr val="accent1">
                    <a:lumMod val="50000"/>
                  </a:schemeClr>
                </a:solidFill>
                <a:latin typeface="Arial" charset="0"/>
              </a:rPr>
              <a:t>1. Домна </a:t>
            </a:r>
            <a:r>
              <a:rPr lang="ru-RU" sz="2400" b="1" dirty="0" err="1">
                <a:solidFill>
                  <a:schemeClr val="accent1">
                    <a:lumMod val="50000"/>
                  </a:schemeClr>
                </a:solidFill>
                <a:latin typeface="Arial" charset="0"/>
              </a:rPr>
              <a:t>пешінде</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жылуалмасу</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туралы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жалпы</a:t>
            </a:r>
            <a:r>
              <a:rPr lang="ru-RU" sz="2400" b="1" dirty="0">
                <a:solidFill>
                  <a:schemeClr val="accent1">
                    <a:lumMod val="50000"/>
                  </a:schemeClr>
                </a:solidFill>
                <a:latin typeface="Arial" charset="0"/>
              </a:rPr>
              <a:t> </a:t>
            </a:r>
            <a:r>
              <a:rPr lang="ru-RU" sz="2400" b="1" dirty="0" err="1">
                <a:solidFill>
                  <a:schemeClr val="accent1">
                    <a:lumMod val="50000"/>
                  </a:schemeClr>
                </a:solidFill>
                <a:latin typeface="Arial" charset="0"/>
              </a:rPr>
              <a:t>мәліметтер</a:t>
            </a:r>
            <a:endParaRPr lang="ru-RU" sz="24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6705611" y="3135632"/>
            <a:ext cx="22238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sz="1400" b="1" dirty="0"/>
              <a:t>1-сурет-Домна </a:t>
            </a:r>
            <a:r>
              <a:rPr lang="ru-RU" sz="1400" b="1" dirty="0" err="1"/>
              <a:t>пешінде</a:t>
            </a:r>
            <a:r>
              <a:rPr lang="ru-RU" sz="1400" b="1" dirty="0"/>
              <a:t> </a:t>
            </a:r>
            <a:r>
              <a:rPr lang="ru-RU" sz="1400" b="1" dirty="0" err="1"/>
              <a:t>өтетін</a:t>
            </a:r>
            <a:r>
              <a:rPr lang="ru-RU" sz="1400" b="1" dirty="0"/>
              <a:t> </a:t>
            </a:r>
            <a:r>
              <a:rPr lang="ru-RU" sz="1400" b="1" dirty="0" err="1"/>
              <a:t>процестердің</a:t>
            </a:r>
            <a:r>
              <a:rPr lang="ru-RU" sz="1400" b="1" dirty="0"/>
              <a:t> </a:t>
            </a:r>
            <a:r>
              <a:rPr lang="ru-RU" sz="1400" b="1" dirty="0" err="1"/>
              <a:t>жалпы</a:t>
            </a:r>
            <a:r>
              <a:rPr lang="ru-RU" sz="1400" b="1" dirty="0"/>
              <a:t> </a:t>
            </a:r>
            <a:r>
              <a:rPr lang="ru-RU" sz="1400" b="1" dirty="0" err="1"/>
              <a:t>схемасы</a:t>
            </a:r>
            <a:endParaRPr lang="ru-RU" sz="1400" b="1" dirty="0"/>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pic>
        <p:nvPicPr>
          <p:cNvPr id="2" name="Рисунок 1">
            <a:extLst>
              <a:ext uri="{FF2B5EF4-FFF2-40B4-BE49-F238E27FC236}">
                <a16:creationId xmlns:a16="http://schemas.microsoft.com/office/drawing/2014/main" id="{58B1808C-5FE0-0142-859E-B53AC9308794}"/>
              </a:ext>
            </a:extLst>
          </p:cNvPr>
          <p:cNvPicPr>
            <a:picLocks noChangeAspect="1"/>
          </p:cNvPicPr>
          <p:nvPr/>
        </p:nvPicPr>
        <p:blipFill>
          <a:blip r:embed="rId2"/>
          <a:stretch>
            <a:fillRect/>
          </a:stretch>
        </p:blipFill>
        <p:spPr>
          <a:xfrm>
            <a:off x="517833" y="883408"/>
            <a:ext cx="6328676" cy="5497920"/>
          </a:xfrm>
          <a:prstGeom prst="rect">
            <a:avLst/>
          </a:prstGeom>
        </p:spPr>
      </p:pic>
    </p:spTree>
    <p:extLst>
      <p:ext uri="{BB962C8B-B14F-4D97-AF65-F5344CB8AC3E}">
        <p14:creationId xmlns:p14="http://schemas.microsoft.com/office/powerpoint/2010/main" val="2469169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a:extLst>
              <a:ext uri="{FF2B5EF4-FFF2-40B4-BE49-F238E27FC236}">
                <a16:creationId xmlns:a16="http://schemas.microsoft.com/office/drawing/2014/main" id="{0613821C-D4C0-F04B-B5A1-11D6DBAE2163}"/>
              </a:ext>
            </a:extLst>
          </p:cNvPr>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BAFF9E-BBDD-D645-A2EC-16299D4A6B17}" type="slidenum">
              <a:rPr lang="ru-RU" altLang="x-none"/>
              <a:pPr eaLnBrk="1" hangingPunct="1"/>
              <a:t>9</a:t>
            </a:fld>
            <a:endParaRPr lang="ru-RU" altLang="x-none"/>
          </a:p>
        </p:txBody>
      </p:sp>
      <p:sp>
        <p:nvSpPr>
          <p:cNvPr id="5123" name="Rectangle 2">
            <a:extLst>
              <a:ext uri="{FF2B5EF4-FFF2-40B4-BE49-F238E27FC236}">
                <a16:creationId xmlns:a16="http://schemas.microsoft.com/office/drawing/2014/main" id="{C210F204-CB68-C845-95D0-8ACFFCB0E4CB}"/>
              </a:ext>
            </a:extLst>
          </p:cNvPr>
          <p:cNvSpPr>
            <a:spLocks noChangeArrowheads="1"/>
          </p:cNvSpPr>
          <p:nvPr/>
        </p:nvSpPr>
        <p:spPr bwMode="auto">
          <a:xfrm>
            <a:off x="431800" y="238447"/>
            <a:ext cx="8280400" cy="671513"/>
          </a:xfrm>
          <a:prstGeom prst="rect">
            <a:avLst/>
          </a:prstGeom>
          <a:noFill/>
          <a:ln>
            <a:noFill/>
          </a:ln>
          <a:effectLst>
            <a:outerShdw dist="53882" dir="2700000" algn="ctr" rotWithShape="0">
              <a:srgbClr val="CCE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defRPr/>
            </a:pPr>
            <a:r>
              <a:rPr lang="en-US" sz="2800" b="1" dirty="0">
                <a:solidFill>
                  <a:schemeClr val="accent1">
                    <a:lumMod val="50000"/>
                  </a:schemeClr>
                </a:solidFill>
                <a:latin typeface="Arial" charset="0"/>
              </a:rPr>
              <a:t>2</a:t>
            </a:r>
            <a:r>
              <a:rPr lang="ru-RU" sz="2800" b="1" dirty="0">
                <a:solidFill>
                  <a:schemeClr val="accent1">
                    <a:lumMod val="50000"/>
                  </a:schemeClr>
                </a:solidFill>
                <a:latin typeface="Arial" charset="0"/>
              </a:rPr>
              <a:t>. </a:t>
            </a:r>
            <a:r>
              <a:rPr lang="ru-RU" sz="2800" b="1" dirty="0">
                <a:solidFill>
                  <a:schemeClr val="accent1">
                    <a:lumMod val="50000"/>
                  </a:schemeClr>
                </a:solidFill>
              </a:rPr>
              <a:t>Домна </a:t>
            </a:r>
            <a:r>
              <a:rPr lang="ru-RU" sz="2800" b="1" dirty="0" err="1">
                <a:solidFill>
                  <a:schemeClr val="accent1">
                    <a:lumMod val="50000"/>
                  </a:schemeClr>
                </a:solidFill>
              </a:rPr>
              <a:t>пешінің</a:t>
            </a:r>
            <a:r>
              <a:rPr lang="ru-RU" sz="2800" b="1" dirty="0">
                <a:solidFill>
                  <a:schemeClr val="accent1">
                    <a:lumMod val="50000"/>
                  </a:schemeClr>
                </a:solidFill>
              </a:rPr>
              <a:t> </a:t>
            </a:r>
            <a:r>
              <a:rPr lang="ru-RU" sz="2800" b="1" dirty="0" err="1">
                <a:solidFill>
                  <a:schemeClr val="accent1">
                    <a:lumMod val="50000"/>
                  </a:schemeClr>
                </a:solidFill>
              </a:rPr>
              <a:t>жылу</a:t>
            </a:r>
            <a:r>
              <a:rPr lang="ru-RU" sz="2800" b="1" dirty="0">
                <a:solidFill>
                  <a:schemeClr val="accent1">
                    <a:lumMod val="50000"/>
                  </a:schemeClr>
                </a:solidFill>
              </a:rPr>
              <a:t> </a:t>
            </a:r>
            <a:r>
              <a:rPr lang="ru-RU" sz="2800" b="1" dirty="0" err="1">
                <a:solidFill>
                  <a:schemeClr val="accent1">
                    <a:lumMod val="50000"/>
                  </a:schemeClr>
                </a:solidFill>
              </a:rPr>
              <a:t>жұмысы</a:t>
            </a:r>
            <a:endParaRPr lang="ru-RU" sz="2800" b="1" dirty="0">
              <a:solidFill>
                <a:schemeClr val="accent1">
                  <a:lumMod val="50000"/>
                </a:schemeClr>
              </a:solidFill>
              <a:latin typeface="Arial" charset="0"/>
            </a:endParaRPr>
          </a:p>
        </p:txBody>
      </p:sp>
      <p:sp>
        <p:nvSpPr>
          <p:cNvPr id="4101" name="Rectangle 7">
            <a:extLst>
              <a:ext uri="{FF2B5EF4-FFF2-40B4-BE49-F238E27FC236}">
                <a16:creationId xmlns:a16="http://schemas.microsoft.com/office/drawing/2014/main" id="{1017AAEE-AB4F-4342-9CF9-9B9B77ED45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2" name="Rectangle 9">
            <a:extLst>
              <a:ext uri="{FF2B5EF4-FFF2-40B4-BE49-F238E27FC236}">
                <a16:creationId xmlns:a16="http://schemas.microsoft.com/office/drawing/2014/main" id="{86DEDB2F-9201-034F-AC6B-8571603B3D6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3" name="Rectangle 11">
            <a:extLst>
              <a:ext uri="{FF2B5EF4-FFF2-40B4-BE49-F238E27FC236}">
                <a16:creationId xmlns:a16="http://schemas.microsoft.com/office/drawing/2014/main" id="{2CA3EBC9-8066-ED4A-97C4-8A82B17E5A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4" name="Rectangle 13">
            <a:extLst>
              <a:ext uri="{FF2B5EF4-FFF2-40B4-BE49-F238E27FC236}">
                <a16:creationId xmlns:a16="http://schemas.microsoft.com/office/drawing/2014/main" id="{F83B5B0D-37E8-3545-B3BF-F7BD33ED640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5" name="Rectangle 15">
            <a:extLst>
              <a:ext uri="{FF2B5EF4-FFF2-40B4-BE49-F238E27FC236}">
                <a16:creationId xmlns:a16="http://schemas.microsoft.com/office/drawing/2014/main" id="{25E46064-376D-BD43-99B9-B00B213CD19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sp>
        <p:nvSpPr>
          <p:cNvPr id="4106" name="TextBox 1">
            <a:extLst>
              <a:ext uri="{FF2B5EF4-FFF2-40B4-BE49-F238E27FC236}">
                <a16:creationId xmlns:a16="http://schemas.microsoft.com/office/drawing/2014/main" id="{BEA57127-DFB0-8F41-8179-76158FA75BFA}"/>
              </a:ext>
            </a:extLst>
          </p:cNvPr>
          <p:cNvSpPr txBox="1">
            <a:spLocks noChangeArrowheads="1"/>
          </p:cNvSpPr>
          <p:nvPr/>
        </p:nvSpPr>
        <p:spPr bwMode="auto">
          <a:xfrm>
            <a:off x="3695685" y="1274767"/>
            <a:ext cx="526677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kk-KZ" sz="1600" dirty="0">
                <a:latin typeface="Times New Roman" pitchFamily="18" charset="0"/>
                <a:cs typeface="Times New Roman" pitchFamily="18" charset="0"/>
              </a:rPr>
              <a:t>Домна пеші жұмыс жағдайында биіктігі бойынша жылу алмасудың үш аймағына бөлінеді (1-3 сурет.): </a:t>
            </a:r>
            <a:endParaRPr lang="ru-RU" sz="1600" dirty="0">
              <a:latin typeface="Times New Roman" pitchFamily="18" charset="0"/>
              <a:cs typeface="Times New Roman" pitchFamily="18" charset="0"/>
            </a:endParaRPr>
          </a:p>
          <a:p>
            <a:pPr marL="285750" indent="-285750" algn="just">
              <a:buFont typeface="Wingdings" pitchFamily="2" charset="2"/>
              <a:buChar char="Ø"/>
            </a:pPr>
            <a:r>
              <a:rPr lang="kk-KZ" sz="1600" dirty="0">
                <a:latin typeface="Times New Roman" pitchFamily="18" charset="0"/>
                <a:cs typeface="Times New Roman" pitchFamily="18" charset="0"/>
              </a:rPr>
              <a:t>жоғарғы I,  жылу алмасу </a:t>
            </a:r>
            <a:r>
              <a:rPr lang="kk-KZ" sz="1600" i="1" dirty="0">
                <a:latin typeface="Times New Roman" pitchFamily="18" charset="0"/>
                <a:cs typeface="Times New Roman" pitchFamily="18" charset="0"/>
              </a:rPr>
              <a:t>W</a:t>
            </a:r>
            <a:r>
              <a:rPr lang="kk-KZ" sz="1600" i="1" baseline="-25000" dirty="0">
                <a:latin typeface="Times New Roman" pitchFamily="18" charset="0"/>
                <a:cs typeface="Times New Roman" pitchFamily="18" charset="0"/>
              </a:rPr>
              <a:t>Г</a:t>
            </a:r>
            <a:r>
              <a:rPr lang="kk-KZ" sz="1600" i="1" dirty="0">
                <a:latin typeface="Times New Roman" pitchFamily="18" charset="0"/>
                <a:cs typeface="Times New Roman" pitchFamily="18" charset="0"/>
              </a:rPr>
              <a:t> </a:t>
            </a:r>
            <a:r>
              <a:rPr lang="kk-KZ" sz="1600" dirty="0">
                <a:latin typeface="Times New Roman" pitchFamily="18" charset="0"/>
                <a:cs typeface="Times New Roman" pitchFamily="18" charset="0"/>
              </a:rPr>
              <a:t>&gt; </a:t>
            </a:r>
            <a:r>
              <a:rPr lang="kk-KZ" sz="1600" i="1" dirty="0">
                <a:latin typeface="Times New Roman" pitchFamily="18" charset="0"/>
                <a:cs typeface="Times New Roman" pitchFamily="18" charset="0"/>
              </a:rPr>
              <a:t>W</a:t>
            </a:r>
            <a:r>
              <a:rPr lang="kk-KZ" sz="1600" i="1" baseline="-25000" dirty="0">
                <a:latin typeface="Times New Roman" pitchFamily="18" charset="0"/>
                <a:cs typeface="Times New Roman" pitchFamily="18" charset="0"/>
              </a:rPr>
              <a:t>М</a:t>
            </a:r>
            <a:r>
              <a:rPr lang="kk-KZ" sz="1600" i="1" dirty="0">
                <a:latin typeface="Times New Roman" pitchFamily="18" charset="0"/>
                <a:cs typeface="Times New Roman" pitchFamily="18" charset="0"/>
              </a:rPr>
              <a:t>  </a:t>
            </a:r>
            <a:r>
              <a:rPr lang="kk-KZ" sz="1600" dirty="0">
                <a:latin typeface="Times New Roman" pitchFamily="18" charset="0"/>
                <a:cs typeface="Times New Roman" pitchFamily="18" charset="0"/>
              </a:rPr>
              <a:t>және газ жылуы толығымен қолданылмайтын жағдайларда болады; </a:t>
            </a:r>
            <a:endParaRPr lang="ru-RU" sz="1600" dirty="0">
              <a:latin typeface="Times New Roman" pitchFamily="18" charset="0"/>
              <a:cs typeface="Times New Roman" pitchFamily="18" charset="0"/>
            </a:endParaRPr>
          </a:p>
          <a:p>
            <a:pPr marL="285750" indent="-285750" algn="just">
              <a:buFont typeface="Wingdings" pitchFamily="2" charset="2"/>
              <a:buChar char="Ø"/>
            </a:pPr>
            <a:r>
              <a:rPr lang="kk-KZ" sz="1600" dirty="0">
                <a:latin typeface="Times New Roman" pitchFamily="18" charset="0"/>
                <a:cs typeface="Times New Roman" pitchFamily="18" charset="0"/>
              </a:rPr>
              <a:t>орта аймақ II, онда жылу алмасу экзотермиялық реакциялар нәтижесінде пайда болады, </a:t>
            </a:r>
            <a:endParaRPr lang="ru-RU" sz="1600" dirty="0">
              <a:latin typeface="Times New Roman" pitchFamily="18" charset="0"/>
              <a:cs typeface="Times New Roman" pitchFamily="18" charset="0"/>
            </a:endParaRPr>
          </a:p>
          <a:p>
            <a:pPr marL="285750" indent="-285750" algn="just">
              <a:buFont typeface="Wingdings" pitchFamily="2" charset="2"/>
              <a:buChar char="Ø"/>
            </a:pPr>
            <a:r>
              <a:rPr lang="kk-KZ" sz="1600" dirty="0">
                <a:latin typeface="Times New Roman" pitchFamily="18" charset="0"/>
                <a:cs typeface="Times New Roman" pitchFamily="18" charset="0"/>
              </a:rPr>
              <a:t>төменгі аймақ III (</a:t>
            </a:r>
            <a:r>
              <a:rPr lang="kk-KZ" sz="1600" i="1" dirty="0">
                <a:latin typeface="Times New Roman" pitchFamily="18" charset="0"/>
                <a:cs typeface="Times New Roman" pitchFamily="18" charset="0"/>
              </a:rPr>
              <a:t>W</a:t>
            </a:r>
            <a:r>
              <a:rPr lang="kk-KZ" sz="1600" i="1" baseline="-25000" dirty="0">
                <a:latin typeface="Times New Roman" pitchFamily="18" charset="0"/>
                <a:cs typeface="Times New Roman" pitchFamily="18" charset="0"/>
              </a:rPr>
              <a:t>Г</a:t>
            </a:r>
            <a:r>
              <a:rPr lang="kk-KZ" sz="1600" i="1" dirty="0">
                <a:latin typeface="Times New Roman" pitchFamily="18" charset="0"/>
                <a:cs typeface="Times New Roman" pitchFamily="18" charset="0"/>
              </a:rPr>
              <a:t> &lt; W</a:t>
            </a:r>
            <a:r>
              <a:rPr lang="kk-KZ" sz="1600" i="1" baseline="-25000" dirty="0">
                <a:latin typeface="Times New Roman" pitchFamily="18" charset="0"/>
                <a:cs typeface="Times New Roman" pitchFamily="18" charset="0"/>
              </a:rPr>
              <a:t>М</a:t>
            </a:r>
            <a:r>
              <a:rPr lang="kk-KZ" sz="1600" dirty="0">
                <a:latin typeface="Times New Roman" pitchFamily="18" charset="0"/>
                <a:cs typeface="Times New Roman" pitchFamily="18" charset="0"/>
              </a:rPr>
              <a:t>), онда ең қарқынды жылу алмасу байқалады. </a:t>
            </a:r>
            <a:endParaRPr lang="ru-RU" sz="1600" dirty="0">
              <a:latin typeface="Times New Roman" pitchFamily="18" charset="0"/>
              <a:cs typeface="Times New Roman" pitchFamily="18" charset="0"/>
            </a:endParaRPr>
          </a:p>
          <a:p>
            <a:pPr algn="just"/>
            <a:r>
              <a:rPr lang="kk-KZ" sz="1600"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lgn="just"/>
            <a:r>
              <a:rPr lang="kk-KZ" sz="1600" dirty="0">
                <a:latin typeface="Times New Roman" pitchFamily="18" charset="0"/>
                <a:cs typeface="Times New Roman" pitchFamily="18" charset="0"/>
              </a:rPr>
              <a:t>Бұл іс жүзінде байқалған бірқатар белгілі ережелерді түсіндіреді. Мысалы, қыздырылған Үрлеудің жылуы пештің төменгі бөлігінде толығымен қолданылады, өйткені мұнда </a:t>
            </a:r>
            <a:r>
              <a:rPr lang="kk-KZ" sz="1600" i="1" dirty="0">
                <a:latin typeface="Times New Roman" pitchFamily="18" charset="0"/>
                <a:cs typeface="Times New Roman" pitchFamily="18" charset="0"/>
              </a:rPr>
              <a:t>W</a:t>
            </a:r>
            <a:r>
              <a:rPr lang="kk-KZ" sz="1600" i="1" baseline="-25000" dirty="0">
                <a:latin typeface="Times New Roman" pitchFamily="18" charset="0"/>
                <a:cs typeface="Times New Roman" pitchFamily="18" charset="0"/>
              </a:rPr>
              <a:t>Г</a:t>
            </a:r>
            <a:r>
              <a:rPr lang="kk-KZ" sz="1600" i="1" dirty="0">
                <a:latin typeface="Times New Roman" pitchFamily="18" charset="0"/>
                <a:cs typeface="Times New Roman" pitchFamily="18" charset="0"/>
              </a:rPr>
              <a:t> &lt; W</a:t>
            </a:r>
            <a:r>
              <a:rPr lang="kk-KZ" sz="1600" i="1" baseline="-25000" dirty="0">
                <a:latin typeface="Times New Roman" pitchFamily="18" charset="0"/>
                <a:cs typeface="Times New Roman" pitchFamily="18" charset="0"/>
              </a:rPr>
              <a:t>M</a:t>
            </a:r>
            <a:r>
              <a:rPr lang="kk-KZ" sz="1600" i="1" dirty="0">
                <a:latin typeface="Times New Roman" pitchFamily="18" charset="0"/>
                <a:cs typeface="Times New Roman" pitchFamily="18" charset="0"/>
              </a:rPr>
              <a:t>  </a:t>
            </a:r>
            <a:r>
              <a:rPr lang="kk-KZ" sz="1600" dirty="0">
                <a:latin typeface="Times New Roman" pitchFamily="18" charset="0"/>
                <a:cs typeface="Times New Roman" pitchFamily="18" charset="0"/>
              </a:rPr>
              <a:t>және қарқынды жылу алмасу жүреді; үрлеуге оттегін енгізу немесе кокстың нақты шығынын азайту газдардың мөлшері мен </a:t>
            </a:r>
            <a:r>
              <a:rPr lang="kk-KZ" sz="1600" i="1" dirty="0">
                <a:latin typeface="Times New Roman" pitchFamily="18" charset="0"/>
                <a:cs typeface="Times New Roman" pitchFamily="18" charset="0"/>
              </a:rPr>
              <a:t>W</a:t>
            </a:r>
            <a:r>
              <a:rPr lang="kk-KZ" sz="1600" i="1" baseline="-25000" dirty="0">
                <a:latin typeface="Times New Roman" pitchFamily="18" charset="0"/>
                <a:cs typeface="Times New Roman" pitchFamily="18" charset="0"/>
              </a:rPr>
              <a:t>Г</a:t>
            </a:r>
            <a:r>
              <a:rPr lang="kk-KZ" sz="1600" dirty="0">
                <a:latin typeface="Times New Roman" pitchFamily="18" charset="0"/>
                <a:cs typeface="Times New Roman" pitchFamily="18" charset="0"/>
              </a:rPr>
              <a:t> мәні төмендеуіне байланысты спикелеттің температурасын төмендетеді.</a:t>
            </a:r>
            <a:endParaRPr lang="ru-RU" sz="1600" dirty="0">
              <a:latin typeface="Times New Roman" pitchFamily="18" charset="0"/>
              <a:cs typeface="Times New Roman" pitchFamily="18" charset="0"/>
            </a:endParaRPr>
          </a:p>
        </p:txBody>
      </p:sp>
      <p:sp>
        <p:nvSpPr>
          <p:cNvPr id="4107" name="Rectangle 12">
            <a:extLst>
              <a:ext uri="{FF2B5EF4-FFF2-40B4-BE49-F238E27FC236}">
                <a16:creationId xmlns:a16="http://schemas.microsoft.com/office/drawing/2014/main" id="{357BDFC5-562B-C447-ABC4-7697994B447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x-none" altLang="x-none"/>
          </a:p>
        </p:txBody>
      </p:sp>
      <p:pic>
        <p:nvPicPr>
          <p:cNvPr id="11" name="Рисунок 10">
            <a:extLst>
              <a:ext uri="{FF2B5EF4-FFF2-40B4-BE49-F238E27FC236}">
                <a16:creationId xmlns:a16="http://schemas.microsoft.com/office/drawing/2014/main" id="{6DB95DA8-1BA9-6443-826D-0444B5856268}"/>
              </a:ext>
            </a:extLst>
          </p:cNvPr>
          <p:cNvPicPr/>
          <p:nvPr/>
        </p:nvPicPr>
        <p:blipFill>
          <a:blip r:embed="rId2" cstate="print">
            <a:lum contrast="24000"/>
            <a:extLst>
              <a:ext uri="{28A0092B-C50C-407E-A947-70E740481C1C}">
                <a14:useLocalDpi xmlns:a14="http://schemas.microsoft.com/office/drawing/2010/main" val="0"/>
              </a:ext>
            </a:extLst>
          </a:blip>
          <a:srcRect/>
          <a:stretch>
            <a:fillRect/>
          </a:stretch>
        </p:blipFill>
        <p:spPr bwMode="auto">
          <a:xfrm>
            <a:off x="215934" y="1268760"/>
            <a:ext cx="3240360" cy="3675261"/>
          </a:xfrm>
          <a:prstGeom prst="rect">
            <a:avLst/>
          </a:prstGeom>
          <a:noFill/>
          <a:ln>
            <a:noFill/>
          </a:ln>
        </p:spPr>
      </p:pic>
      <p:sp>
        <p:nvSpPr>
          <p:cNvPr id="2" name="TextBox 1">
            <a:extLst>
              <a:ext uri="{FF2B5EF4-FFF2-40B4-BE49-F238E27FC236}">
                <a16:creationId xmlns:a16="http://schemas.microsoft.com/office/drawing/2014/main" id="{FC599091-F416-8148-A493-8E6720F0812A}"/>
              </a:ext>
            </a:extLst>
          </p:cNvPr>
          <p:cNvSpPr txBox="1"/>
          <p:nvPr/>
        </p:nvSpPr>
        <p:spPr>
          <a:xfrm>
            <a:off x="305735" y="5420124"/>
            <a:ext cx="3168352" cy="738664"/>
          </a:xfrm>
          <a:prstGeom prst="rect">
            <a:avLst/>
          </a:prstGeom>
          <a:noFill/>
        </p:spPr>
        <p:txBody>
          <a:bodyPr wrap="square" rtlCol="0">
            <a:spAutoFit/>
          </a:bodyPr>
          <a:lstStyle/>
          <a:p>
            <a:pPr algn="ctr"/>
            <a:r>
              <a:rPr lang="ru-RU" sz="1400" dirty="0"/>
              <a:t>2-сурет-Домна </a:t>
            </a:r>
            <a:r>
              <a:rPr lang="ru-RU" sz="1400" dirty="0" err="1"/>
              <a:t>пешінің</a:t>
            </a:r>
            <a:r>
              <a:rPr lang="ru-RU" sz="1400" dirty="0"/>
              <a:t> </a:t>
            </a:r>
            <a:r>
              <a:rPr lang="ru-RU" sz="1400" dirty="0" err="1"/>
              <a:t>биіктігі</a:t>
            </a:r>
            <a:r>
              <a:rPr lang="ru-RU" sz="1400" dirty="0"/>
              <a:t> </a:t>
            </a:r>
            <a:r>
              <a:rPr lang="ru-RU" sz="1400" dirty="0" err="1"/>
              <a:t>бойынша</a:t>
            </a:r>
            <a:r>
              <a:rPr lang="ru-RU" sz="1400" dirty="0"/>
              <a:t> газ 1 </a:t>
            </a:r>
            <a:r>
              <a:rPr lang="ru-RU" sz="1400" dirty="0" err="1"/>
              <a:t>және</a:t>
            </a:r>
            <a:r>
              <a:rPr lang="ru-RU" sz="1400" dirty="0"/>
              <a:t> шихта 2 </a:t>
            </a:r>
            <a:r>
              <a:rPr lang="ru-RU" sz="1400" dirty="0" err="1"/>
              <a:t>температурасының</a:t>
            </a:r>
            <a:r>
              <a:rPr lang="ru-RU" sz="1400" dirty="0"/>
              <a:t> </a:t>
            </a:r>
            <a:r>
              <a:rPr lang="ru-RU" sz="1400" dirty="0" err="1"/>
              <a:t>өзгеруі</a:t>
            </a:r>
            <a:endParaRPr lang="x-none" sz="1400" dirty="0"/>
          </a:p>
        </p:txBody>
      </p:sp>
    </p:spTree>
    <p:extLst>
      <p:ext uri="{BB962C8B-B14F-4D97-AF65-F5344CB8AC3E}">
        <p14:creationId xmlns:p14="http://schemas.microsoft.com/office/powerpoint/2010/main" val="2004678429"/>
      </p:ext>
    </p:extLst>
  </p:cSld>
  <p:clrMapOvr>
    <a:masterClrMapping/>
  </p:clrMapOvr>
  <p:transition/>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6930</TotalTime>
  <Words>5688</Words>
  <Application>Microsoft Office PowerPoint</Application>
  <PresentationFormat>Экран (4:3)</PresentationFormat>
  <Paragraphs>417</Paragraphs>
  <Slides>53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53</vt:i4>
      </vt:variant>
    </vt:vector>
  </HeadingPairs>
  <TitlesOfParts>
    <vt:vector size="57" baseType="lpstr">
      <vt:lpstr>Arial</vt:lpstr>
      <vt:lpstr>Times New Roman</vt:lpstr>
      <vt:lpstr>Wingdings</vt:lpstr>
      <vt:lpstr>Оформление по умолчанию</vt:lpstr>
      <vt:lpstr>Домна пешіндегі жылу алмасу және жылу беріліс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KazNTU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Image</dc:creator>
  <cp:lastModifiedBy>Гульзира Мамырбаева</cp:lastModifiedBy>
  <cp:revision>451</cp:revision>
  <cp:lastPrinted>2014-11-22T11:28:06Z</cp:lastPrinted>
  <dcterms:created xsi:type="dcterms:W3CDTF">2012-10-31T08:46:53Z</dcterms:created>
  <dcterms:modified xsi:type="dcterms:W3CDTF">2023-11-08T08:20:37Z</dcterms:modified>
</cp:coreProperties>
</file>