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78" r:id="rId2"/>
    <p:sldId id="257" r:id="rId3"/>
    <p:sldId id="284" r:id="rId4"/>
    <p:sldId id="454" r:id="rId5"/>
    <p:sldId id="275" r:id="rId6"/>
    <p:sldId id="428" r:id="rId7"/>
    <p:sldId id="271" r:id="rId8"/>
    <p:sldId id="456" r:id="rId9"/>
    <p:sldId id="455" r:id="rId10"/>
    <p:sldId id="279" r:id="rId11"/>
    <p:sldId id="430" r:id="rId12"/>
    <p:sldId id="433" r:id="rId13"/>
    <p:sldId id="434" r:id="rId14"/>
    <p:sldId id="435" r:id="rId15"/>
    <p:sldId id="436" r:id="rId16"/>
    <p:sldId id="437" r:id="rId17"/>
    <p:sldId id="438" r:id="rId18"/>
    <p:sldId id="439" r:id="rId19"/>
    <p:sldId id="440" r:id="rId20"/>
    <p:sldId id="441" r:id="rId21"/>
    <p:sldId id="442" r:id="rId22"/>
    <p:sldId id="431" r:id="rId23"/>
    <p:sldId id="443" r:id="rId24"/>
    <p:sldId id="444" r:id="rId25"/>
    <p:sldId id="445" r:id="rId26"/>
    <p:sldId id="432" r:id="rId27"/>
    <p:sldId id="447" r:id="rId28"/>
    <p:sldId id="448" r:id="rId29"/>
    <p:sldId id="449" r:id="rId30"/>
    <p:sldId id="450" r:id="rId31"/>
    <p:sldId id="452" r:id="rId32"/>
    <p:sldId id="272" r:id="rId33"/>
    <p:sldId id="451" r:id="rId34"/>
    <p:sldId id="427" r:id="rId35"/>
    <p:sldId id="457" r:id="rId36"/>
    <p:sldId id="446" r:id="rId37"/>
    <p:sldId id="288" r:id="rId38"/>
    <p:sldId id="458" r:id="rId39"/>
    <p:sldId id="278" r:id="rId40"/>
    <p:sldId id="270" r:id="rId41"/>
    <p:sldId id="292" r:id="rId42"/>
    <p:sldId id="293" r:id="rId43"/>
    <p:sldId id="294" r:id="rId44"/>
    <p:sldId id="295" r:id="rId45"/>
    <p:sldId id="296" r:id="rId46"/>
    <p:sldId id="297" r:id="rId47"/>
    <p:sldId id="298" r:id="rId48"/>
    <p:sldId id="453" r:id="rId49"/>
    <p:sldId id="274" r:id="rId50"/>
    <p:sldId id="329" r:id="rId51"/>
    <p:sldId id="398" r:id="rId52"/>
    <p:sldId id="262" r:id="rId53"/>
  </p:sldIdLst>
  <p:sldSz cx="9144000" cy="6858000" type="screen4x3"/>
  <p:notesSz cx="9866313" cy="6735763"/>
  <p:custDataLst>
    <p:tags r:id="rId56"/>
  </p:custDataLst>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74" autoAdjust="0"/>
  </p:normalViewPr>
  <p:slideViewPr>
    <p:cSldViewPr>
      <p:cViewPr varScale="1">
        <p:scale>
          <a:sx n="84" d="100"/>
          <a:sy n="84"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9FA2FF-EC32-AC4F-A0F4-4A0B2AA80F5E}"/>
              </a:ext>
            </a:extLst>
          </p:cNvPr>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МИНИСТЕРСТВО ОБРАЗОВАНИЯ И НАУКИ РЕСПУБЛИКИ КАЗАХСТАН</a:t>
            </a:r>
          </a:p>
        </p:txBody>
      </p:sp>
      <p:sp>
        <p:nvSpPr>
          <p:cNvPr id="5123" name="Rectangle 3">
            <a:extLst>
              <a:ext uri="{FF2B5EF4-FFF2-40B4-BE49-F238E27FC236}">
                <a16:creationId xmlns:a16="http://schemas.microsoft.com/office/drawing/2014/main" id="{6DAB2E61-4517-2E40-96A7-A0063ABBD4AB}"/>
              </a:ext>
            </a:extLst>
          </p:cNvPr>
          <p:cNvSpPr>
            <a:spLocks noGrp="1" noChangeArrowheads="1"/>
          </p:cNvSpPr>
          <p:nvPr>
            <p:ph type="dt" sz="quarter" idx="1"/>
          </p:nvPr>
        </p:nvSpPr>
        <p:spPr bwMode="auto">
          <a:xfrm>
            <a:off x="558800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5124" name="Rectangle 4">
            <a:extLst>
              <a:ext uri="{FF2B5EF4-FFF2-40B4-BE49-F238E27FC236}">
                <a16:creationId xmlns:a16="http://schemas.microsoft.com/office/drawing/2014/main" id="{FB9B7366-D111-9746-8C01-F22E8FC9D07D}"/>
              </a:ext>
            </a:extLst>
          </p:cNvPr>
          <p:cNvSpPr>
            <a:spLocks noGrp="1" noChangeArrowheads="1"/>
          </p:cNvSpPr>
          <p:nvPr>
            <p:ph type="ftr" sz="quarter" idx="2"/>
          </p:nvPr>
        </p:nvSpPr>
        <p:spPr bwMode="auto">
          <a:xfrm>
            <a:off x="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125" name="Rectangle 5">
            <a:extLst>
              <a:ext uri="{FF2B5EF4-FFF2-40B4-BE49-F238E27FC236}">
                <a16:creationId xmlns:a16="http://schemas.microsoft.com/office/drawing/2014/main" id="{A1EAEC99-7EC3-4A4A-83B2-E3D9F1225B93}"/>
              </a:ext>
            </a:extLst>
          </p:cNvPr>
          <p:cNvSpPr>
            <a:spLocks noGrp="1" noChangeArrowheads="1"/>
          </p:cNvSpPr>
          <p:nvPr>
            <p:ph type="sldNum" sz="quarter" idx="3"/>
          </p:nvPr>
        </p:nvSpPr>
        <p:spPr bwMode="auto">
          <a:xfrm>
            <a:off x="558800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CBF28C5-AE89-A54D-8E3A-CBA7147107C8}" type="slidenum">
              <a:rPr lang="ru-RU" altLang="x-none"/>
              <a:pPr/>
              <a:t>‹#›</a:t>
            </a:fld>
            <a:endParaRPr lang="ru-RU"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FA38896-780E-B44C-B947-828B9B9D8EB3}"/>
              </a:ext>
            </a:extLst>
          </p:cNvPr>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МИНИСТЕРСТВО ОБРАЗОВАНИЯ И НАУКИ РЕСПУБЛИКИ КАЗАХСТАН</a:t>
            </a:r>
          </a:p>
        </p:txBody>
      </p:sp>
      <p:sp>
        <p:nvSpPr>
          <p:cNvPr id="3075" name="Rectangle 3">
            <a:extLst>
              <a:ext uri="{FF2B5EF4-FFF2-40B4-BE49-F238E27FC236}">
                <a16:creationId xmlns:a16="http://schemas.microsoft.com/office/drawing/2014/main" id="{B9B7C76F-685C-3548-AB38-52AB96DA4F7E}"/>
              </a:ext>
            </a:extLst>
          </p:cNvPr>
          <p:cNvSpPr>
            <a:spLocks noGrp="1" noChangeArrowheads="1"/>
          </p:cNvSpPr>
          <p:nvPr>
            <p:ph type="dt" idx="1"/>
          </p:nvPr>
        </p:nvSpPr>
        <p:spPr bwMode="auto">
          <a:xfrm>
            <a:off x="558800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2772" name="Rectangle 4">
            <a:extLst>
              <a:ext uri="{FF2B5EF4-FFF2-40B4-BE49-F238E27FC236}">
                <a16:creationId xmlns:a16="http://schemas.microsoft.com/office/drawing/2014/main" id="{E320D1A9-4F52-FA4E-84B3-C1885628962A}"/>
              </a:ext>
            </a:extLst>
          </p:cNvPr>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9620C8C-5A5E-C34E-8FEA-F8035204EF5F}"/>
              </a:ext>
            </a:extLst>
          </p:cNvPr>
          <p:cNvSpPr>
            <a:spLocks noGrp="1" noChangeArrowheads="1"/>
          </p:cNvSpPr>
          <p:nvPr>
            <p:ph type="body" sz="quarter" idx="3"/>
          </p:nvPr>
        </p:nvSpPr>
        <p:spPr bwMode="auto">
          <a:xfrm>
            <a:off x="985838" y="3198813"/>
            <a:ext cx="7894637"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8" name="Rectangle 6">
            <a:extLst>
              <a:ext uri="{FF2B5EF4-FFF2-40B4-BE49-F238E27FC236}">
                <a16:creationId xmlns:a16="http://schemas.microsoft.com/office/drawing/2014/main" id="{E536320E-1014-BE47-9E71-884909D20A55}"/>
              </a:ext>
            </a:extLst>
          </p:cNvPr>
          <p:cNvSpPr>
            <a:spLocks noGrp="1" noChangeArrowheads="1"/>
          </p:cNvSpPr>
          <p:nvPr>
            <p:ph type="ftr" sz="quarter" idx="4"/>
          </p:nvPr>
        </p:nvSpPr>
        <p:spPr bwMode="auto">
          <a:xfrm>
            <a:off x="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079" name="Rectangle 7">
            <a:extLst>
              <a:ext uri="{FF2B5EF4-FFF2-40B4-BE49-F238E27FC236}">
                <a16:creationId xmlns:a16="http://schemas.microsoft.com/office/drawing/2014/main" id="{AA99A8CC-E0B5-0949-8723-A92F4AB42429}"/>
              </a:ext>
            </a:extLst>
          </p:cNvPr>
          <p:cNvSpPr>
            <a:spLocks noGrp="1" noChangeArrowheads="1"/>
          </p:cNvSpPr>
          <p:nvPr>
            <p:ph type="sldNum" sz="quarter" idx="5"/>
          </p:nvPr>
        </p:nvSpPr>
        <p:spPr bwMode="auto">
          <a:xfrm>
            <a:off x="558800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C4A09B-A890-034F-9810-8B19FC626B93}" type="slidenum">
              <a:rPr lang="ru-RU" altLang="x-none"/>
              <a:pPr/>
              <a:t>‹#›</a:t>
            </a:fld>
            <a:endParaRPr lang="ru-RU" altLang="x-none"/>
          </a:p>
        </p:txBody>
      </p:sp>
    </p:spTree>
    <p:extLst>
      <p:ext uri="{BB962C8B-B14F-4D97-AF65-F5344CB8AC3E}">
        <p14:creationId xmlns:p14="http://schemas.microsoft.com/office/powerpoint/2010/main" val="248907203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AED8294-21A6-8745-B7DF-76F21480465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ru-RU" altLang="x-none"/>
              <a:t>МИНИСТЕРСТВО ОБРАЗОВАНИЯ И НАУКИ РЕСПУБЛИКИ КАЗАХСТАН</a:t>
            </a:r>
          </a:p>
        </p:txBody>
      </p:sp>
      <p:sp>
        <p:nvSpPr>
          <p:cNvPr id="16386" name="Rectangle 7">
            <a:extLst>
              <a:ext uri="{FF2B5EF4-FFF2-40B4-BE49-F238E27FC236}">
                <a16:creationId xmlns:a16="http://schemas.microsoft.com/office/drawing/2014/main" id="{A7F6046D-57B1-1C4D-9ECB-9B69F17A10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ADE68-AEF6-BE4A-B865-E0FDB4DE44FC}" type="slidenum">
              <a:rPr lang="ru-RU" altLang="x-none"/>
              <a:pPr>
                <a:spcBef>
                  <a:spcPct val="0"/>
                </a:spcBef>
              </a:pPr>
              <a:t>1</a:t>
            </a:fld>
            <a:endParaRPr lang="ru-RU" altLang="x-none"/>
          </a:p>
        </p:txBody>
      </p:sp>
      <p:sp>
        <p:nvSpPr>
          <p:cNvPr id="16387" name="Rectangle 2">
            <a:extLst>
              <a:ext uri="{FF2B5EF4-FFF2-40B4-BE49-F238E27FC236}">
                <a16:creationId xmlns:a16="http://schemas.microsoft.com/office/drawing/2014/main" id="{07A07D74-FC14-9244-B98A-B981C452D0F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AF8070C-8E17-684F-B80C-4AAAE752C9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x-none" altLang="x-none">
              <a:latin typeface="Arial" panose="020B0604020202020204" pitchFamily="34" charset="0"/>
            </a:endParaRPr>
          </a:p>
        </p:txBody>
      </p:sp>
    </p:spTree>
    <p:extLst>
      <p:ext uri="{BB962C8B-B14F-4D97-AF65-F5344CB8AC3E}">
        <p14:creationId xmlns:p14="http://schemas.microsoft.com/office/powerpoint/2010/main" val="267934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14D2BD0A-8F85-A044-83B5-CFC20CC36C3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37C4236-D477-A84D-BD57-5D02DE7E0B3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128BAF3-336D-1D49-AE80-423DFF1B611A}"/>
              </a:ext>
            </a:extLst>
          </p:cNvPr>
          <p:cNvSpPr>
            <a:spLocks noGrp="1" noChangeArrowheads="1"/>
          </p:cNvSpPr>
          <p:nvPr>
            <p:ph type="sldNum" sz="quarter" idx="12"/>
          </p:nvPr>
        </p:nvSpPr>
        <p:spPr>
          <a:ln/>
        </p:spPr>
        <p:txBody>
          <a:bodyPr/>
          <a:lstStyle>
            <a:lvl1pPr>
              <a:defRPr/>
            </a:lvl1pPr>
          </a:lstStyle>
          <a:p>
            <a:fld id="{273572B7-12A2-1248-8C4F-E6FFBD60586E}" type="slidenum">
              <a:rPr lang="ru-RU" altLang="x-none"/>
              <a:pPr/>
              <a:t>‹#›</a:t>
            </a:fld>
            <a:endParaRPr lang="ru-RU" altLang="x-none"/>
          </a:p>
        </p:txBody>
      </p:sp>
    </p:spTree>
    <p:extLst>
      <p:ext uri="{BB962C8B-B14F-4D97-AF65-F5344CB8AC3E}">
        <p14:creationId xmlns:p14="http://schemas.microsoft.com/office/powerpoint/2010/main" val="5709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472DEE6-43BA-3E40-8086-DA92D351E13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B619DA0-ED9F-6844-A45D-1ECFFD73317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0C2FF53-1F5B-BB49-957E-DD550AD8AEB4}"/>
              </a:ext>
            </a:extLst>
          </p:cNvPr>
          <p:cNvSpPr>
            <a:spLocks noGrp="1" noChangeArrowheads="1"/>
          </p:cNvSpPr>
          <p:nvPr>
            <p:ph type="sldNum" sz="quarter" idx="12"/>
          </p:nvPr>
        </p:nvSpPr>
        <p:spPr>
          <a:ln/>
        </p:spPr>
        <p:txBody>
          <a:bodyPr/>
          <a:lstStyle>
            <a:lvl1pPr>
              <a:defRPr/>
            </a:lvl1pPr>
          </a:lstStyle>
          <a:p>
            <a:fld id="{8423C2E2-456C-944F-9F4E-9243380A099C}" type="slidenum">
              <a:rPr lang="ru-RU" altLang="x-none"/>
              <a:pPr/>
              <a:t>‹#›</a:t>
            </a:fld>
            <a:endParaRPr lang="ru-RU" altLang="x-none"/>
          </a:p>
        </p:txBody>
      </p:sp>
    </p:spTree>
    <p:extLst>
      <p:ext uri="{BB962C8B-B14F-4D97-AF65-F5344CB8AC3E}">
        <p14:creationId xmlns:p14="http://schemas.microsoft.com/office/powerpoint/2010/main" val="170743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256E898-7F21-A445-B4A1-82CEDB67B25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E4A4C22-FD05-2E47-9AF7-F41EC4685C1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BC67D53-D4FF-5B48-A1BC-62C7C5D7E003}"/>
              </a:ext>
            </a:extLst>
          </p:cNvPr>
          <p:cNvSpPr>
            <a:spLocks noGrp="1" noChangeArrowheads="1"/>
          </p:cNvSpPr>
          <p:nvPr>
            <p:ph type="sldNum" sz="quarter" idx="12"/>
          </p:nvPr>
        </p:nvSpPr>
        <p:spPr>
          <a:ln/>
        </p:spPr>
        <p:txBody>
          <a:bodyPr/>
          <a:lstStyle>
            <a:lvl1pPr>
              <a:defRPr/>
            </a:lvl1pPr>
          </a:lstStyle>
          <a:p>
            <a:fld id="{1DDACF1A-8BB3-3944-B387-A950D48AA7C7}" type="slidenum">
              <a:rPr lang="ru-RU" altLang="x-none"/>
              <a:pPr/>
              <a:t>‹#›</a:t>
            </a:fld>
            <a:endParaRPr lang="ru-RU" altLang="x-none"/>
          </a:p>
        </p:txBody>
      </p:sp>
    </p:spTree>
    <p:extLst>
      <p:ext uri="{BB962C8B-B14F-4D97-AF65-F5344CB8AC3E}">
        <p14:creationId xmlns:p14="http://schemas.microsoft.com/office/powerpoint/2010/main" val="2978187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Картинка 2"/>
          <p:cNvSpPr>
            <a:spLocks noGrp="1"/>
          </p:cNvSpPr>
          <p:nvPr>
            <p:ph type="clipArt" sz="half" idx="1"/>
          </p:nvPr>
        </p:nvSpPr>
        <p:spPr>
          <a:xfrm>
            <a:off x="457200" y="1600200"/>
            <a:ext cx="4038600" cy="4525963"/>
          </a:xfrm>
        </p:spPr>
        <p:txBody>
          <a:bodyPr/>
          <a:lstStyle/>
          <a:p>
            <a:pPr lvl="0"/>
            <a:endParaRPr lang="ru-RU" noProof="0"/>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14F8129E-F20F-8042-BFBB-540EF6B616B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8BB4897-FE33-FC49-A6FA-577A3F99FA8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E5AD7FCC-9F57-BE48-ADF6-2D60715F5F78}"/>
              </a:ext>
            </a:extLst>
          </p:cNvPr>
          <p:cNvSpPr>
            <a:spLocks noGrp="1" noChangeArrowheads="1"/>
          </p:cNvSpPr>
          <p:nvPr>
            <p:ph type="sldNum" sz="quarter" idx="12"/>
          </p:nvPr>
        </p:nvSpPr>
        <p:spPr>
          <a:ln/>
        </p:spPr>
        <p:txBody>
          <a:bodyPr/>
          <a:lstStyle>
            <a:lvl1pPr>
              <a:defRPr/>
            </a:lvl1pPr>
          </a:lstStyle>
          <a:p>
            <a:fld id="{9BA8E9C0-332E-D446-87E7-F8E68424B142}" type="slidenum">
              <a:rPr lang="ru-RU" altLang="x-none"/>
              <a:pPr/>
              <a:t>‹#›</a:t>
            </a:fld>
            <a:endParaRPr lang="ru-RU" altLang="x-none"/>
          </a:p>
        </p:txBody>
      </p:sp>
    </p:spTree>
    <p:extLst>
      <p:ext uri="{BB962C8B-B14F-4D97-AF65-F5344CB8AC3E}">
        <p14:creationId xmlns:p14="http://schemas.microsoft.com/office/powerpoint/2010/main" val="3956274045"/>
      </p:ext>
    </p:extLst>
  </p:cSld>
  <p:clrMapOvr>
    <a:masterClrMapping/>
  </p:clrMapOvr>
  <p:transition spd="med">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8DB13018-413E-E841-BE9D-97C0A8BCFF9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328DC31-3AD4-0A44-AE44-DE92EBD7BEB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938484D0-769C-A947-AD89-891F2337123D}"/>
              </a:ext>
            </a:extLst>
          </p:cNvPr>
          <p:cNvSpPr>
            <a:spLocks noGrp="1" noChangeArrowheads="1"/>
          </p:cNvSpPr>
          <p:nvPr>
            <p:ph type="sldNum" sz="quarter" idx="12"/>
          </p:nvPr>
        </p:nvSpPr>
        <p:spPr>
          <a:ln/>
        </p:spPr>
        <p:txBody>
          <a:bodyPr/>
          <a:lstStyle>
            <a:lvl1pPr>
              <a:defRPr/>
            </a:lvl1pPr>
          </a:lstStyle>
          <a:p>
            <a:fld id="{EA0ECDFE-5E1E-B14E-BA12-F4164876F394}" type="slidenum">
              <a:rPr lang="ru-RU" altLang="x-none"/>
              <a:pPr/>
              <a:t>‹#›</a:t>
            </a:fld>
            <a:endParaRPr lang="ru-RU" altLang="x-none"/>
          </a:p>
        </p:txBody>
      </p:sp>
    </p:spTree>
    <p:extLst>
      <p:ext uri="{BB962C8B-B14F-4D97-AF65-F5344CB8AC3E}">
        <p14:creationId xmlns:p14="http://schemas.microsoft.com/office/powerpoint/2010/main" val="950300035"/>
      </p:ext>
    </p:extLst>
  </p:cSld>
  <p:clrMapOvr>
    <a:masterClrMapping/>
  </p:clrMapOvr>
  <p:transition spd="med">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DB247370-4C9E-A440-9E6F-FD2B05B822C7}"/>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578B3D72-4C06-FA44-A59E-AF98BE34E4E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0B473BE-2939-9E46-B1BE-84B3A5098E7D}"/>
              </a:ext>
            </a:extLst>
          </p:cNvPr>
          <p:cNvSpPr>
            <a:spLocks noGrp="1" noChangeArrowheads="1"/>
          </p:cNvSpPr>
          <p:nvPr>
            <p:ph type="sldNum" sz="quarter" idx="12"/>
          </p:nvPr>
        </p:nvSpPr>
        <p:spPr>
          <a:ln/>
        </p:spPr>
        <p:txBody>
          <a:bodyPr/>
          <a:lstStyle>
            <a:lvl1pPr>
              <a:defRPr/>
            </a:lvl1pPr>
          </a:lstStyle>
          <a:p>
            <a:fld id="{BEB24B2A-BD96-9F46-BD2B-3D8DB0D56FC9}" type="slidenum">
              <a:rPr lang="ru-RU" altLang="x-none"/>
              <a:pPr/>
              <a:t>‹#›</a:t>
            </a:fld>
            <a:endParaRPr lang="ru-RU" altLang="x-none"/>
          </a:p>
        </p:txBody>
      </p:sp>
    </p:spTree>
    <p:extLst>
      <p:ext uri="{BB962C8B-B14F-4D97-AF65-F5344CB8AC3E}">
        <p14:creationId xmlns:p14="http://schemas.microsoft.com/office/powerpoint/2010/main" val="1204997968"/>
      </p:ext>
    </p:extLst>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3A5B1B1-F524-B64D-B8E7-79EDDA39ADE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AC975D7-A01F-D64C-965C-ED92681B4F1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891FFA87-C817-4F4B-A180-032BA05C3F6A}"/>
              </a:ext>
            </a:extLst>
          </p:cNvPr>
          <p:cNvSpPr>
            <a:spLocks noGrp="1" noChangeArrowheads="1"/>
          </p:cNvSpPr>
          <p:nvPr>
            <p:ph type="sldNum" sz="quarter" idx="12"/>
          </p:nvPr>
        </p:nvSpPr>
        <p:spPr>
          <a:ln/>
        </p:spPr>
        <p:txBody>
          <a:bodyPr/>
          <a:lstStyle>
            <a:lvl1pPr>
              <a:defRPr/>
            </a:lvl1pPr>
          </a:lstStyle>
          <a:p>
            <a:fld id="{AA564CFC-5EA5-5E49-B5CE-1FFC23A7C260}" type="slidenum">
              <a:rPr lang="ru-RU" altLang="x-none"/>
              <a:pPr/>
              <a:t>‹#›</a:t>
            </a:fld>
            <a:endParaRPr lang="ru-RU" altLang="x-none"/>
          </a:p>
        </p:txBody>
      </p:sp>
    </p:spTree>
    <p:extLst>
      <p:ext uri="{BB962C8B-B14F-4D97-AF65-F5344CB8AC3E}">
        <p14:creationId xmlns:p14="http://schemas.microsoft.com/office/powerpoint/2010/main" val="220123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7A651071-6A24-5C47-AE8F-34C1FA6028A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3FC8DE9-A6BF-5E44-8201-E6C3C71A728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712B55AE-5157-4246-888A-8888EB0F6FBA}"/>
              </a:ext>
            </a:extLst>
          </p:cNvPr>
          <p:cNvSpPr>
            <a:spLocks noGrp="1" noChangeArrowheads="1"/>
          </p:cNvSpPr>
          <p:nvPr>
            <p:ph type="sldNum" sz="quarter" idx="12"/>
          </p:nvPr>
        </p:nvSpPr>
        <p:spPr>
          <a:ln/>
        </p:spPr>
        <p:txBody>
          <a:bodyPr/>
          <a:lstStyle>
            <a:lvl1pPr>
              <a:defRPr/>
            </a:lvl1pPr>
          </a:lstStyle>
          <a:p>
            <a:fld id="{64583569-1163-9349-B02A-B071F908BFF3}" type="slidenum">
              <a:rPr lang="ru-RU" altLang="x-none"/>
              <a:pPr/>
              <a:t>‹#›</a:t>
            </a:fld>
            <a:endParaRPr lang="ru-RU" altLang="x-none"/>
          </a:p>
        </p:txBody>
      </p:sp>
    </p:spTree>
    <p:extLst>
      <p:ext uri="{BB962C8B-B14F-4D97-AF65-F5344CB8AC3E}">
        <p14:creationId xmlns:p14="http://schemas.microsoft.com/office/powerpoint/2010/main" val="111075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43BB6853-6A4B-E447-9D36-593DDC47939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F570ECF-25FA-E140-8F79-3AA4EA35805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DD8BC50A-F1AE-7C4A-830F-71814ACE6C77}"/>
              </a:ext>
            </a:extLst>
          </p:cNvPr>
          <p:cNvSpPr>
            <a:spLocks noGrp="1" noChangeArrowheads="1"/>
          </p:cNvSpPr>
          <p:nvPr>
            <p:ph type="sldNum" sz="quarter" idx="12"/>
          </p:nvPr>
        </p:nvSpPr>
        <p:spPr>
          <a:ln/>
        </p:spPr>
        <p:txBody>
          <a:bodyPr/>
          <a:lstStyle>
            <a:lvl1pPr>
              <a:defRPr/>
            </a:lvl1pPr>
          </a:lstStyle>
          <a:p>
            <a:fld id="{B34C56E1-AFFD-4C4A-A111-2BFFF30355F5}" type="slidenum">
              <a:rPr lang="ru-RU" altLang="x-none"/>
              <a:pPr/>
              <a:t>‹#›</a:t>
            </a:fld>
            <a:endParaRPr lang="ru-RU" altLang="x-none"/>
          </a:p>
        </p:txBody>
      </p:sp>
    </p:spTree>
    <p:extLst>
      <p:ext uri="{BB962C8B-B14F-4D97-AF65-F5344CB8AC3E}">
        <p14:creationId xmlns:p14="http://schemas.microsoft.com/office/powerpoint/2010/main" val="104709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C06AEB2-D1BD-ED42-A68A-CABAB3FDFAC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3DE58468-CE92-3D45-916C-A230FC9823E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BB4C999F-2C3A-6C41-B190-76034E4B9F6F}"/>
              </a:ext>
            </a:extLst>
          </p:cNvPr>
          <p:cNvSpPr>
            <a:spLocks noGrp="1" noChangeArrowheads="1"/>
          </p:cNvSpPr>
          <p:nvPr>
            <p:ph type="sldNum" sz="quarter" idx="12"/>
          </p:nvPr>
        </p:nvSpPr>
        <p:spPr>
          <a:ln/>
        </p:spPr>
        <p:txBody>
          <a:bodyPr/>
          <a:lstStyle>
            <a:lvl1pPr>
              <a:defRPr/>
            </a:lvl1pPr>
          </a:lstStyle>
          <a:p>
            <a:fld id="{1007F627-E3E9-D34B-A3E4-B60296F01318}" type="slidenum">
              <a:rPr lang="ru-RU" altLang="x-none"/>
              <a:pPr/>
              <a:t>‹#›</a:t>
            </a:fld>
            <a:endParaRPr lang="ru-RU" altLang="x-none"/>
          </a:p>
        </p:txBody>
      </p:sp>
    </p:spTree>
    <p:extLst>
      <p:ext uri="{BB962C8B-B14F-4D97-AF65-F5344CB8AC3E}">
        <p14:creationId xmlns:p14="http://schemas.microsoft.com/office/powerpoint/2010/main" val="151347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1C39DB7-63A1-344E-83B7-DD390DE22441}"/>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6D81D29F-6518-FC45-9911-E1AE27A984F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9833A263-6698-8047-BA0C-DDE41A8A066E}"/>
              </a:ext>
            </a:extLst>
          </p:cNvPr>
          <p:cNvSpPr>
            <a:spLocks noGrp="1" noChangeArrowheads="1"/>
          </p:cNvSpPr>
          <p:nvPr>
            <p:ph type="sldNum" sz="quarter" idx="12"/>
          </p:nvPr>
        </p:nvSpPr>
        <p:spPr>
          <a:ln/>
        </p:spPr>
        <p:txBody>
          <a:bodyPr/>
          <a:lstStyle>
            <a:lvl1pPr>
              <a:defRPr/>
            </a:lvl1pPr>
          </a:lstStyle>
          <a:p>
            <a:fld id="{801D7DF6-89AB-1D4A-B7DD-8AACBC2F62D5}" type="slidenum">
              <a:rPr lang="ru-RU" altLang="x-none"/>
              <a:pPr/>
              <a:t>‹#›</a:t>
            </a:fld>
            <a:endParaRPr lang="ru-RU" altLang="x-none"/>
          </a:p>
        </p:txBody>
      </p:sp>
    </p:spTree>
    <p:extLst>
      <p:ext uri="{BB962C8B-B14F-4D97-AF65-F5344CB8AC3E}">
        <p14:creationId xmlns:p14="http://schemas.microsoft.com/office/powerpoint/2010/main" val="44806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B21627-BBD1-E647-AE1D-5A69D2210D62}"/>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F1987C3C-F35E-6E43-BABA-DE946677245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21FAA2BA-CC49-B344-934B-9088D159D637}"/>
              </a:ext>
            </a:extLst>
          </p:cNvPr>
          <p:cNvSpPr>
            <a:spLocks noGrp="1" noChangeArrowheads="1"/>
          </p:cNvSpPr>
          <p:nvPr>
            <p:ph type="sldNum" sz="quarter" idx="12"/>
          </p:nvPr>
        </p:nvSpPr>
        <p:spPr>
          <a:ln/>
        </p:spPr>
        <p:txBody>
          <a:bodyPr/>
          <a:lstStyle>
            <a:lvl1pPr>
              <a:defRPr/>
            </a:lvl1pPr>
          </a:lstStyle>
          <a:p>
            <a:fld id="{949D82BA-2B26-AE43-A032-19449B34ADD6}" type="slidenum">
              <a:rPr lang="ru-RU" altLang="x-none"/>
              <a:pPr/>
              <a:t>‹#›</a:t>
            </a:fld>
            <a:endParaRPr lang="ru-RU" altLang="x-none"/>
          </a:p>
        </p:txBody>
      </p:sp>
    </p:spTree>
    <p:extLst>
      <p:ext uri="{BB962C8B-B14F-4D97-AF65-F5344CB8AC3E}">
        <p14:creationId xmlns:p14="http://schemas.microsoft.com/office/powerpoint/2010/main" val="375235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3B763B11-A24B-7E4D-A2D2-5EF5E61414D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6DD7260-BC43-764C-9B8F-78411D75969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0F39EE93-4F3A-3E47-A9FF-6EAFF34BD818}"/>
              </a:ext>
            </a:extLst>
          </p:cNvPr>
          <p:cNvSpPr>
            <a:spLocks noGrp="1" noChangeArrowheads="1"/>
          </p:cNvSpPr>
          <p:nvPr>
            <p:ph type="sldNum" sz="quarter" idx="12"/>
          </p:nvPr>
        </p:nvSpPr>
        <p:spPr>
          <a:ln/>
        </p:spPr>
        <p:txBody>
          <a:bodyPr/>
          <a:lstStyle>
            <a:lvl1pPr>
              <a:defRPr/>
            </a:lvl1pPr>
          </a:lstStyle>
          <a:p>
            <a:fld id="{3CB1CECE-3D97-064B-9753-9BB0E6C0C15C}" type="slidenum">
              <a:rPr lang="ru-RU" altLang="x-none"/>
              <a:pPr/>
              <a:t>‹#›</a:t>
            </a:fld>
            <a:endParaRPr lang="ru-RU" altLang="x-none"/>
          </a:p>
        </p:txBody>
      </p:sp>
    </p:spTree>
    <p:extLst>
      <p:ext uri="{BB962C8B-B14F-4D97-AF65-F5344CB8AC3E}">
        <p14:creationId xmlns:p14="http://schemas.microsoft.com/office/powerpoint/2010/main" val="19294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DE2D027-9BBA-F743-B9D8-79DB2706D95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99CC660-CE49-F74B-B944-4F8E15DFFFF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70FF9068-4AF3-AD4A-A787-EF6004CF702B}"/>
              </a:ext>
            </a:extLst>
          </p:cNvPr>
          <p:cNvSpPr>
            <a:spLocks noGrp="1" noChangeArrowheads="1"/>
          </p:cNvSpPr>
          <p:nvPr>
            <p:ph type="sldNum" sz="quarter" idx="12"/>
          </p:nvPr>
        </p:nvSpPr>
        <p:spPr>
          <a:ln/>
        </p:spPr>
        <p:txBody>
          <a:bodyPr/>
          <a:lstStyle>
            <a:lvl1pPr>
              <a:defRPr/>
            </a:lvl1pPr>
          </a:lstStyle>
          <a:p>
            <a:fld id="{D2DC5B4D-AEFD-EB4C-897B-F9CAFD4A24FA}" type="slidenum">
              <a:rPr lang="ru-RU" altLang="x-none"/>
              <a:pPr/>
              <a:t>‹#›</a:t>
            </a:fld>
            <a:endParaRPr lang="ru-RU" altLang="x-none"/>
          </a:p>
        </p:txBody>
      </p:sp>
    </p:spTree>
    <p:extLst>
      <p:ext uri="{BB962C8B-B14F-4D97-AF65-F5344CB8AC3E}">
        <p14:creationId xmlns:p14="http://schemas.microsoft.com/office/powerpoint/2010/main" val="364047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45A0D1-90A1-7640-9A64-8C75D905788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x-none"/>
              <a:t>Образец заголовка</a:t>
            </a:r>
          </a:p>
        </p:txBody>
      </p:sp>
      <p:sp>
        <p:nvSpPr>
          <p:cNvPr id="1027" name="Rectangle 3">
            <a:extLst>
              <a:ext uri="{FF2B5EF4-FFF2-40B4-BE49-F238E27FC236}">
                <a16:creationId xmlns:a16="http://schemas.microsoft.com/office/drawing/2014/main" id="{B3FED6AA-0FEC-F44D-9225-01A4ED0D9A9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x-none"/>
              <a:t>Образец текста</a:t>
            </a:r>
          </a:p>
          <a:p>
            <a:pPr lvl="1"/>
            <a:r>
              <a:rPr lang="ru-RU" altLang="x-none"/>
              <a:t>Второй уровень</a:t>
            </a:r>
          </a:p>
          <a:p>
            <a:pPr lvl="2"/>
            <a:r>
              <a:rPr lang="ru-RU" altLang="x-none"/>
              <a:t>Третий уровень</a:t>
            </a:r>
          </a:p>
          <a:p>
            <a:pPr lvl="3"/>
            <a:r>
              <a:rPr lang="ru-RU" altLang="x-none"/>
              <a:t>Четвертый уровень</a:t>
            </a:r>
          </a:p>
          <a:p>
            <a:pPr lvl="4"/>
            <a:r>
              <a:rPr lang="ru-RU" altLang="x-none"/>
              <a:t>Пятый уровень</a:t>
            </a:r>
          </a:p>
        </p:txBody>
      </p:sp>
      <p:sp>
        <p:nvSpPr>
          <p:cNvPr id="1028" name="Rectangle 4">
            <a:extLst>
              <a:ext uri="{FF2B5EF4-FFF2-40B4-BE49-F238E27FC236}">
                <a16:creationId xmlns:a16="http://schemas.microsoft.com/office/drawing/2014/main" id="{78B73F30-36B3-FF40-9BF7-59AD467F63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781DA6D3-DED8-DE44-8AF3-0F525EFEF9B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0CB350B9-BC3B-D642-BEC5-D0273BC63CA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9EEFDD-7374-924B-9C79-AFECC37C0F9C}" type="slidenum">
              <a:rPr lang="ru-RU" altLang="x-none"/>
              <a:pPr/>
              <a:t>‹#›</a:t>
            </a:fld>
            <a:endParaRPr lang="ru-RU"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Номер слайда 5">
            <a:extLst>
              <a:ext uri="{FF2B5EF4-FFF2-40B4-BE49-F238E27FC236}">
                <a16:creationId xmlns:a16="http://schemas.microsoft.com/office/drawing/2014/main" id="{ACD89ED6-3A10-944C-BF97-1972ACE603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A91307-0713-574B-B50F-DC68ABE2FEAF}" type="slidenum">
              <a:rPr lang="ru-RU" altLang="x-none" sz="1400"/>
              <a:pPr>
                <a:spcBef>
                  <a:spcPct val="0"/>
                </a:spcBef>
                <a:buFontTx/>
                <a:buNone/>
              </a:pPr>
              <a:t>1</a:t>
            </a:fld>
            <a:endParaRPr lang="ru-RU" altLang="x-none" sz="1400"/>
          </a:p>
        </p:txBody>
      </p:sp>
      <p:sp>
        <p:nvSpPr>
          <p:cNvPr id="2" name="Rectangle 2">
            <a:extLst>
              <a:ext uri="{FF2B5EF4-FFF2-40B4-BE49-F238E27FC236}">
                <a16:creationId xmlns:a16="http://schemas.microsoft.com/office/drawing/2014/main" id="{31DFBC2B-16A8-B343-946E-5CC1F59E3406}"/>
              </a:ext>
            </a:extLst>
          </p:cNvPr>
          <p:cNvSpPr>
            <a:spLocks noGrp="1" noChangeArrowheads="1"/>
          </p:cNvSpPr>
          <p:nvPr>
            <p:ph type="ctrTitle"/>
          </p:nvPr>
        </p:nvSpPr>
        <p:spPr>
          <a:xfrm>
            <a:off x="752636" y="3011488"/>
            <a:ext cx="7772400" cy="1470025"/>
          </a:xfrm>
          <a:effectLst>
            <a:outerShdw dist="53882" dir="2700000" algn="ctr" rotWithShape="0">
              <a:srgbClr val="CCECFF"/>
            </a:outerShdw>
          </a:effectLst>
        </p:spPr>
        <p:txBody>
          <a:bodyPr/>
          <a:lstStyle/>
          <a:p>
            <a:pPr eaLnBrk="1" hangingPunct="1">
              <a:defRPr/>
            </a:pPr>
            <a:r>
              <a:rPr lang="ru-RU" sz="2800" b="1" dirty="0" err="1">
                <a:solidFill>
                  <a:schemeClr val="accent1">
                    <a:lumMod val="50000"/>
                  </a:schemeClr>
                </a:solidFill>
              </a:rPr>
              <a:t>Домналық</a:t>
            </a:r>
            <a:r>
              <a:rPr lang="ru-RU" sz="2800" b="1" dirty="0">
                <a:solidFill>
                  <a:schemeClr val="accent1">
                    <a:lumMod val="50000"/>
                  </a:schemeClr>
                </a:solidFill>
              </a:rPr>
              <a:t> </a:t>
            </a:r>
            <a:r>
              <a:rPr lang="ru-RU" sz="2800" b="1" dirty="0" err="1">
                <a:solidFill>
                  <a:schemeClr val="accent1">
                    <a:lumMod val="50000"/>
                  </a:schemeClr>
                </a:solidFill>
              </a:rPr>
              <a:t>процестің</a:t>
            </a:r>
            <a:r>
              <a:rPr lang="ru-RU" sz="2800" b="1" dirty="0">
                <a:solidFill>
                  <a:schemeClr val="accent1">
                    <a:lumMod val="50000"/>
                  </a:schemeClr>
                </a:solidFill>
              </a:rPr>
              <a:t> </a:t>
            </a:r>
            <a:r>
              <a:rPr lang="ru-RU" sz="2800" b="1" dirty="0" err="1">
                <a:solidFill>
                  <a:schemeClr val="accent1">
                    <a:lumMod val="50000"/>
                  </a:schemeClr>
                </a:solidFill>
              </a:rPr>
              <a:t>мәні</a:t>
            </a:r>
            <a:r>
              <a:rPr lang="ru-RU" sz="2800" b="1" dirty="0">
                <a:solidFill>
                  <a:schemeClr val="accent1">
                    <a:lumMod val="50000"/>
                  </a:schemeClr>
                </a:solidFill>
              </a:rPr>
              <a:t>. </a:t>
            </a:r>
            <a:br>
              <a:rPr lang="ru-RU" sz="2800" b="1" dirty="0">
                <a:solidFill>
                  <a:schemeClr val="accent1">
                    <a:lumMod val="50000"/>
                  </a:schemeClr>
                </a:solidFill>
              </a:rPr>
            </a:br>
            <a:r>
              <a:rPr lang="ru-RU" sz="2800" b="1" dirty="0">
                <a:solidFill>
                  <a:schemeClr val="accent1">
                    <a:lumMod val="50000"/>
                  </a:schemeClr>
                </a:solidFill>
              </a:rPr>
              <a:t>Домна </a:t>
            </a:r>
            <a:r>
              <a:rPr lang="ru-RU" sz="2800" b="1" dirty="0" err="1">
                <a:solidFill>
                  <a:schemeClr val="accent1">
                    <a:lumMod val="50000"/>
                  </a:schemeClr>
                </a:solidFill>
              </a:rPr>
              <a:t>пеші</a:t>
            </a:r>
            <a:r>
              <a:rPr lang="ru-RU" sz="2800" b="1" dirty="0">
                <a:solidFill>
                  <a:schemeClr val="accent1">
                    <a:lumMod val="50000"/>
                  </a:schemeClr>
                </a:solidFill>
              </a:rPr>
              <a:t> </a:t>
            </a:r>
            <a:r>
              <a:rPr lang="ru-RU" sz="2800" b="1" dirty="0" err="1">
                <a:solidFill>
                  <a:schemeClr val="accent1">
                    <a:lumMod val="50000"/>
                  </a:schemeClr>
                </a:solidFill>
              </a:rPr>
              <a:t>және</a:t>
            </a:r>
            <a:r>
              <a:rPr lang="ru-RU" sz="2800" b="1" dirty="0">
                <a:solidFill>
                  <a:schemeClr val="accent1">
                    <a:lumMod val="50000"/>
                  </a:schemeClr>
                </a:solidFill>
              </a:rPr>
              <a:t> </a:t>
            </a:r>
            <a:r>
              <a:rPr lang="ru-RU" sz="2800" b="1" dirty="0" err="1">
                <a:solidFill>
                  <a:schemeClr val="accent1">
                    <a:lumMod val="50000"/>
                  </a:schemeClr>
                </a:solidFill>
              </a:rPr>
              <a:t>оның</a:t>
            </a:r>
            <a:r>
              <a:rPr lang="ru-RU" sz="2800" b="1" dirty="0">
                <a:solidFill>
                  <a:schemeClr val="accent1">
                    <a:lumMod val="50000"/>
                  </a:schemeClr>
                </a:solidFill>
              </a:rPr>
              <a:t> </a:t>
            </a:r>
            <a:r>
              <a:rPr lang="ru-RU" sz="2800" b="1" dirty="0" err="1">
                <a:solidFill>
                  <a:schemeClr val="accent1">
                    <a:lumMod val="50000"/>
                  </a:schemeClr>
                </a:solidFill>
              </a:rPr>
              <a:t>жұмыс</a:t>
            </a:r>
            <a:r>
              <a:rPr lang="ru-RU" sz="2800" b="1" dirty="0">
                <a:solidFill>
                  <a:schemeClr val="accent1">
                    <a:lumMod val="50000"/>
                  </a:schemeClr>
                </a:solidFill>
              </a:rPr>
              <a:t> </a:t>
            </a:r>
            <a:r>
              <a:rPr lang="ru-RU" sz="2800" b="1" dirty="0" err="1">
                <a:solidFill>
                  <a:schemeClr val="accent1">
                    <a:lumMod val="50000"/>
                  </a:schemeClr>
                </a:solidFill>
              </a:rPr>
              <a:t>режимдері</a:t>
            </a:r>
            <a:endParaRPr lang="ru-RU" sz="2800" b="1" dirty="0">
              <a:solidFill>
                <a:schemeClr val="accent1">
                  <a:lumMod val="50000"/>
                </a:schemeClr>
              </a:solidFill>
              <a:effectLst>
                <a:outerShdw blurRad="38100" dist="38100" dir="2700000" algn="tl">
                  <a:srgbClr val="C0C0C0"/>
                </a:outerShdw>
              </a:effectLst>
            </a:endParaRPr>
          </a:p>
        </p:txBody>
      </p:sp>
      <p:sp>
        <p:nvSpPr>
          <p:cNvPr id="15363" name="Rectangle 3">
            <a:extLst>
              <a:ext uri="{FF2B5EF4-FFF2-40B4-BE49-F238E27FC236}">
                <a16:creationId xmlns:a16="http://schemas.microsoft.com/office/drawing/2014/main" id="{527843EF-2E85-B844-9DAE-8A887C9E750C}"/>
              </a:ext>
            </a:extLst>
          </p:cNvPr>
          <p:cNvSpPr>
            <a:spLocks noGrp="1" noChangeArrowheads="1"/>
          </p:cNvSpPr>
          <p:nvPr>
            <p:ph type="subTitle" idx="1"/>
          </p:nvPr>
        </p:nvSpPr>
        <p:spPr>
          <a:xfrm>
            <a:off x="1371600" y="4749800"/>
            <a:ext cx="6400800" cy="1703388"/>
          </a:xfrm>
        </p:spPr>
        <p:txBody>
          <a:bodyPr/>
          <a:lstStyle/>
          <a:p>
            <a:pPr eaLnBrk="1" hangingPunct="1"/>
            <a:endParaRPr lang="en-US" altLang="x-none" sz="2000" dirty="0">
              <a:solidFill>
                <a:schemeClr val="accent2"/>
              </a:solidFill>
            </a:endParaRPr>
          </a:p>
          <a:p>
            <a:pPr eaLnBrk="1" hangingPunct="1"/>
            <a:endParaRPr lang="ru-RU" altLang="x-none" sz="1000" dirty="0">
              <a:solidFill>
                <a:schemeClr val="accent2"/>
              </a:solidFill>
            </a:endParaRPr>
          </a:p>
        </p:txBody>
      </p:sp>
      <p:sp>
        <p:nvSpPr>
          <p:cNvPr id="15364" name="Rectangle 5">
            <a:extLst>
              <a:ext uri="{FF2B5EF4-FFF2-40B4-BE49-F238E27FC236}">
                <a16:creationId xmlns:a16="http://schemas.microsoft.com/office/drawing/2014/main" id="{C079AA4B-B4CA-FB4C-8093-74B370F7741F}"/>
              </a:ext>
            </a:extLst>
          </p:cNvPr>
          <p:cNvSpPr>
            <a:spLocks noChangeArrowheads="1"/>
          </p:cNvSpPr>
          <p:nvPr/>
        </p:nvSpPr>
        <p:spPr bwMode="auto">
          <a:xfrm>
            <a:off x="642938" y="642938"/>
            <a:ext cx="8177534"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ru-RU" sz="1800" b="0" i="0" strike="noStrike" kern="0" cap="none" spc="0" normalizeH="0" baseline="0" noProof="0" dirty="0" err="1">
                <a:ln>
                  <a:noFill/>
                </a:ln>
                <a:solidFill>
                  <a:srgbClr val="000000"/>
                </a:solidFill>
                <a:effectLst/>
                <a:uLnTx/>
                <a:uFillTx/>
              </a:rPr>
              <a:t>Сәтбаев</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Университеті</a:t>
            </a:r>
            <a:endParaRPr kumimoji="0" lang="ru-RU" sz="1800" b="0" i="0"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ru-RU" sz="1800" b="0" i="0" strike="noStrike" kern="0" cap="none" spc="0" normalizeH="0" baseline="0" noProof="0" dirty="0">
                <a:ln>
                  <a:noFill/>
                </a:ln>
                <a:solidFill>
                  <a:srgbClr val="000000"/>
                </a:solidFill>
                <a:effectLst/>
                <a:uLnTx/>
                <a:uFillTx/>
              </a:rPr>
              <a:t>«</a:t>
            </a:r>
            <a:r>
              <a:rPr kumimoji="0" lang="ru-RU" sz="1800" b="0" i="0" strike="noStrike" kern="0" cap="none" spc="0" normalizeH="0" baseline="0" noProof="0" dirty="0" err="1">
                <a:ln>
                  <a:noFill/>
                </a:ln>
                <a:solidFill>
                  <a:srgbClr val="000000"/>
                </a:solidFill>
                <a:effectLst/>
                <a:uLnTx/>
                <a:uFillTx/>
              </a:rPr>
              <a:t>Металлургиялық</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процестер</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жылу</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техникасы</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және</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арнайы</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материалдар</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технологиясы</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кафедрасы</a:t>
            </a:r>
            <a:endParaRPr kumimoji="0" lang="ru-RU" sz="1800" b="0" i="0"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ru-RU" sz="1800" b="0" i="0" u="sng"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ru-RU" sz="1800" b="0" i="0" u="sng"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ru-RU" sz="1800" b="1" i="0" u="none" strike="noStrike" kern="0" cap="none" spc="0" normalizeH="0" baseline="0" noProof="0" dirty="0">
                <a:ln>
                  <a:noFill/>
                </a:ln>
                <a:solidFill>
                  <a:srgbClr val="0000FF"/>
                </a:solidFill>
                <a:effectLst/>
                <a:uLnTx/>
                <a:uFillTx/>
                <a:latin typeface="Arial"/>
              </a:rPr>
              <a:t>«</a:t>
            </a:r>
            <a:r>
              <a:rPr kumimoji="0" lang="ru-RU" sz="1800" b="1" i="0" u="none" strike="noStrike" kern="0" cap="none" spc="0" normalizeH="0" baseline="0" noProof="0" dirty="0" err="1">
                <a:ln>
                  <a:noFill/>
                </a:ln>
                <a:solidFill>
                  <a:srgbClr val="0000FF"/>
                </a:solidFill>
                <a:effectLst/>
                <a:uLnTx/>
                <a:uFillTx/>
                <a:latin typeface="Arial"/>
              </a:rPr>
              <a:t>Металлургиялық</a:t>
            </a:r>
            <a:r>
              <a:rPr kumimoji="0" lang="ru-RU" sz="1800" b="1" i="0" u="none" strike="noStrike" kern="0" cap="none" spc="0" normalizeH="0" baseline="0" noProof="0" dirty="0">
                <a:ln>
                  <a:noFill/>
                </a:ln>
                <a:solidFill>
                  <a:srgbClr val="0000FF"/>
                </a:solidFill>
                <a:effectLst/>
                <a:uLnTx/>
                <a:uFillTx/>
                <a:latin typeface="Arial"/>
              </a:rPr>
              <a:t> </a:t>
            </a:r>
            <a:r>
              <a:rPr kumimoji="0" lang="ru-RU" sz="1800" b="1" i="0" u="none" strike="noStrike" kern="0" cap="none" spc="0" normalizeH="0" baseline="0" noProof="0" dirty="0" err="1">
                <a:ln>
                  <a:noFill/>
                </a:ln>
                <a:solidFill>
                  <a:srgbClr val="0000FF"/>
                </a:solidFill>
                <a:effectLst/>
                <a:uLnTx/>
                <a:uFillTx/>
                <a:latin typeface="Arial"/>
              </a:rPr>
              <a:t>процестердің</a:t>
            </a:r>
            <a:r>
              <a:rPr kumimoji="0" lang="ru-RU" sz="1800" b="1" i="0" u="none" strike="noStrike" kern="0" cap="none" spc="0" normalizeH="0" baseline="0" noProof="0" dirty="0">
                <a:ln>
                  <a:noFill/>
                </a:ln>
                <a:solidFill>
                  <a:srgbClr val="0000FF"/>
                </a:solidFill>
                <a:effectLst/>
                <a:uLnTx/>
                <a:uFillTx/>
                <a:latin typeface="Arial"/>
              </a:rPr>
              <a:t> </a:t>
            </a:r>
            <a:r>
              <a:rPr kumimoji="0" lang="ru-RU" sz="1800" b="1" i="0" u="none" strike="noStrike" kern="0" cap="none" spc="0" normalizeH="0" baseline="0" noProof="0" dirty="0" err="1">
                <a:ln>
                  <a:noFill/>
                </a:ln>
                <a:solidFill>
                  <a:srgbClr val="0000FF"/>
                </a:solidFill>
                <a:effectLst/>
                <a:uLnTx/>
                <a:uFillTx/>
                <a:latin typeface="Arial"/>
              </a:rPr>
              <a:t>жылуэнергетикасы</a:t>
            </a:r>
            <a:r>
              <a:rPr kumimoji="0" lang="ru-RU" sz="1800" b="1" i="0" u="none" strike="noStrike" kern="0" cap="none" spc="0" normalizeH="0" baseline="0" noProof="0" dirty="0">
                <a:ln>
                  <a:noFill/>
                </a:ln>
                <a:solidFill>
                  <a:srgbClr val="0000FF"/>
                </a:solidFill>
                <a:effectLst/>
                <a:uLnTx/>
                <a:uFillTx/>
                <a:latin typeface="Arial"/>
              </a:rPr>
              <a:t>» </a:t>
            </a:r>
            <a:r>
              <a:rPr kumimoji="0" lang="ru-RU" sz="1800" b="1" i="0" u="none" strike="noStrike" kern="0" cap="none" spc="0" normalizeH="0" baseline="0" noProof="0" dirty="0" err="1">
                <a:ln>
                  <a:noFill/>
                </a:ln>
                <a:solidFill>
                  <a:srgbClr val="0000FF"/>
                </a:solidFill>
                <a:effectLst/>
                <a:uLnTx/>
                <a:uFillTx/>
                <a:latin typeface="Arial"/>
              </a:rPr>
              <a:t>пәні</a:t>
            </a:r>
            <a:endParaRPr kumimoji="0" lang="ru-RU" sz="1800" b="1" i="0" u="none" strike="noStrike" kern="0" cap="none" spc="0" normalizeH="0" baseline="0" noProof="0" dirty="0">
              <a:ln>
                <a:noFill/>
              </a:ln>
              <a:solidFill>
                <a:srgbClr val="0000FF"/>
              </a:solidFill>
              <a:effectLst/>
              <a:uLnTx/>
              <a:uFillTx/>
              <a:latin typeface="Arial"/>
            </a:endParaRPr>
          </a:p>
          <a:p>
            <a:pPr marL="285750" marR="0" lvl="0" indent="-285750" algn="ctr"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lang="ru-RU" sz="1800" b="1" kern="0" dirty="0">
              <a:solidFill>
                <a:srgbClr val="0000FF"/>
              </a:solidFill>
              <a:latin typeface="Arial"/>
            </a:endParaRPr>
          </a:p>
          <a:p>
            <a:pPr algn="ctr">
              <a:buNone/>
            </a:pPr>
            <a:r>
              <a:rPr lang="kk-KZ" sz="1800" dirty="0"/>
              <a:t>5  кредит – 3/1/0/2</a:t>
            </a:r>
          </a:p>
        </p:txBody>
      </p:sp>
      <p:sp>
        <p:nvSpPr>
          <p:cNvPr id="15365" name="Rectangle 7">
            <a:extLst>
              <a:ext uri="{FF2B5EF4-FFF2-40B4-BE49-F238E27FC236}">
                <a16:creationId xmlns:a16="http://schemas.microsoft.com/office/drawing/2014/main" id="{5141FE70-2D95-D842-96F4-3F51B9A0B1AB}"/>
              </a:ext>
            </a:extLst>
          </p:cNvPr>
          <p:cNvSpPr>
            <a:spLocks noChangeArrowheads="1"/>
          </p:cNvSpPr>
          <p:nvPr/>
        </p:nvSpPr>
        <p:spPr bwMode="auto">
          <a:xfrm>
            <a:off x="457200" y="4699794"/>
            <a:ext cx="836327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ru-RU" altLang="x-none" sz="2000" dirty="0">
                <a:solidFill>
                  <a:srgbClr val="0000FF"/>
                </a:solidFill>
              </a:rPr>
              <a:t>№ 6 </a:t>
            </a:r>
            <a:r>
              <a:rPr lang="ru-RU" altLang="x-none" sz="2000" dirty="0" err="1">
                <a:solidFill>
                  <a:srgbClr val="0000FF"/>
                </a:solidFill>
              </a:rPr>
              <a:t>дәріс</a:t>
            </a:r>
            <a:r>
              <a:rPr lang="ru-RU" altLang="x-none" sz="2000" dirty="0">
                <a:solidFill>
                  <a:srgbClr val="0000FF"/>
                </a:solidFill>
              </a:rPr>
              <a:t> </a:t>
            </a:r>
          </a:p>
          <a:p>
            <a:pPr algn="ctr" eaLnBrk="1" hangingPunct="1">
              <a:buFontTx/>
              <a:buNone/>
            </a:pPr>
            <a:r>
              <a:rPr lang="ru-RU" altLang="x-none" sz="2000" dirty="0">
                <a:solidFill>
                  <a:srgbClr val="0000FF"/>
                </a:solidFill>
              </a:rPr>
              <a:t>2 </a:t>
            </a:r>
            <a:r>
              <a:rPr lang="ru-RU" altLang="x-none" sz="2000" dirty="0" err="1">
                <a:solidFill>
                  <a:srgbClr val="0000FF"/>
                </a:solidFill>
              </a:rPr>
              <a:t>академиялық</a:t>
            </a:r>
            <a:r>
              <a:rPr lang="ru-RU" altLang="x-none" sz="2000" dirty="0">
                <a:solidFill>
                  <a:srgbClr val="0000FF"/>
                </a:solidFill>
              </a:rPr>
              <a:t> </a:t>
            </a:r>
            <a:r>
              <a:rPr lang="ru-RU" altLang="x-none" sz="2000" dirty="0" err="1">
                <a:solidFill>
                  <a:srgbClr val="0000FF"/>
                </a:solidFill>
              </a:rPr>
              <a:t>сағат</a:t>
            </a:r>
            <a:endParaRPr lang="ru-RU" altLang="x-none" sz="2000" dirty="0">
              <a:solidFill>
                <a:srgbClr val="0000FF"/>
              </a:solidFill>
            </a:endParaRPr>
          </a:p>
          <a:p>
            <a:pPr algn="ctr" eaLnBrk="1" hangingPunct="1">
              <a:buFontTx/>
              <a:buNone/>
            </a:pPr>
            <a:r>
              <a:rPr lang="kk-KZ" sz="2000" dirty="0">
                <a:solidFill>
                  <a:srgbClr val="0000FF"/>
                </a:solidFill>
              </a:rPr>
              <a:t>Оқытушы - Мамырбаева К.Қ.</a:t>
            </a:r>
            <a:r>
              <a:rPr lang="en-US" sz="2000" dirty="0">
                <a:solidFill>
                  <a:srgbClr val="0000FF"/>
                </a:solidFill>
              </a:rPr>
              <a:t>,</a:t>
            </a:r>
            <a:r>
              <a:rPr lang="kk-KZ" sz="2000" dirty="0">
                <a:solidFill>
                  <a:srgbClr val="0000FF"/>
                </a:solidFill>
              </a:rPr>
              <a:t> қауымдастырылған профессор,</a:t>
            </a:r>
            <a:r>
              <a:rPr lang="en-US" sz="2000" dirty="0">
                <a:solidFill>
                  <a:srgbClr val="0000FF"/>
                </a:solidFill>
              </a:rPr>
              <a:t> </a:t>
            </a:r>
            <a:r>
              <a:rPr lang="en-US" sz="2000" dirty="0" err="1">
                <a:solidFill>
                  <a:srgbClr val="0000FF"/>
                </a:solidFill>
              </a:rPr>
              <a:t>Ph.D</a:t>
            </a:r>
            <a:endParaRPr lang="en-US" sz="2000" dirty="0">
              <a:solidFill>
                <a:srgbClr val="0000FF"/>
              </a:solidFill>
            </a:endParaRPr>
          </a:p>
          <a:p>
            <a:pPr algn="ctr" eaLnBrk="1" hangingPunct="1">
              <a:buFontTx/>
              <a:buNone/>
            </a:pPr>
            <a:endParaRPr lang="ru-RU" altLang="x-none" sz="1000" dirty="0">
              <a:solidFill>
                <a:srgbClr val="0000FF"/>
              </a:solidFill>
            </a:endParaRPr>
          </a:p>
        </p:txBody>
      </p:sp>
    </p:spTree>
    <p:extLst>
      <p:ext uri="{BB962C8B-B14F-4D97-AF65-F5344CB8AC3E}">
        <p14:creationId xmlns:p14="http://schemas.microsoft.com/office/powerpoint/2010/main" val="14402271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618B5673-7B3E-374B-A900-2449652CC1CD}"/>
              </a:ext>
            </a:extLst>
          </p:cNvPr>
          <p:cNvSpPr>
            <a:spLocks noGrp="1" noChangeArrowheads="1"/>
          </p:cNvSpPr>
          <p:nvPr>
            <p:ph type="title"/>
          </p:nvPr>
        </p:nvSpPr>
        <p:spPr>
          <a:xfrm>
            <a:off x="457200" y="274638"/>
            <a:ext cx="8229600" cy="1138237"/>
          </a:xfrm>
        </p:spPr>
        <p:txBody>
          <a:bodyPr/>
          <a:lstStyle/>
          <a:p>
            <a:pPr algn="just" eaLnBrk="1" hangingPunct="1"/>
            <a:r>
              <a:rPr lang="ru-RU" altLang="x-none" sz="2800" b="1" dirty="0">
                <a:solidFill>
                  <a:schemeClr val="accent1">
                    <a:lumMod val="50000"/>
                  </a:schemeClr>
                </a:solidFill>
                <a:latin typeface="Times New Roman" panose="02020603050405020304" pitchFamily="18" charset="0"/>
              </a:rPr>
              <a:t>2. </a:t>
            </a:r>
            <a:r>
              <a:rPr lang="ru-RU" altLang="x-none" sz="2800" b="1" dirty="0" err="1">
                <a:solidFill>
                  <a:schemeClr val="accent1">
                    <a:lumMod val="50000"/>
                  </a:schemeClr>
                </a:solidFill>
                <a:latin typeface="Times New Roman" panose="02020603050405020304" pitchFamily="18" charset="0"/>
              </a:rPr>
              <a:t>Болат</a:t>
            </a:r>
            <a:r>
              <a:rPr lang="ru-RU" altLang="x-none" sz="2800" b="1" dirty="0">
                <a:solidFill>
                  <a:schemeClr val="accent1">
                    <a:lumMod val="50000"/>
                  </a:schemeClr>
                </a:solidFill>
                <a:latin typeface="Times New Roman" panose="02020603050405020304" pitchFamily="18" charset="0"/>
              </a:rPr>
              <a:t> </a:t>
            </a:r>
            <a:r>
              <a:rPr lang="ru-RU" altLang="x-none" sz="2800" b="1" dirty="0" err="1">
                <a:solidFill>
                  <a:schemeClr val="accent1">
                    <a:lumMod val="50000"/>
                  </a:schemeClr>
                </a:solidFill>
                <a:latin typeface="Times New Roman" panose="02020603050405020304" pitchFamily="18" charset="0"/>
              </a:rPr>
              <a:t>алудың</a:t>
            </a:r>
            <a:r>
              <a:rPr lang="ru-RU" altLang="x-none" sz="2800" b="1" dirty="0">
                <a:solidFill>
                  <a:schemeClr val="accent1">
                    <a:lumMod val="50000"/>
                  </a:schemeClr>
                </a:solidFill>
                <a:latin typeface="Times New Roman" panose="02020603050405020304" pitchFamily="18" charset="0"/>
              </a:rPr>
              <a:t> </a:t>
            </a:r>
            <a:r>
              <a:rPr lang="ru-RU" altLang="x-none" sz="2800" b="1" dirty="0" err="1">
                <a:solidFill>
                  <a:schemeClr val="accent1">
                    <a:lumMod val="50000"/>
                  </a:schemeClr>
                </a:solidFill>
                <a:latin typeface="Times New Roman" panose="02020603050405020304" pitchFamily="18" charset="0"/>
              </a:rPr>
              <a:t>екі</a:t>
            </a:r>
            <a:r>
              <a:rPr lang="ru-RU" altLang="x-none" sz="2800" b="1" dirty="0">
                <a:solidFill>
                  <a:schemeClr val="accent1">
                    <a:lumMod val="50000"/>
                  </a:schemeClr>
                </a:solidFill>
                <a:latin typeface="Times New Roman" panose="02020603050405020304" pitchFamily="18" charset="0"/>
              </a:rPr>
              <a:t> </a:t>
            </a:r>
            <a:r>
              <a:rPr lang="ru-RU" altLang="x-none" sz="2800" b="1" dirty="0" err="1">
                <a:solidFill>
                  <a:schemeClr val="accent1">
                    <a:lumMod val="50000"/>
                  </a:schemeClr>
                </a:solidFill>
                <a:latin typeface="Times New Roman" panose="02020603050405020304" pitchFamily="18" charset="0"/>
              </a:rPr>
              <a:t>сатылы</a:t>
            </a:r>
            <a:r>
              <a:rPr lang="ru-RU" altLang="x-none" sz="2800" b="1" dirty="0">
                <a:solidFill>
                  <a:schemeClr val="accent1">
                    <a:lumMod val="50000"/>
                  </a:schemeClr>
                </a:solidFill>
                <a:latin typeface="Times New Roman" panose="02020603050405020304" pitchFamily="18" charset="0"/>
              </a:rPr>
              <a:t> </a:t>
            </a:r>
            <a:r>
              <a:rPr lang="ru-RU" altLang="x-none" sz="2800" b="1" dirty="0" err="1">
                <a:solidFill>
                  <a:schemeClr val="accent1">
                    <a:lumMod val="50000"/>
                  </a:schemeClr>
                </a:solidFill>
                <a:latin typeface="Times New Roman" panose="02020603050405020304" pitchFamily="18" charset="0"/>
              </a:rPr>
              <a:t>процесінің</a:t>
            </a:r>
            <a:r>
              <a:rPr lang="ru-RU" altLang="x-none" sz="2800" b="1" dirty="0">
                <a:solidFill>
                  <a:schemeClr val="accent1">
                    <a:lumMod val="50000"/>
                  </a:schemeClr>
                </a:solidFill>
                <a:latin typeface="Times New Roman" panose="02020603050405020304" pitchFamily="18" charset="0"/>
              </a:rPr>
              <a:t> </a:t>
            </a:r>
            <a:r>
              <a:rPr lang="ru-RU" altLang="x-none" sz="2800" b="1" dirty="0" err="1">
                <a:solidFill>
                  <a:schemeClr val="accent1">
                    <a:lumMod val="50000"/>
                  </a:schemeClr>
                </a:solidFill>
                <a:latin typeface="Times New Roman" panose="02020603050405020304" pitchFamily="18" charset="0"/>
              </a:rPr>
              <a:t>жалпы</a:t>
            </a:r>
            <a:r>
              <a:rPr lang="ru-RU" altLang="x-none" sz="2800" b="1" dirty="0">
                <a:solidFill>
                  <a:schemeClr val="accent1">
                    <a:lumMod val="50000"/>
                  </a:schemeClr>
                </a:solidFill>
                <a:latin typeface="Times New Roman" panose="02020603050405020304" pitchFamily="18" charset="0"/>
              </a:rPr>
              <a:t> </a:t>
            </a:r>
            <a:r>
              <a:rPr lang="ru-RU" altLang="x-none" sz="2800" b="1" dirty="0" err="1">
                <a:solidFill>
                  <a:schemeClr val="accent1">
                    <a:lumMod val="50000"/>
                  </a:schemeClr>
                </a:solidFill>
                <a:latin typeface="Times New Roman" panose="02020603050405020304" pitchFamily="18" charset="0"/>
              </a:rPr>
              <a:t>схемасы</a:t>
            </a:r>
            <a:endParaRPr lang="ru-RU" altLang="x-none" sz="2800" b="1" dirty="0">
              <a:solidFill>
                <a:schemeClr val="accent1">
                  <a:lumMod val="50000"/>
                </a:schemeClr>
              </a:solidFill>
              <a:latin typeface="Times New Roman" panose="02020603050405020304" pitchFamily="18" charset="0"/>
            </a:endParaRPr>
          </a:p>
        </p:txBody>
      </p:sp>
      <p:pic>
        <p:nvPicPr>
          <p:cNvPr id="11267" name="Picture 8">
            <a:extLst>
              <a:ext uri="{FF2B5EF4-FFF2-40B4-BE49-F238E27FC236}">
                <a16:creationId xmlns:a16="http://schemas.microsoft.com/office/drawing/2014/main" id="{B685E6D1-4C23-C844-9823-0949702CCF5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0438" y="1458913"/>
            <a:ext cx="7151687" cy="4876800"/>
          </a:xfrm>
        </p:spPr>
      </p:pic>
    </p:spTree>
    <p:extLst>
      <p:ext uri="{BB962C8B-B14F-4D97-AF65-F5344CB8AC3E}">
        <p14:creationId xmlns:p14="http://schemas.microsoft.com/office/powerpoint/2010/main" val="2279462511"/>
      </p:ext>
    </p:extLst>
  </p:cSld>
  <p:clrMapOvr>
    <a:masterClrMapping/>
  </p:clrMapOvr>
  <p:transition spd="med">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11</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806743"/>
            <a:ext cx="864096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dirty="0">
                <a:latin typeface="Times New Roman" pitchFamily="18" charset="0"/>
                <a:cs typeface="Times New Roman" pitchFamily="18" charset="0"/>
              </a:rPr>
              <a:t>Домна пешінде балқыту – бұл жоғары температура, аралас үрлеу және колошникте газдың жоғары қысымы жағдайында болатын химиялық-физикалық процестердің күрделі кешені. </a:t>
            </a:r>
            <a:r>
              <a:rPr lang="kk-KZ" sz="1800" b="1" u="sng" dirty="0">
                <a:solidFill>
                  <a:srgbClr val="FF0000"/>
                </a:solidFill>
                <a:latin typeface="Times New Roman" pitchFamily="18" charset="0"/>
                <a:cs typeface="Times New Roman" pitchFamily="18" charset="0"/>
              </a:rPr>
              <a:t>Басты – жылумассаалмасу және тотықсыздандыру. </a:t>
            </a:r>
            <a:endParaRPr lang="ru-RU" sz="1800" b="1" u="sng" dirty="0">
              <a:solidFill>
                <a:srgbClr val="FF0000"/>
              </a:solidFill>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Төмен түсетін шихта материалдарының және газ ағындарының көтерілуінен пайда болған кезде олар Домна пешінің әртүрлі аймақтарындағы қозғалыс жылдамдығына және өзара байланысқа байланысты Домна пешінің газ динамикасын анықтайды.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Олардың арасындағы шекаралардың, соның ішінде жанама және тікелей тотықсыздандыру аймақтарының тұрақтылығы газ ағынының тотықсыздандыру қабілетін толық қолдана отырып, Шихта материалдарының жоғалуының заңдылығы мен тұрақтылығын анықтайды.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Шихта көлемінің азаюы және оның компоненттерін қайта бөлу, тек бастапқы шлактардың пайда болуымен бірігу (когезии) және балқу аймағында бұзылатын бөлу пешіне материалдарды тиеу кезінде берілген үлестірді сақтай отыра, минималды болады. Шахтадағы газдардың статикалық қысымының минималды айырмашылығымен және пештегі үрлеу мен температура режимдерінің тұрақтылығымен шихта материалдардың бағанының газ өткізгіштігі осыған байланысты.</a:t>
            </a:r>
            <a:endParaRPr lang="ru-RU" sz="18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9237035A-B262-7F4D-A388-AC0BE82D433B}"/>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13254623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12</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806743"/>
            <a:ext cx="8640960" cy="593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b="1" i="1" dirty="0" err="1">
                <a:solidFill>
                  <a:srgbClr val="C00000"/>
                </a:solidFill>
              </a:rPr>
              <a:t>Темір</a:t>
            </a:r>
            <a:r>
              <a:rPr lang="ru-RU" sz="1800" b="1" i="1" dirty="0">
                <a:solidFill>
                  <a:srgbClr val="C00000"/>
                </a:solidFill>
              </a:rPr>
              <a:t> </a:t>
            </a:r>
            <a:r>
              <a:rPr lang="ru-RU" sz="1800" b="1" i="1" dirty="0" err="1">
                <a:solidFill>
                  <a:srgbClr val="C00000"/>
                </a:solidFill>
              </a:rPr>
              <a:t>оксидтерінің</a:t>
            </a:r>
            <a:r>
              <a:rPr lang="ru-RU" sz="1800" b="1" i="1" dirty="0">
                <a:solidFill>
                  <a:srgbClr val="C00000"/>
                </a:solidFill>
              </a:rPr>
              <a:t> </a:t>
            </a:r>
            <a:r>
              <a:rPr lang="ru-RU" sz="1800" b="1" i="1" dirty="0" err="1">
                <a:solidFill>
                  <a:srgbClr val="C00000"/>
                </a:solidFill>
              </a:rPr>
              <a:t>тотықсыздану</a:t>
            </a:r>
            <a:r>
              <a:rPr lang="ru-RU" sz="1800" b="1" i="1" dirty="0">
                <a:solidFill>
                  <a:srgbClr val="C00000"/>
                </a:solidFill>
              </a:rPr>
              <a:t> </a:t>
            </a:r>
            <a:r>
              <a:rPr lang="ru-RU" sz="1800" b="1" i="1" dirty="0" err="1">
                <a:solidFill>
                  <a:srgbClr val="C00000"/>
                </a:solidFill>
              </a:rPr>
              <a:t>термодинамикасы</a:t>
            </a:r>
            <a:endParaRPr lang="ru-RU" sz="1800" b="1" i="1" dirty="0">
              <a:solidFill>
                <a:srgbClr val="C00000"/>
              </a:solidFill>
            </a:endParaRPr>
          </a:p>
          <a:p>
            <a:pPr algn="just">
              <a:buNone/>
            </a:pPr>
            <a:endParaRPr lang="kk-KZ"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Тотықсыздандырғыш ретінде көміртектің қатысуымен тотықсыздандыру процестері </a:t>
            </a:r>
            <a:r>
              <a:rPr lang="kk-KZ" sz="2000" i="1" dirty="0">
                <a:latin typeface="Times New Roman" pitchFamily="18" charset="0"/>
                <a:cs typeface="Times New Roman" pitchFamily="18" charset="0"/>
              </a:rPr>
              <a:t>көміртермиялық</a:t>
            </a:r>
            <a:r>
              <a:rPr lang="kk-KZ" sz="2000" dirty="0">
                <a:latin typeface="Times New Roman" pitchFamily="18" charset="0"/>
                <a:cs typeface="Times New Roman" pitchFamily="18" charset="0"/>
              </a:rPr>
              <a:t> немесе </a:t>
            </a:r>
            <a:r>
              <a:rPr lang="kk-KZ" sz="2000" i="1" dirty="0">
                <a:latin typeface="Times New Roman" pitchFamily="18" charset="0"/>
                <a:cs typeface="Times New Roman" pitchFamily="18" charset="0"/>
              </a:rPr>
              <a:t>карботермиялық</a:t>
            </a:r>
            <a:r>
              <a:rPr lang="kk-KZ" sz="2000" dirty="0">
                <a:latin typeface="Times New Roman" pitchFamily="18" charset="0"/>
                <a:cs typeface="Times New Roman" pitchFamily="18" charset="0"/>
              </a:rPr>
              <a:t> деп аталады.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Тотығу атмосферасындағы жоғары температурада көміртек екі СО және СО</a:t>
            </a:r>
            <a:r>
              <a:rPr lang="kk-KZ" sz="2000" baseline="-25000" dirty="0">
                <a:latin typeface="Times New Roman" pitchFamily="18" charset="0"/>
                <a:cs typeface="Times New Roman" pitchFamily="18" charset="0"/>
              </a:rPr>
              <a:t>2  </a:t>
            </a:r>
            <a:r>
              <a:rPr lang="kk-KZ" sz="2000" dirty="0">
                <a:latin typeface="Times New Roman" pitchFamily="18" charset="0"/>
                <a:cs typeface="Times New Roman" pitchFamily="18" charset="0"/>
              </a:rPr>
              <a:t>оксидін құрайды, оның ішінде СО оттегіге жоғары жақындығы бар жақсы тотықсыздандырғыш болып табылады. Реакция бойынша СО қатысатын процесс деп аталады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МеО + СО = Me + CО</a:t>
            </a:r>
            <a:r>
              <a:rPr lang="kk-KZ" sz="2000" baseline="-25000" dirty="0">
                <a:latin typeface="Times New Roman" pitchFamily="18" charset="0"/>
                <a:cs typeface="Times New Roman" pitchFamily="18" charset="0"/>
              </a:rPr>
              <a:t>2</a:t>
            </a:r>
            <a:r>
              <a:rPr lang="kk-KZ" sz="2000" dirty="0">
                <a:latin typeface="Times New Roman" pitchFamily="18" charset="0"/>
                <a:cs typeface="Times New Roman" pitchFamily="18" charset="0"/>
              </a:rPr>
              <a:t>                                                      (1) </a:t>
            </a:r>
            <a:endParaRPr lang="ru-RU" sz="2000" dirty="0">
              <a:latin typeface="Times New Roman" pitchFamily="18" charset="0"/>
              <a:cs typeface="Times New Roman" pitchFamily="18" charset="0"/>
            </a:endParaRPr>
          </a:p>
          <a:p>
            <a:pPr algn="just">
              <a:buNone/>
            </a:pPr>
            <a:r>
              <a:rPr lang="kk-KZ" sz="2000" i="1" dirty="0">
                <a:latin typeface="Times New Roman" pitchFamily="18" charset="0"/>
                <a:cs typeface="Times New Roman" pitchFamily="18" charset="0"/>
              </a:rPr>
              <a:t>жанама тотықсыздандыру</a:t>
            </a:r>
            <a:r>
              <a:rPr lang="kk-KZ" sz="2000" dirty="0">
                <a:latin typeface="Times New Roman" pitchFamily="18" charset="0"/>
                <a:cs typeface="Times New Roman" pitchFamily="18" charset="0"/>
              </a:rPr>
              <a:t> процесі , ал  қатты көміртекті тұтыну арқылы тотықсыздандыру: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ru-RU" sz="2000" dirty="0" err="1">
                <a:latin typeface="Times New Roman" pitchFamily="18" charset="0"/>
                <a:cs typeface="Times New Roman" pitchFamily="18" charset="0"/>
              </a:rPr>
              <a:t>МеО</a:t>
            </a:r>
            <a:r>
              <a:rPr lang="ru-RU" sz="2000" dirty="0">
                <a:latin typeface="Times New Roman" pitchFamily="18" charset="0"/>
                <a:cs typeface="Times New Roman" pitchFamily="18" charset="0"/>
              </a:rPr>
              <a:t> + С = СО + </a:t>
            </a:r>
            <a:r>
              <a:rPr lang="en-US" sz="2000" dirty="0">
                <a:latin typeface="Times New Roman" pitchFamily="18" charset="0"/>
                <a:cs typeface="Times New Roman" pitchFamily="18" charset="0"/>
              </a:rPr>
              <a:t>Me </a:t>
            </a:r>
            <a:r>
              <a:rPr lang="ru-RU" sz="2000" dirty="0">
                <a:latin typeface="Times New Roman" pitchFamily="18" charset="0"/>
                <a:cs typeface="Times New Roman" pitchFamily="18" charset="0"/>
              </a:rPr>
              <a:t>                                                     (2)</a:t>
            </a: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kk-KZ" sz="2000" i="1" dirty="0">
                <a:latin typeface="Times New Roman" pitchFamily="18" charset="0"/>
                <a:cs typeface="Times New Roman" pitchFamily="18" charset="0"/>
              </a:rPr>
              <a:t>тікелей тотықсыздандыру</a:t>
            </a:r>
            <a:r>
              <a:rPr lang="kk-KZ" sz="2000" dirty="0">
                <a:latin typeface="Times New Roman" pitchFamily="18" charset="0"/>
                <a:cs typeface="Times New Roman" pitchFamily="18" charset="0"/>
              </a:rPr>
              <a:t> процесі.</a:t>
            </a:r>
            <a:endParaRPr lang="ru-RU" sz="2000" dirty="0">
              <a:latin typeface="Times New Roman" pitchFamily="18" charset="0"/>
              <a:cs typeface="Times New Roman" pitchFamily="18" charset="0"/>
            </a:endParaRPr>
          </a:p>
          <a:p>
            <a:pPr algn="just">
              <a:buNone/>
            </a:pPr>
            <a:endParaRPr lang="x-none" sz="2000" b="1" dirty="0">
              <a:latin typeface="Times New Roman" pitchFamily="18" charset="0"/>
              <a:cs typeface="Times New Roman" pitchFamily="18" charset="0"/>
            </a:endParaRPr>
          </a:p>
          <a:p>
            <a:pPr>
              <a:buNone/>
            </a:pPr>
            <a:endParaRPr lang="ru-RU" sz="1800" dirty="0"/>
          </a:p>
        </p:txBody>
      </p:sp>
      <p:sp>
        <p:nvSpPr>
          <p:cNvPr id="5" name="TextBox 4">
            <a:extLst>
              <a:ext uri="{FF2B5EF4-FFF2-40B4-BE49-F238E27FC236}">
                <a16:creationId xmlns:a16="http://schemas.microsoft.com/office/drawing/2014/main" id="{2E642928-AE2B-8346-9F83-29FF79386E00}"/>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4770677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13</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806743"/>
            <a:ext cx="864096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dirty="0">
                <a:latin typeface="Times New Roman" pitchFamily="18" charset="0"/>
                <a:cs typeface="Times New Roman" pitchFamily="18" charset="0"/>
              </a:rPr>
              <a:t>Бірнеше оксидтер болған кезде қайта құру тізбегі А. А. Байковтың қайта құру реттілігі принципіне бағынады:" химиялық қайта құру жүйелі түрде, осы жүйеде бар химиялық қосылыстар арқылы өзгерістермен жүзеге асырылады", яғни жоғары оксидтен төменгі оксидке аралық қосылыстар арқылы.</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Оттегі бар темір бірнеше оксидтерді құрайтындықтан, оны тотықсыздандыру процесі жоғары оксидтерден төменгіге дейін келесі ретпен жүреді:</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b="1" dirty="0">
                <a:latin typeface="Times New Roman" pitchFamily="18" charset="0"/>
                <a:cs typeface="Times New Roman" pitchFamily="18" charset="0"/>
              </a:rPr>
              <a:t>Домна пешінде</a:t>
            </a:r>
            <a:r>
              <a:rPr lang="kk-KZ" sz="1800" dirty="0">
                <a:latin typeface="Times New Roman" pitchFamily="18" charset="0"/>
                <a:cs typeface="Times New Roman" pitchFamily="18" charset="0"/>
              </a:rPr>
              <a:t> темірдің оның оксидтерінен азаюы негізінен бірінші схема бойынша жүреді, өйткені материалдарды колошникке жүктегеннен бірнеше минут өткен соң олар 570° C-тан жоғары температураға дейін қызады.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b="1" dirty="0">
                <a:latin typeface="Times New Roman" pitchFamily="18" charset="0"/>
                <a:cs typeface="Times New Roman" pitchFamily="18" charset="0"/>
              </a:rPr>
              <a:t>Тотықсыздандырғыштар – көміртегі монототығы, сутегі және көміртек</a:t>
            </a:r>
            <a:r>
              <a:rPr lang="kk-KZ"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lgn="just">
              <a:buNone/>
            </a:pPr>
            <a:endParaRPr lang="ru-RU" sz="1800" b="1" i="1" dirty="0">
              <a:solidFill>
                <a:srgbClr val="0070C0"/>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76F1E26D-2AA8-0143-A6DC-F05AF120D3BF}"/>
              </a:ext>
            </a:extLst>
          </p:cNvPr>
          <p:cNvPicPr/>
          <p:nvPr/>
        </p:nvPicPr>
        <p:blipFill>
          <a:blip r:embed="rId2"/>
          <a:stretch>
            <a:fillRect/>
          </a:stretch>
        </p:blipFill>
        <p:spPr>
          <a:xfrm>
            <a:off x="1151620" y="3367370"/>
            <a:ext cx="6840759" cy="732656"/>
          </a:xfrm>
          <a:prstGeom prst="rect">
            <a:avLst/>
          </a:prstGeom>
        </p:spPr>
      </p:pic>
      <p:sp>
        <p:nvSpPr>
          <p:cNvPr id="13" name="TextBox 12">
            <a:extLst>
              <a:ext uri="{FF2B5EF4-FFF2-40B4-BE49-F238E27FC236}">
                <a16:creationId xmlns:a16="http://schemas.microsoft.com/office/drawing/2014/main" id="{75823C78-FCE2-2841-8129-6CAD5E2C6B2A}"/>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27080951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14</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806743"/>
            <a:ext cx="864096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b="1" i="1" dirty="0" err="1">
                <a:solidFill>
                  <a:srgbClr val="0070C0"/>
                </a:solidFill>
                <a:latin typeface="+mn-lt"/>
              </a:rPr>
              <a:t>Темір</a:t>
            </a:r>
            <a:r>
              <a:rPr lang="ru-RU" sz="1800" b="1" i="1" dirty="0">
                <a:solidFill>
                  <a:srgbClr val="0070C0"/>
                </a:solidFill>
                <a:latin typeface="+mn-lt"/>
              </a:rPr>
              <a:t> </a:t>
            </a:r>
            <a:r>
              <a:rPr lang="ru-RU" sz="1800" b="1" i="1" dirty="0" err="1">
                <a:solidFill>
                  <a:srgbClr val="0070C0"/>
                </a:solidFill>
                <a:latin typeface="+mn-lt"/>
              </a:rPr>
              <a:t>оксидтерін</a:t>
            </a:r>
            <a:r>
              <a:rPr lang="ru-RU" sz="1800" b="1" i="1" dirty="0">
                <a:solidFill>
                  <a:srgbClr val="0070C0"/>
                </a:solidFill>
                <a:latin typeface="+mn-lt"/>
              </a:rPr>
              <a:t> газ </a:t>
            </a:r>
            <a:r>
              <a:rPr lang="ru-RU" sz="1800" b="1" i="1" dirty="0" err="1">
                <a:solidFill>
                  <a:srgbClr val="0070C0"/>
                </a:solidFill>
                <a:latin typeface="+mn-lt"/>
              </a:rPr>
              <a:t>тәріздес</a:t>
            </a:r>
            <a:r>
              <a:rPr lang="ru-RU" sz="1800" b="1" i="1" dirty="0">
                <a:solidFill>
                  <a:srgbClr val="0070C0"/>
                </a:solidFill>
                <a:latin typeface="+mn-lt"/>
              </a:rPr>
              <a:t> </a:t>
            </a:r>
            <a:r>
              <a:rPr lang="ru-RU" sz="1800" b="1" i="1" dirty="0" err="1">
                <a:solidFill>
                  <a:srgbClr val="0070C0"/>
                </a:solidFill>
                <a:latin typeface="+mn-lt"/>
              </a:rPr>
              <a:t>көміртегі</a:t>
            </a:r>
            <a:r>
              <a:rPr lang="ru-RU" sz="1800" b="1" i="1" dirty="0">
                <a:solidFill>
                  <a:srgbClr val="0070C0"/>
                </a:solidFill>
                <a:latin typeface="+mn-lt"/>
              </a:rPr>
              <a:t> (</a:t>
            </a:r>
            <a:r>
              <a:rPr lang="en-US" sz="1800" b="1" i="1" dirty="0">
                <a:solidFill>
                  <a:srgbClr val="0070C0"/>
                </a:solidFill>
                <a:latin typeface="+mn-lt"/>
              </a:rPr>
              <a:t>II) </a:t>
            </a:r>
            <a:r>
              <a:rPr lang="ru-RU" sz="1800" b="1" i="1" dirty="0" err="1">
                <a:solidFill>
                  <a:srgbClr val="0070C0"/>
                </a:solidFill>
                <a:latin typeface="+mn-lt"/>
              </a:rPr>
              <a:t>оксидімен</a:t>
            </a:r>
            <a:r>
              <a:rPr lang="ru-RU" sz="1800" b="1" i="1" dirty="0">
                <a:solidFill>
                  <a:srgbClr val="0070C0"/>
                </a:solidFill>
                <a:latin typeface="+mn-lt"/>
              </a:rPr>
              <a:t> </a:t>
            </a:r>
            <a:r>
              <a:rPr lang="ru-RU" sz="1800" b="1" i="1" dirty="0" err="1">
                <a:solidFill>
                  <a:srgbClr val="0070C0"/>
                </a:solidFill>
                <a:latin typeface="+mn-lt"/>
              </a:rPr>
              <a:t>тотықсыздандыру</a:t>
            </a:r>
            <a:r>
              <a:rPr lang="ru-RU" sz="1800" b="1" i="1" dirty="0">
                <a:solidFill>
                  <a:srgbClr val="0070C0"/>
                </a:solidFill>
                <a:latin typeface="+mn-lt"/>
              </a:rPr>
              <a:t> </a:t>
            </a:r>
            <a:r>
              <a:rPr lang="ru-RU" sz="1800" b="1" i="1" dirty="0" err="1">
                <a:solidFill>
                  <a:srgbClr val="0070C0"/>
                </a:solidFill>
                <a:latin typeface="+mn-lt"/>
              </a:rPr>
              <a:t>реакциялары</a:t>
            </a:r>
            <a:r>
              <a:rPr lang="ru-RU" sz="1800" b="1" i="1" dirty="0">
                <a:solidFill>
                  <a:srgbClr val="0070C0"/>
                </a:solidFill>
                <a:latin typeface="+mn-lt"/>
              </a:rPr>
              <a:t> </a:t>
            </a:r>
            <a:r>
              <a:rPr lang="ru-RU" sz="1800" b="1" i="1" dirty="0" err="1">
                <a:solidFill>
                  <a:srgbClr val="0070C0"/>
                </a:solidFill>
                <a:latin typeface="+mn-lt"/>
              </a:rPr>
              <a:t>келесі</a:t>
            </a:r>
            <a:r>
              <a:rPr lang="ru-RU" sz="1800" b="1" i="1" dirty="0">
                <a:solidFill>
                  <a:srgbClr val="0070C0"/>
                </a:solidFill>
                <a:latin typeface="+mn-lt"/>
              </a:rPr>
              <a:t> </a:t>
            </a:r>
            <a:r>
              <a:rPr lang="ru-RU" sz="1800" b="1" i="1" dirty="0" err="1">
                <a:solidFill>
                  <a:srgbClr val="0070C0"/>
                </a:solidFill>
                <a:latin typeface="+mn-lt"/>
              </a:rPr>
              <a:t>теңдеулермен</a:t>
            </a:r>
            <a:r>
              <a:rPr lang="ru-RU" sz="1800" b="1" i="1" dirty="0">
                <a:solidFill>
                  <a:srgbClr val="0070C0"/>
                </a:solidFill>
                <a:latin typeface="+mn-lt"/>
              </a:rPr>
              <a:t> </a:t>
            </a:r>
            <a:r>
              <a:rPr lang="ru-RU" sz="1800" b="1" i="1" dirty="0" err="1">
                <a:solidFill>
                  <a:srgbClr val="0070C0"/>
                </a:solidFill>
                <a:latin typeface="+mn-lt"/>
              </a:rPr>
              <a:t>жазылады</a:t>
            </a:r>
            <a:r>
              <a:rPr lang="ru-RU" sz="1800" b="1" i="1" dirty="0">
                <a:solidFill>
                  <a:srgbClr val="0070C0"/>
                </a:solidFill>
                <a:latin typeface="+mn-lt"/>
              </a:rPr>
              <a:t>:</a:t>
            </a:r>
            <a:endParaRPr lang="x-none" sz="1000" b="1" dirty="0">
              <a:latin typeface="+mn-lt"/>
              <a:cs typeface="Times New Roman" panose="02020603050405020304" pitchFamily="18" charset="0"/>
            </a:endParaRPr>
          </a:p>
          <a:p>
            <a:pPr algn="r">
              <a:buNone/>
            </a:pPr>
            <a:r>
              <a:rPr lang="x-none" sz="1600" dirty="0">
                <a:latin typeface="+mn-lt"/>
                <a:cs typeface="Times New Roman" panose="02020603050405020304" pitchFamily="18" charset="0"/>
              </a:rPr>
              <a:t>(3)</a:t>
            </a:r>
          </a:p>
          <a:p>
            <a:pPr algn="r">
              <a:buNone/>
            </a:pPr>
            <a:r>
              <a:rPr lang="x-none" sz="1600" dirty="0">
                <a:latin typeface="+mn-lt"/>
                <a:cs typeface="Times New Roman" panose="02020603050405020304" pitchFamily="18" charset="0"/>
              </a:rPr>
              <a:t>(4)</a:t>
            </a:r>
          </a:p>
          <a:p>
            <a:pPr algn="r">
              <a:buNone/>
            </a:pPr>
            <a:r>
              <a:rPr lang="x-none" sz="1600" dirty="0">
                <a:latin typeface="+mn-lt"/>
                <a:cs typeface="Times New Roman" panose="02020603050405020304" pitchFamily="18" charset="0"/>
              </a:rPr>
              <a:t>(5)</a:t>
            </a:r>
          </a:p>
          <a:p>
            <a:pPr algn="r">
              <a:buNone/>
            </a:pPr>
            <a:r>
              <a:rPr lang="x-none" sz="1600" dirty="0">
                <a:latin typeface="+mn-lt"/>
                <a:cs typeface="Times New Roman" panose="02020603050405020304" pitchFamily="18" charset="0"/>
              </a:rPr>
              <a:t>(6)</a:t>
            </a:r>
          </a:p>
          <a:p>
            <a:pPr algn="r">
              <a:buNone/>
            </a:pPr>
            <a:endParaRPr lang="x-none" sz="1800" dirty="0">
              <a:latin typeface="+mn-lt"/>
              <a:cs typeface="Times New Roman" panose="02020603050405020304" pitchFamily="18" charset="0"/>
            </a:endParaRPr>
          </a:p>
          <a:p>
            <a:pPr algn="just">
              <a:buNone/>
            </a:pPr>
            <a:r>
              <a:rPr lang="ru-RU" sz="1800" dirty="0" err="1"/>
              <a:t>Берілген</a:t>
            </a:r>
            <a:r>
              <a:rPr lang="ru-RU" sz="1800" dirty="0"/>
              <a:t> </a:t>
            </a:r>
            <a:r>
              <a:rPr lang="ru-RU" sz="1800" dirty="0" err="1"/>
              <a:t>реакциялардың</a:t>
            </a:r>
            <a:r>
              <a:rPr lang="ru-RU" sz="1800" dirty="0"/>
              <a:t> тепе-</a:t>
            </a:r>
            <a:r>
              <a:rPr lang="ru-RU" sz="1800" dirty="0" err="1"/>
              <a:t>теңдік</a:t>
            </a:r>
            <a:r>
              <a:rPr lang="ru-RU" sz="1800" dirty="0"/>
              <a:t> </a:t>
            </a:r>
            <a:r>
              <a:rPr lang="ru-RU" sz="1800" dirty="0" err="1"/>
              <a:t>константалары</a:t>
            </a:r>
            <a:r>
              <a:rPr lang="ru-RU" sz="1800" dirty="0"/>
              <a:t>, </a:t>
            </a:r>
            <a:r>
              <a:rPr lang="ru-RU" sz="1800" dirty="0" err="1"/>
              <a:t>егер</a:t>
            </a:r>
            <a:r>
              <a:rPr lang="ru-RU" sz="1800" dirty="0"/>
              <a:t> </a:t>
            </a:r>
            <a:r>
              <a:rPr lang="ru-RU" sz="1800" dirty="0" err="1"/>
              <a:t>темір</a:t>
            </a:r>
            <a:r>
              <a:rPr lang="ru-RU" sz="1800" dirty="0"/>
              <a:t> </a:t>
            </a:r>
            <a:r>
              <a:rPr lang="ru-RU" sz="1800" dirty="0" err="1"/>
              <a:t>оксидтері</a:t>
            </a:r>
            <a:r>
              <a:rPr lang="ru-RU" sz="1800" dirty="0"/>
              <a:t> мен </a:t>
            </a:r>
            <a:r>
              <a:rPr lang="ru-RU" sz="1800" dirty="0" err="1"/>
              <a:t>темір</a:t>
            </a:r>
            <a:r>
              <a:rPr lang="ru-RU" sz="1800" dirty="0"/>
              <a:t> таза </a:t>
            </a:r>
            <a:r>
              <a:rPr lang="ru-RU" sz="1800" dirty="0" err="1"/>
              <a:t>заттар</a:t>
            </a:r>
            <a:r>
              <a:rPr lang="ru-RU" sz="1800" dirty="0"/>
              <a:t> </a:t>
            </a:r>
            <a:r>
              <a:rPr lang="ru-RU" sz="1800" dirty="0" err="1"/>
              <a:t>түрінде</a:t>
            </a:r>
            <a:r>
              <a:rPr lang="ru-RU" sz="1800" dirty="0"/>
              <a:t> </a:t>
            </a:r>
            <a:r>
              <a:rPr lang="ru-RU" sz="1800" dirty="0" err="1"/>
              <a:t>болады</a:t>
            </a:r>
            <a:r>
              <a:rPr lang="ru-RU" sz="1800" dirty="0"/>
              <a:t> </a:t>
            </a:r>
            <a:r>
              <a:rPr lang="ru-RU" sz="1800" dirty="0" err="1"/>
              <a:t>деп</a:t>
            </a:r>
            <a:r>
              <a:rPr lang="ru-RU" sz="1800" dirty="0"/>
              <a:t> </a:t>
            </a:r>
            <a:r>
              <a:rPr lang="ru-RU" sz="1800" dirty="0" err="1"/>
              <a:t>санасақ</a:t>
            </a:r>
            <a:r>
              <a:rPr lang="ru-RU" sz="1800" dirty="0"/>
              <a:t>:</a:t>
            </a:r>
            <a:endParaRPr lang="ru-RU" sz="1800" b="1" dirty="0"/>
          </a:p>
          <a:p>
            <a:pPr algn="r">
              <a:buNone/>
            </a:pPr>
            <a:r>
              <a:rPr lang="ru-RU" sz="1800" dirty="0"/>
              <a:t>(7)</a:t>
            </a:r>
          </a:p>
          <a:p>
            <a:pPr algn="r">
              <a:buNone/>
            </a:pPr>
            <a:endParaRPr lang="ru-RU" sz="1800" dirty="0"/>
          </a:p>
          <a:p>
            <a:pPr algn="just">
              <a:buNone/>
            </a:pPr>
            <a:endParaRPr lang="ru-RU" sz="1800" dirty="0"/>
          </a:p>
          <a:p>
            <a:pPr algn="just">
              <a:buNone/>
            </a:pPr>
            <a:endParaRPr lang="ru-RU" sz="1800" dirty="0"/>
          </a:p>
          <a:p>
            <a:pPr algn="just">
              <a:buNone/>
            </a:pPr>
            <a:r>
              <a:rPr lang="ru-RU" sz="1800" dirty="0" err="1"/>
              <a:t>Металлургиялық</a:t>
            </a:r>
            <a:r>
              <a:rPr lang="ru-RU" sz="1800" dirty="0"/>
              <a:t> </a:t>
            </a:r>
            <a:r>
              <a:rPr lang="ru-RU" sz="1800" dirty="0" err="1"/>
              <a:t>процестердің</a:t>
            </a:r>
            <a:r>
              <a:rPr lang="ru-RU" sz="1800" dirty="0"/>
              <a:t> </a:t>
            </a:r>
            <a:r>
              <a:rPr lang="ru-RU" sz="1800" dirty="0" err="1"/>
              <a:t>температурасында</a:t>
            </a:r>
            <a:r>
              <a:rPr lang="ru-RU" sz="1800" dirty="0"/>
              <a:t> (500-2000 К) </a:t>
            </a:r>
            <a:r>
              <a:rPr lang="ru-RU" sz="1800" dirty="0" err="1"/>
              <a:t>қарастырылатын</a:t>
            </a:r>
            <a:r>
              <a:rPr lang="ru-RU" sz="1800" dirty="0"/>
              <a:t> </a:t>
            </a:r>
            <a:r>
              <a:rPr lang="ru-RU" sz="1800" dirty="0" err="1"/>
              <a:t>реакциялар</a:t>
            </a:r>
            <a:r>
              <a:rPr lang="ru-RU" sz="1800" dirty="0"/>
              <a:t> </a:t>
            </a:r>
            <a:r>
              <a:rPr lang="ru-RU" sz="1800" dirty="0" err="1"/>
              <a:t>үшін</a:t>
            </a:r>
            <a:r>
              <a:rPr lang="ru-RU" sz="1800" dirty="0"/>
              <a:t> тепе-</a:t>
            </a:r>
            <a:r>
              <a:rPr lang="ru-RU" sz="1800" dirty="0" err="1"/>
              <a:t>теңдік</a:t>
            </a:r>
            <a:r>
              <a:rPr lang="ru-RU" sz="1800" dirty="0"/>
              <a:t> </a:t>
            </a:r>
            <a:r>
              <a:rPr lang="ru-RU" sz="1800" dirty="0" err="1"/>
              <a:t>константаларының</a:t>
            </a:r>
            <a:r>
              <a:rPr lang="ru-RU" sz="1800" dirty="0"/>
              <a:t> </a:t>
            </a:r>
            <a:r>
              <a:rPr lang="ru-RU" sz="1800" dirty="0" err="1"/>
              <a:t>шамаларын</a:t>
            </a:r>
            <a:r>
              <a:rPr lang="ru-RU" sz="1800" dirty="0"/>
              <a:t> </a:t>
            </a:r>
            <a:r>
              <a:rPr lang="ru-RU" sz="1800" dirty="0" err="1"/>
              <a:t>есептеу</a:t>
            </a:r>
            <a:r>
              <a:rPr lang="ru-RU" sz="1800" dirty="0"/>
              <a:t> </a:t>
            </a:r>
            <a:r>
              <a:rPr lang="ru-RU" sz="1800" dirty="0" err="1"/>
              <a:t>реакцияның</a:t>
            </a:r>
            <a:r>
              <a:rPr lang="ru-RU" sz="1800" dirty="0"/>
              <a:t> (3) </a:t>
            </a:r>
            <a:r>
              <a:rPr lang="ru-RU" sz="1800" dirty="0" err="1"/>
              <a:t>іс</a:t>
            </a:r>
            <a:r>
              <a:rPr lang="ru-RU" sz="1800" dirty="0"/>
              <a:t> </a:t>
            </a:r>
            <a:r>
              <a:rPr lang="ru-RU" sz="1800" dirty="0" err="1"/>
              <a:t>жүзінде</a:t>
            </a:r>
            <a:r>
              <a:rPr lang="ru-RU" sz="1800" dirty="0"/>
              <a:t> </a:t>
            </a:r>
            <a:r>
              <a:rPr lang="ru-RU" sz="1800" dirty="0" err="1"/>
              <a:t>қайтымсыз</a:t>
            </a:r>
            <a:r>
              <a:rPr lang="ru-RU" sz="1800" dirty="0"/>
              <a:t> (к&gt;&gt;1), ал </a:t>
            </a:r>
            <a:r>
              <a:rPr lang="ru-RU" sz="1800" dirty="0" err="1"/>
              <a:t>кең</a:t>
            </a:r>
            <a:r>
              <a:rPr lang="ru-RU" sz="1800" dirty="0"/>
              <a:t> температура </a:t>
            </a:r>
            <a:r>
              <a:rPr lang="ru-RU" sz="1800" dirty="0" err="1"/>
              <a:t>диапазонындағы</a:t>
            </a:r>
            <a:r>
              <a:rPr lang="ru-RU" sz="1800" dirty="0"/>
              <a:t> </a:t>
            </a:r>
            <a:r>
              <a:rPr lang="ru-RU" sz="1800" dirty="0" err="1"/>
              <a:t>реакциялар</a:t>
            </a:r>
            <a:r>
              <a:rPr lang="ru-RU" sz="1800" dirty="0"/>
              <a:t> (4-6) </a:t>
            </a:r>
            <a:r>
              <a:rPr lang="ru-RU" sz="1800" dirty="0" err="1"/>
              <a:t>қайтымды</a:t>
            </a:r>
            <a:r>
              <a:rPr lang="ru-RU" sz="1800" dirty="0"/>
              <a:t> </a:t>
            </a:r>
            <a:r>
              <a:rPr lang="ru-RU" sz="1800" dirty="0" err="1"/>
              <a:t>және</a:t>
            </a:r>
            <a:r>
              <a:rPr lang="ru-RU" sz="1800" dirty="0"/>
              <a:t> </a:t>
            </a:r>
            <a:r>
              <a:rPr lang="ru-RU" sz="1800" dirty="0" err="1"/>
              <a:t>алға</a:t>
            </a:r>
            <a:r>
              <a:rPr lang="ru-RU" sz="1800" dirty="0"/>
              <a:t> </a:t>
            </a:r>
            <a:r>
              <a:rPr lang="ru-RU" sz="1800" dirty="0" err="1"/>
              <a:t>және</a:t>
            </a:r>
            <a:r>
              <a:rPr lang="ru-RU" sz="1800" dirty="0"/>
              <a:t> </a:t>
            </a:r>
            <a:r>
              <a:rPr lang="ru-RU" sz="1800" dirty="0" err="1"/>
              <a:t>кері</a:t>
            </a:r>
            <a:r>
              <a:rPr lang="ru-RU" sz="1800" dirty="0"/>
              <a:t> </a:t>
            </a:r>
            <a:r>
              <a:rPr lang="ru-RU" sz="1800" dirty="0" err="1"/>
              <a:t>бағытта</a:t>
            </a:r>
            <a:r>
              <a:rPr lang="ru-RU" sz="1800" dirty="0"/>
              <a:t> </a:t>
            </a:r>
            <a:r>
              <a:rPr lang="ru-RU" sz="1800" dirty="0" err="1"/>
              <a:t>жүруі</a:t>
            </a:r>
            <a:r>
              <a:rPr lang="ru-RU" sz="1800" dirty="0"/>
              <a:t> </a:t>
            </a:r>
            <a:r>
              <a:rPr lang="ru-RU" sz="1800" dirty="0" err="1"/>
              <a:t>мүмкін</a:t>
            </a:r>
            <a:r>
              <a:rPr lang="ru-RU" sz="1800" dirty="0"/>
              <a:t> </a:t>
            </a:r>
            <a:r>
              <a:rPr lang="ru-RU" sz="1800" dirty="0" err="1"/>
              <a:t>екенін</a:t>
            </a:r>
            <a:r>
              <a:rPr lang="ru-RU" sz="1800" dirty="0"/>
              <a:t> </a:t>
            </a:r>
            <a:r>
              <a:rPr lang="ru-RU" sz="1800" dirty="0" err="1"/>
              <a:t>көрсетеді</a:t>
            </a:r>
            <a:r>
              <a:rPr lang="ru-RU" sz="1800" dirty="0"/>
              <a:t>.</a:t>
            </a:r>
            <a:endParaRPr lang="ru-RU" sz="1800" dirty="0">
              <a:latin typeface="+mn-lt"/>
              <a:cs typeface="Times New Roman" panose="02020603050405020304" pitchFamily="18" charset="0"/>
            </a:endParaRPr>
          </a:p>
        </p:txBody>
      </p:sp>
      <p:pic>
        <p:nvPicPr>
          <p:cNvPr id="7" name="Рисунок 6">
            <a:extLst>
              <a:ext uri="{FF2B5EF4-FFF2-40B4-BE49-F238E27FC236}">
                <a16:creationId xmlns:a16="http://schemas.microsoft.com/office/drawing/2014/main" id="{44F3C65B-19F9-BE45-84CD-3F0BF5E0FAF6}"/>
              </a:ext>
            </a:extLst>
          </p:cNvPr>
          <p:cNvPicPr/>
          <p:nvPr/>
        </p:nvPicPr>
        <p:blipFill>
          <a:blip r:embed="rId2"/>
          <a:stretch>
            <a:fillRect/>
          </a:stretch>
        </p:blipFill>
        <p:spPr>
          <a:xfrm>
            <a:off x="683568" y="1628800"/>
            <a:ext cx="6912768" cy="1224136"/>
          </a:xfrm>
          <a:prstGeom prst="rect">
            <a:avLst/>
          </a:prstGeom>
        </p:spPr>
      </p:pic>
      <p:pic>
        <p:nvPicPr>
          <p:cNvPr id="8" name="Рисунок 7">
            <a:extLst>
              <a:ext uri="{FF2B5EF4-FFF2-40B4-BE49-F238E27FC236}">
                <a16:creationId xmlns:a16="http://schemas.microsoft.com/office/drawing/2014/main" id="{4CD8489D-2C37-5046-90E9-011F6C63CE25}"/>
              </a:ext>
            </a:extLst>
          </p:cNvPr>
          <p:cNvPicPr/>
          <p:nvPr/>
        </p:nvPicPr>
        <p:blipFill>
          <a:blip r:embed="rId3"/>
          <a:stretch>
            <a:fillRect/>
          </a:stretch>
        </p:blipFill>
        <p:spPr>
          <a:xfrm>
            <a:off x="2915816" y="3873473"/>
            <a:ext cx="3024336" cy="860810"/>
          </a:xfrm>
          <a:prstGeom prst="rect">
            <a:avLst/>
          </a:prstGeom>
        </p:spPr>
      </p:pic>
      <p:sp>
        <p:nvSpPr>
          <p:cNvPr id="9" name="TextBox 8">
            <a:extLst>
              <a:ext uri="{FF2B5EF4-FFF2-40B4-BE49-F238E27FC236}">
                <a16:creationId xmlns:a16="http://schemas.microsoft.com/office/drawing/2014/main" id="{9F1326FF-B79D-8942-9924-AF48B4370A0F}"/>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32434355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15</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806743"/>
            <a:ext cx="864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dirty="0" err="1">
                <a:latin typeface="Times New Roman" pitchFamily="18" charset="0"/>
                <a:cs typeface="Times New Roman" pitchFamily="18" charset="0"/>
              </a:rPr>
              <a:t>Қарастырылып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отырған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температурасы</a:t>
            </a:r>
            <a:r>
              <a:rPr lang="ru-RU" sz="1800" dirty="0">
                <a:latin typeface="Times New Roman" pitchFamily="18" charset="0"/>
                <a:cs typeface="Times New Roman" pitchFamily="18" charset="0"/>
              </a:rPr>
              <a:t> бар </a:t>
            </a:r>
            <a:r>
              <a:rPr lang="ru-RU" sz="1800" dirty="0" err="1">
                <a:latin typeface="Times New Roman" pitchFamily="18" charset="0"/>
                <a:cs typeface="Times New Roman" pitchFamily="18" charset="0"/>
              </a:rPr>
              <a:t>газдың</a:t>
            </a:r>
            <a:r>
              <a:rPr lang="ru-RU" sz="1800" dirty="0">
                <a:latin typeface="Times New Roman" pitchFamily="18" charset="0"/>
                <a:cs typeface="Times New Roman" pitchFamily="18" charset="0"/>
              </a:rPr>
              <a:t> тепе-</a:t>
            </a:r>
            <a:r>
              <a:rPr lang="ru-RU" sz="1800" dirty="0" err="1">
                <a:latin typeface="Times New Roman" pitchFamily="18" charset="0"/>
                <a:cs typeface="Times New Roman" pitchFamily="18" charset="0"/>
              </a:rPr>
              <a:t>теңдік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құрамының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өзгеруі</a:t>
            </a:r>
            <a:r>
              <a:rPr lang="ru-RU" sz="1800" dirty="0">
                <a:latin typeface="Times New Roman" pitchFamily="18" charset="0"/>
                <a:cs typeface="Times New Roman" pitchFamily="18" charset="0"/>
              </a:rPr>
              <a:t> 1 </a:t>
            </a:r>
            <a:r>
              <a:rPr lang="ru-RU" sz="1800" dirty="0" err="1">
                <a:latin typeface="Times New Roman" pitchFamily="18" charset="0"/>
                <a:cs typeface="Times New Roman" pitchFamily="18" charset="0"/>
              </a:rPr>
              <a:t>суретте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көрсетілген</a:t>
            </a:r>
            <a:r>
              <a:rPr lang="ru-RU" sz="1800" dirty="0">
                <a:latin typeface="Times New Roman" pitchFamily="18" charset="0"/>
                <a:cs typeface="Times New Roman" pitchFamily="18" charset="0"/>
              </a:rPr>
              <a:t>.</a:t>
            </a:r>
          </a:p>
        </p:txBody>
      </p:sp>
      <p:pic>
        <p:nvPicPr>
          <p:cNvPr id="9" name="Рисунок 8">
            <a:extLst>
              <a:ext uri="{FF2B5EF4-FFF2-40B4-BE49-F238E27FC236}">
                <a16:creationId xmlns:a16="http://schemas.microsoft.com/office/drawing/2014/main" id="{A03A4A68-044C-4F40-B70D-DC3D40B2FADB}"/>
              </a:ext>
            </a:extLst>
          </p:cNvPr>
          <p:cNvPicPr/>
          <p:nvPr/>
        </p:nvPicPr>
        <p:blipFill rotWithShape="1">
          <a:blip r:embed="rId2">
            <a:extLst>
              <a:ext uri="{28A0092B-C50C-407E-A947-70E740481C1C}">
                <a14:useLocalDpi xmlns:a14="http://schemas.microsoft.com/office/drawing/2010/main" val="0"/>
              </a:ext>
            </a:extLst>
          </a:blip>
          <a:srcRect b="2174"/>
          <a:stretch/>
        </p:blipFill>
        <p:spPr bwMode="auto">
          <a:xfrm>
            <a:off x="402526" y="1537504"/>
            <a:ext cx="4070350" cy="313372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6DA038E-2D57-8C46-AAD6-BE70E6AB9730}"/>
              </a:ext>
            </a:extLst>
          </p:cNvPr>
          <p:cNvSpPr txBox="1"/>
          <p:nvPr/>
        </p:nvSpPr>
        <p:spPr>
          <a:xfrm>
            <a:off x="326826" y="4745885"/>
            <a:ext cx="4091096" cy="954107"/>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1-сурет - Тепе-</a:t>
            </a:r>
            <a:r>
              <a:rPr lang="ru-RU" sz="1400" dirty="0" err="1">
                <a:latin typeface="Times New Roman" pitchFamily="18" charset="0"/>
                <a:cs typeface="Times New Roman" pitchFamily="18" charset="0"/>
              </a:rPr>
              <a:t>теңдік</a:t>
            </a:r>
            <a:r>
              <a:rPr lang="ru-RU" sz="1400" dirty="0">
                <a:latin typeface="Times New Roman" pitchFamily="18" charset="0"/>
                <a:cs typeface="Times New Roman" pitchFamily="18" charset="0"/>
              </a:rPr>
              <a:t> газ </a:t>
            </a:r>
            <a:r>
              <a:rPr lang="ru-RU" sz="1400" dirty="0" err="1">
                <a:latin typeface="Times New Roman" pitchFamily="18" charset="0"/>
                <a:cs typeface="Times New Roman" pitchFamily="18" charset="0"/>
              </a:rPr>
              <a:t>фазасы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құрамының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оксидтерін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көміртегі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тотығы</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сутегімен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төмендету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температураға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тәуелділігі</a:t>
            </a:r>
            <a:endParaRPr lang="x-none" sz="14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4F7ED52-CD6A-8E41-A7B2-DD2CC233954B}"/>
              </a:ext>
            </a:extLst>
          </p:cNvPr>
          <p:cNvSpPr txBox="1"/>
          <p:nvPr/>
        </p:nvSpPr>
        <p:spPr>
          <a:xfrm>
            <a:off x="4640710" y="1537504"/>
            <a:ext cx="4176465" cy="3970318"/>
          </a:xfrm>
          <a:prstGeom prst="rect">
            <a:avLst/>
          </a:prstGeom>
          <a:noFill/>
        </p:spPr>
        <p:txBody>
          <a:bodyPr wrap="square" rtlCol="0">
            <a:spAutoFit/>
          </a:bodyPr>
          <a:lstStyle/>
          <a:p>
            <a:pPr algn="just"/>
            <a:r>
              <a:rPr lang="kk-KZ" dirty="0">
                <a:latin typeface="Times New Roman" pitchFamily="18" charset="0"/>
                <a:cs typeface="Times New Roman" pitchFamily="18" charset="0"/>
              </a:rPr>
              <a:t>(3), (5), (6) Реакциялар экзотермиялық, (4) реакция - эндотермиялық.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(3), (5) және (6) Экзотермиялық қайта құру үшін қисықтар көтеріледі, ал (2) эндотермиялық үшін – төмендейді.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570 °C температурада FeO және Fe</a:t>
            </a:r>
            <a:r>
              <a:rPr lang="kk-KZ" baseline="-25000" dirty="0">
                <a:latin typeface="Times New Roman" pitchFamily="18" charset="0"/>
                <a:cs typeface="Times New Roman" pitchFamily="18" charset="0"/>
              </a:rPr>
              <a:t>3</a:t>
            </a:r>
            <a:r>
              <a:rPr lang="kk-KZ" dirty="0">
                <a:latin typeface="Times New Roman" pitchFamily="18" charset="0"/>
                <a:cs typeface="Times New Roman" pitchFamily="18" charset="0"/>
              </a:rPr>
              <a:t>O</a:t>
            </a:r>
            <a:r>
              <a:rPr lang="kk-KZ" baseline="-25000" dirty="0">
                <a:latin typeface="Times New Roman" pitchFamily="18" charset="0"/>
                <a:cs typeface="Times New Roman" pitchFamily="18" charset="0"/>
              </a:rPr>
              <a:t>4</a:t>
            </a:r>
            <a:r>
              <a:rPr lang="kk-KZ" dirty="0">
                <a:latin typeface="Times New Roman" pitchFamily="18" charset="0"/>
                <a:cs typeface="Times New Roman" pitchFamily="18" charset="0"/>
              </a:rPr>
              <a:t>   оксидтері бірдей берік (1-суреттегі </a:t>
            </a:r>
            <a:r>
              <a:rPr lang="kk-KZ" i="1" dirty="0">
                <a:latin typeface="Times New Roman" pitchFamily="18" charset="0"/>
                <a:cs typeface="Times New Roman" pitchFamily="18" charset="0"/>
              </a:rPr>
              <a:t>т</a:t>
            </a:r>
            <a:r>
              <a:rPr lang="kk-KZ" dirty="0">
                <a:latin typeface="Times New Roman" pitchFamily="18" charset="0"/>
                <a:cs typeface="Times New Roman" pitchFamily="18" charset="0"/>
              </a:rPr>
              <a:t> нүктесі). Төменгі температура аймағында FeO тұрақсыз, және мұнда FeO қатысуымен болатын (4) және (5) реакциялар мағынасын жоғалтады.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t &gt; 570 °C кезінде айналу (6) жоғалады, нәтижесінде графикте шанышқы (вилка) пайда болады.</a:t>
            </a:r>
            <a:endParaRPr lang="ru-RU"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CCC6F430-0299-614D-9C16-6B69F352F109}"/>
              </a:ext>
            </a:extLst>
          </p:cNvPr>
          <p:cNvSpPr txBox="1"/>
          <p:nvPr/>
        </p:nvSpPr>
        <p:spPr>
          <a:xfrm>
            <a:off x="251520" y="5774648"/>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Суреттегі сызық нөмірлері реакцияларға сәйкес келеді: 28-реакция (3); 29-реакция (4); 30-реакция (5); 31-реакция (6); 33-реакция (8); 34-реакция (9); 35-реакция (10); 36-реакция (11)</a:t>
            </a:r>
            <a:endParaRPr lang="ru-RU" sz="14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9951D97B-57FC-3848-A5FF-F73E8DD318F6}"/>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29741240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16</a:t>
            </a:fld>
            <a:endParaRPr lang="ru-RU" altLang="ru-RU" sz="1400"/>
          </a:p>
        </p:txBody>
      </p:sp>
      <p:pic>
        <p:nvPicPr>
          <p:cNvPr id="9" name="Рисунок 8">
            <a:extLst>
              <a:ext uri="{FF2B5EF4-FFF2-40B4-BE49-F238E27FC236}">
                <a16:creationId xmlns:a16="http://schemas.microsoft.com/office/drawing/2014/main" id="{A03A4A68-044C-4F40-B70D-DC3D40B2FADB}"/>
              </a:ext>
            </a:extLst>
          </p:cNvPr>
          <p:cNvPicPr/>
          <p:nvPr/>
        </p:nvPicPr>
        <p:blipFill rotWithShape="1">
          <a:blip r:embed="rId2">
            <a:extLst>
              <a:ext uri="{28A0092B-C50C-407E-A947-70E740481C1C}">
                <a14:useLocalDpi xmlns:a14="http://schemas.microsoft.com/office/drawing/2010/main" val="0"/>
              </a:ext>
            </a:extLst>
          </a:blip>
          <a:srcRect b="2174"/>
          <a:stretch/>
        </p:blipFill>
        <p:spPr bwMode="auto">
          <a:xfrm>
            <a:off x="376159" y="1052736"/>
            <a:ext cx="4070350" cy="313372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6DA038E-2D57-8C46-AAD6-BE70E6AB9730}"/>
              </a:ext>
            </a:extLst>
          </p:cNvPr>
          <p:cNvSpPr txBox="1"/>
          <p:nvPr/>
        </p:nvSpPr>
        <p:spPr>
          <a:xfrm>
            <a:off x="467543" y="4365104"/>
            <a:ext cx="3960441" cy="954107"/>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1-сурет - Тепе-</a:t>
            </a:r>
            <a:r>
              <a:rPr lang="ru-RU" sz="1400" dirty="0" err="1">
                <a:latin typeface="Times New Roman" pitchFamily="18" charset="0"/>
                <a:cs typeface="Times New Roman" pitchFamily="18" charset="0"/>
              </a:rPr>
              <a:t>теңдік</a:t>
            </a:r>
            <a:r>
              <a:rPr lang="ru-RU" sz="1400" dirty="0">
                <a:latin typeface="Times New Roman" pitchFamily="18" charset="0"/>
                <a:cs typeface="Times New Roman" pitchFamily="18" charset="0"/>
              </a:rPr>
              <a:t> газ </a:t>
            </a:r>
            <a:r>
              <a:rPr lang="ru-RU" sz="1400" dirty="0" err="1">
                <a:latin typeface="Times New Roman" pitchFamily="18" charset="0"/>
                <a:cs typeface="Times New Roman" pitchFamily="18" charset="0"/>
              </a:rPr>
              <a:t>фазасы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құрамының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оксидтерін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көміртегі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тотығы</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сутегімен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төмендету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температураға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тәуелділігі</a:t>
            </a:r>
            <a:endParaRPr lang="x-none" sz="1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1468356-F73D-4D42-A54D-71A0889AE0D3}"/>
              </a:ext>
            </a:extLst>
          </p:cNvPr>
          <p:cNvSpPr txBox="1"/>
          <p:nvPr/>
        </p:nvSpPr>
        <p:spPr>
          <a:xfrm>
            <a:off x="4463858" y="1038229"/>
            <a:ext cx="4258816" cy="5078313"/>
          </a:xfrm>
          <a:prstGeom prst="rect">
            <a:avLst/>
          </a:prstGeom>
          <a:noFill/>
        </p:spPr>
        <p:txBody>
          <a:bodyPr wrap="square" rtlCol="0">
            <a:spAutoFit/>
          </a:bodyPr>
          <a:lstStyle/>
          <a:p>
            <a:pPr algn="just"/>
            <a:r>
              <a:rPr lang="kk-KZ" dirty="0">
                <a:latin typeface="Times New Roman" pitchFamily="18" charset="0"/>
                <a:cs typeface="Times New Roman" pitchFamily="18" charset="0"/>
              </a:rPr>
              <a:t>1- суреттегі тепе-теңдік қисық арасында жасалған аймақта келесі фазалардың тұрақты өмір сүру салаларына сәйкес келеді: Fe</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О</a:t>
            </a:r>
            <a:r>
              <a:rPr lang="kk-KZ" baseline="-25000" dirty="0">
                <a:latin typeface="Times New Roman" pitchFamily="18" charset="0"/>
                <a:cs typeface="Times New Roman" pitchFamily="18" charset="0"/>
              </a:rPr>
              <a:t>3</a:t>
            </a:r>
            <a:r>
              <a:rPr lang="kk-KZ" dirty="0">
                <a:latin typeface="Times New Roman" pitchFamily="18" charset="0"/>
                <a:cs typeface="Times New Roman" pitchFamily="18" charset="0"/>
              </a:rPr>
              <a:t>; Fe</a:t>
            </a:r>
            <a:r>
              <a:rPr lang="kk-KZ" baseline="-25000" dirty="0">
                <a:latin typeface="Times New Roman" pitchFamily="18" charset="0"/>
                <a:cs typeface="Times New Roman" pitchFamily="18" charset="0"/>
              </a:rPr>
              <a:t>3</a:t>
            </a:r>
            <a:r>
              <a:rPr lang="kk-KZ" dirty="0">
                <a:latin typeface="Times New Roman" pitchFamily="18" charset="0"/>
                <a:cs typeface="Times New Roman" pitchFamily="18" charset="0"/>
              </a:rPr>
              <a:t>О</a:t>
            </a:r>
            <a:r>
              <a:rPr lang="kk-KZ" baseline="-25000" dirty="0">
                <a:latin typeface="Times New Roman" pitchFamily="18" charset="0"/>
                <a:cs typeface="Times New Roman" pitchFamily="18" charset="0"/>
              </a:rPr>
              <a:t>4</a:t>
            </a:r>
            <a:r>
              <a:rPr lang="kk-KZ" dirty="0">
                <a:latin typeface="Times New Roman" pitchFamily="18" charset="0"/>
                <a:cs typeface="Times New Roman" pitchFamily="18" charset="0"/>
              </a:rPr>
              <a:t>; FeO; Fe.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Сонымен, (4) және (5) реакциялардың тепе - теңдігін сипаттайтын қисықтар арасындағы өріс  (5) реакциясы үшін тепе-теңдік құрамына қатысты СО кемшілігі бар газ қоспаларына және (4) реакциясы үшін артық жатады.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Сондықтан бұл қоспалар темірге тотықтырғыш және Fe</a:t>
            </a:r>
            <a:r>
              <a:rPr lang="kk-KZ" baseline="-25000" dirty="0">
                <a:latin typeface="Times New Roman" pitchFamily="18" charset="0"/>
                <a:cs typeface="Times New Roman" pitchFamily="18" charset="0"/>
              </a:rPr>
              <a:t>3</a:t>
            </a:r>
            <a:r>
              <a:rPr lang="kk-KZ" dirty="0">
                <a:latin typeface="Times New Roman" pitchFamily="18" charset="0"/>
                <a:cs typeface="Times New Roman" pitchFamily="18" charset="0"/>
              </a:rPr>
              <a:t>O</a:t>
            </a:r>
            <a:r>
              <a:rPr lang="kk-KZ" baseline="-25000" dirty="0">
                <a:latin typeface="Times New Roman" pitchFamily="18" charset="0"/>
                <a:cs typeface="Times New Roman" pitchFamily="18" charset="0"/>
              </a:rPr>
              <a:t>4  </a:t>
            </a:r>
            <a:r>
              <a:rPr lang="kk-KZ" dirty="0">
                <a:latin typeface="Times New Roman" pitchFamily="18" charset="0"/>
                <a:cs typeface="Times New Roman" pitchFamily="18" charset="0"/>
              </a:rPr>
              <a:t>үшін тотықтырғыш болып табылады.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Олар ауысуды анықтайды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Fe → FeO және Fe</a:t>
            </a:r>
            <a:r>
              <a:rPr lang="kk-KZ" baseline="-25000" dirty="0">
                <a:latin typeface="Times New Roman" pitchFamily="18" charset="0"/>
                <a:cs typeface="Times New Roman" pitchFamily="18" charset="0"/>
              </a:rPr>
              <a:t>3</a:t>
            </a:r>
            <a:r>
              <a:rPr lang="kk-KZ" dirty="0">
                <a:latin typeface="Times New Roman" pitchFamily="18" charset="0"/>
                <a:cs typeface="Times New Roman" pitchFamily="18" charset="0"/>
              </a:rPr>
              <a:t>O</a:t>
            </a:r>
            <a:r>
              <a:rPr lang="kk-KZ" baseline="-25000" dirty="0">
                <a:latin typeface="Times New Roman" pitchFamily="18" charset="0"/>
                <a:cs typeface="Times New Roman" pitchFamily="18" charset="0"/>
              </a:rPr>
              <a:t>4</a:t>
            </a:r>
            <a:r>
              <a:rPr lang="kk-KZ" dirty="0">
                <a:latin typeface="Times New Roman" pitchFamily="18" charset="0"/>
                <a:cs typeface="Times New Roman" pitchFamily="18" charset="0"/>
              </a:rPr>
              <a:t> → FeO</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және FeO тұрақтылығын қамтамасыз етеді.</a:t>
            </a:r>
            <a:endParaRPr lang="x-none" dirty="0">
              <a:latin typeface="Times New Roman" pitchFamily="18" charset="0"/>
              <a:cs typeface="Times New Roman" pitchFamily="18" charset="0"/>
            </a:endParaRPr>
          </a:p>
          <a:p>
            <a:pPr algn="just"/>
            <a:endParaRPr lang="x-none" dirty="0"/>
          </a:p>
        </p:txBody>
      </p:sp>
      <p:sp>
        <p:nvSpPr>
          <p:cNvPr id="10" name="TextBox 9">
            <a:extLst>
              <a:ext uri="{FF2B5EF4-FFF2-40B4-BE49-F238E27FC236}">
                <a16:creationId xmlns:a16="http://schemas.microsoft.com/office/drawing/2014/main" id="{F49C4E4C-9FA5-054E-A529-95859E579BF5}"/>
              </a:ext>
            </a:extLst>
          </p:cNvPr>
          <p:cNvSpPr txBox="1"/>
          <p:nvPr/>
        </p:nvSpPr>
        <p:spPr>
          <a:xfrm>
            <a:off x="107505" y="5497854"/>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Суреттегі сызық нөмірлері реакцияларға сәйкес келеді: 28-реакция (3); 29-реакция (4); 30-реакция (5); 31-реакция (6); 33-реакция (8); 34-реакция (9); 35-реакция (10); 36-реакция (11)</a:t>
            </a:r>
            <a:endParaRPr lang="ru-RU" sz="14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C0A1B731-87CF-EA4A-9CAC-988F8E7817ED}"/>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11543844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17</a:t>
            </a:fld>
            <a:endParaRPr lang="ru-RU" altLang="ru-RU" sz="1400"/>
          </a:p>
        </p:txBody>
      </p:sp>
      <p:pic>
        <p:nvPicPr>
          <p:cNvPr id="9" name="Рисунок 8">
            <a:extLst>
              <a:ext uri="{FF2B5EF4-FFF2-40B4-BE49-F238E27FC236}">
                <a16:creationId xmlns:a16="http://schemas.microsoft.com/office/drawing/2014/main" id="{A03A4A68-044C-4F40-B70D-DC3D40B2FADB}"/>
              </a:ext>
            </a:extLst>
          </p:cNvPr>
          <p:cNvPicPr/>
          <p:nvPr/>
        </p:nvPicPr>
        <p:blipFill rotWithShape="1">
          <a:blip r:embed="rId2">
            <a:extLst>
              <a:ext uri="{28A0092B-C50C-407E-A947-70E740481C1C}">
                <a14:useLocalDpi xmlns:a14="http://schemas.microsoft.com/office/drawing/2010/main" val="0"/>
              </a:ext>
            </a:extLst>
          </a:blip>
          <a:srcRect b="2174"/>
          <a:stretch/>
        </p:blipFill>
        <p:spPr bwMode="auto">
          <a:xfrm>
            <a:off x="376159" y="1052736"/>
            <a:ext cx="4070350" cy="313372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6DA038E-2D57-8C46-AAD6-BE70E6AB9730}"/>
              </a:ext>
            </a:extLst>
          </p:cNvPr>
          <p:cNvSpPr txBox="1"/>
          <p:nvPr/>
        </p:nvSpPr>
        <p:spPr>
          <a:xfrm>
            <a:off x="467543" y="4365104"/>
            <a:ext cx="3960441" cy="954107"/>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1-сурет - Тепе-</a:t>
            </a:r>
            <a:r>
              <a:rPr lang="ru-RU" sz="1400" dirty="0" err="1">
                <a:latin typeface="Times New Roman" pitchFamily="18" charset="0"/>
                <a:cs typeface="Times New Roman" pitchFamily="18" charset="0"/>
              </a:rPr>
              <a:t>теңдік</a:t>
            </a:r>
            <a:r>
              <a:rPr lang="ru-RU" sz="1400" dirty="0">
                <a:latin typeface="Times New Roman" pitchFamily="18" charset="0"/>
                <a:cs typeface="Times New Roman" pitchFamily="18" charset="0"/>
              </a:rPr>
              <a:t> газ </a:t>
            </a:r>
            <a:r>
              <a:rPr lang="ru-RU" sz="1400" dirty="0" err="1">
                <a:latin typeface="Times New Roman" pitchFamily="18" charset="0"/>
                <a:cs typeface="Times New Roman" pitchFamily="18" charset="0"/>
              </a:rPr>
              <a:t>фазасы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құрамының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оксидтерін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көміртегі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тотығы</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сутегімен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төмендету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температураға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тәуелділігі</a:t>
            </a:r>
            <a:endParaRPr lang="x-none" sz="1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333920CE-F7FE-2846-9578-4AA23DEDD95E}"/>
              </a:ext>
            </a:extLst>
          </p:cNvPr>
          <p:cNvSpPr txBox="1"/>
          <p:nvPr/>
        </p:nvSpPr>
        <p:spPr>
          <a:xfrm>
            <a:off x="107505" y="5497854"/>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Суреттегі сызық нөмірлері реакцияларға сәйкес келеді: 28-реакция (3); 29-реакция (4); 30-реакция (5); 31-реакция (6); 33-реакция (8); 34-реакция (9); 35-реакция (10); 36-реакция (11)</a:t>
            </a:r>
            <a:endParaRPr lang="ru-RU" sz="1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1468356-F73D-4D42-A54D-71A0889AE0D3}"/>
              </a:ext>
            </a:extLst>
          </p:cNvPr>
          <p:cNvSpPr txBox="1"/>
          <p:nvPr/>
        </p:nvSpPr>
        <p:spPr>
          <a:xfrm>
            <a:off x="4572000" y="1804535"/>
            <a:ext cx="4258816" cy="3139321"/>
          </a:xfrm>
          <a:prstGeom prst="rect">
            <a:avLst/>
          </a:prstGeom>
          <a:noFill/>
        </p:spPr>
        <p:txBody>
          <a:bodyPr wrap="square" rtlCol="0">
            <a:spAutoFit/>
          </a:bodyPr>
          <a:lstStyle/>
          <a:p>
            <a:pPr algn="just"/>
            <a:r>
              <a:rPr lang="kk-KZ" dirty="0">
                <a:latin typeface="Times New Roman" pitchFamily="18" charset="0"/>
                <a:cs typeface="Times New Roman" pitchFamily="18" charset="0"/>
              </a:rPr>
              <a:t>Осындай жолмен тепе – теңдік қисықтарынан жоғары аудандарда (5) және (6) реакциялар тұрақты, ал (4) және (6) сызықтардан төмен-Fe3O4 екенін анықтауға болады.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Fe</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O</a:t>
            </a:r>
            <a:r>
              <a:rPr lang="kk-KZ" baseline="-25000" dirty="0">
                <a:latin typeface="Times New Roman" pitchFamily="18" charset="0"/>
                <a:cs typeface="Times New Roman" pitchFamily="18" charset="0"/>
              </a:rPr>
              <a:t>3</a:t>
            </a:r>
            <a:r>
              <a:rPr lang="kk-KZ" dirty="0">
                <a:latin typeface="Times New Roman" pitchFamily="18" charset="0"/>
                <a:cs typeface="Times New Roman" pitchFamily="18" charset="0"/>
              </a:rPr>
              <a:t>  тұрақтылық өрісі өте шектеулі және (3)қисықтың астында орналасқан, өйткені (3) реакция қайтымсыз және газ фазасының кез-келген құрамымен тікелей бағытта жүреді.</a:t>
            </a:r>
            <a:endParaRPr lang="x-none" dirty="0">
              <a:latin typeface="Times New Roman" pitchFamily="18" charset="0"/>
              <a:cs typeface="Times New Roman" pitchFamily="18" charset="0"/>
            </a:endParaRPr>
          </a:p>
          <a:p>
            <a:pPr algn="just"/>
            <a:endParaRPr lang="x-none" dirty="0"/>
          </a:p>
        </p:txBody>
      </p:sp>
      <p:sp>
        <p:nvSpPr>
          <p:cNvPr id="8" name="TextBox 7">
            <a:extLst>
              <a:ext uri="{FF2B5EF4-FFF2-40B4-BE49-F238E27FC236}">
                <a16:creationId xmlns:a16="http://schemas.microsoft.com/office/drawing/2014/main" id="{EB02C940-2686-EF45-AE5C-E55F5942400E}"/>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2691653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18</a:t>
            </a:fld>
            <a:endParaRPr lang="ru-RU" altLang="ru-RU" sz="1400"/>
          </a:p>
        </p:txBody>
      </p:sp>
      <p:sp>
        <p:nvSpPr>
          <p:cNvPr id="4" name="TextBox 3">
            <a:extLst>
              <a:ext uri="{FF2B5EF4-FFF2-40B4-BE49-F238E27FC236}">
                <a16:creationId xmlns:a16="http://schemas.microsoft.com/office/drawing/2014/main" id="{81468356-F73D-4D42-A54D-71A0889AE0D3}"/>
              </a:ext>
            </a:extLst>
          </p:cNvPr>
          <p:cNvSpPr txBox="1"/>
          <p:nvPr/>
        </p:nvSpPr>
        <p:spPr>
          <a:xfrm>
            <a:off x="595629" y="1218991"/>
            <a:ext cx="8352928" cy="646331"/>
          </a:xfrm>
          <a:prstGeom prst="rect">
            <a:avLst/>
          </a:prstGeom>
          <a:noFill/>
        </p:spPr>
        <p:txBody>
          <a:bodyPr wrap="square" rtlCol="0">
            <a:spAutoFit/>
          </a:bodyPr>
          <a:lstStyle/>
          <a:p>
            <a:r>
              <a:rPr lang="ru-RU" b="1" i="1" dirty="0" err="1">
                <a:solidFill>
                  <a:srgbClr val="0070C0"/>
                </a:solidFill>
              </a:rPr>
              <a:t>Темір</a:t>
            </a:r>
            <a:r>
              <a:rPr lang="ru-RU" b="1" i="1" dirty="0">
                <a:solidFill>
                  <a:srgbClr val="0070C0"/>
                </a:solidFill>
              </a:rPr>
              <a:t> </a:t>
            </a:r>
            <a:r>
              <a:rPr lang="ru-RU" b="1" i="1" dirty="0" err="1">
                <a:solidFill>
                  <a:srgbClr val="0070C0"/>
                </a:solidFill>
              </a:rPr>
              <a:t>оксидтерін</a:t>
            </a:r>
            <a:r>
              <a:rPr lang="ru-RU" b="1" i="1" dirty="0">
                <a:solidFill>
                  <a:srgbClr val="0070C0"/>
                </a:solidFill>
              </a:rPr>
              <a:t> </a:t>
            </a:r>
            <a:r>
              <a:rPr lang="ru-RU" b="1" i="1" dirty="0" err="1">
                <a:solidFill>
                  <a:srgbClr val="0070C0"/>
                </a:solidFill>
              </a:rPr>
              <a:t>сутегімен</a:t>
            </a:r>
            <a:r>
              <a:rPr lang="ru-RU" b="1" i="1" dirty="0">
                <a:solidFill>
                  <a:srgbClr val="0070C0"/>
                </a:solidFill>
              </a:rPr>
              <a:t> </a:t>
            </a:r>
            <a:r>
              <a:rPr lang="ru-RU" b="1" i="1" dirty="0" err="1">
                <a:solidFill>
                  <a:srgbClr val="0070C0"/>
                </a:solidFill>
              </a:rPr>
              <a:t>тотықсыздандыру</a:t>
            </a:r>
            <a:r>
              <a:rPr lang="ru-RU" b="1" i="1" dirty="0">
                <a:solidFill>
                  <a:srgbClr val="0070C0"/>
                </a:solidFill>
              </a:rPr>
              <a:t> </a:t>
            </a:r>
            <a:r>
              <a:rPr lang="ru-RU" b="1" i="1" dirty="0" err="1">
                <a:solidFill>
                  <a:srgbClr val="0070C0"/>
                </a:solidFill>
              </a:rPr>
              <a:t>реакциялар</a:t>
            </a:r>
            <a:r>
              <a:rPr lang="ru-RU" b="1" i="1" dirty="0">
                <a:solidFill>
                  <a:srgbClr val="0070C0"/>
                </a:solidFill>
              </a:rPr>
              <a:t> </a:t>
            </a:r>
            <a:r>
              <a:rPr lang="ru-RU" b="1" i="1" dirty="0" err="1">
                <a:solidFill>
                  <a:srgbClr val="0070C0"/>
                </a:solidFill>
              </a:rPr>
              <a:t>арқылы</a:t>
            </a:r>
            <a:r>
              <a:rPr lang="ru-RU" b="1" i="1" dirty="0">
                <a:solidFill>
                  <a:srgbClr val="0070C0"/>
                </a:solidFill>
              </a:rPr>
              <a:t> </a:t>
            </a:r>
            <a:r>
              <a:rPr lang="ru-RU" b="1" i="1" dirty="0" err="1">
                <a:solidFill>
                  <a:srgbClr val="0070C0"/>
                </a:solidFill>
              </a:rPr>
              <a:t>жүреді</a:t>
            </a:r>
            <a:r>
              <a:rPr lang="ru-RU" b="1" i="1" dirty="0">
                <a:solidFill>
                  <a:srgbClr val="0070C0"/>
                </a:solidFill>
              </a:rPr>
              <a:t>:</a:t>
            </a:r>
            <a:endParaRPr lang="x-none" dirty="0"/>
          </a:p>
        </p:txBody>
      </p:sp>
      <p:pic>
        <p:nvPicPr>
          <p:cNvPr id="8" name="Рисунок 7">
            <a:extLst>
              <a:ext uri="{FF2B5EF4-FFF2-40B4-BE49-F238E27FC236}">
                <a16:creationId xmlns:a16="http://schemas.microsoft.com/office/drawing/2014/main" id="{B546B6AE-7B1F-954D-8E7A-1B1AF8FA41CA}"/>
              </a:ext>
            </a:extLst>
          </p:cNvPr>
          <p:cNvPicPr/>
          <p:nvPr/>
        </p:nvPicPr>
        <p:blipFill>
          <a:blip r:embed="rId2"/>
          <a:stretch>
            <a:fillRect/>
          </a:stretch>
        </p:blipFill>
        <p:spPr>
          <a:xfrm>
            <a:off x="674131" y="2011499"/>
            <a:ext cx="7128792" cy="1296144"/>
          </a:xfrm>
          <a:prstGeom prst="rect">
            <a:avLst/>
          </a:prstGeom>
        </p:spPr>
      </p:pic>
      <p:sp>
        <p:nvSpPr>
          <p:cNvPr id="3" name="TextBox 2">
            <a:extLst>
              <a:ext uri="{FF2B5EF4-FFF2-40B4-BE49-F238E27FC236}">
                <a16:creationId xmlns:a16="http://schemas.microsoft.com/office/drawing/2014/main" id="{2F87AF75-9FD1-034F-8662-85CDEE494656}"/>
              </a:ext>
            </a:extLst>
          </p:cNvPr>
          <p:cNvSpPr txBox="1"/>
          <p:nvPr/>
        </p:nvSpPr>
        <p:spPr>
          <a:xfrm>
            <a:off x="8007281" y="1918495"/>
            <a:ext cx="802432" cy="1261884"/>
          </a:xfrm>
          <a:prstGeom prst="rect">
            <a:avLst/>
          </a:prstGeom>
          <a:noFill/>
        </p:spPr>
        <p:txBody>
          <a:bodyPr wrap="square" rtlCol="0">
            <a:spAutoFit/>
          </a:bodyPr>
          <a:lstStyle/>
          <a:p>
            <a:pPr algn="r"/>
            <a:r>
              <a:rPr lang="en-US" sz="1900" dirty="0">
                <a:latin typeface="Times New Roman" panose="02020603050405020304" pitchFamily="18" charset="0"/>
                <a:cs typeface="Times New Roman" panose="02020603050405020304" pitchFamily="18" charset="0"/>
              </a:rPr>
              <a:t>(8)</a:t>
            </a:r>
          </a:p>
          <a:p>
            <a:pPr algn="r"/>
            <a:r>
              <a:rPr lang="en-US" sz="1900" dirty="0">
                <a:latin typeface="Times New Roman" panose="02020603050405020304" pitchFamily="18" charset="0"/>
                <a:cs typeface="Times New Roman" panose="02020603050405020304" pitchFamily="18" charset="0"/>
              </a:rPr>
              <a:t>(9)</a:t>
            </a:r>
          </a:p>
          <a:p>
            <a:pPr algn="r"/>
            <a:r>
              <a:rPr lang="en-US" sz="1900" dirty="0">
                <a:latin typeface="Times New Roman" panose="02020603050405020304" pitchFamily="18" charset="0"/>
                <a:cs typeface="Times New Roman" panose="02020603050405020304" pitchFamily="18" charset="0"/>
              </a:rPr>
              <a:t>(10)</a:t>
            </a:r>
          </a:p>
          <a:p>
            <a:pPr algn="r"/>
            <a:r>
              <a:rPr lang="en-US" sz="1900" dirty="0">
                <a:latin typeface="Times New Roman" panose="02020603050405020304" pitchFamily="18" charset="0"/>
                <a:cs typeface="Times New Roman" panose="02020603050405020304" pitchFamily="18" charset="0"/>
              </a:rPr>
              <a:t>(11)</a:t>
            </a:r>
            <a:endParaRPr lang="x-none" sz="19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6EA7E6-6FE1-854E-9A36-5B87321F064C}"/>
              </a:ext>
            </a:extLst>
          </p:cNvPr>
          <p:cNvSpPr txBox="1"/>
          <p:nvPr/>
        </p:nvSpPr>
        <p:spPr>
          <a:xfrm>
            <a:off x="595629" y="3933056"/>
            <a:ext cx="8075240" cy="1200329"/>
          </a:xfrm>
          <a:prstGeom prst="rect">
            <a:avLst/>
          </a:prstGeom>
          <a:noFill/>
        </p:spPr>
        <p:txBody>
          <a:bodyPr wrap="square" rtlCol="0">
            <a:spAutoFit/>
          </a:bodyPr>
          <a:lstStyle/>
          <a:p>
            <a:r>
              <a:rPr lang="ru-RU" dirty="0" err="1"/>
              <a:t>Біз</a:t>
            </a:r>
            <a:r>
              <a:rPr lang="ru-RU" dirty="0"/>
              <a:t> осы </a:t>
            </a:r>
            <a:r>
              <a:rPr lang="ru-RU" dirty="0" err="1"/>
              <a:t>реакциялардың</a:t>
            </a:r>
            <a:r>
              <a:rPr lang="ru-RU" dirty="0"/>
              <a:t> тепе-</a:t>
            </a:r>
            <a:r>
              <a:rPr lang="ru-RU" dirty="0" err="1"/>
              <a:t>теңдік</a:t>
            </a:r>
            <a:r>
              <a:rPr lang="ru-RU" dirty="0"/>
              <a:t> </a:t>
            </a:r>
            <a:r>
              <a:rPr lang="ru-RU" dirty="0" err="1"/>
              <a:t>константаларын</a:t>
            </a:r>
            <a:r>
              <a:rPr lang="ru-RU" dirty="0"/>
              <a:t> </a:t>
            </a:r>
            <a:r>
              <a:rPr lang="ru-RU" dirty="0" err="1"/>
              <a:t>келесідей</a:t>
            </a:r>
            <a:r>
              <a:rPr lang="ru-RU" dirty="0"/>
              <a:t> </a:t>
            </a:r>
            <a:r>
              <a:rPr lang="ru-RU" dirty="0" err="1"/>
              <a:t>жазамыз</a:t>
            </a:r>
            <a:r>
              <a:rPr lang="ru-RU" dirty="0"/>
              <a:t>:</a:t>
            </a:r>
            <a:endParaRPr lang="en-US" b="1" dirty="0"/>
          </a:p>
          <a:p>
            <a:pPr algn="r"/>
            <a:r>
              <a:rPr lang="en-US" dirty="0">
                <a:latin typeface="Times New Roman" panose="02020603050405020304" pitchFamily="18" charset="0"/>
                <a:cs typeface="Times New Roman" panose="02020603050405020304" pitchFamily="18" charset="0"/>
              </a:rPr>
              <a:t>(12)</a:t>
            </a:r>
          </a:p>
          <a:p>
            <a:pPr algn="r"/>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FDA57148-492B-E24D-B502-D0D0BC8E1A3F}"/>
              </a:ext>
            </a:extLst>
          </p:cNvPr>
          <p:cNvPicPr/>
          <p:nvPr/>
        </p:nvPicPr>
        <p:blipFill rotWithShape="1">
          <a:blip r:embed="rId3"/>
          <a:srcRect t="7812" r="3271"/>
          <a:stretch/>
        </p:blipFill>
        <p:spPr bwMode="auto">
          <a:xfrm>
            <a:off x="3311859" y="4567664"/>
            <a:ext cx="2664296" cy="720080"/>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A8E95736-2EAF-5144-9AEE-91951C0AF7ED}"/>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22222898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19</a:t>
            </a:fld>
            <a:endParaRPr lang="ru-RU" altLang="ru-RU" sz="1400"/>
          </a:p>
        </p:txBody>
      </p:sp>
      <p:pic>
        <p:nvPicPr>
          <p:cNvPr id="9" name="Рисунок 8">
            <a:extLst>
              <a:ext uri="{FF2B5EF4-FFF2-40B4-BE49-F238E27FC236}">
                <a16:creationId xmlns:a16="http://schemas.microsoft.com/office/drawing/2014/main" id="{A03A4A68-044C-4F40-B70D-DC3D40B2FADB}"/>
              </a:ext>
            </a:extLst>
          </p:cNvPr>
          <p:cNvPicPr/>
          <p:nvPr/>
        </p:nvPicPr>
        <p:blipFill rotWithShape="1">
          <a:blip r:embed="rId2">
            <a:extLst>
              <a:ext uri="{28A0092B-C50C-407E-A947-70E740481C1C}">
                <a14:useLocalDpi xmlns:a14="http://schemas.microsoft.com/office/drawing/2010/main" val="0"/>
              </a:ext>
            </a:extLst>
          </a:blip>
          <a:srcRect b="2174"/>
          <a:stretch/>
        </p:blipFill>
        <p:spPr bwMode="auto">
          <a:xfrm>
            <a:off x="376159" y="1052736"/>
            <a:ext cx="4070350" cy="313372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6DA038E-2D57-8C46-AAD6-BE70E6AB9730}"/>
              </a:ext>
            </a:extLst>
          </p:cNvPr>
          <p:cNvSpPr txBox="1"/>
          <p:nvPr/>
        </p:nvSpPr>
        <p:spPr>
          <a:xfrm>
            <a:off x="467543" y="4365104"/>
            <a:ext cx="3960441" cy="954107"/>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1-сурет - Тепе-</a:t>
            </a:r>
            <a:r>
              <a:rPr lang="ru-RU" sz="1400" dirty="0" err="1">
                <a:latin typeface="Times New Roman" pitchFamily="18" charset="0"/>
                <a:cs typeface="Times New Roman" pitchFamily="18" charset="0"/>
              </a:rPr>
              <a:t>теңдік</a:t>
            </a:r>
            <a:r>
              <a:rPr lang="ru-RU" sz="1400" dirty="0">
                <a:latin typeface="Times New Roman" pitchFamily="18" charset="0"/>
                <a:cs typeface="Times New Roman" pitchFamily="18" charset="0"/>
              </a:rPr>
              <a:t> газ </a:t>
            </a:r>
            <a:r>
              <a:rPr lang="ru-RU" sz="1400" dirty="0" err="1">
                <a:latin typeface="Times New Roman" pitchFamily="18" charset="0"/>
                <a:cs typeface="Times New Roman" pitchFamily="18" charset="0"/>
              </a:rPr>
              <a:t>фазасы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құрамының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оксидтерін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көміртегі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тотығы</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сутегімен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төмендету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температураға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тәуелділігі</a:t>
            </a:r>
            <a:endParaRPr lang="x-none" sz="1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1468356-F73D-4D42-A54D-71A0889AE0D3}"/>
              </a:ext>
            </a:extLst>
          </p:cNvPr>
          <p:cNvSpPr txBox="1"/>
          <p:nvPr/>
        </p:nvSpPr>
        <p:spPr>
          <a:xfrm>
            <a:off x="4697493" y="1052736"/>
            <a:ext cx="4112794" cy="5878532"/>
          </a:xfrm>
          <a:prstGeom prst="rect">
            <a:avLst/>
          </a:prstGeom>
          <a:noFill/>
        </p:spPr>
        <p:txBody>
          <a:bodyPr wrap="square" rtlCol="0">
            <a:spAutoFit/>
          </a:bodyPr>
          <a:lstStyle/>
          <a:p>
            <a:pPr algn="just"/>
            <a:r>
              <a:rPr lang="kk-KZ" dirty="0">
                <a:latin typeface="Times New Roman" pitchFamily="18" charset="0"/>
                <a:cs typeface="Times New Roman" pitchFamily="18" charset="0"/>
              </a:rPr>
              <a:t>(9-11) Реакциялар эндотермиялық болғандықтан, олардың тепе - теңдік константалары температурамен жоғарылайды, ал тиісті тепе-теңдік қисықтары төмендейді (1-сурет).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t = 570 °C кезінде, сонымен қатар со темір оксидтерін тотықсыздандыру үшін қисықтар бір нүктеде қиылысады (</a:t>
            </a:r>
            <a:r>
              <a:rPr lang="kk-KZ" i="1" dirty="0">
                <a:latin typeface="Times New Roman" pitchFamily="18" charset="0"/>
                <a:cs typeface="Times New Roman" pitchFamily="18" charset="0"/>
              </a:rPr>
              <a:t>т</a:t>
            </a:r>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(10) Реакция t&gt; 570 °C кезінде мағынасын жоғалтады, ал бұл жағдайда тепе-теңдік қисықтары да шанышқыны құрайды.</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Осы графиктің көмегімен (1-сурет) Н</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 және Н</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О -дан тұратын газ қоспаларында Fe-O жүйесінің фазалық тұрақтылық аймақтарын орнатуға және қарастырылатын түрлендірулер белгілі бір бағытта ағып кететін жағдайларды табуға болады. </a:t>
            </a:r>
            <a:endParaRPr lang="x-none" b="1" dirty="0">
              <a:latin typeface="Times New Roman" pitchFamily="18" charset="0"/>
              <a:cs typeface="Times New Roman" pitchFamily="18" charset="0"/>
            </a:endParaRPr>
          </a:p>
          <a:p>
            <a:pPr algn="just"/>
            <a:endParaRPr lang="x-none" sz="1600" dirty="0"/>
          </a:p>
        </p:txBody>
      </p:sp>
      <p:sp>
        <p:nvSpPr>
          <p:cNvPr id="8" name="TextBox 7">
            <a:extLst>
              <a:ext uri="{FF2B5EF4-FFF2-40B4-BE49-F238E27FC236}">
                <a16:creationId xmlns:a16="http://schemas.microsoft.com/office/drawing/2014/main" id="{3A77C1EC-CB4A-3046-82A7-9C3F61E89B7B}"/>
              </a:ext>
            </a:extLst>
          </p:cNvPr>
          <p:cNvSpPr txBox="1"/>
          <p:nvPr/>
        </p:nvSpPr>
        <p:spPr>
          <a:xfrm>
            <a:off x="107505" y="5497854"/>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Суреттегі сызық нөмірлері реакцияларға сәйкес келеді: 28-реакция (3); 29-реакция (4); 30-реакция (5); 31-реакция (6); 33-реакция (8); 34-реакция (9); 35-реакция (10); 36-реакция (11)</a:t>
            </a:r>
            <a:endParaRPr lang="ru-RU" sz="14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81D6E45E-9689-CD4C-AB72-DAD40D2B90D6}"/>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24448287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3">
            <a:extLst>
              <a:ext uri="{FF2B5EF4-FFF2-40B4-BE49-F238E27FC236}">
                <a16:creationId xmlns:a16="http://schemas.microsoft.com/office/drawing/2014/main" id="{A2A63883-AEAC-1641-8102-B1B20A3B303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13EB6-59EF-104D-9ADA-660F86C660C3}" type="slidenum">
              <a:rPr lang="ru-RU" altLang="x-none"/>
              <a:pPr eaLnBrk="1" hangingPunct="1"/>
              <a:t>2</a:t>
            </a:fld>
            <a:endParaRPr lang="ru-RU" altLang="x-none"/>
          </a:p>
        </p:txBody>
      </p:sp>
      <p:sp>
        <p:nvSpPr>
          <p:cNvPr id="3075" name="Rectangle 4">
            <a:extLst>
              <a:ext uri="{FF2B5EF4-FFF2-40B4-BE49-F238E27FC236}">
                <a16:creationId xmlns:a16="http://schemas.microsoft.com/office/drawing/2014/main" id="{562FAA5F-69C9-4F4C-B8EF-CA1F442E1976}"/>
              </a:ext>
            </a:extLst>
          </p:cNvPr>
          <p:cNvSpPr>
            <a:spLocks noChangeArrowheads="1"/>
          </p:cNvSpPr>
          <p:nvPr/>
        </p:nvSpPr>
        <p:spPr bwMode="auto">
          <a:xfrm>
            <a:off x="539552" y="1040096"/>
            <a:ext cx="4392488" cy="477780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b="1" dirty="0">
                <a:solidFill>
                  <a:schemeClr val="accent1">
                    <a:lumMod val="50000"/>
                  </a:schemeClr>
                </a:solidFill>
                <a:effectLst>
                  <a:outerShdw blurRad="38100" dist="38100" dir="2700000" algn="tl">
                    <a:srgbClr val="C0C0C0"/>
                  </a:outerShdw>
                </a:effectLst>
                <a:latin typeface="+mn-lt"/>
              </a:rPr>
              <a:t>ДӘРІС ЖОСПАРЫ</a:t>
            </a:r>
          </a:p>
          <a:p>
            <a:pPr algn="ctr">
              <a:defRPr/>
            </a:pPr>
            <a:endParaRPr lang="ru-RU" dirty="0">
              <a:effectLst>
                <a:outerShdw blurRad="38100" dist="38100" dir="2700000" algn="tl">
                  <a:srgbClr val="C0C0C0"/>
                </a:outerShdw>
              </a:effectLst>
              <a:latin typeface="+mn-lt"/>
            </a:endParaRPr>
          </a:p>
          <a:p>
            <a:pPr marL="342900" indent="-342900">
              <a:buFont typeface="+mj-lt"/>
              <a:buAutoNum type="arabicPeriod"/>
            </a:pPr>
            <a:r>
              <a:rPr lang="ru-RU" dirty="0"/>
              <a:t>Домна </a:t>
            </a:r>
            <a:r>
              <a:rPr lang="ru-RU" dirty="0" err="1"/>
              <a:t>процесіндегі</a:t>
            </a:r>
            <a:r>
              <a:rPr lang="ru-RU" dirty="0"/>
              <a:t> </a:t>
            </a:r>
            <a:r>
              <a:rPr lang="ru-RU" dirty="0" err="1"/>
              <a:t>шикізат</a:t>
            </a:r>
            <a:r>
              <a:rPr lang="ru-RU" dirty="0"/>
              <a:t> пен </a:t>
            </a:r>
            <a:r>
              <a:rPr lang="ru-RU" dirty="0" err="1"/>
              <a:t>отын</a:t>
            </a:r>
            <a:endParaRPr lang="ru-RU" dirty="0"/>
          </a:p>
          <a:p>
            <a:pPr marL="342900" indent="-342900">
              <a:buFont typeface="+mj-lt"/>
              <a:buAutoNum type="arabicPeriod"/>
            </a:pPr>
            <a:r>
              <a:rPr lang="ru-RU" dirty="0" err="1"/>
              <a:t>Болат</a:t>
            </a:r>
            <a:r>
              <a:rPr lang="ru-RU" dirty="0"/>
              <a:t> </a:t>
            </a:r>
            <a:r>
              <a:rPr lang="ru-RU" dirty="0" err="1"/>
              <a:t>алудың</a:t>
            </a:r>
            <a:r>
              <a:rPr lang="ru-RU" dirty="0"/>
              <a:t> </a:t>
            </a:r>
            <a:r>
              <a:rPr lang="ru-RU" dirty="0" err="1"/>
              <a:t>екі</a:t>
            </a:r>
            <a:r>
              <a:rPr lang="ru-RU" dirty="0"/>
              <a:t> </a:t>
            </a:r>
            <a:r>
              <a:rPr lang="ru-RU" dirty="0" err="1"/>
              <a:t>сатылы</a:t>
            </a:r>
            <a:r>
              <a:rPr lang="ru-RU" dirty="0"/>
              <a:t> </a:t>
            </a:r>
            <a:r>
              <a:rPr lang="ru-RU" dirty="0" err="1"/>
              <a:t>процесінің</a:t>
            </a:r>
            <a:r>
              <a:rPr lang="ru-RU" dirty="0"/>
              <a:t> </a:t>
            </a:r>
            <a:r>
              <a:rPr lang="ru-RU" dirty="0" err="1"/>
              <a:t>жалпы</a:t>
            </a:r>
            <a:r>
              <a:rPr lang="ru-RU" dirty="0"/>
              <a:t> </a:t>
            </a:r>
            <a:r>
              <a:rPr lang="ru-RU" dirty="0" err="1"/>
              <a:t>схемасы</a:t>
            </a:r>
            <a:endParaRPr lang="ru-RU" dirty="0"/>
          </a:p>
          <a:p>
            <a:pPr marL="342900" indent="-342900">
              <a:buFont typeface="+mj-lt"/>
              <a:buAutoNum type="arabicPeriod"/>
            </a:pPr>
            <a:r>
              <a:rPr lang="ru-RU" dirty="0"/>
              <a:t>Домна </a:t>
            </a:r>
            <a:r>
              <a:rPr lang="ru-RU" dirty="0" err="1"/>
              <a:t>пешінің</a:t>
            </a:r>
            <a:r>
              <a:rPr lang="ru-RU" dirty="0"/>
              <a:t> </a:t>
            </a:r>
            <a:r>
              <a:rPr lang="ru-RU" dirty="0" err="1"/>
              <a:t>термодинамикасы</a:t>
            </a:r>
            <a:endParaRPr lang="ru-RU" dirty="0"/>
          </a:p>
          <a:p>
            <a:pPr marL="342900" indent="-342900">
              <a:buFont typeface="+mj-lt"/>
              <a:buAutoNum type="arabicPeriod"/>
            </a:pPr>
            <a:r>
              <a:rPr lang="ru-RU" dirty="0" err="1"/>
              <a:t>Доменді</a:t>
            </a:r>
            <a:r>
              <a:rPr lang="ru-RU" dirty="0"/>
              <a:t> </a:t>
            </a:r>
            <a:r>
              <a:rPr lang="ru-RU" dirty="0" err="1"/>
              <a:t>балқытудың</a:t>
            </a:r>
            <a:r>
              <a:rPr lang="ru-RU" dirty="0"/>
              <a:t> физика-</a:t>
            </a:r>
            <a:r>
              <a:rPr lang="ru-RU" dirty="0" err="1"/>
              <a:t>химиялық</a:t>
            </a:r>
            <a:r>
              <a:rPr lang="ru-RU" dirty="0"/>
              <a:t> </a:t>
            </a:r>
            <a:r>
              <a:rPr lang="ru-RU" dirty="0" err="1"/>
              <a:t>процестері</a:t>
            </a:r>
            <a:endParaRPr lang="ru-RU" dirty="0"/>
          </a:p>
          <a:p>
            <a:pPr marL="342900" indent="-342900">
              <a:buFont typeface="+mj-lt"/>
              <a:buAutoNum type="arabicPeriod"/>
            </a:pPr>
            <a:r>
              <a:rPr lang="ru-RU" dirty="0"/>
              <a:t>Домна </a:t>
            </a:r>
            <a:r>
              <a:rPr lang="ru-RU" dirty="0" err="1"/>
              <a:t>пешінің</a:t>
            </a:r>
            <a:r>
              <a:rPr lang="ru-RU" dirty="0"/>
              <a:t> </a:t>
            </a:r>
            <a:r>
              <a:rPr lang="ru-RU" dirty="0" err="1"/>
              <a:t>құрылысы</a:t>
            </a:r>
            <a:r>
              <a:rPr lang="ru-RU" dirty="0"/>
              <a:t> </a:t>
            </a:r>
            <a:r>
              <a:rPr lang="ru-RU" dirty="0" err="1"/>
              <a:t>және</a:t>
            </a:r>
            <a:r>
              <a:rPr lang="ru-RU" dirty="0"/>
              <a:t> </a:t>
            </a:r>
            <a:r>
              <a:rPr lang="ru-RU" dirty="0" err="1"/>
              <a:t>жұмысы</a:t>
            </a:r>
            <a:endParaRPr lang="ru-RU" dirty="0"/>
          </a:p>
          <a:p>
            <a:pPr marL="342900" indent="-342900">
              <a:buFont typeface="+mj-lt"/>
              <a:buAutoNum type="arabicPeriod"/>
            </a:pPr>
            <a:r>
              <a:rPr lang="ru-RU" dirty="0"/>
              <a:t>Домна </a:t>
            </a:r>
            <a:r>
              <a:rPr lang="ru-RU" dirty="0" err="1"/>
              <a:t>балқыту</a:t>
            </a:r>
            <a:r>
              <a:rPr lang="ru-RU" dirty="0"/>
              <a:t> </a:t>
            </a:r>
            <a:r>
              <a:rPr lang="ru-RU" dirty="0" err="1"/>
              <a:t>өнімдері</a:t>
            </a:r>
            <a:endParaRPr lang="ru-RU" dirty="0"/>
          </a:p>
          <a:p>
            <a:pPr marL="342900" indent="-342900">
              <a:buFontTx/>
              <a:buAutoNum type="arabicPeriod"/>
              <a:defRPr/>
            </a:pPr>
            <a:endParaRPr lang="ru-RU" dirty="0">
              <a:latin typeface="+mn-lt"/>
            </a:endParaRPr>
          </a:p>
        </p:txBody>
      </p:sp>
      <p:sp>
        <p:nvSpPr>
          <p:cNvPr id="2" name="TextBox 1">
            <a:extLst>
              <a:ext uri="{FF2B5EF4-FFF2-40B4-BE49-F238E27FC236}">
                <a16:creationId xmlns:a16="http://schemas.microsoft.com/office/drawing/2014/main" id="{ADB7247F-431E-3B4E-A93F-CA2D3E2FD646}"/>
              </a:ext>
            </a:extLst>
          </p:cNvPr>
          <p:cNvSpPr txBox="1"/>
          <p:nvPr/>
        </p:nvSpPr>
        <p:spPr>
          <a:xfrm>
            <a:off x="5662464" y="1556792"/>
            <a:ext cx="3024336" cy="4524315"/>
          </a:xfrm>
          <a:prstGeom prst="rect">
            <a:avLst/>
          </a:prstGeom>
          <a:noFill/>
        </p:spPr>
        <p:txBody>
          <a:bodyPr wrap="square" rtlCol="0">
            <a:spAutoFit/>
          </a:bodyPr>
          <a:lstStyle/>
          <a:p>
            <a:pPr algn="ctr">
              <a:defRPr/>
            </a:pPr>
            <a:r>
              <a:rPr lang="ru-RU" b="1" dirty="0">
                <a:solidFill>
                  <a:schemeClr val="accent1">
                    <a:lumMod val="50000"/>
                  </a:schemeClr>
                </a:solidFill>
                <a:effectLst>
                  <a:outerShdw blurRad="38100" dist="38100" dir="2700000" algn="tl">
                    <a:srgbClr val="C0C0C0"/>
                  </a:outerShdw>
                </a:effectLst>
                <a:latin typeface="Arial" charset="0"/>
              </a:rPr>
              <a:t>ГЛОССАРИЙ</a:t>
            </a:r>
          </a:p>
          <a:p>
            <a:pPr>
              <a:defRPr/>
            </a:pPr>
            <a:endParaRPr lang="ru-RU" dirty="0">
              <a:solidFill>
                <a:schemeClr val="accent2"/>
              </a:solidFill>
              <a:effectLst>
                <a:outerShdw blurRad="38100" dist="38100" dir="2700000" algn="tl">
                  <a:srgbClr val="C0C0C0"/>
                </a:outerShdw>
              </a:effectLst>
              <a:latin typeface="Arial" charset="0"/>
            </a:endParaRPr>
          </a:p>
          <a:p>
            <a:pPr>
              <a:tabLst>
                <a:tab pos="363538" algn="l"/>
              </a:tabLst>
            </a:pPr>
            <a:r>
              <a:rPr lang="ru-RU" dirty="0"/>
              <a:t>1.	Домна </a:t>
            </a:r>
            <a:r>
              <a:rPr lang="ru-RU" dirty="0" err="1"/>
              <a:t>пеші</a:t>
            </a:r>
            <a:endParaRPr lang="ru-RU" dirty="0"/>
          </a:p>
          <a:p>
            <a:pPr>
              <a:tabLst>
                <a:tab pos="363538" algn="l"/>
              </a:tabLst>
            </a:pPr>
            <a:r>
              <a:rPr lang="ru-RU" dirty="0"/>
              <a:t>2.	</a:t>
            </a:r>
            <a:r>
              <a:rPr lang="ru-RU" dirty="0" err="1"/>
              <a:t>Шойын</a:t>
            </a:r>
            <a:endParaRPr lang="ru-RU" dirty="0"/>
          </a:p>
          <a:p>
            <a:pPr>
              <a:tabLst>
                <a:tab pos="363538" algn="l"/>
              </a:tabLst>
            </a:pPr>
            <a:r>
              <a:rPr lang="ru-RU" dirty="0"/>
              <a:t>3.	шлак</a:t>
            </a:r>
          </a:p>
          <a:p>
            <a:pPr>
              <a:tabLst>
                <a:tab pos="363538" algn="l"/>
              </a:tabLst>
            </a:pPr>
            <a:r>
              <a:rPr lang="ru-RU" dirty="0"/>
              <a:t>4.	Флюс</a:t>
            </a:r>
          </a:p>
          <a:p>
            <a:pPr>
              <a:tabLst>
                <a:tab pos="363538" algn="l"/>
              </a:tabLst>
            </a:pPr>
            <a:r>
              <a:rPr lang="ru-RU" dirty="0"/>
              <a:t>5.	Кокс</a:t>
            </a:r>
          </a:p>
          <a:p>
            <a:pPr>
              <a:tabLst>
                <a:tab pos="363538" algn="l"/>
              </a:tabLst>
            </a:pPr>
            <a:r>
              <a:rPr lang="ru-RU" dirty="0"/>
              <a:t>6.	</a:t>
            </a:r>
            <a:r>
              <a:rPr lang="ru-RU" dirty="0" err="1"/>
              <a:t>Кокстеу</a:t>
            </a:r>
            <a:endParaRPr lang="ru-RU" dirty="0"/>
          </a:p>
          <a:p>
            <a:pPr>
              <a:tabLst>
                <a:tab pos="363538" algn="l"/>
              </a:tabLst>
            </a:pPr>
            <a:r>
              <a:rPr lang="ru-RU" dirty="0"/>
              <a:t>7.	Шихта</a:t>
            </a:r>
          </a:p>
          <a:p>
            <a:pPr>
              <a:tabLst>
                <a:tab pos="363538" algn="l"/>
              </a:tabLst>
            </a:pPr>
            <a:r>
              <a:rPr lang="ru-RU" dirty="0"/>
              <a:t>8.	</a:t>
            </a:r>
            <a:r>
              <a:rPr lang="ru-RU" dirty="0" err="1"/>
              <a:t>тотықсыздандыру</a:t>
            </a:r>
            <a:endParaRPr lang="ru-RU" dirty="0"/>
          </a:p>
          <a:p>
            <a:pPr>
              <a:tabLst>
                <a:tab pos="363538" algn="l"/>
              </a:tabLst>
            </a:pPr>
            <a:r>
              <a:rPr lang="ru-RU" dirty="0"/>
              <a:t>9.	</a:t>
            </a:r>
            <a:r>
              <a:rPr lang="ru-RU" dirty="0" err="1"/>
              <a:t>Тотығу</a:t>
            </a:r>
            <a:endParaRPr lang="ru-RU" dirty="0"/>
          </a:p>
          <a:p>
            <a:pPr>
              <a:tabLst>
                <a:tab pos="363538" algn="l"/>
              </a:tabLst>
            </a:pPr>
            <a:r>
              <a:rPr lang="ru-RU" dirty="0"/>
              <a:t>10.	</a:t>
            </a:r>
            <a:r>
              <a:rPr lang="ru-RU" dirty="0" err="1"/>
              <a:t>Қоспа</a:t>
            </a:r>
            <a:endParaRPr lang="ru-RU" dirty="0"/>
          </a:p>
          <a:p>
            <a:pPr>
              <a:tabLst>
                <a:tab pos="363538" algn="l"/>
              </a:tabLst>
            </a:pPr>
            <a:r>
              <a:rPr lang="ru-RU" dirty="0"/>
              <a:t>11.	Термодинамика</a:t>
            </a:r>
          </a:p>
          <a:p>
            <a:pPr>
              <a:tabLst>
                <a:tab pos="363538" algn="l"/>
              </a:tabLst>
            </a:pPr>
            <a:r>
              <a:rPr lang="ru-RU" dirty="0"/>
              <a:t>12.	 Домна (колошник) газы</a:t>
            </a:r>
          </a:p>
          <a:p>
            <a:pPr lvl="0"/>
            <a:endParaRPr lang="ru-RU"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20</a:t>
            </a:fld>
            <a:endParaRPr lang="ru-RU" altLang="ru-RU" sz="1400"/>
          </a:p>
        </p:txBody>
      </p:sp>
      <p:pic>
        <p:nvPicPr>
          <p:cNvPr id="9" name="Рисунок 8">
            <a:extLst>
              <a:ext uri="{FF2B5EF4-FFF2-40B4-BE49-F238E27FC236}">
                <a16:creationId xmlns:a16="http://schemas.microsoft.com/office/drawing/2014/main" id="{A03A4A68-044C-4F40-B70D-DC3D40B2FADB}"/>
              </a:ext>
            </a:extLst>
          </p:cNvPr>
          <p:cNvPicPr/>
          <p:nvPr/>
        </p:nvPicPr>
        <p:blipFill rotWithShape="1">
          <a:blip r:embed="rId2">
            <a:extLst>
              <a:ext uri="{28A0092B-C50C-407E-A947-70E740481C1C}">
                <a14:useLocalDpi xmlns:a14="http://schemas.microsoft.com/office/drawing/2010/main" val="0"/>
              </a:ext>
            </a:extLst>
          </a:blip>
          <a:srcRect b="2174"/>
          <a:stretch/>
        </p:blipFill>
        <p:spPr bwMode="auto">
          <a:xfrm>
            <a:off x="376159" y="1052736"/>
            <a:ext cx="4070350" cy="313372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6DA038E-2D57-8C46-AAD6-BE70E6AB9730}"/>
              </a:ext>
            </a:extLst>
          </p:cNvPr>
          <p:cNvSpPr txBox="1"/>
          <p:nvPr/>
        </p:nvSpPr>
        <p:spPr>
          <a:xfrm>
            <a:off x="467543" y="4365104"/>
            <a:ext cx="3960441" cy="954107"/>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1-сурет - Тепе-</a:t>
            </a:r>
            <a:r>
              <a:rPr lang="ru-RU" sz="1400" dirty="0" err="1">
                <a:latin typeface="Times New Roman" pitchFamily="18" charset="0"/>
                <a:cs typeface="Times New Roman" pitchFamily="18" charset="0"/>
              </a:rPr>
              <a:t>теңдік</a:t>
            </a:r>
            <a:r>
              <a:rPr lang="ru-RU" sz="1400" dirty="0">
                <a:latin typeface="Times New Roman" pitchFamily="18" charset="0"/>
                <a:cs typeface="Times New Roman" pitchFamily="18" charset="0"/>
              </a:rPr>
              <a:t> газ </a:t>
            </a:r>
            <a:r>
              <a:rPr lang="ru-RU" sz="1400" dirty="0" err="1">
                <a:latin typeface="Times New Roman" pitchFamily="18" charset="0"/>
                <a:cs typeface="Times New Roman" pitchFamily="18" charset="0"/>
              </a:rPr>
              <a:t>фазасы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құрамының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темір</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оксидтерін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көміртегі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тотығы</a:t>
            </a:r>
            <a:r>
              <a:rPr lang="ru-RU" sz="1400" dirty="0">
                <a:latin typeface="Times New Roman" pitchFamily="18" charset="0"/>
                <a:cs typeface="Times New Roman" pitchFamily="18" charset="0"/>
              </a:rPr>
              <a:t> мен </a:t>
            </a:r>
            <a:r>
              <a:rPr lang="ru-RU" sz="1400" dirty="0" err="1">
                <a:latin typeface="Times New Roman" pitchFamily="18" charset="0"/>
                <a:cs typeface="Times New Roman" pitchFamily="18" charset="0"/>
              </a:rPr>
              <a:t>сутегімен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төмендету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температураға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тәуелділігі</a:t>
            </a:r>
            <a:endParaRPr lang="x-none" sz="1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1468356-F73D-4D42-A54D-71A0889AE0D3}"/>
              </a:ext>
            </a:extLst>
          </p:cNvPr>
          <p:cNvSpPr txBox="1"/>
          <p:nvPr/>
        </p:nvSpPr>
        <p:spPr>
          <a:xfrm>
            <a:off x="4716018" y="1637109"/>
            <a:ext cx="4112794" cy="3139321"/>
          </a:xfrm>
          <a:prstGeom prst="rect">
            <a:avLst/>
          </a:prstGeom>
          <a:noFill/>
        </p:spPr>
        <p:txBody>
          <a:bodyPr wrap="square" rtlCol="0">
            <a:spAutoFit/>
          </a:bodyPr>
          <a:lstStyle/>
          <a:p>
            <a:pPr algn="just"/>
            <a:r>
              <a:rPr lang="kk-KZ" dirty="0">
                <a:latin typeface="Times New Roman" pitchFamily="18" charset="0"/>
                <a:cs typeface="Times New Roman" pitchFamily="18" charset="0"/>
              </a:rPr>
              <a:t>810 °C температурада көміртегі тотығы және  Н</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 оттегіге ұқсас, сондықтан тиісті тотықсыздану реакцияларының қисықтары 810 °C температурада қиылысады (1-суреттегі "n" және " n’ " нүктелері).</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810 °C-тан төмен температурада және СО газ фазасында болған кезде, тотықсыздандыру кезінде Н</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О</a:t>
            </a:r>
            <a:r>
              <a:rPr lang="kk-KZ" baseline="-25000" dirty="0">
                <a:latin typeface="Times New Roman" pitchFamily="18" charset="0"/>
                <a:cs typeface="Times New Roman" pitchFamily="18" charset="0"/>
              </a:rPr>
              <a:t>пар </a:t>
            </a:r>
            <a:r>
              <a:rPr lang="kk-KZ" dirty="0">
                <a:latin typeface="Times New Roman" pitchFamily="18" charset="0"/>
                <a:cs typeface="Times New Roman" pitchFamily="18" charset="0"/>
              </a:rPr>
              <a:t> ішінара оттегіге жақын көміртегі тотығымен ыдырайды.</a:t>
            </a:r>
            <a:endParaRPr lang="ru-RU"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3A77C1EC-CB4A-3046-82A7-9C3F61E89B7B}"/>
              </a:ext>
            </a:extLst>
          </p:cNvPr>
          <p:cNvSpPr txBox="1"/>
          <p:nvPr/>
        </p:nvSpPr>
        <p:spPr>
          <a:xfrm>
            <a:off x="107505" y="5497854"/>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Суреттегі сызық нөмірлері реакцияларға сәйкес келеді: 28-реакция (3); 29-реакция (4); 30-реакция (5); 31-реакция (6); 33-реакция (8); 34-реакция (9); 35-реакция (10); 36-реакция (11)</a:t>
            </a:r>
            <a:endParaRPr lang="ru-RU" sz="14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A2880D9F-7998-1E4C-B27A-0F8630FB640B}"/>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39674359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21</a:t>
            </a:fld>
            <a:endParaRPr lang="ru-RU" altLang="ru-RU" sz="1400"/>
          </a:p>
        </p:txBody>
      </p:sp>
      <p:sp>
        <p:nvSpPr>
          <p:cNvPr id="4" name="TextBox 3">
            <a:extLst>
              <a:ext uri="{FF2B5EF4-FFF2-40B4-BE49-F238E27FC236}">
                <a16:creationId xmlns:a16="http://schemas.microsoft.com/office/drawing/2014/main" id="{81468356-F73D-4D42-A54D-71A0889AE0D3}"/>
              </a:ext>
            </a:extLst>
          </p:cNvPr>
          <p:cNvSpPr txBox="1"/>
          <p:nvPr/>
        </p:nvSpPr>
        <p:spPr>
          <a:xfrm>
            <a:off x="467542" y="836712"/>
            <a:ext cx="8219257" cy="4801314"/>
          </a:xfrm>
          <a:prstGeom prst="rect">
            <a:avLst/>
          </a:prstGeom>
          <a:noFill/>
        </p:spPr>
        <p:txBody>
          <a:bodyPr wrap="square" rtlCol="0">
            <a:spAutoFit/>
          </a:bodyPr>
          <a:lstStyle/>
          <a:p>
            <a:pPr algn="just"/>
            <a:r>
              <a:rPr lang="ru-RU" dirty="0" err="1">
                <a:latin typeface="Times New Roman" pitchFamily="18" charset="0"/>
                <a:cs typeface="Times New Roman" pitchFamily="18" charset="0"/>
              </a:rPr>
              <a:t>Мысалы</a:t>
            </a:r>
            <a:r>
              <a:rPr lang="ru-RU" dirty="0">
                <a:latin typeface="Times New Roman" pitchFamily="18" charset="0"/>
                <a:cs typeface="Times New Roman" pitchFamily="18" charset="0"/>
              </a:rPr>
              <a:t>, </a:t>
            </a:r>
            <a:r>
              <a:rPr lang="en-US" dirty="0" err="1">
                <a:latin typeface="Times New Roman" pitchFamily="18" charset="0"/>
                <a:cs typeface="Times New Roman" pitchFamily="18" charset="0"/>
              </a:rPr>
              <a:t>FeO</a:t>
            </a:r>
            <a:r>
              <a:rPr lang="en-US" dirty="0">
                <a:latin typeface="Times New Roman" pitchFamily="18" charset="0"/>
                <a:cs typeface="Times New Roman" pitchFamily="18" charset="0"/>
              </a:rPr>
              <a:t> </a:t>
            </a:r>
            <a:r>
              <a:rPr lang="ru-RU" dirty="0" err="1">
                <a:latin typeface="Times New Roman" pitchFamily="18" charset="0"/>
                <a:cs typeface="Times New Roman" pitchFamily="18" charset="0"/>
              </a:rPr>
              <a:t>тотықсыздандыру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 </a:t>
            </a:r>
            <a:endParaRPr lang="x-none" b="1" dirty="0">
              <a:latin typeface="Times New Roman" pitchFamily="18" charset="0"/>
              <a:cs typeface="Times New Roman" pitchFamily="18" charset="0"/>
            </a:endParaRPr>
          </a:p>
          <a:p>
            <a:pPr indent="2540000" algn="just"/>
            <a:r>
              <a:rPr lang="ru-RU" dirty="0" err="1">
                <a:latin typeface="Times New Roman" pitchFamily="18" charset="0"/>
                <a:cs typeface="Times New Roman" pitchFamily="18" charset="0"/>
              </a:rPr>
              <a:t>FeO</a:t>
            </a:r>
            <a:r>
              <a:rPr lang="ru-RU" dirty="0">
                <a:latin typeface="Times New Roman" pitchFamily="18" charset="0"/>
                <a:cs typeface="Times New Roman" pitchFamily="18" charset="0"/>
              </a:rPr>
              <a:t> + Н</a:t>
            </a:r>
            <a:r>
              <a:rPr lang="ru-RU" baseline="-25000" dirty="0">
                <a:latin typeface="Times New Roman" pitchFamily="18" charset="0"/>
                <a:cs typeface="Times New Roman" pitchFamily="18" charset="0"/>
              </a:rPr>
              <a:t>2</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Fe</a:t>
            </a:r>
            <a:r>
              <a:rPr lang="ru-RU" dirty="0">
                <a:latin typeface="Times New Roman" pitchFamily="18" charset="0"/>
                <a:cs typeface="Times New Roman" pitchFamily="18" charset="0"/>
              </a:rPr>
              <a:t> + Н</a:t>
            </a:r>
            <a:r>
              <a:rPr lang="ru-RU" baseline="-25000" dirty="0">
                <a:latin typeface="Times New Roman" pitchFamily="18" charset="0"/>
                <a:cs typeface="Times New Roman" pitchFamily="18" charset="0"/>
              </a:rPr>
              <a:t>2</a:t>
            </a:r>
            <a:r>
              <a:rPr lang="ru-RU" dirty="0">
                <a:latin typeface="Times New Roman" pitchFamily="18" charset="0"/>
                <a:cs typeface="Times New Roman" pitchFamily="18" charset="0"/>
              </a:rPr>
              <a:t>О;                                             (13)</a:t>
            </a:r>
            <a:endParaRPr lang="x-none" b="1" dirty="0">
              <a:latin typeface="Times New Roman" pitchFamily="18" charset="0"/>
              <a:cs typeface="Times New Roman" pitchFamily="18" charset="0"/>
            </a:endParaRPr>
          </a:p>
          <a:p>
            <a:pPr indent="2540000" algn="just"/>
            <a:r>
              <a:rPr lang="ru-RU" u="sng" dirty="0">
                <a:latin typeface="Times New Roman" pitchFamily="18" charset="0"/>
                <a:cs typeface="Times New Roman" pitchFamily="18" charset="0"/>
              </a:rPr>
              <a:t>Н</a:t>
            </a:r>
            <a:r>
              <a:rPr lang="ru-RU" u="sng" baseline="-25000" dirty="0">
                <a:latin typeface="Times New Roman" pitchFamily="18" charset="0"/>
                <a:cs typeface="Times New Roman" pitchFamily="18" charset="0"/>
              </a:rPr>
              <a:t>2</a:t>
            </a:r>
            <a:r>
              <a:rPr lang="ru-RU" u="sng" dirty="0">
                <a:latin typeface="Times New Roman" pitchFamily="18" charset="0"/>
                <a:cs typeface="Times New Roman" pitchFamily="18" charset="0"/>
              </a:rPr>
              <a:t>О + СО = Н</a:t>
            </a:r>
            <a:r>
              <a:rPr lang="ru-RU" baseline="-25000" dirty="0">
                <a:latin typeface="Times New Roman" pitchFamily="18" charset="0"/>
                <a:cs typeface="Times New Roman" pitchFamily="18" charset="0"/>
              </a:rPr>
              <a:t>2</a:t>
            </a:r>
            <a:r>
              <a:rPr lang="ru-RU" u="sng" dirty="0">
                <a:latin typeface="Times New Roman" pitchFamily="18" charset="0"/>
                <a:cs typeface="Times New Roman" pitchFamily="18" charset="0"/>
              </a:rPr>
              <a:t> + СО</a:t>
            </a:r>
            <a:r>
              <a:rPr lang="ru-RU" u="sng" baseline="-25000" dirty="0">
                <a:latin typeface="Times New Roman" pitchFamily="18" charset="0"/>
                <a:cs typeface="Times New Roman" pitchFamily="18" charset="0"/>
              </a:rPr>
              <a:t>2</a:t>
            </a:r>
            <a:r>
              <a:rPr lang="ru-RU" dirty="0">
                <a:latin typeface="Times New Roman" pitchFamily="18" charset="0"/>
                <a:cs typeface="Times New Roman" pitchFamily="18" charset="0"/>
              </a:rPr>
              <a:t>;                                            (14)</a:t>
            </a:r>
            <a:endParaRPr lang="x-none" b="1" dirty="0">
              <a:latin typeface="Times New Roman" pitchFamily="18" charset="0"/>
              <a:cs typeface="Times New Roman" pitchFamily="18" charset="0"/>
            </a:endParaRPr>
          </a:p>
          <a:p>
            <a:pPr indent="2540000" algn="just"/>
            <a:r>
              <a:rPr lang="ru-RU" dirty="0" err="1">
                <a:latin typeface="Times New Roman" pitchFamily="18" charset="0"/>
                <a:cs typeface="Times New Roman" pitchFamily="18" charset="0"/>
              </a:rPr>
              <a:t>FeO</a:t>
            </a:r>
            <a:r>
              <a:rPr lang="ru-RU" dirty="0">
                <a:latin typeface="Times New Roman" pitchFamily="18" charset="0"/>
                <a:cs typeface="Times New Roman" pitchFamily="18" charset="0"/>
              </a:rPr>
              <a:t> + СО = </a:t>
            </a:r>
            <a:r>
              <a:rPr lang="ru-RU" dirty="0" err="1">
                <a:latin typeface="Times New Roman" pitchFamily="18" charset="0"/>
                <a:cs typeface="Times New Roman" pitchFamily="18" charset="0"/>
              </a:rPr>
              <a:t>Fe</a:t>
            </a:r>
            <a:r>
              <a:rPr lang="ru-RU" dirty="0">
                <a:latin typeface="Times New Roman" pitchFamily="18" charset="0"/>
                <a:cs typeface="Times New Roman" pitchFamily="18" charset="0"/>
              </a:rPr>
              <a:t> + СО</a:t>
            </a:r>
            <a:r>
              <a:rPr lang="ru-RU" baseline="-25000" dirty="0">
                <a:latin typeface="Times New Roman" pitchFamily="18" charset="0"/>
                <a:cs typeface="Times New Roman" pitchFamily="18" charset="0"/>
              </a:rPr>
              <a:t>2</a:t>
            </a:r>
            <a:r>
              <a:rPr lang="ru-RU" dirty="0">
                <a:latin typeface="Times New Roman" pitchFamily="18" charset="0"/>
                <a:cs typeface="Times New Roman" pitchFamily="18" charset="0"/>
              </a:rPr>
              <a:t>.                                           (15)</a:t>
            </a:r>
            <a:endParaRPr lang="x-none" b="1"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endParaRPr lang="x-none" b="1"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810 °C-тан жоғары температурада сутегі СО-ға қарағанда күшті тотықсыздандырғыш болып табылады. Осы температурада су газының реакциясы арқылы су буын тотықсыздандыру кезінде пайда болатын ыдырау болмайды. </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Алайда, 950-1000 °C және одан жоғары температурада Н</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О қатты көміртекпен ыдырап, процесті тікелей тотықсыздандыру аймағына өткізеді (</a:t>
            </a:r>
            <a:r>
              <a:rPr lang="kk-KZ" dirty="0" err="1">
                <a:latin typeface="Times New Roman" pitchFamily="18" charset="0"/>
                <a:cs typeface="Times New Roman" pitchFamily="18" charset="0"/>
              </a:rPr>
              <a:t>FeO</a:t>
            </a:r>
            <a:r>
              <a:rPr lang="kk-KZ" dirty="0">
                <a:latin typeface="Times New Roman" pitchFamily="18" charset="0"/>
                <a:cs typeface="Times New Roman" pitchFamily="18" charset="0"/>
              </a:rPr>
              <a:t> тотықсыздандыру мысалында): </a:t>
            </a:r>
            <a:endParaRPr lang="ru-RU" dirty="0">
              <a:latin typeface="Times New Roman" pitchFamily="18" charset="0"/>
              <a:cs typeface="Times New Roman" pitchFamily="18" charset="0"/>
            </a:endParaRPr>
          </a:p>
          <a:p>
            <a:pPr algn="just"/>
            <a:endParaRPr lang="x-none" b="1" dirty="0"/>
          </a:p>
          <a:p>
            <a:r>
              <a:rPr lang="ru-RU" dirty="0"/>
              <a:t> </a:t>
            </a:r>
            <a:endParaRPr lang="x-none" b="1" dirty="0"/>
          </a:p>
          <a:p>
            <a:pPr indent="2540000"/>
            <a:r>
              <a:rPr lang="ru-RU" dirty="0" err="1"/>
              <a:t>FeO</a:t>
            </a:r>
            <a:r>
              <a:rPr lang="ru-RU" dirty="0"/>
              <a:t> + Н</a:t>
            </a:r>
            <a:r>
              <a:rPr lang="ru-RU" baseline="-25000" dirty="0"/>
              <a:t>2</a:t>
            </a:r>
            <a:r>
              <a:rPr lang="ru-RU" dirty="0"/>
              <a:t> = </a:t>
            </a:r>
            <a:r>
              <a:rPr lang="ru-RU" dirty="0" err="1"/>
              <a:t>Fe</a:t>
            </a:r>
            <a:r>
              <a:rPr lang="ru-RU" dirty="0"/>
              <a:t> + Н</a:t>
            </a:r>
            <a:r>
              <a:rPr lang="ru-RU" baseline="-25000" dirty="0"/>
              <a:t>2</a:t>
            </a:r>
            <a:r>
              <a:rPr lang="ru-RU" dirty="0"/>
              <a:t>О;                                             (16)</a:t>
            </a:r>
            <a:endParaRPr lang="x-none" b="1" dirty="0"/>
          </a:p>
          <a:p>
            <a:pPr indent="2540000"/>
            <a:r>
              <a:rPr lang="ru-RU" u="sng" dirty="0"/>
              <a:t>Н</a:t>
            </a:r>
            <a:r>
              <a:rPr lang="ru-RU" baseline="-25000" dirty="0"/>
              <a:t>2</a:t>
            </a:r>
            <a:r>
              <a:rPr lang="ru-RU" u="sng" dirty="0"/>
              <a:t>О + С = Н</a:t>
            </a:r>
            <a:r>
              <a:rPr lang="ru-RU" u="sng" baseline="-25000" dirty="0"/>
              <a:t>2</a:t>
            </a:r>
            <a:r>
              <a:rPr lang="ru-RU" u="sng" dirty="0"/>
              <a:t> + СО;</a:t>
            </a:r>
            <a:r>
              <a:rPr lang="ru-RU" dirty="0"/>
              <a:t>                                                (17)</a:t>
            </a:r>
            <a:endParaRPr lang="x-none" b="1" dirty="0"/>
          </a:p>
          <a:p>
            <a:pPr indent="2540000"/>
            <a:r>
              <a:rPr lang="ru-RU" dirty="0" err="1"/>
              <a:t>FeO</a:t>
            </a:r>
            <a:r>
              <a:rPr lang="ru-RU" dirty="0"/>
              <a:t> + С = </a:t>
            </a:r>
            <a:r>
              <a:rPr lang="ru-RU" dirty="0" err="1"/>
              <a:t>Fe</a:t>
            </a:r>
            <a:r>
              <a:rPr lang="ru-RU" dirty="0"/>
              <a:t> + СО.                                               (18)</a:t>
            </a:r>
            <a:endParaRPr lang="x-none" b="1" dirty="0"/>
          </a:p>
        </p:txBody>
      </p:sp>
      <p:sp>
        <p:nvSpPr>
          <p:cNvPr id="10" name="TextBox 9">
            <a:extLst>
              <a:ext uri="{FF2B5EF4-FFF2-40B4-BE49-F238E27FC236}">
                <a16:creationId xmlns:a16="http://schemas.microsoft.com/office/drawing/2014/main" id="{8831D5C8-E822-724B-9485-10A96AC13427}"/>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40337516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22</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931571"/>
            <a:ext cx="8640960" cy="579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ru-RU" sz="1800" b="1" i="1" dirty="0" err="1">
                <a:solidFill>
                  <a:srgbClr val="0070C0"/>
                </a:solidFill>
              </a:rPr>
              <a:t>Қатты</a:t>
            </a:r>
            <a:r>
              <a:rPr lang="ru-RU" sz="1800" b="1" i="1" dirty="0">
                <a:solidFill>
                  <a:srgbClr val="0070C0"/>
                </a:solidFill>
              </a:rPr>
              <a:t> </a:t>
            </a:r>
            <a:r>
              <a:rPr lang="ru-RU" sz="1800" b="1" i="1" dirty="0" err="1">
                <a:solidFill>
                  <a:srgbClr val="0070C0"/>
                </a:solidFill>
              </a:rPr>
              <a:t>көміртектің</a:t>
            </a:r>
            <a:r>
              <a:rPr lang="ru-RU" sz="1800" b="1" i="1" dirty="0">
                <a:solidFill>
                  <a:srgbClr val="0070C0"/>
                </a:solidFill>
              </a:rPr>
              <a:t> </a:t>
            </a:r>
            <a:r>
              <a:rPr lang="ru-RU" sz="1800" b="1" i="1" dirty="0" err="1">
                <a:solidFill>
                  <a:srgbClr val="0070C0"/>
                </a:solidFill>
              </a:rPr>
              <a:t>қатысуымен</a:t>
            </a:r>
            <a:r>
              <a:rPr lang="ru-RU" sz="1800" b="1" i="1" dirty="0">
                <a:solidFill>
                  <a:srgbClr val="0070C0"/>
                </a:solidFill>
              </a:rPr>
              <a:t> </a:t>
            </a:r>
            <a:r>
              <a:rPr lang="ru-RU" sz="1800" b="1" i="1" dirty="0" err="1">
                <a:solidFill>
                  <a:srgbClr val="0070C0"/>
                </a:solidFill>
              </a:rPr>
              <a:t>темір</a:t>
            </a:r>
            <a:r>
              <a:rPr lang="ru-RU" sz="1800" b="1" i="1" dirty="0">
                <a:solidFill>
                  <a:srgbClr val="0070C0"/>
                </a:solidFill>
              </a:rPr>
              <a:t> </a:t>
            </a:r>
            <a:r>
              <a:rPr lang="ru-RU" sz="1800" b="1" i="1" dirty="0" err="1">
                <a:solidFill>
                  <a:srgbClr val="0070C0"/>
                </a:solidFill>
              </a:rPr>
              <a:t>оксидтерін</a:t>
            </a:r>
            <a:r>
              <a:rPr lang="ru-RU" sz="1800" b="1" i="1" dirty="0">
                <a:solidFill>
                  <a:srgbClr val="0070C0"/>
                </a:solidFill>
              </a:rPr>
              <a:t> </a:t>
            </a:r>
            <a:r>
              <a:rPr lang="ru-RU" sz="1800" b="1" i="1" dirty="0" err="1">
                <a:solidFill>
                  <a:srgbClr val="0070C0"/>
                </a:solidFill>
              </a:rPr>
              <a:t>тотықсыздандыру</a:t>
            </a:r>
            <a:endParaRPr lang="ru-RU" sz="1800" b="1" i="1" dirty="0">
              <a:solidFill>
                <a:srgbClr val="0070C0"/>
              </a:solidFill>
            </a:endParaRPr>
          </a:p>
          <a:p>
            <a:pPr algn="just">
              <a:buNone/>
            </a:pPr>
            <a:r>
              <a:rPr lang="kk-KZ" sz="1800" dirty="0">
                <a:latin typeface="Times New Roman" pitchFamily="18" charset="0"/>
                <a:cs typeface="Times New Roman" pitchFamily="18" charset="0"/>
              </a:rPr>
              <a:t>Басқа оксидтерді тотықсыздандыру сияқты, темір оксидтерін қатты көміртекпен тотықтың бөліктері мен көміртегі - кокс, көмір, графиттің тікелей байланысы арқылы тотықсыздандыру кесек материалдар арасындағы байланыстардың жетілмегендігіне байланысты өте шектеулі. тотықсыздандырудың негізгі көлемі жанама тотықсыздандыру (1) және көміртекті газдандыру (19) кезеңдері арқылы газ фазасы арқылы жүзеге асырылады): </a:t>
            </a:r>
            <a:endParaRPr lang="ru-RU" sz="1800" dirty="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a:p>
            <a:pPr algn="r">
              <a:buNone/>
            </a:pPr>
            <a:r>
              <a:rPr lang="ru-RU" sz="1800" dirty="0"/>
              <a:t>СО</a:t>
            </a:r>
            <a:r>
              <a:rPr lang="ru-RU" sz="1800" baseline="-25000" dirty="0"/>
              <a:t>2</a:t>
            </a:r>
            <a:r>
              <a:rPr lang="ru-RU" sz="1800" dirty="0"/>
              <a:t> + С</a:t>
            </a:r>
            <a:r>
              <a:rPr lang="ru-RU" sz="1800" baseline="-25000" dirty="0"/>
              <a:t>(т)</a:t>
            </a:r>
            <a:r>
              <a:rPr lang="ru-RU" sz="1800" dirty="0"/>
              <a:t> = 2СО                                             (19)</a:t>
            </a:r>
            <a:r>
              <a:rPr lang="x-none" sz="1800" dirty="0"/>
              <a:t> </a:t>
            </a:r>
            <a:endParaRPr lang="ru-RU" sz="1800" dirty="0"/>
          </a:p>
          <a:p>
            <a:pPr algn="just">
              <a:buNone/>
            </a:pPr>
            <a:r>
              <a:rPr lang="ru-RU" sz="1800" dirty="0"/>
              <a:t> </a:t>
            </a:r>
            <a:r>
              <a:rPr lang="kk-KZ" sz="1800" dirty="0">
                <a:latin typeface="Times New Roman" pitchFamily="18" charset="0"/>
                <a:cs typeface="Times New Roman" pitchFamily="18" charset="0"/>
              </a:rPr>
              <a:t>(19) Реакция тек 950-1000 °C - тан жоғары температура аймағында жүретіндіктен және Fe</a:t>
            </a:r>
            <a:r>
              <a:rPr lang="kk-KZ" sz="1800"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О</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 жанама тотықсыздандыру қалыпты температурада қайтымсыз аяқталатындықтан, тікелей тотықсыздандыру тек екі темір оксиді- Fe</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О</a:t>
            </a:r>
            <a:r>
              <a:rPr lang="kk-KZ" sz="1800" baseline="-25000" dirty="0">
                <a:latin typeface="Times New Roman" pitchFamily="18" charset="0"/>
                <a:cs typeface="Times New Roman" pitchFamily="18" charset="0"/>
              </a:rPr>
              <a:t>4</a:t>
            </a:r>
            <a:r>
              <a:rPr lang="kk-KZ" sz="1800" dirty="0">
                <a:latin typeface="Times New Roman" pitchFamily="18" charset="0"/>
                <a:cs typeface="Times New Roman" pitchFamily="18" charset="0"/>
              </a:rPr>
              <a:t> және FeО үшін мүмкін болады.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FeО -дан темірді тотықсыздандыру үшін тікелей тотықсыздандыру процесін схемамен сипаттауға болады:  </a:t>
            </a:r>
            <a:endParaRPr lang="ru-RU" sz="1800" dirty="0">
              <a:latin typeface="Times New Roman" pitchFamily="18" charset="0"/>
              <a:cs typeface="Times New Roman" pitchFamily="18" charset="0"/>
            </a:endParaRPr>
          </a:p>
          <a:p>
            <a:pPr algn="just">
              <a:buNone/>
            </a:pPr>
            <a:endParaRPr lang="x-none" sz="1800" b="1" dirty="0">
              <a:latin typeface="Times New Roman" pitchFamily="18" charset="0"/>
              <a:cs typeface="Times New Roman" pitchFamily="18" charset="0"/>
            </a:endParaRPr>
          </a:p>
          <a:p>
            <a:pPr algn="r">
              <a:buNone/>
            </a:pPr>
            <a:r>
              <a:rPr lang="ru-RU" sz="1800" dirty="0" err="1"/>
              <a:t>FeО</a:t>
            </a:r>
            <a:r>
              <a:rPr lang="ru-RU" sz="1800" dirty="0"/>
              <a:t> + СО = </a:t>
            </a:r>
            <a:r>
              <a:rPr lang="ru-RU" sz="1800" dirty="0" err="1"/>
              <a:t>Fe</a:t>
            </a:r>
            <a:r>
              <a:rPr lang="ru-RU" sz="1800" dirty="0"/>
              <a:t> + СО</a:t>
            </a:r>
            <a:r>
              <a:rPr lang="ru-RU" sz="1800" baseline="-25000" dirty="0"/>
              <a:t>2</a:t>
            </a:r>
            <a:r>
              <a:rPr lang="ru-RU" sz="1800" dirty="0"/>
              <a:t>	                             (20)</a:t>
            </a:r>
            <a:endParaRPr lang="x-none" sz="1800" b="1" dirty="0"/>
          </a:p>
          <a:p>
            <a:pPr algn="r">
              <a:buNone/>
            </a:pPr>
            <a:r>
              <a:rPr lang="ru-RU" sz="1800" dirty="0"/>
              <a:t>С + СО</a:t>
            </a:r>
            <a:r>
              <a:rPr lang="ru-RU" sz="1800" baseline="-25000" dirty="0"/>
              <a:t>2 </a:t>
            </a:r>
            <a:r>
              <a:rPr lang="ru-RU" sz="1800" dirty="0"/>
              <a:t>= 2СО                                  	(21)</a:t>
            </a:r>
          </a:p>
        </p:txBody>
      </p:sp>
      <p:sp>
        <p:nvSpPr>
          <p:cNvPr id="5" name="TextBox 4">
            <a:extLst>
              <a:ext uri="{FF2B5EF4-FFF2-40B4-BE49-F238E27FC236}">
                <a16:creationId xmlns:a16="http://schemas.microsoft.com/office/drawing/2014/main" id="{6758886A-A3D2-A64A-B595-820437D9878B}"/>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35737265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23</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931571"/>
            <a:ext cx="864096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ru-RU" sz="1800" dirty="0" err="1">
                <a:latin typeface="Times New Roman" pitchFamily="18" charset="0"/>
                <a:cs typeface="Times New Roman" pitchFamily="18" charset="0"/>
              </a:rPr>
              <a:t>Жалпы</a:t>
            </a:r>
            <a:r>
              <a:rPr lang="ru-RU" sz="1800" dirty="0">
                <a:latin typeface="Times New Roman" pitchFamily="18" charset="0"/>
                <a:cs typeface="Times New Roman" pitchFamily="18" charset="0"/>
              </a:rPr>
              <a:t> реакция:</a:t>
            </a:r>
            <a:endParaRPr lang="ru-RU" sz="1200" dirty="0">
              <a:latin typeface="Times New Roman" pitchFamily="18" charset="0"/>
              <a:cs typeface="Times New Roman" pitchFamily="18" charset="0"/>
            </a:endParaRPr>
          </a:p>
          <a:p>
            <a:pPr algn="r">
              <a:buNone/>
            </a:pPr>
            <a:r>
              <a:rPr lang="ru-RU" sz="1800" dirty="0" err="1">
                <a:latin typeface="Times New Roman" pitchFamily="18" charset="0"/>
                <a:cs typeface="Times New Roman" pitchFamily="18" charset="0"/>
              </a:rPr>
              <a:t>FeO</a:t>
            </a:r>
            <a:r>
              <a:rPr lang="ru-RU" sz="1800" dirty="0">
                <a:latin typeface="Times New Roman" pitchFamily="18" charset="0"/>
                <a:cs typeface="Times New Roman" pitchFamily="18" charset="0"/>
              </a:rPr>
              <a:t> + С = </a:t>
            </a:r>
            <a:r>
              <a:rPr lang="ru-RU" sz="1800" dirty="0" err="1">
                <a:latin typeface="Times New Roman" pitchFamily="18" charset="0"/>
                <a:cs typeface="Times New Roman" pitchFamily="18" charset="0"/>
              </a:rPr>
              <a:t>Fe</a:t>
            </a:r>
            <a:r>
              <a:rPr lang="ru-RU" sz="1800" dirty="0">
                <a:latin typeface="Times New Roman" pitchFamily="18" charset="0"/>
                <a:cs typeface="Times New Roman" pitchFamily="18" charset="0"/>
              </a:rPr>
              <a:t> + СО ΔН°</a:t>
            </a:r>
            <a:r>
              <a:rPr lang="ru-RU" sz="1800" baseline="-25000" dirty="0">
                <a:latin typeface="Times New Roman" pitchFamily="18" charset="0"/>
                <a:cs typeface="Times New Roman" pitchFamily="18" charset="0"/>
              </a:rPr>
              <a:t>298</a:t>
            </a:r>
            <a:r>
              <a:rPr lang="ru-RU" sz="1800" dirty="0">
                <a:latin typeface="Times New Roman" pitchFamily="18" charset="0"/>
                <a:cs typeface="Times New Roman" pitchFamily="18" charset="0"/>
              </a:rPr>
              <a:t> = 152,6 кДж.                           (22)</a:t>
            </a:r>
          </a:p>
          <a:p>
            <a:pPr algn="r">
              <a:buNone/>
            </a:pPr>
            <a:endParaRPr lang="ru-RU" sz="1800" dirty="0">
              <a:latin typeface="Times New Roman" pitchFamily="18" charset="0"/>
              <a:cs typeface="Times New Roman" pitchFamily="18" charset="0"/>
            </a:endParaRPr>
          </a:p>
          <a:p>
            <a:pPr>
              <a:buNone/>
            </a:pPr>
            <a:r>
              <a:rPr lang="ru-RU" sz="1800" dirty="0">
                <a:latin typeface="Times New Roman" pitchFamily="18" charset="0"/>
                <a:cs typeface="Times New Roman" pitchFamily="18" charset="0"/>
              </a:rPr>
              <a:t>Магнетит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тікелей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тотықсыздандырудың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жалпы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реакциясы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келесідей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болады</a:t>
            </a:r>
            <a:r>
              <a:rPr lang="ru-RU" sz="1800" dirty="0">
                <a:latin typeface="Times New Roman" pitchFamily="18" charset="0"/>
                <a:cs typeface="Times New Roman" pitchFamily="18" charset="0"/>
              </a:rPr>
              <a:t>:</a:t>
            </a:r>
          </a:p>
          <a:p>
            <a:pPr>
              <a:buNone/>
            </a:pPr>
            <a:r>
              <a:rPr lang="ru-RU" sz="1800" dirty="0">
                <a:latin typeface="Times New Roman" pitchFamily="18" charset="0"/>
                <a:cs typeface="Times New Roman" pitchFamily="18" charset="0"/>
              </a:rPr>
              <a:t> </a:t>
            </a:r>
            <a:endParaRPr lang="x-none" sz="1800" b="1" dirty="0">
              <a:latin typeface="Times New Roman" pitchFamily="18" charset="0"/>
              <a:cs typeface="Times New Roman" pitchFamily="18" charset="0"/>
            </a:endParaRPr>
          </a:p>
          <a:p>
            <a:pPr algn="r">
              <a:buNone/>
            </a:pPr>
            <a:r>
              <a:rPr lang="ru-RU" sz="1800" dirty="0">
                <a:latin typeface="Times New Roman" pitchFamily="18" charset="0"/>
                <a:cs typeface="Times New Roman" pitchFamily="18" charset="0"/>
              </a:rPr>
              <a:t>Fe</a:t>
            </a:r>
            <a:r>
              <a:rPr lang="ru-RU" sz="1800" baseline="-25000" dirty="0">
                <a:latin typeface="Times New Roman" pitchFamily="18" charset="0"/>
                <a:cs typeface="Times New Roman" pitchFamily="18" charset="0"/>
              </a:rPr>
              <a:t>3</a:t>
            </a:r>
            <a:r>
              <a:rPr lang="ru-RU" sz="1800" dirty="0">
                <a:latin typeface="Times New Roman" pitchFamily="18" charset="0"/>
                <a:cs typeface="Times New Roman" pitchFamily="18" charset="0"/>
              </a:rPr>
              <a:t>O</a:t>
            </a:r>
            <a:r>
              <a:rPr lang="ru-RU" sz="1800" baseline="-25000" dirty="0">
                <a:latin typeface="Times New Roman" pitchFamily="18" charset="0"/>
                <a:cs typeface="Times New Roman" pitchFamily="18" charset="0"/>
              </a:rPr>
              <a:t>4</a:t>
            </a:r>
            <a:r>
              <a:rPr lang="ru-RU" sz="1800" dirty="0">
                <a:latin typeface="Times New Roman" pitchFamily="18" charset="0"/>
                <a:cs typeface="Times New Roman" pitchFamily="18" charset="0"/>
              </a:rPr>
              <a:t> + С = 3FeO + СО,        ΔН°</a:t>
            </a:r>
            <a:r>
              <a:rPr lang="ru-RU" sz="1800" baseline="-25000" dirty="0">
                <a:latin typeface="Times New Roman" pitchFamily="18" charset="0"/>
                <a:cs typeface="Times New Roman" pitchFamily="18" charset="0"/>
              </a:rPr>
              <a:t>298</a:t>
            </a:r>
            <a:r>
              <a:rPr lang="ru-RU" sz="1800" dirty="0">
                <a:latin typeface="Times New Roman" pitchFamily="18" charset="0"/>
                <a:cs typeface="Times New Roman" pitchFamily="18" charset="0"/>
              </a:rPr>
              <a:t> = 207,5 кДж                           (23) </a:t>
            </a:r>
            <a:endParaRPr lang="x-none" sz="1800" b="1" dirty="0">
              <a:latin typeface="Times New Roman" pitchFamily="18" charset="0"/>
              <a:cs typeface="Times New Roman" pitchFamily="18" charset="0"/>
            </a:endParaRPr>
          </a:p>
          <a:p>
            <a:pPr>
              <a:buNone/>
            </a:pPr>
            <a:r>
              <a:rPr lang="ru-RU" sz="1800" dirty="0">
                <a:latin typeface="Times New Roman" pitchFamily="18" charset="0"/>
                <a:cs typeface="Times New Roman" pitchFamily="18" charset="0"/>
              </a:rPr>
              <a:t> </a:t>
            </a:r>
            <a:endParaRPr lang="x-none" sz="1800" b="1" dirty="0">
              <a:latin typeface="Times New Roman" pitchFamily="18" charset="0"/>
              <a:cs typeface="Times New Roman" pitchFamily="18" charset="0"/>
            </a:endParaRPr>
          </a:p>
          <a:p>
            <a:pPr algn="just">
              <a:buNone/>
            </a:pPr>
            <a:r>
              <a:rPr lang="ru-RU" sz="1800" dirty="0" err="1">
                <a:latin typeface="Times New Roman" pitchFamily="18" charset="0"/>
                <a:cs typeface="Times New Roman" pitchFamily="18" charset="0"/>
              </a:rPr>
              <a:t>Реакциялар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эндотермиялық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болғандықтан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температураның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жоғарылауы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жүруіне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ықпал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етеді</a:t>
            </a:r>
            <a:r>
              <a:rPr lang="ru-RU" sz="1800" dirty="0">
                <a:latin typeface="Times New Roman" pitchFamily="18" charset="0"/>
                <a:cs typeface="Times New Roman" pitchFamily="18" charset="0"/>
              </a:rPr>
              <a:t>, тепе-</a:t>
            </a:r>
            <a:r>
              <a:rPr lang="ru-RU" sz="1800" dirty="0" err="1">
                <a:latin typeface="Times New Roman" pitchFamily="18" charset="0"/>
                <a:cs typeface="Times New Roman" pitchFamily="18" charset="0"/>
              </a:rPr>
              <a:t>теңдік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жаққа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ауысады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қысымның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төмендеуі</a:t>
            </a:r>
            <a:r>
              <a:rPr lang="ru-RU" sz="1800" dirty="0">
                <a:latin typeface="Times New Roman" pitchFamily="18" charset="0"/>
                <a:cs typeface="Times New Roman" pitchFamily="18" charset="0"/>
              </a:rPr>
              <a:t> де </a:t>
            </a:r>
            <a:r>
              <a:rPr lang="ru-RU" sz="1800" dirty="0" err="1">
                <a:latin typeface="Times New Roman" pitchFamily="18" charset="0"/>
                <a:cs typeface="Times New Roman" pitchFamily="18" charset="0"/>
              </a:rPr>
              <a:t>осылай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әрекет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етеді</a:t>
            </a:r>
            <a:r>
              <a:rPr lang="ru-RU" sz="1800" dirty="0">
                <a:latin typeface="Times New Roman" pitchFamily="18" charset="0"/>
                <a:cs typeface="Times New Roman" pitchFamily="18" charset="0"/>
              </a:rPr>
              <a:t>.</a:t>
            </a:r>
          </a:p>
          <a:p>
            <a:pPr algn="just">
              <a:buNone/>
            </a:pPr>
            <a:endParaRPr lang="ru-RU" sz="1800" b="1"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Тікелей тотықсыздандыру реакциясының тепе-теңдік шарттары графикте көрсетілген (2-сурет), оған жанама тотықсыздандыру (3-5)мреакцияларының тепе-теңдік қисықтары  (28-30 сызықтар) және газ фазасының ағымдағы қысымы кезінде көміртекті газдандыру реакциясының тепе-теңдік қисығы салынған:  </a:t>
            </a:r>
            <a:endParaRPr lang="ru-RU" sz="1800" dirty="0">
              <a:latin typeface="Times New Roman" pitchFamily="18" charset="0"/>
              <a:cs typeface="Times New Roman" pitchFamily="18" charset="0"/>
            </a:endParaRPr>
          </a:p>
          <a:p>
            <a:pPr algn="just">
              <a:buNone/>
            </a:pPr>
            <a:endParaRPr lang="x-none" sz="1800" b="1" dirty="0"/>
          </a:p>
          <a:p>
            <a:pPr algn="just">
              <a:buNone/>
            </a:pPr>
            <a:r>
              <a:rPr lang="x-none" sz="1800" dirty="0"/>
              <a:t>     </a:t>
            </a:r>
            <a:endParaRPr lang="ru-RU" sz="1800" dirty="0"/>
          </a:p>
        </p:txBody>
      </p:sp>
      <p:sp>
        <p:nvSpPr>
          <p:cNvPr id="5" name="TextBox 4">
            <a:extLst>
              <a:ext uri="{FF2B5EF4-FFF2-40B4-BE49-F238E27FC236}">
                <a16:creationId xmlns:a16="http://schemas.microsoft.com/office/drawing/2014/main" id="{9CA10658-6585-084F-92A9-C9CAF37F491B}"/>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23300619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24</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4855373" y="998374"/>
            <a:ext cx="4032448"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dirty="0">
                <a:latin typeface="Times New Roman" pitchFamily="18" charset="0"/>
                <a:cs typeface="Times New Roman" pitchFamily="18" charset="0"/>
              </a:rPr>
              <a:t>2-суретте атмосфералық қысым кезінде (22) және (23) реакциялар бойынша темір оксидтерінің тікелей төмендеуінің басталу температурасы көміртекті газдандыру реакциясы сызығының (4) және (5) реакция сызықтарымен қиылысу нүктелеріне сәйкес келеді және сәйкесінше 650 және 700 °C құрайды.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650 °C-тан төмен температурада екі реакция да темір мен FeO-ны Fe</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O</a:t>
            </a:r>
            <a:r>
              <a:rPr lang="kk-KZ" sz="1800" baseline="-25000" dirty="0">
                <a:latin typeface="Times New Roman" pitchFamily="18" charset="0"/>
                <a:cs typeface="Times New Roman" pitchFamily="18" charset="0"/>
              </a:rPr>
              <a:t>4 </a:t>
            </a:r>
            <a:r>
              <a:rPr lang="kk-KZ" sz="1800" dirty="0">
                <a:latin typeface="Times New Roman" pitchFamily="18" charset="0"/>
                <a:cs typeface="Times New Roman" pitchFamily="18" charset="0"/>
              </a:rPr>
              <a:t>-ке дейін тотықтыру бағытында қайтымсыз жүреді.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650-700 °C температурада темір FeO-ға дейін тотығады, ал Fe</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O</a:t>
            </a:r>
            <a:r>
              <a:rPr lang="kk-KZ" sz="1800" baseline="-25000" dirty="0">
                <a:latin typeface="Times New Roman" pitchFamily="18" charset="0"/>
                <a:cs typeface="Times New Roman" pitchFamily="18" charset="0"/>
              </a:rPr>
              <a:t>4    </a:t>
            </a:r>
            <a:r>
              <a:rPr lang="kk-KZ" sz="1800" dirty="0">
                <a:latin typeface="Times New Roman" pitchFamily="18" charset="0"/>
                <a:cs typeface="Times New Roman" pitchFamily="18" charset="0"/>
              </a:rPr>
              <a:t>FeO-ға дейін азаяды.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700 °C-тан жоғары температурада Fe</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O</a:t>
            </a:r>
            <a:r>
              <a:rPr lang="kk-KZ" sz="1800" baseline="-25000" dirty="0">
                <a:latin typeface="Times New Roman" pitchFamily="18" charset="0"/>
                <a:cs typeface="Times New Roman" pitchFamily="18" charset="0"/>
              </a:rPr>
              <a:t>4  </a:t>
            </a:r>
            <a:r>
              <a:rPr lang="kk-KZ" sz="1800" dirty="0">
                <a:latin typeface="Times New Roman" pitchFamily="18" charset="0"/>
                <a:cs typeface="Times New Roman" pitchFamily="18" charset="0"/>
              </a:rPr>
              <a:t>және FeO металлды темірге дейін азаяды.</a:t>
            </a:r>
            <a:endParaRPr lang="ru-RU" sz="1800"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A912F924-8176-F241-8495-67A32CD325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4967" y="836712"/>
            <a:ext cx="3840480" cy="3383280"/>
          </a:xfrm>
          <a:prstGeom prst="rect">
            <a:avLst/>
          </a:prstGeom>
          <a:noFill/>
          <a:ln>
            <a:noFill/>
          </a:ln>
        </p:spPr>
      </p:pic>
      <p:sp>
        <p:nvSpPr>
          <p:cNvPr id="2" name="TextBox 1">
            <a:extLst>
              <a:ext uri="{FF2B5EF4-FFF2-40B4-BE49-F238E27FC236}">
                <a16:creationId xmlns:a16="http://schemas.microsoft.com/office/drawing/2014/main" id="{99FAF678-F55B-384D-AD83-BC50EF7EA6F5}"/>
              </a:ext>
            </a:extLst>
          </p:cNvPr>
          <p:cNvSpPr txBox="1"/>
          <p:nvPr/>
        </p:nvSpPr>
        <p:spPr>
          <a:xfrm>
            <a:off x="251520" y="4437112"/>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2-сурет - 10</a:t>
            </a:r>
            <a:r>
              <a:rPr lang="kk-KZ" sz="1400" baseline="30000" dirty="0">
                <a:latin typeface="Times New Roman" pitchFamily="18" charset="0"/>
                <a:cs typeface="Times New Roman" pitchFamily="18" charset="0"/>
              </a:rPr>
              <a:t>5</a:t>
            </a:r>
            <a:r>
              <a:rPr lang="kk-KZ" sz="1400" dirty="0">
                <a:latin typeface="Times New Roman" pitchFamily="18" charset="0"/>
                <a:cs typeface="Times New Roman" pitchFamily="18" charset="0"/>
              </a:rPr>
              <a:t>Па қысымда (19) реакция үшін тепе-тең газ фазасы құрамының және темір оксидтерін жанама төмендету реакцияларының (таза заттар үшін) температуралық тәуелділігі</a:t>
            </a:r>
            <a:endParaRPr lang="ru-RU" sz="1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C4759F3-E900-204B-BE35-FD90F164E213}"/>
              </a:ext>
            </a:extLst>
          </p:cNvPr>
          <p:cNvSpPr txBox="1"/>
          <p:nvPr/>
        </p:nvSpPr>
        <p:spPr>
          <a:xfrm>
            <a:off x="251520" y="5759678"/>
            <a:ext cx="4464496" cy="523220"/>
          </a:xfrm>
          <a:prstGeom prst="rect">
            <a:avLst/>
          </a:prstGeom>
          <a:noFill/>
        </p:spPr>
        <p:txBody>
          <a:bodyPr wrap="square" rtlCol="0">
            <a:spAutoFit/>
          </a:bodyPr>
          <a:lstStyle/>
          <a:p>
            <a:pPr algn="ctr"/>
            <a:r>
              <a:rPr lang="ru-RU" sz="1400" dirty="0" err="1">
                <a:latin typeface="Times New Roman" pitchFamily="18" charset="0"/>
                <a:cs typeface="Times New Roman" pitchFamily="18" charset="0"/>
              </a:rPr>
              <a:t>Суреттегі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сызық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нөмірлері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сәйкес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келеді</a:t>
            </a:r>
            <a:r>
              <a:rPr lang="ru-RU" sz="1400" dirty="0">
                <a:latin typeface="Times New Roman" pitchFamily="18" charset="0"/>
                <a:cs typeface="Times New Roman" pitchFamily="18" charset="0"/>
              </a:rPr>
              <a:t>: 28-реакция (3); 29-реакция (4); 30-реакция (5)</a:t>
            </a:r>
            <a:endParaRPr lang="x-none" sz="14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C5A7948A-7593-3249-AA1E-4838CB023AEE}"/>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30135976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25</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4815638" y="1309400"/>
            <a:ext cx="4032448"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dirty="0">
                <a:latin typeface="Times New Roman" pitchFamily="18" charset="0"/>
                <a:cs typeface="Times New Roman" pitchFamily="18" charset="0"/>
              </a:rPr>
              <a:t>Осылайша, t &lt; 650 °C кезінде берілген жүйеде қатты көміртегі болған кезде тек Fe</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O</a:t>
            </a:r>
            <a:r>
              <a:rPr lang="kk-KZ" sz="1800" baseline="-25000" dirty="0">
                <a:latin typeface="Times New Roman" pitchFamily="18" charset="0"/>
                <a:cs typeface="Times New Roman" pitchFamily="18" charset="0"/>
              </a:rPr>
              <a:t>4</a:t>
            </a:r>
            <a:r>
              <a:rPr lang="kk-KZ" sz="1800" dirty="0">
                <a:latin typeface="Times New Roman" pitchFamily="18" charset="0"/>
                <a:cs typeface="Times New Roman" pitchFamily="18" charset="0"/>
              </a:rPr>
              <a:t>болуы керек, 650-ден 700 °C-қа дейін FeO тұрақты және тек 700 °C-тан жоғары температурада металды темірге дейін қалпына келеді.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Домна пешінің нақты жағдайында (22)  реакция арқылы FeO-ның бір бөлігі ғана тікелей қалпына келтіріледі, ал жоғары оксидтердің азаюы қалыпты температура аймағында жанама түрде жүреді.</a:t>
            </a:r>
            <a:endParaRPr lang="ru-RU" sz="1800"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A912F924-8176-F241-8495-67A32CD325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4967" y="836712"/>
            <a:ext cx="3840480" cy="3383280"/>
          </a:xfrm>
          <a:prstGeom prst="rect">
            <a:avLst/>
          </a:prstGeom>
          <a:noFill/>
          <a:ln>
            <a:noFill/>
          </a:ln>
        </p:spPr>
      </p:pic>
      <p:sp>
        <p:nvSpPr>
          <p:cNvPr id="2" name="TextBox 1">
            <a:extLst>
              <a:ext uri="{FF2B5EF4-FFF2-40B4-BE49-F238E27FC236}">
                <a16:creationId xmlns:a16="http://schemas.microsoft.com/office/drawing/2014/main" id="{99FAF678-F55B-384D-AD83-BC50EF7EA6F5}"/>
              </a:ext>
            </a:extLst>
          </p:cNvPr>
          <p:cNvSpPr txBox="1"/>
          <p:nvPr/>
        </p:nvSpPr>
        <p:spPr>
          <a:xfrm>
            <a:off x="251520" y="4437112"/>
            <a:ext cx="4464496" cy="954107"/>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2-сурет - 10</a:t>
            </a:r>
            <a:r>
              <a:rPr lang="kk-KZ" sz="1400" baseline="30000" dirty="0">
                <a:latin typeface="Times New Roman" pitchFamily="18" charset="0"/>
                <a:cs typeface="Times New Roman" pitchFamily="18" charset="0"/>
              </a:rPr>
              <a:t>5</a:t>
            </a:r>
            <a:r>
              <a:rPr lang="kk-KZ" sz="1400" dirty="0">
                <a:latin typeface="Times New Roman" pitchFamily="18" charset="0"/>
                <a:cs typeface="Times New Roman" pitchFamily="18" charset="0"/>
              </a:rPr>
              <a:t>Па қысымда (19) реакция үшін тепе-тең газ фазасы құрамының және темір оксидтерін жанама төмендету реакцияларының (таза заттар үшін) температуралық тәуелділігі</a:t>
            </a:r>
            <a:endParaRPr lang="ru-RU" sz="14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C4759F3-E900-204B-BE35-FD90F164E213}"/>
              </a:ext>
            </a:extLst>
          </p:cNvPr>
          <p:cNvSpPr txBox="1"/>
          <p:nvPr/>
        </p:nvSpPr>
        <p:spPr>
          <a:xfrm>
            <a:off x="251520" y="5759678"/>
            <a:ext cx="4464496" cy="523220"/>
          </a:xfrm>
          <a:prstGeom prst="rect">
            <a:avLst/>
          </a:prstGeom>
          <a:noFill/>
        </p:spPr>
        <p:txBody>
          <a:bodyPr wrap="square" rtlCol="0">
            <a:spAutoFit/>
          </a:bodyPr>
          <a:lstStyle/>
          <a:p>
            <a:pPr algn="ctr"/>
            <a:r>
              <a:rPr lang="ru-RU" sz="1400" dirty="0" err="1">
                <a:latin typeface="Times New Roman" pitchFamily="18" charset="0"/>
                <a:cs typeface="Times New Roman" pitchFamily="18" charset="0"/>
              </a:rPr>
              <a:t>Суреттегі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сызық</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нөмірлері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реакцияларға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сәйкес</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келеді</a:t>
            </a:r>
            <a:r>
              <a:rPr lang="ru-RU" sz="1400" dirty="0">
                <a:latin typeface="Times New Roman" pitchFamily="18" charset="0"/>
                <a:cs typeface="Times New Roman" pitchFamily="18" charset="0"/>
              </a:rPr>
              <a:t>: 28-реакция (3); 29-реакция (4); 30-реакция (5)</a:t>
            </a:r>
            <a:endParaRPr lang="x-none" sz="14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054ABABC-A707-DF41-A126-F636C50731C1}"/>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3.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термодинамикасы</a:t>
            </a:r>
            <a:endParaRPr lang="x-none" sz="2400" b="1" dirty="0">
              <a:solidFill>
                <a:schemeClr val="accent1">
                  <a:lumMod val="50000"/>
                </a:schemeClr>
              </a:solidFill>
            </a:endParaRPr>
          </a:p>
        </p:txBody>
      </p:sp>
    </p:spTree>
    <p:extLst>
      <p:ext uri="{BB962C8B-B14F-4D97-AF65-F5344CB8AC3E}">
        <p14:creationId xmlns:p14="http://schemas.microsoft.com/office/powerpoint/2010/main" val="968440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26</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1079261"/>
            <a:ext cx="8640960" cy="52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dirty="0" err="1">
                <a:latin typeface="Times New Roman" pitchFamily="18" charset="0"/>
                <a:cs typeface="Times New Roman" pitchFamily="18" charset="0"/>
              </a:rPr>
              <a:t>Шартты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түрде</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пешінде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процестер</a:t>
            </a:r>
            <a:r>
              <a:rPr lang="ru-RU" sz="1800" dirty="0">
                <a:latin typeface="Times New Roman" pitchFamily="18" charset="0"/>
                <a:cs typeface="Times New Roman" pitchFamily="18" charset="0"/>
              </a:rPr>
              <a:t>:</a:t>
            </a:r>
          </a:p>
          <a:p>
            <a:pPr marL="285750" indent="-285750">
              <a:buFont typeface="Wingdings" pitchFamily="2" charset="2"/>
              <a:buChar char="Ø"/>
            </a:pPr>
            <a:r>
              <a:rPr lang="en-US" sz="1800" b="1" u="sng" dirty="0">
                <a:solidFill>
                  <a:srgbClr val="0070C0"/>
                </a:solidFill>
                <a:latin typeface="Times New Roman" pitchFamily="18" charset="0"/>
                <a:cs typeface="Times New Roman" pitchFamily="18" charset="0"/>
              </a:rPr>
              <a:t>o</a:t>
            </a:r>
            <a:r>
              <a:rPr lang="kk-KZ" sz="1800" b="1" u="sng" dirty="0" err="1">
                <a:solidFill>
                  <a:srgbClr val="0070C0"/>
                </a:solidFill>
                <a:latin typeface="Times New Roman" pitchFamily="18" charset="0"/>
                <a:cs typeface="Times New Roman" pitchFamily="18" charset="0"/>
              </a:rPr>
              <a:t>тынның</a:t>
            </a:r>
            <a:r>
              <a:rPr lang="kk-KZ" sz="1800" b="1" u="sng" dirty="0">
                <a:solidFill>
                  <a:srgbClr val="0070C0"/>
                </a:solidFill>
                <a:latin typeface="Times New Roman" pitchFamily="18" charset="0"/>
                <a:cs typeface="Times New Roman" pitchFamily="18" charset="0"/>
              </a:rPr>
              <a:t> жануы; </a:t>
            </a:r>
            <a:endParaRPr lang="ru-RU" sz="1800" b="1" u="sng" dirty="0">
              <a:solidFill>
                <a:srgbClr val="0070C0"/>
              </a:solidFill>
              <a:latin typeface="Times New Roman" pitchFamily="18" charset="0"/>
              <a:cs typeface="Times New Roman" pitchFamily="18" charset="0"/>
            </a:endParaRPr>
          </a:p>
          <a:p>
            <a:pPr marL="285750" indent="-285750">
              <a:buFont typeface="Wingdings" pitchFamily="2" charset="2"/>
              <a:buChar char="Ø"/>
            </a:pPr>
            <a:r>
              <a:rPr lang="kk-KZ" sz="1800" b="1" u="sng" dirty="0">
                <a:solidFill>
                  <a:srgbClr val="0070C0"/>
                </a:solidFill>
                <a:latin typeface="Times New Roman" pitchFamily="18" charset="0"/>
                <a:cs typeface="Times New Roman" pitchFamily="18" charset="0"/>
              </a:rPr>
              <a:t>шихта компоненттерінің ыдырауы; </a:t>
            </a:r>
            <a:endParaRPr lang="ru-RU" sz="1800" b="1" u="sng" dirty="0">
              <a:solidFill>
                <a:srgbClr val="0070C0"/>
              </a:solidFill>
              <a:latin typeface="Times New Roman" pitchFamily="18" charset="0"/>
              <a:cs typeface="Times New Roman" pitchFamily="18" charset="0"/>
            </a:endParaRPr>
          </a:p>
          <a:p>
            <a:pPr marL="285750" indent="-285750">
              <a:buFont typeface="Wingdings" pitchFamily="2" charset="2"/>
              <a:buChar char="Ø"/>
            </a:pPr>
            <a:r>
              <a:rPr lang="kk-KZ" sz="1800" b="1" u="sng" dirty="0">
                <a:solidFill>
                  <a:srgbClr val="0070C0"/>
                </a:solidFill>
                <a:latin typeface="Times New Roman" pitchFamily="18" charset="0"/>
                <a:cs typeface="Times New Roman" pitchFamily="18" charset="0"/>
              </a:rPr>
              <a:t>темірді тотықсыздандыру; </a:t>
            </a:r>
            <a:endParaRPr lang="ru-RU" sz="1800" b="1" u="sng" dirty="0">
              <a:solidFill>
                <a:srgbClr val="0070C0"/>
              </a:solidFill>
              <a:latin typeface="Times New Roman" pitchFamily="18" charset="0"/>
              <a:cs typeface="Times New Roman" pitchFamily="18" charset="0"/>
            </a:endParaRPr>
          </a:p>
          <a:p>
            <a:pPr marL="285750" indent="-285750">
              <a:buFont typeface="Wingdings" pitchFamily="2" charset="2"/>
              <a:buChar char="Ø"/>
            </a:pPr>
            <a:r>
              <a:rPr lang="kk-KZ" sz="1800" b="1" u="sng" dirty="0">
                <a:solidFill>
                  <a:srgbClr val="0070C0"/>
                </a:solidFill>
                <a:latin typeface="Times New Roman" pitchFamily="18" charset="0"/>
                <a:cs typeface="Times New Roman" pitchFamily="18" charset="0"/>
              </a:rPr>
              <a:t>темірдің көміртектенуі; </a:t>
            </a:r>
            <a:endParaRPr lang="ru-RU" sz="1800" b="1" u="sng" dirty="0">
              <a:solidFill>
                <a:srgbClr val="0070C0"/>
              </a:solidFill>
              <a:latin typeface="Times New Roman" pitchFamily="18" charset="0"/>
              <a:cs typeface="Times New Roman" pitchFamily="18" charset="0"/>
            </a:endParaRPr>
          </a:p>
          <a:p>
            <a:pPr marL="285750" indent="-285750">
              <a:buFont typeface="Wingdings" pitchFamily="2" charset="2"/>
              <a:buChar char="Ø"/>
            </a:pPr>
            <a:r>
              <a:rPr lang="kk-KZ" sz="1800" b="1" u="sng" dirty="0">
                <a:solidFill>
                  <a:srgbClr val="0070C0"/>
                </a:solidFill>
                <a:latin typeface="Times New Roman" pitchFamily="18" charset="0"/>
                <a:cs typeface="Times New Roman" pitchFamily="18" charset="0"/>
              </a:rPr>
              <a:t>марганецті, кремнийді, фосфорды, күкіртті тотықсыздандыру;</a:t>
            </a:r>
            <a:endParaRPr lang="ru-RU" sz="1800" b="1" u="sng" dirty="0">
              <a:solidFill>
                <a:srgbClr val="0070C0"/>
              </a:solidFill>
              <a:latin typeface="Times New Roman" pitchFamily="18" charset="0"/>
              <a:cs typeface="Times New Roman" pitchFamily="18" charset="0"/>
            </a:endParaRPr>
          </a:p>
          <a:p>
            <a:pPr marL="285750" indent="-285750">
              <a:buFont typeface="Wingdings" pitchFamily="2" charset="2"/>
              <a:buChar char="Ø"/>
            </a:pPr>
            <a:r>
              <a:rPr lang="kk-KZ" sz="1800" b="1" u="sng" dirty="0" err="1">
                <a:solidFill>
                  <a:srgbClr val="0070C0"/>
                </a:solidFill>
                <a:latin typeface="Times New Roman" pitchFamily="18" charset="0"/>
                <a:cs typeface="Times New Roman" pitchFamily="18" charset="0"/>
              </a:rPr>
              <a:t>шлактүзілуі</a:t>
            </a:r>
            <a:r>
              <a:rPr lang="kk-KZ" sz="1800" b="1" u="sng" dirty="0">
                <a:solidFill>
                  <a:srgbClr val="0070C0"/>
                </a:solidFill>
                <a:latin typeface="Times New Roman" pitchFamily="18" charset="0"/>
                <a:cs typeface="Times New Roman" pitchFamily="18" charset="0"/>
              </a:rPr>
              <a:t>.</a:t>
            </a:r>
            <a:endParaRPr lang="ru-RU" sz="1800" b="1" u="sng" dirty="0">
              <a:solidFill>
                <a:srgbClr val="0070C0"/>
              </a:solidFill>
              <a:latin typeface="Times New Roman" pitchFamily="18" charset="0"/>
              <a:cs typeface="Times New Roman" pitchFamily="18" charset="0"/>
            </a:endParaRPr>
          </a:p>
          <a:p>
            <a:pPr algn="just">
              <a:buNone/>
            </a:pPr>
            <a:endParaRPr lang="ru-RU" sz="1100" dirty="0">
              <a:latin typeface="Times New Roman" pitchFamily="18" charset="0"/>
              <a:cs typeface="Times New Roman" pitchFamily="18" charset="0"/>
            </a:endParaRPr>
          </a:p>
          <a:p>
            <a:pPr algn="just">
              <a:buNone/>
            </a:pPr>
            <a:r>
              <a:rPr lang="ru-RU" sz="2000" b="1" u="sng" dirty="0" err="1">
                <a:solidFill>
                  <a:srgbClr val="0000FF"/>
                </a:solidFill>
                <a:latin typeface="Times New Roman" pitchFamily="18" charset="0"/>
                <a:cs typeface="Times New Roman" pitchFamily="18" charset="0"/>
              </a:rPr>
              <a:t>Барлық</a:t>
            </a:r>
            <a:r>
              <a:rPr lang="ru-RU" sz="2000" b="1" u="sng" dirty="0">
                <a:solidFill>
                  <a:srgbClr val="0000FF"/>
                </a:solidFill>
                <a:latin typeface="Times New Roman" pitchFamily="18" charset="0"/>
                <a:cs typeface="Times New Roman" pitchFamily="18" charset="0"/>
              </a:rPr>
              <a:t> осы </a:t>
            </a:r>
            <a:r>
              <a:rPr lang="ru-RU" sz="2000" b="1" u="sng" dirty="0" err="1">
                <a:solidFill>
                  <a:srgbClr val="0000FF"/>
                </a:solidFill>
                <a:latin typeface="Times New Roman" pitchFamily="18" charset="0"/>
                <a:cs typeface="Times New Roman" pitchFamily="18" charset="0"/>
              </a:rPr>
              <a:t>процестер</a:t>
            </a:r>
            <a:r>
              <a:rPr lang="ru-RU" sz="2000" b="1" u="sng" dirty="0">
                <a:solidFill>
                  <a:srgbClr val="0000FF"/>
                </a:solidFill>
                <a:latin typeface="Times New Roman" pitchFamily="18" charset="0"/>
                <a:cs typeface="Times New Roman" pitchFamily="18" charset="0"/>
              </a:rPr>
              <a:t> Домна </a:t>
            </a:r>
            <a:r>
              <a:rPr lang="ru-RU" sz="2000" b="1" u="sng" dirty="0" err="1">
                <a:solidFill>
                  <a:srgbClr val="0000FF"/>
                </a:solidFill>
                <a:latin typeface="Times New Roman" pitchFamily="18" charset="0"/>
                <a:cs typeface="Times New Roman" pitchFamily="18" charset="0"/>
              </a:rPr>
              <a:t>пешінде</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бір</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уақытта</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бірақ</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әртүрлі</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қарқындылықта</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әртүрлі</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температурада</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және</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әртүрлі</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деңгейде</a:t>
            </a:r>
            <a:r>
              <a:rPr lang="ru-RU" sz="2000" b="1" u="sng" dirty="0">
                <a:solidFill>
                  <a:srgbClr val="0000FF"/>
                </a:solidFill>
                <a:latin typeface="Times New Roman" pitchFamily="18" charset="0"/>
                <a:cs typeface="Times New Roman" pitchFamily="18" charset="0"/>
              </a:rPr>
              <a:t> </a:t>
            </a:r>
            <a:r>
              <a:rPr lang="ru-RU" sz="2000" b="1" u="sng" dirty="0" err="1">
                <a:solidFill>
                  <a:srgbClr val="0000FF"/>
                </a:solidFill>
                <a:latin typeface="Times New Roman" pitchFamily="18" charset="0"/>
                <a:cs typeface="Times New Roman" pitchFamily="18" charset="0"/>
              </a:rPr>
              <a:t>жүреді</a:t>
            </a:r>
            <a:r>
              <a:rPr lang="ru-RU" sz="2000" b="1" u="sng" dirty="0">
                <a:solidFill>
                  <a:srgbClr val="0000FF"/>
                </a:solidFill>
                <a:latin typeface="Times New Roman" pitchFamily="18" charset="0"/>
                <a:cs typeface="Times New Roman" pitchFamily="18" charset="0"/>
              </a:rPr>
              <a:t>.</a:t>
            </a:r>
          </a:p>
          <a:p>
            <a:pPr algn="just">
              <a:buNone/>
            </a:pPr>
            <a:endParaRPr lang="ru-RU" sz="1100" i="1" dirty="0">
              <a:latin typeface="Times New Roman" pitchFamily="18" charset="0"/>
              <a:cs typeface="Times New Roman" pitchFamily="18" charset="0"/>
            </a:endParaRPr>
          </a:p>
          <a:p>
            <a:pPr algn="just">
              <a:buNone/>
            </a:pPr>
            <a:r>
              <a:rPr lang="ru-RU" sz="1800" b="1" i="1" dirty="0" err="1">
                <a:solidFill>
                  <a:srgbClr val="0070C0"/>
                </a:solidFill>
                <a:latin typeface="Times New Roman" pitchFamily="18" charset="0"/>
                <a:cs typeface="Times New Roman" pitchFamily="18" charset="0"/>
              </a:rPr>
              <a:t>Отынның</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жануы</a:t>
            </a:r>
            <a:endParaRPr lang="ru-RU" sz="1800" b="1" i="1" dirty="0">
              <a:solidFill>
                <a:srgbClr val="0070C0"/>
              </a:solidFill>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Фурмалардың жанында ауаның оттегімен әрекеттесетін кокс көміртегі күйіп кетеді. Жану нәтижесінде жылу бөлініп, құрамында СО, CO</a:t>
            </a:r>
            <a:r>
              <a:rPr lang="kk-KZ" sz="1800"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 N</a:t>
            </a:r>
            <a:r>
              <a:rPr lang="kk-KZ" sz="1800"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 Н</a:t>
            </a:r>
            <a:r>
              <a:rPr lang="kk-KZ" sz="1800"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 СН</a:t>
            </a:r>
            <a:r>
              <a:rPr lang="kk-KZ" sz="1800" baseline="-25000" dirty="0">
                <a:latin typeface="Times New Roman" pitchFamily="18" charset="0"/>
                <a:cs typeface="Times New Roman" pitchFamily="18" charset="0"/>
              </a:rPr>
              <a:t>4 </a:t>
            </a:r>
            <a:r>
              <a:rPr lang="kk-KZ" sz="1800" dirty="0">
                <a:latin typeface="Times New Roman" pitchFamily="18" charset="0"/>
                <a:cs typeface="Times New Roman" pitchFamily="18" charset="0"/>
              </a:rPr>
              <a:t> және т.б. бар.  Сонымен қатар, пеште фурм деңгейінен сәл жоғары температура 2000 °C-тан жоғары дамиды. Ыстық газдар көтеріліп, шихта материалдарына жылу беріп, оларды қыздырып, 300-400 °C температураға дейін салқындатады.</a:t>
            </a:r>
            <a:endParaRPr lang="ru-RU" sz="1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830997"/>
          </a:xfrm>
          <a:prstGeom prst="rect">
            <a:avLst/>
          </a:prstGeom>
          <a:noFill/>
        </p:spPr>
        <p:txBody>
          <a:bodyPr wrap="square" rtlCol="0">
            <a:spAutoFit/>
          </a:bodyPr>
          <a:lstStyle/>
          <a:p>
            <a:pPr algn="just"/>
            <a:r>
              <a:rPr lang="ru-RU" sz="2400" b="1" dirty="0">
                <a:solidFill>
                  <a:schemeClr val="accent1">
                    <a:lumMod val="50000"/>
                  </a:schemeClr>
                </a:solidFill>
              </a:rPr>
              <a:t>4. </a:t>
            </a:r>
            <a:r>
              <a:rPr lang="ru-RU" sz="2400" b="1" dirty="0" err="1">
                <a:solidFill>
                  <a:schemeClr val="accent1">
                    <a:lumMod val="50000"/>
                  </a:schemeClr>
                </a:solidFill>
              </a:rPr>
              <a:t>Домналы</a:t>
            </a:r>
            <a:r>
              <a:rPr lang="ru-RU" sz="2400" b="1" dirty="0">
                <a:solidFill>
                  <a:schemeClr val="accent1">
                    <a:lumMod val="50000"/>
                  </a:schemeClr>
                </a:solidFill>
              </a:rPr>
              <a:t> </a:t>
            </a:r>
            <a:r>
              <a:rPr lang="ru-RU" sz="2400" b="1" dirty="0" err="1">
                <a:solidFill>
                  <a:schemeClr val="accent1">
                    <a:lumMod val="50000"/>
                  </a:schemeClr>
                </a:solidFill>
              </a:rPr>
              <a:t>балқытудың</a:t>
            </a:r>
            <a:r>
              <a:rPr lang="ru-RU" sz="2400" b="1" dirty="0">
                <a:solidFill>
                  <a:schemeClr val="accent1">
                    <a:lumMod val="50000"/>
                  </a:schemeClr>
                </a:solidFill>
              </a:rPr>
              <a:t> физика-</a:t>
            </a:r>
            <a:r>
              <a:rPr lang="ru-RU" sz="2400" b="1" dirty="0" err="1">
                <a:solidFill>
                  <a:schemeClr val="accent1">
                    <a:lumMod val="50000"/>
                  </a:schemeClr>
                </a:solidFill>
              </a:rPr>
              <a:t>химиялық</a:t>
            </a:r>
            <a:r>
              <a:rPr lang="ru-RU" sz="2400" b="1" dirty="0">
                <a:solidFill>
                  <a:schemeClr val="accent1">
                    <a:lumMod val="50000"/>
                  </a:schemeClr>
                </a:solidFill>
              </a:rPr>
              <a:t> </a:t>
            </a:r>
            <a:r>
              <a:rPr lang="ru-RU" sz="2400" b="1" dirty="0" err="1">
                <a:solidFill>
                  <a:schemeClr val="accent1">
                    <a:lumMod val="50000"/>
                  </a:schemeClr>
                </a:solidFill>
              </a:rPr>
              <a:t>процестері</a:t>
            </a:r>
            <a:endParaRPr lang="x-none" sz="2400" b="1" dirty="0">
              <a:solidFill>
                <a:schemeClr val="accent1">
                  <a:lumMod val="50000"/>
                </a:schemeClr>
              </a:solidFill>
            </a:endParaRPr>
          </a:p>
        </p:txBody>
      </p:sp>
    </p:spTree>
    <p:extLst>
      <p:ext uri="{BB962C8B-B14F-4D97-AF65-F5344CB8AC3E}">
        <p14:creationId xmlns:p14="http://schemas.microsoft.com/office/powerpoint/2010/main" val="12341628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27</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323527" y="1091645"/>
            <a:ext cx="8640960" cy="48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600" b="1" i="1" dirty="0">
                <a:solidFill>
                  <a:srgbClr val="0070C0"/>
                </a:solidFill>
                <a:latin typeface="Times New Roman" pitchFamily="18" charset="0"/>
                <a:cs typeface="Times New Roman" pitchFamily="18" charset="0"/>
              </a:rPr>
              <a:t>Шихта </a:t>
            </a:r>
            <a:r>
              <a:rPr lang="ru-RU" sz="1600" b="1" i="1" dirty="0" err="1">
                <a:solidFill>
                  <a:srgbClr val="0070C0"/>
                </a:solidFill>
                <a:latin typeface="Times New Roman" pitchFamily="18" charset="0"/>
                <a:cs typeface="Times New Roman" pitchFamily="18" charset="0"/>
              </a:rPr>
              <a:t>компоненттерінің</a:t>
            </a:r>
            <a:r>
              <a:rPr lang="ru-RU" sz="1600" b="1" i="1" dirty="0">
                <a:solidFill>
                  <a:srgbClr val="0070C0"/>
                </a:solidFill>
                <a:latin typeface="Times New Roman" pitchFamily="18" charset="0"/>
                <a:cs typeface="Times New Roman" pitchFamily="18" charset="0"/>
              </a:rPr>
              <a:t> </a:t>
            </a:r>
            <a:r>
              <a:rPr lang="ru-RU" sz="1600" b="1" i="1" dirty="0" err="1">
                <a:solidFill>
                  <a:srgbClr val="0070C0"/>
                </a:solidFill>
                <a:latin typeface="Times New Roman" pitchFamily="18" charset="0"/>
                <a:cs typeface="Times New Roman" pitchFamily="18" charset="0"/>
              </a:rPr>
              <a:t>ыдырауы</a:t>
            </a:r>
            <a:r>
              <a:rPr lang="ru-RU" sz="1600" b="1" i="1" dirty="0">
                <a:solidFill>
                  <a:srgbClr val="0070C0"/>
                </a:solidFill>
                <a:latin typeface="Times New Roman" pitchFamily="18" charset="0"/>
                <a:cs typeface="Times New Roman" pitchFamily="18" charset="0"/>
              </a:rPr>
              <a:t> </a:t>
            </a:r>
            <a:r>
              <a:rPr lang="ru-RU" sz="1600" b="1" i="1" dirty="0" err="1">
                <a:solidFill>
                  <a:srgbClr val="0070C0"/>
                </a:solidFill>
                <a:latin typeface="Times New Roman" pitchFamily="18" charset="0"/>
                <a:cs typeface="Times New Roman" pitchFamily="18" charset="0"/>
              </a:rPr>
              <a:t>және</a:t>
            </a:r>
            <a:r>
              <a:rPr lang="ru-RU" sz="1600" b="1" i="1" dirty="0">
                <a:solidFill>
                  <a:srgbClr val="0070C0"/>
                </a:solidFill>
                <a:latin typeface="Times New Roman" pitchFamily="18" charset="0"/>
                <a:cs typeface="Times New Roman" pitchFamily="18" charset="0"/>
              </a:rPr>
              <a:t> домна </a:t>
            </a:r>
            <a:r>
              <a:rPr lang="ru-RU" sz="1600" b="1" i="1" dirty="0" err="1">
                <a:solidFill>
                  <a:srgbClr val="0070C0"/>
                </a:solidFill>
                <a:latin typeface="Times New Roman" pitchFamily="18" charset="0"/>
                <a:cs typeface="Times New Roman" pitchFamily="18" charset="0"/>
              </a:rPr>
              <a:t>пешіндегі</a:t>
            </a:r>
            <a:r>
              <a:rPr lang="ru-RU" sz="1600" b="1" i="1" dirty="0">
                <a:solidFill>
                  <a:srgbClr val="0070C0"/>
                </a:solidFill>
                <a:latin typeface="Times New Roman" pitchFamily="18" charset="0"/>
                <a:cs typeface="Times New Roman" pitchFamily="18" charset="0"/>
              </a:rPr>
              <a:t> </a:t>
            </a:r>
            <a:r>
              <a:rPr lang="ru-RU" sz="1600" b="1" i="1" dirty="0" err="1">
                <a:solidFill>
                  <a:srgbClr val="0070C0"/>
                </a:solidFill>
                <a:latin typeface="Times New Roman" pitchFamily="18" charset="0"/>
                <a:cs typeface="Times New Roman" pitchFamily="18" charset="0"/>
              </a:rPr>
              <a:t>темірді</a:t>
            </a:r>
            <a:r>
              <a:rPr lang="ru-RU" sz="1600" b="1" i="1" dirty="0">
                <a:solidFill>
                  <a:srgbClr val="0070C0"/>
                </a:solidFill>
                <a:latin typeface="Times New Roman" pitchFamily="18" charset="0"/>
                <a:cs typeface="Times New Roman" pitchFamily="18" charset="0"/>
              </a:rPr>
              <a:t> </a:t>
            </a:r>
            <a:r>
              <a:rPr lang="ru-RU" sz="1600" b="1" i="1" dirty="0" err="1">
                <a:solidFill>
                  <a:srgbClr val="0070C0"/>
                </a:solidFill>
                <a:latin typeface="Times New Roman" pitchFamily="18" charset="0"/>
                <a:cs typeface="Times New Roman" pitchFamily="18" charset="0"/>
              </a:rPr>
              <a:t>тотықсыздандыру</a:t>
            </a:r>
            <a:r>
              <a:rPr lang="ru-RU" sz="1600" b="1" i="1" dirty="0">
                <a:solidFill>
                  <a:srgbClr val="0070C0"/>
                </a:solidFill>
                <a:latin typeface="Times New Roman" pitchFamily="18" charset="0"/>
                <a:cs typeface="Times New Roman" pitchFamily="18" charset="0"/>
              </a:rPr>
              <a:t>.</a:t>
            </a:r>
          </a:p>
          <a:p>
            <a:pPr algn="just">
              <a:buNone/>
            </a:pPr>
            <a:r>
              <a:rPr lang="ru-RU" sz="1600" dirty="0">
                <a:latin typeface="Times New Roman" pitchFamily="18" charset="0"/>
                <a:cs typeface="Times New Roman" pitchFamily="18" charset="0"/>
              </a:rPr>
              <a:t>Шихта (агломерат, кокс) газ </a:t>
            </a:r>
            <a:r>
              <a:rPr lang="ru-RU" sz="1600" dirty="0" err="1">
                <a:latin typeface="Times New Roman" pitchFamily="18" charset="0"/>
                <a:cs typeface="Times New Roman" pitchFamily="18" charset="0"/>
              </a:rPr>
              <a:t>ағынына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қарай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түсіріледі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500-510 °С </a:t>
            </a:r>
            <a:r>
              <a:rPr lang="ru-RU" sz="1600" dirty="0" err="1">
                <a:latin typeface="Times New Roman" pitchFamily="18" charset="0"/>
                <a:cs typeface="Times New Roman" pitchFamily="18" charset="0"/>
              </a:rPr>
              <a:t>температурада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темір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оксидтерінің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қалпына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келуі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басталады</a:t>
            </a:r>
            <a:r>
              <a:rPr lang="ru-RU" sz="1600" dirty="0">
                <a:latin typeface="Times New Roman" pitchFamily="18" charset="0"/>
                <a:cs typeface="Times New Roman" pitchFamily="18" charset="0"/>
              </a:rPr>
              <a:t>.</a:t>
            </a:r>
          </a:p>
          <a:p>
            <a:pPr algn="just">
              <a:buNone/>
            </a:pPr>
            <a:endParaRPr lang="ru-RU" sz="1600" dirty="0">
              <a:latin typeface="Times New Roman" pitchFamily="18" charset="0"/>
              <a:cs typeface="Times New Roman" pitchFamily="18" charset="0"/>
            </a:endParaRPr>
          </a:p>
          <a:p>
            <a:pPr algn="just">
              <a:buNone/>
            </a:pPr>
            <a:r>
              <a:rPr lang="ru-RU" sz="1600" i="1" dirty="0">
                <a:solidFill>
                  <a:srgbClr val="0070C0"/>
                </a:solidFill>
                <a:latin typeface="Times New Roman" pitchFamily="18" charset="0"/>
                <a:cs typeface="Times New Roman" pitchFamily="18" charset="0"/>
              </a:rPr>
              <a:t>Шихта </a:t>
            </a:r>
            <a:r>
              <a:rPr lang="ru-RU" sz="1600" i="1" dirty="0" err="1">
                <a:solidFill>
                  <a:srgbClr val="0070C0"/>
                </a:solidFill>
                <a:latin typeface="Times New Roman" pitchFamily="18" charset="0"/>
                <a:cs typeface="Times New Roman" pitchFamily="18" charset="0"/>
              </a:rPr>
              <a:t>компоненттерінің</a:t>
            </a:r>
            <a:r>
              <a:rPr lang="ru-RU" sz="1600" i="1" dirty="0">
                <a:solidFill>
                  <a:srgbClr val="0070C0"/>
                </a:solidFill>
                <a:latin typeface="Times New Roman" pitchFamily="18" charset="0"/>
                <a:cs typeface="Times New Roman" pitchFamily="18" charset="0"/>
              </a:rPr>
              <a:t> </a:t>
            </a:r>
            <a:r>
              <a:rPr lang="ru-RU" sz="1600" i="1" dirty="0" err="1">
                <a:solidFill>
                  <a:srgbClr val="0070C0"/>
                </a:solidFill>
                <a:latin typeface="Times New Roman" pitchFamily="18" charset="0"/>
                <a:cs typeface="Times New Roman" pitchFamily="18" charset="0"/>
              </a:rPr>
              <a:t>ыдырауы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құрамына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байланысты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жүреді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Егер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флюстелген</a:t>
            </a:r>
            <a:r>
              <a:rPr lang="ru-RU" sz="1600" dirty="0">
                <a:latin typeface="Times New Roman" pitchFamily="18" charset="0"/>
                <a:cs typeface="Times New Roman" pitchFamily="18" charset="0"/>
              </a:rPr>
              <a:t> агломерат домна </a:t>
            </a:r>
            <a:r>
              <a:rPr lang="ru-RU" sz="1600" dirty="0" err="1">
                <a:latin typeface="Times New Roman" pitchFamily="18" charset="0"/>
                <a:cs typeface="Times New Roman" pitchFamily="18" charset="0"/>
              </a:rPr>
              <a:t>пешіне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берілсе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процестер</a:t>
            </a:r>
            <a:r>
              <a:rPr lang="ru-RU" sz="1600" dirty="0">
                <a:latin typeface="Times New Roman" pitchFamily="18" charset="0"/>
                <a:cs typeface="Times New Roman" pitchFamily="18" charset="0"/>
              </a:rPr>
              <a:t> агломерация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жүреді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домна </a:t>
            </a:r>
            <a:r>
              <a:rPr lang="ru-RU" sz="1600" dirty="0" err="1">
                <a:latin typeface="Times New Roman" pitchFamily="18" charset="0"/>
                <a:cs typeface="Times New Roman" pitchFamily="18" charset="0"/>
              </a:rPr>
              <a:t>пешінде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болмайды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Құрамында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флюстер</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шикі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кеннің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бөлігі</a:t>
            </a:r>
            <a:r>
              <a:rPr lang="ru-RU" sz="1600" dirty="0">
                <a:latin typeface="Times New Roman" pitchFamily="18" charset="0"/>
                <a:cs typeface="Times New Roman" pitchFamily="18" charset="0"/>
              </a:rPr>
              <a:t> бар </a:t>
            </a:r>
            <a:r>
              <a:rPr lang="ru-RU" sz="1600" dirty="0" err="1">
                <a:latin typeface="Times New Roman" pitchFamily="18" charset="0"/>
                <a:cs typeface="Times New Roman" pitchFamily="18" charset="0"/>
              </a:rPr>
              <a:t>шихтада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жұмыс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істеу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кезінде</a:t>
            </a:r>
            <a:r>
              <a:rPr lang="ru-RU" sz="1600" dirty="0">
                <a:latin typeface="Times New Roman" pitchFamily="18" charset="0"/>
                <a:cs typeface="Times New Roman" pitchFamily="18" charset="0"/>
              </a:rPr>
              <a:t> Домна </a:t>
            </a:r>
            <a:r>
              <a:rPr lang="ru-RU" sz="1600" dirty="0" err="1">
                <a:latin typeface="Times New Roman" pitchFamily="18" charset="0"/>
                <a:cs typeface="Times New Roman" pitchFamily="18" charset="0"/>
              </a:rPr>
              <a:t>пешінің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жоғарғы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бөлігінде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темір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алюминий </a:t>
            </a:r>
            <a:r>
              <a:rPr lang="ru-RU" sz="1600" dirty="0" err="1">
                <a:latin typeface="Times New Roman" pitchFamily="18" charset="0"/>
                <a:cs typeface="Times New Roman" pitchFamily="18" charset="0"/>
              </a:rPr>
              <a:t>оксидтерінің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гидраттары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бұзылады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Флюстік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әктас</a:t>
            </a:r>
            <a:r>
              <a:rPr lang="ru-RU" sz="1600" dirty="0">
                <a:latin typeface="Times New Roman" pitchFamily="18" charset="0"/>
                <a:cs typeface="Times New Roman" pitchFamily="18" charset="0"/>
              </a:rPr>
              <a:t> реакция </a:t>
            </a:r>
            <a:r>
              <a:rPr lang="ru-RU" sz="1600" dirty="0" err="1">
                <a:latin typeface="Times New Roman" pitchFamily="18" charset="0"/>
                <a:cs typeface="Times New Roman" pitchFamily="18" charset="0"/>
              </a:rPr>
              <a:t>арқылы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ыдырайды</a:t>
            </a:r>
            <a:endParaRPr lang="ru-RU" sz="1600" dirty="0">
              <a:latin typeface="Times New Roman" pitchFamily="18" charset="0"/>
              <a:cs typeface="Times New Roman" pitchFamily="18" charset="0"/>
            </a:endParaRPr>
          </a:p>
          <a:p>
            <a:pPr algn="ctr">
              <a:buNone/>
            </a:pPr>
            <a:r>
              <a:rPr lang="ru-RU" sz="1600" dirty="0">
                <a:latin typeface="Times New Roman" pitchFamily="18" charset="0"/>
                <a:cs typeface="Times New Roman" pitchFamily="18" charset="0"/>
              </a:rPr>
              <a:t>СаСО</a:t>
            </a:r>
            <a:r>
              <a:rPr lang="ru-RU" sz="1600" baseline="-25000" dirty="0">
                <a:latin typeface="Times New Roman" pitchFamily="18" charset="0"/>
                <a:cs typeface="Times New Roman" pitchFamily="18" charset="0"/>
              </a:rPr>
              <a:t>3</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СаО</a:t>
            </a:r>
            <a:r>
              <a:rPr lang="ru-RU" sz="1600" dirty="0">
                <a:latin typeface="Times New Roman" pitchFamily="18" charset="0"/>
                <a:cs typeface="Times New Roman" pitchFamily="18" charset="0"/>
              </a:rPr>
              <a:t> + СО</a:t>
            </a:r>
            <a:r>
              <a:rPr lang="ru-RU" sz="1600" baseline="-25000" dirty="0">
                <a:latin typeface="Times New Roman" pitchFamily="18" charset="0"/>
                <a:cs typeface="Times New Roman" pitchFamily="18" charset="0"/>
              </a:rPr>
              <a:t>2</a:t>
            </a:r>
            <a:r>
              <a:rPr lang="ru-RU" sz="1600" dirty="0">
                <a:latin typeface="Times New Roman" pitchFamily="18" charset="0"/>
                <a:cs typeface="Times New Roman" pitchFamily="18" charset="0"/>
              </a:rPr>
              <a:t>.                                         (24)</a:t>
            </a:r>
          </a:p>
          <a:p>
            <a:pPr algn="r">
              <a:buNone/>
            </a:pPr>
            <a:endParaRPr lang="ru-RU" sz="1600" dirty="0">
              <a:latin typeface="Times New Roman" pitchFamily="18" charset="0"/>
              <a:cs typeface="Times New Roman" pitchFamily="18" charset="0"/>
            </a:endParaRPr>
          </a:p>
          <a:p>
            <a:pPr algn="just">
              <a:buNone/>
            </a:pPr>
            <a:r>
              <a:rPr lang="kk-KZ" sz="1600" dirty="0">
                <a:latin typeface="Times New Roman" pitchFamily="18" charset="0"/>
                <a:cs typeface="Times New Roman" pitchFamily="18" charset="0"/>
              </a:rPr>
              <a:t>Темір оксидтерінің көміртегі оксидімен және қатты кокс көміртегімен, , сондай-ақ сутегімен </a:t>
            </a:r>
            <a:r>
              <a:rPr lang="kk-KZ" sz="1600" i="1" dirty="0">
                <a:latin typeface="Times New Roman" pitchFamily="18" charset="0"/>
                <a:cs typeface="Times New Roman" pitchFamily="18" charset="0"/>
              </a:rPr>
              <a:t>темір қалпына келеді</a:t>
            </a:r>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buNone/>
            </a:pPr>
            <a:r>
              <a:rPr lang="kk-KZ" sz="1600" dirty="0">
                <a:latin typeface="Times New Roman" pitchFamily="18" charset="0"/>
                <a:cs typeface="Times New Roman" pitchFamily="18" charset="0"/>
              </a:rPr>
              <a:t>Газдың азаюы жанама деп аталады, ал қатты көміртектің азаюы тікелей деп аталады. Жанама тотықсыздандырудың негізгі реакциялары экзотермиялық (жылу шығарумен бірге жүреді), олар негізінен пештің жоғарғы горизонттарында жүреді. Тікелей тотықсыздандырудың негізгі реакциялары эндотермиялық (жылуды сіңірумен бірге жүреді), олар температура жоғарырақ болатын Домна пешінің төменгі бөлігінде жүреді.</a:t>
            </a:r>
            <a:endParaRPr lang="ru-RU" sz="16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830997"/>
          </a:xfrm>
          <a:prstGeom prst="rect">
            <a:avLst/>
          </a:prstGeom>
          <a:noFill/>
        </p:spPr>
        <p:txBody>
          <a:bodyPr wrap="square" rtlCol="0">
            <a:spAutoFit/>
          </a:bodyPr>
          <a:lstStyle/>
          <a:p>
            <a:pPr algn="just"/>
            <a:r>
              <a:rPr lang="ru-RU" sz="2400" b="1" dirty="0">
                <a:solidFill>
                  <a:schemeClr val="accent1">
                    <a:lumMod val="50000"/>
                  </a:schemeClr>
                </a:solidFill>
              </a:rPr>
              <a:t>4. </a:t>
            </a:r>
            <a:r>
              <a:rPr lang="ru-RU" sz="2400" b="1" dirty="0" err="1">
                <a:solidFill>
                  <a:schemeClr val="accent1">
                    <a:lumMod val="50000"/>
                  </a:schemeClr>
                </a:solidFill>
              </a:rPr>
              <a:t>Домналы</a:t>
            </a:r>
            <a:r>
              <a:rPr lang="ru-RU" sz="2400" b="1" dirty="0">
                <a:solidFill>
                  <a:schemeClr val="accent1">
                    <a:lumMod val="50000"/>
                  </a:schemeClr>
                </a:solidFill>
              </a:rPr>
              <a:t> </a:t>
            </a:r>
            <a:r>
              <a:rPr lang="ru-RU" sz="2400" b="1" dirty="0" err="1">
                <a:solidFill>
                  <a:schemeClr val="accent1">
                    <a:lumMod val="50000"/>
                  </a:schemeClr>
                </a:solidFill>
              </a:rPr>
              <a:t>балқытудың</a:t>
            </a:r>
            <a:r>
              <a:rPr lang="ru-RU" sz="2400" b="1" dirty="0">
                <a:solidFill>
                  <a:schemeClr val="accent1">
                    <a:lumMod val="50000"/>
                  </a:schemeClr>
                </a:solidFill>
              </a:rPr>
              <a:t> физика-</a:t>
            </a:r>
            <a:r>
              <a:rPr lang="ru-RU" sz="2400" b="1" dirty="0" err="1">
                <a:solidFill>
                  <a:schemeClr val="accent1">
                    <a:lumMod val="50000"/>
                  </a:schemeClr>
                </a:solidFill>
              </a:rPr>
              <a:t>химиялық</a:t>
            </a:r>
            <a:r>
              <a:rPr lang="ru-RU" sz="2400" b="1" dirty="0">
                <a:solidFill>
                  <a:schemeClr val="accent1">
                    <a:lumMod val="50000"/>
                  </a:schemeClr>
                </a:solidFill>
              </a:rPr>
              <a:t> </a:t>
            </a:r>
            <a:r>
              <a:rPr lang="ru-RU" sz="2400" b="1" dirty="0" err="1">
                <a:solidFill>
                  <a:schemeClr val="accent1">
                    <a:lumMod val="50000"/>
                  </a:schemeClr>
                </a:solidFill>
              </a:rPr>
              <a:t>процестері</a:t>
            </a:r>
            <a:endParaRPr lang="x-none" sz="2400" b="1" dirty="0">
              <a:solidFill>
                <a:schemeClr val="accent1">
                  <a:lumMod val="50000"/>
                </a:schemeClr>
              </a:solidFill>
            </a:endParaRPr>
          </a:p>
        </p:txBody>
      </p:sp>
    </p:spTree>
    <p:extLst>
      <p:ext uri="{BB962C8B-B14F-4D97-AF65-F5344CB8AC3E}">
        <p14:creationId xmlns:p14="http://schemas.microsoft.com/office/powerpoint/2010/main" val="34249668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28</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64344" y="1340768"/>
            <a:ext cx="8640960" cy="4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dirty="0">
                <a:latin typeface="Times New Roman" pitchFamily="18" charset="0"/>
                <a:cs typeface="Times New Roman" pitchFamily="18" charset="0"/>
              </a:rPr>
              <a:t>Домна </a:t>
            </a:r>
            <a:r>
              <a:rPr lang="ru-RU" sz="1800" dirty="0" err="1">
                <a:latin typeface="Times New Roman" pitchFamily="18" charset="0"/>
                <a:cs typeface="Times New Roman" pitchFamily="18" charset="0"/>
              </a:rPr>
              <a:t>пешіндегі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рудадан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қалпына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келуі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шихтаның</a:t>
            </a:r>
            <a:r>
              <a:rPr lang="ru-RU" sz="1800" dirty="0">
                <a:latin typeface="Times New Roman" pitchFamily="18" charset="0"/>
                <a:cs typeface="Times New Roman" pitchFamily="18" charset="0"/>
              </a:rPr>
              <a:t> пеш </a:t>
            </a:r>
            <a:r>
              <a:rPr lang="ru-RU" sz="1800" dirty="0" err="1">
                <a:latin typeface="Times New Roman" pitchFamily="18" charset="0"/>
                <a:cs typeface="Times New Roman" pitchFamily="18" charset="0"/>
              </a:rPr>
              <a:t>шахтасынан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қарай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жылжуына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температураның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бірнеше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сатыда</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жоғары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оксидтен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деңгейге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көтерілуіне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байланысты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болады</a:t>
            </a:r>
            <a:r>
              <a:rPr lang="ru-RU" sz="1800" dirty="0">
                <a:latin typeface="Times New Roman" pitchFamily="18" charset="0"/>
                <a:cs typeface="Times New Roman" pitchFamily="18" charset="0"/>
              </a:rPr>
              <a:t>:</a:t>
            </a:r>
          </a:p>
          <a:p>
            <a:pPr algn="ctr">
              <a:buNone/>
            </a:pPr>
            <a:r>
              <a:rPr lang="en-US" sz="1800" dirty="0">
                <a:latin typeface="Times New Roman" pitchFamily="18" charset="0"/>
                <a:cs typeface="Times New Roman" pitchFamily="18" charset="0"/>
              </a:rPr>
              <a:t>Fe</a:t>
            </a:r>
            <a:r>
              <a:rPr lang="en-US" sz="1800" baseline="-25000" dirty="0">
                <a:latin typeface="Times New Roman" pitchFamily="18" charset="0"/>
                <a:cs typeface="Times New Roman" pitchFamily="18" charset="0"/>
              </a:rPr>
              <a:t>2</a:t>
            </a:r>
            <a:r>
              <a:rPr lang="en-US" sz="1800" dirty="0">
                <a:latin typeface="Times New Roman" pitchFamily="18" charset="0"/>
                <a:cs typeface="Times New Roman" pitchFamily="18" charset="0"/>
              </a:rPr>
              <a:t>O</a:t>
            </a:r>
            <a:r>
              <a:rPr lang="en-US" sz="1800" baseline="-25000" dirty="0">
                <a:latin typeface="Times New Roman" pitchFamily="18" charset="0"/>
                <a:cs typeface="Times New Roman" pitchFamily="18" charset="0"/>
              </a:rPr>
              <a:t>3</a:t>
            </a:r>
            <a:r>
              <a:rPr lang="en-US" sz="1800" dirty="0">
                <a:latin typeface="Times New Roman" pitchFamily="18" charset="0"/>
                <a:cs typeface="Times New Roman" pitchFamily="18" charset="0"/>
              </a:rPr>
              <a:t> </a:t>
            </a: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 Fe</a:t>
            </a:r>
            <a:r>
              <a:rPr lang="en-US" sz="1800" baseline="-25000" dirty="0">
                <a:latin typeface="Times New Roman" pitchFamily="18" charset="0"/>
                <a:cs typeface="Times New Roman" pitchFamily="18" charset="0"/>
              </a:rPr>
              <a:t>3</a:t>
            </a:r>
            <a:r>
              <a:rPr lang="en-US" sz="1800" dirty="0">
                <a:latin typeface="Times New Roman" pitchFamily="18" charset="0"/>
                <a:cs typeface="Times New Roman" pitchFamily="18" charset="0"/>
              </a:rPr>
              <a:t>O</a:t>
            </a:r>
            <a:r>
              <a:rPr lang="en-US" sz="1800" baseline="-25000" dirty="0">
                <a:latin typeface="Times New Roman" pitchFamily="18" charset="0"/>
                <a:cs typeface="Times New Roman" pitchFamily="18" charset="0"/>
              </a:rPr>
              <a:t>4</a:t>
            </a:r>
            <a:r>
              <a:rPr lang="en-US" sz="1800" dirty="0">
                <a:latin typeface="Times New Roman" pitchFamily="18" charset="0"/>
                <a:cs typeface="Times New Roman" pitchFamily="18" charset="0"/>
              </a:rPr>
              <a:t> </a:t>
            </a: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FeO</a:t>
            </a:r>
            <a:r>
              <a:rPr lang="en-US" sz="1800" dirty="0">
                <a:latin typeface="Times New Roman" pitchFamily="18" charset="0"/>
                <a:cs typeface="Times New Roman" pitchFamily="18" charset="0"/>
              </a:rPr>
              <a:t> </a:t>
            </a: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 Fe.</a:t>
            </a:r>
            <a:endParaRPr lang="ru-RU" sz="1800" dirty="0">
              <a:latin typeface="Times New Roman" pitchFamily="18" charset="0"/>
              <a:cs typeface="Times New Roman" pitchFamily="18" charset="0"/>
            </a:endParaRPr>
          </a:p>
          <a:p>
            <a:pPr algn="just">
              <a:buNone/>
            </a:pPr>
            <a:r>
              <a:rPr lang="ru-RU" sz="1800" dirty="0" err="1">
                <a:latin typeface="Times New Roman" pitchFamily="18" charset="0"/>
                <a:cs typeface="Times New Roman" pitchFamily="18" charset="0"/>
              </a:rPr>
              <a:t>Темірдің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қалпына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келуі</a:t>
            </a:r>
            <a:r>
              <a:rPr lang="ru-RU" sz="1800" dirty="0">
                <a:latin typeface="Times New Roman" pitchFamily="18" charset="0"/>
                <a:cs typeface="Times New Roman" pitchFamily="18" charset="0"/>
              </a:rPr>
              <a:t> 1100-1200 °</a:t>
            </a:r>
            <a:r>
              <a:rPr lang="en-US" sz="1800" dirty="0">
                <a:latin typeface="Times New Roman" pitchFamily="18" charset="0"/>
                <a:cs typeface="Times New Roman" pitchFamily="18" charset="0"/>
              </a:rPr>
              <a:t>C </a:t>
            </a:r>
            <a:r>
              <a:rPr lang="ru-RU" sz="1800" dirty="0" err="1">
                <a:latin typeface="Times New Roman" pitchFamily="18" charset="0"/>
                <a:cs typeface="Times New Roman" pitchFamily="18" charset="0"/>
              </a:rPr>
              <a:t>температурада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аяқталады</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пешінде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толықтай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қалпына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келтіріледі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Шлакпен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шығындар</a:t>
            </a:r>
            <a:r>
              <a:rPr lang="ru-RU" sz="1800" dirty="0">
                <a:latin typeface="Times New Roman" pitchFamily="18" charset="0"/>
                <a:cs typeface="Times New Roman" pitchFamily="18" charset="0"/>
              </a:rPr>
              <a:t> 1% - дан </a:t>
            </a:r>
            <a:r>
              <a:rPr lang="ru-RU" sz="1800" dirty="0" err="1">
                <a:latin typeface="Times New Roman" pitchFamily="18" charset="0"/>
                <a:cs typeface="Times New Roman" pitchFamily="18" charset="0"/>
              </a:rPr>
              <a:t>аспайды</a:t>
            </a:r>
            <a:r>
              <a:rPr lang="ru-RU" sz="1800" dirty="0">
                <a:latin typeface="Times New Roman" pitchFamily="18" charset="0"/>
                <a:cs typeface="Times New Roman" pitchFamily="18" charset="0"/>
              </a:rPr>
              <a:t>.</a:t>
            </a:r>
          </a:p>
          <a:p>
            <a:pPr algn="just">
              <a:buNone/>
            </a:pPr>
            <a:endParaRPr lang="ru-RU" sz="1800" i="1" dirty="0">
              <a:latin typeface="Times New Roman" pitchFamily="18" charset="0"/>
              <a:cs typeface="Times New Roman" pitchFamily="18" charset="0"/>
            </a:endParaRPr>
          </a:p>
          <a:p>
            <a:pPr algn="just">
              <a:buNone/>
            </a:pPr>
            <a:r>
              <a:rPr lang="ru-RU" sz="1800" b="1" i="1" dirty="0" err="1">
                <a:solidFill>
                  <a:srgbClr val="0070C0"/>
                </a:solidFill>
                <a:latin typeface="Times New Roman" pitchFamily="18" charset="0"/>
                <a:cs typeface="Times New Roman" pitchFamily="18" charset="0"/>
              </a:rPr>
              <a:t>Темірдің</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көміртектенуі</a:t>
            </a:r>
            <a:r>
              <a:rPr lang="ru-RU" sz="1800" b="1" i="1" dirty="0">
                <a:solidFill>
                  <a:srgbClr val="0070C0"/>
                </a:solidFill>
                <a:latin typeface="Times New Roman" pitchFamily="18" charset="0"/>
                <a:cs typeface="Times New Roman" pitchFamily="18" charset="0"/>
              </a:rPr>
              <a:t>.</a:t>
            </a:r>
          </a:p>
          <a:p>
            <a:pPr algn="just">
              <a:buNone/>
            </a:pPr>
            <a:r>
              <a:rPr lang="kk-KZ" sz="1800" dirty="0">
                <a:latin typeface="Times New Roman" pitchFamily="18" charset="0"/>
                <a:cs typeface="Times New Roman" pitchFamily="18" charset="0"/>
              </a:rPr>
              <a:t>Темірдің қалпына келуі Домна пешінің білігінің жоғарғы жағында 500-570 °C температурада басталады және 1100-1200 °C температурада буда аяқталады.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Осы температурада Т</a:t>
            </a:r>
            <a:r>
              <a:rPr lang="kk-KZ" sz="1800" baseline="-25000" dirty="0">
                <a:latin typeface="Times New Roman" pitchFamily="18" charset="0"/>
                <a:cs typeface="Times New Roman" pitchFamily="18" charset="0"/>
              </a:rPr>
              <a:t>балқу </a:t>
            </a:r>
            <a:r>
              <a:rPr lang="kk-KZ" sz="1800" dirty="0">
                <a:latin typeface="Times New Roman" pitchFamily="18" charset="0"/>
                <a:cs typeface="Times New Roman" pitchFamily="18" charset="0"/>
              </a:rPr>
              <a:t> = 1539 °С тотыққан темір қатты күйде немесе губка тәрізді масса түрінде болады. Алайда, Домна пешінің шахтасында Темірдің азаюымен қатар көміртегі оксиді, Кокс және көміртегі тотығымен әрекеттескенде оның көміртектенуі де орын алады. Нәтижесінде сұйық балқыманың пайда болуы пайда болады, ол тамшыларға горнға түсе бастайды.</a:t>
            </a:r>
            <a:endParaRPr lang="ru-RU" sz="1800" dirty="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830997"/>
          </a:xfrm>
          <a:prstGeom prst="rect">
            <a:avLst/>
          </a:prstGeom>
          <a:noFill/>
        </p:spPr>
        <p:txBody>
          <a:bodyPr wrap="square" rtlCol="0">
            <a:spAutoFit/>
          </a:bodyPr>
          <a:lstStyle/>
          <a:p>
            <a:pPr algn="just"/>
            <a:r>
              <a:rPr lang="ru-RU" sz="2400" b="1" dirty="0">
                <a:solidFill>
                  <a:schemeClr val="accent1">
                    <a:lumMod val="50000"/>
                  </a:schemeClr>
                </a:solidFill>
              </a:rPr>
              <a:t>4. </a:t>
            </a:r>
            <a:r>
              <a:rPr lang="ru-RU" sz="2400" b="1" dirty="0" err="1">
                <a:solidFill>
                  <a:schemeClr val="accent1">
                    <a:lumMod val="50000"/>
                  </a:schemeClr>
                </a:solidFill>
              </a:rPr>
              <a:t>Домналы</a:t>
            </a:r>
            <a:r>
              <a:rPr lang="ru-RU" sz="2400" b="1" dirty="0">
                <a:solidFill>
                  <a:schemeClr val="accent1">
                    <a:lumMod val="50000"/>
                  </a:schemeClr>
                </a:solidFill>
              </a:rPr>
              <a:t> </a:t>
            </a:r>
            <a:r>
              <a:rPr lang="ru-RU" sz="2400" b="1" dirty="0" err="1">
                <a:solidFill>
                  <a:schemeClr val="accent1">
                    <a:lumMod val="50000"/>
                  </a:schemeClr>
                </a:solidFill>
              </a:rPr>
              <a:t>балқытудың</a:t>
            </a:r>
            <a:r>
              <a:rPr lang="ru-RU" sz="2400" b="1" dirty="0">
                <a:solidFill>
                  <a:schemeClr val="accent1">
                    <a:lumMod val="50000"/>
                  </a:schemeClr>
                </a:solidFill>
              </a:rPr>
              <a:t> физика-</a:t>
            </a:r>
            <a:r>
              <a:rPr lang="ru-RU" sz="2400" b="1" dirty="0" err="1">
                <a:solidFill>
                  <a:schemeClr val="accent1">
                    <a:lumMod val="50000"/>
                  </a:schemeClr>
                </a:solidFill>
              </a:rPr>
              <a:t>химиялық</a:t>
            </a:r>
            <a:r>
              <a:rPr lang="ru-RU" sz="2400" b="1" dirty="0">
                <a:solidFill>
                  <a:schemeClr val="accent1">
                    <a:lumMod val="50000"/>
                  </a:schemeClr>
                </a:solidFill>
              </a:rPr>
              <a:t> </a:t>
            </a:r>
            <a:r>
              <a:rPr lang="ru-RU" sz="2400" b="1" dirty="0" err="1">
                <a:solidFill>
                  <a:schemeClr val="accent1">
                    <a:lumMod val="50000"/>
                  </a:schemeClr>
                </a:solidFill>
              </a:rPr>
              <a:t>процестері</a:t>
            </a:r>
            <a:endParaRPr lang="x-none" sz="2400" b="1" dirty="0">
              <a:solidFill>
                <a:schemeClr val="accent1">
                  <a:lumMod val="50000"/>
                </a:schemeClr>
              </a:solidFill>
            </a:endParaRPr>
          </a:p>
        </p:txBody>
      </p:sp>
    </p:spTree>
    <p:extLst>
      <p:ext uri="{BB962C8B-B14F-4D97-AF65-F5344CB8AC3E}">
        <p14:creationId xmlns:p14="http://schemas.microsoft.com/office/powerpoint/2010/main" val="8489719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29</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187400" y="1091645"/>
            <a:ext cx="8640960" cy="5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dirty="0" err="1">
                <a:latin typeface="Times New Roman" pitchFamily="18" charset="0"/>
                <a:cs typeface="Times New Roman" pitchFamily="18" charset="0"/>
              </a:rPr>
              <a:t>Кокстың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бөліктері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бойымен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ағып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жатқан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тамшылар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көміртекпен</a:t>
            </a:r>
            <a:r>
              <a:rPr lang="ru-RU" sz="1800" dirty="0">
                <a:latin typeface="Times New Roman" pitchFamily="18" charset="0"/>
                <a:cs typeface="Times New Roman" pitchFamily="18" charset="0"/>
              </a:rPr>
              <a:t> (4% </a:t>
            </a:r>
            <a:r>
              <a:rPr lang="ru-RU" sz="1800" dirty="0" err="1">
                <a:latin typeface="Times New Roman" pitchFamily="18" charset="0"/>
                <a:cs typeface="Times New Roman" pitchFamily="18" charset="0"/>
              </a:rPr>
              <a:t>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одан</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көп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марганецпен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кремниймен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фосформен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қаныққан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олар</a:t>
            </a:r>
            <a:r>
              <a:rPr lang="ru-RU" sz="1800" dirty="0">
                <a:latin typeface="Times New Roman" pitchFamily="18" charset="0"/>
                <a:cs typeface="Times New Roman" pitchFamily="18" charset="0"/>
              </a:rPr>
              <a:t> 1000-1200 °</a:t>
            </a:r>
            <a:r>
              <a:rPr lang="en-US" sz="1800" dirty="0">
                <a:latin typeface="Times New Roman" pitchFamily="18" charset="0"/>
                <a:cs typeface="Times New Roman" pitchFamily="18" charset="0"/>
              </a:rPr>
              <a:t>C </a:t>
            </a:r>
            <a:r>
              <a:rPr lang="ru-RU" sz="1800" dirty="0" err="1">
                <a:latin typeface="Times New Roman" pitchFamily="18" charset="0"/>
                <a:cs typeface="Times New Roman" pitchFamily="18" charset="0"/>
              </a:rPr>
              <a:t>температурада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кеннен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сондай-ақ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кокстегі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күкірттен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қалпына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келеді</a:t>
            </a:r>
            <a:r>
              <a:rPr lang="ru-RU" sz="1800" dirty="0">
                <a:latin typeface="Times New Roman" pitchFamily="18" charset="0"/>
                <a:cs typeface="Times New Roman" pitchFamily="18" charset="0"/>
              </a:rPr>
              <a:t>.</a:t>
            </a:r>
            <a:endParaRPr lang="ru-RU" sz="800" b="1" i="1" dirty="0">
              <a:solidFill>
                <a:srgbClr val="0070C0"/>
              </a:solidFill>
              <a:latin typeface="Times New Roman" pitchFamily="18" charset="0"/>
              <a:cs typeface="Times New Roman" pitchFamily="18" charset="0"/>
            </a:endParaRPr>
          </a:p>
          <a:p>
            <a:pPr algn="just">
              <a:buNone/>
            </a:pPr>
            <a:r>
              <a:rPr lang="ru-RU" sz="1800" b="1" i="1" dirty="0" err="1">
                <a:solidFill>
                  <a:srgbClr val="0070C0"/>
                </a:solidFill>
                <a:latin typeface="Times New Roman" pitchFamily="18" charset="0"/>
                <a:cs typeface="Times New Roman" pitchFamily="18" charset="0"/>
              </a:rPr>
              <a:t>Марганецті</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кремнийді</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фосфорды</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күкіртті</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тотықсыздандыру</a:t>
            </a:r>
            <a:endParaRPr lang="ru-RU" sz="1800" b="1" i="1" dirty="0">
              <a:solidFill>
                <a:srgbClr val="0070C0"/>
              </a:solidFill>
              <a:latin typeface="Times New Roman" pitchFamily="18" charset="0"/>
              <a:cs typeface="Times New Roman" pitchFamily="18" charset="0"/>
            </a:endParaRPr>
          </a:p>
          <a:p>
            <a:pPr algn="just">
              <a:buNone/>
            </a:pPr>
            <a:r>
              <a:rPr lang="ru-RU" sz="1800" dirty="0" err="1">
                <a:latin typeface="Times New Roman" pitchFamily="18" charset="0"/>
                <a:cs typeface="Times New Roman" pitchFamily="18" charset="0"/>
              </a:rPr>
              <a:t>Оксидтер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түріндегі</a:t>
            </a:r>
            <a:r>
              <a:rPr lang="ru-RU" sz="1800" dirty="0">
                <a:latin typeface="Times New Roman" pitchFamily="18" charset="0"/>
                <a:cs typeface="Times New Roman" pitchFamily="18" charset="0"/>
              </a:rPr>
              <a:t> </a:t>
            </a:r>
            <a:r>
              <a:rPr lang="ru-RU" sz="1800" dirty="0">
                <a:solidFill>
                  <a:srgbClr val="00B0F0"/>
                </a:solidFill>
                <a:latin typeface="Times New Roman" pitchFamily="18" charset="0"/>
                <a:cs typeface="Times New Roman" pitchFamily="18" charset="0"/>
              </a:rPr>
              <a:t>Марганец</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пешіне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a:t>
            </a:r>
            <a:r>
              <a:rPr lang="ru-RU" sz="1800" dirty="0">
                <a:latin typeface="Times New Roman" pitchFamily="18" charset="0"/>
                <a:cs typeface="Times New Roman" pitchFamily="18" charset="0"/>
              </a:rPr>
              <a:t>, марганец </a:t>
            </a:r>
            <a:r>
              <a:rPr lang="ru-RU" sz="1800" dirty="0" err="1">
                <a:latin typeface="Times New Roman" pitchFamily="18" charset="0"/>
                <a:cs typeface="Times New Roman" pitchFamily="18" charset="0"/>
              </a:rPr>
              <a:t>кендері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агломератпен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қосылады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оксидтерін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тотықсыздандыруге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ұқсас</a:t>
            </a:r>
            <a:r>
              <a:rPr lang="ru-RU" sz="1800" dirty="0">
                <a:latin typeface="Times New Roman" pitchFamily="18" charset="0"/>
                <a:cs typeface="Times New Roman" pitchFamily="18" charset="0"/>
              </a:rPr>
              <a:t> реакция </a:t>
            </a:r>
            <a:r>
              <a:rPr lang="ru-RU" sz="1800" dirty="0" err="1">
                <a:latin typeface="Times New Roman" pitchFamily="18" charset="0"/>
                <a:cs typeface="Times New Roman" pitchFamily="18" charset="0"/>
              </a:rPr>
              <a:t>бойынша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шахтада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қалпына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келтіріледі</a:t>
            </a:r>
            <a:r>
              <a:rPr lang="ru-RU" sz="1800" dirty="0">
                <a:latin typeface="Times New Roman" pitchFamily="18" charset="0"/>
                <a:cs typeface="Times New Roman" pitchFamily="18" charset="0"/>
              </a:rPr>
              <a:t>:</a:t>
            </a:r>
          </a:p>
          <a:p>
            <a:pPr algn="ctr">
              <a:buNone/>
            </a:pPr>
            <a:endParaRPr lang="ru-RU" sz="1200" dirty="0">
              <a:latin typeface="Times New Roman" pitchFamily="18" charset="0"/>
              <a:cs typeface="Times New Roman" pitchFamily="18" charset="0"/>
            </a:endParaRPr>
          </a:p>
          <a:p>
            <a:pPr algn="ctr">
              <a:buNone/>
            </a:pPr>
            <a:r>
              <a:rPr lang="ru-RU" sz="1800" dirty="0">
                <a:latin typeface="Times New Roman" pitchFamily="18" charset="0"/>
                <a:cs typeface="Times New Roman" pitchFamily="18" charset="0"/>
              </a:rPr>
              <a:t>М</a:t>
            </a:r>
            <a:r>
              <a:rPr lang="en-US" sz="1800" dirty="0">
                <a:latin typeface="Times New Roman" pitchFamily="18" charset="0"/>
                <a:cs typeface="Times New Roman" pitchFamily="18" charset="0"/>
              </a:rPr>
              <a:t>n</a:t>
            </a:r>
            <a:r>
              <a:rPr lang="ru-RU" sz="1800" dirty="0">
                <a:latin typeface="Times New Roman" pitchFamily="18" charset="0"/>
                <a:cs typeface="Times New Roman" pitchFamily="18" charset="0"/>
              </a:rPr>
              <a:t>О</a:t>
            </a:r>
            <a:r>
              <a:rPr lang="ru-RU" sz="1800" baseline="-25000" dirty="0">
                <a:latin typeface="Times New Roman" pitchFamily="18" charset="0"/>
                <a:cs typeface="Times New Roman" pitchFamily="18" charset="0"/>
              </a:rPr>
              <a:t>2</a:t>
            </a:r>
            <a:r>
              <a:rPr lang="ru-RU" sz="1800" dirty="0">
                <a:latin typeface="Times New Roman" pitchFamily="18" charset="0"/>
                <a:cs typeface="Times New Roman" pitchFamily="18" charset="0"/>
              </a:rPr>
              <a:t>  → М</a:t>
            </a:r>
            <a:r>
              <a:rPr lang="en-US" sz="1800" dirty="0">
                <a:latin typeface="Times New Roman" pitchFamily="18" charset="0"/>
                <a:cs typeface="Times New Roman" pitchFamily="18" charset="0"/>
              </a:rPr>
              <a:t>n</a:t>
            </a:r>
            <a:r>
              <a:rPr lang="en-US" sz="1800" baseline="-25000" dirty="0">
                <a:latin typeface="Times New Roman" pitchFamily="18" charset="0"/>
                <a:cs typeface="Times New Roman" pitchFamily="18" charset="0"/>
              </a:rPr>
              <a:t>2</a:t>
            </a:r>
            <a:r>
              <a:rPr lang="ru-RU" sz="1800" dirty="0">
                <a:latin typeface="Times New Roman" pitchFamily="18" charset="0"/>
                <a:cs typeface="Times New Roman" pitchFamily="18" charset="0"/>
              </a:rPr>
              <a:t>О</a:t>
            </a:r>
            <a:r>
              <a:rPr lang="ru-RU" sz="1800" baseline="-25000" dirty="0">
                <a:latin typeface="Times New Roman" pitchFamily="18" charset="0"/>
                <a:cs typeface="Times New Roman" pitchFamily="18" charset="0"/>
              </a:rPr>
              <a:t>3</a:t>
            </a:r>
            <a:r>
              <a:rPr lang="ru-RU" sz="1800" dirty="0">
                <a:latin typeface="Times New Roman" pitchFamily="18" charset="0"/>
                <a:cs typeface="Times New Roman" pitchFamily="18" charset="0"/>
              </a:rPr>
              <a:t>  → М</a:t>
            </a:r>
            <a:r>
              <a:rPr lang="en-US" sz="1800" dirty="0">
                <a:latin typeface="Times New Roman" pitchFamily="18" charset="0"/>
                <a:cs typeface="Times New Roman" pitchFamily="18" charset="0"/>
              </a:rPr>
              <a:t>n</a:t>
            </a:r>
            <a:r>
              <a:rPr lang="ru-RU" sz="1800" dirty="0">
                <a:latin typeface="Times New Roman" pitchFamily="18" charset="0"/>
                <a:cs typeface="Times New Roman" pitchFamily="18" charset="0"/>
              </a:rPr>
              <a:t>О</a:t>
            </a:r>
            <a:r>
              <a:rPr lang="ru-RU" sz="1800" baseline="-25000" dirty="0">
                <a:latin typeface="Times New Roman" pitchFamily="18" charset="0"/>
                <a:cs typeface="Times New Roman" pitchFamily="18" charset="0"/>
              </a:rPr>
              <a:t>3</a:t>
            </a:r>
            <a:r>
              <a:rPr lang="ru-RU" sz="1800" dirty="0">
                <a:latin typeface="Times New Roman" pitchFamily="18" charset="0"/>
                <a:cs typeface="Times New Roman" pitchFamily="18" charset="0"/>
              </a:rPr>
              <a:t>  → М</a:t>
            </a:r>
            <a:r>
              <a:rPr lang="en-US" sz="1800" dirty="0">
                <a:latin typeface="Times New Roman" pitchFamily="18" charset="0"/>
                <a:cs typeface="Times New Roman" pitchFamily="18" charset="0"/>
              </a:rPr>
              <a:t>n</a:t>
            </a:r>
            <a:r>
              <a:rPr lang="ru-RU" sz="1800" dirty="0">
                <a:latin typeface="Times New Roman" pitchFamily="18" charset="0"/>
                <a:cs typeface="Times New Roman" pitchFamily="18" charset="0"/>
              </a:rPr>
              <a:t>О. </a:t>
            </a:r>
          </a:p>
          <a:p>
            <a:pPr algn="just">
              <a:buNone/>
            </a:pPr>
            <a:endParaRPr lang="ru-RU" sz="12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Марганец оксиді (МnО) 1100 °C-тан төмен емес температурада марганец карбидін (Мn</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С) тотықсыздандыру үшін тек қатты көміртекпен азаяды. Марганец карбиді темірде ериді, шойындағы марганец пен көміртегі мөлшерін арттырады. </a:t>
            </a:r>
            <a:r>
              <a:rPr lang="ru-RU" sz="1800" dirty="0">
                <a:latin typeface="Times New Roman" pitchFamily="18" charset="0"/>
                <a:cs typeface="Times New Roman" pitchFamily="18" charset="0"/>
              </a:rPr>
              <a:t>М</a:t>
            </a:r>
            <a:r>
              <a:rPr lang="en-US" sz="1800" dirty="0">
                <a:latin typeface="Times New Roman" pitchFamily="18" charset="0"/>
                <a:cs typeface="Times New Roman" pitchFamily="18" charset="0"/>
              </a:rPr>
              <a:t>n</a:t>
            </a:r>
            <a:r>
              <a:rPr lang="ru-RU" sz="1800" dirty="0">
                <a:latin typeface="Times New Roman" pitchFamily="18" charset="0"/>
                <a:cs typeface="Times New Roman" pitchFamily="18" charset="0"/>
              </a:rPr>
              <a:t>О </a:t>
            </a:r>
            <a:r>
              <a:rPr lang="kk-KZ" sz="1800" dirty="0">
                <a:latin typeface="Times New Roman" pitchFamily="18" charset="0"/>
                <a:cs typeface="Times New Roman" pitchFamily="18" charset="0"/>
              </a:rPr>
              <a:t>-ның басқа бөлігі шлак құрамына кіреді.</a:t>
            </a:r>
            <a:endParaRPr lang="ru-RU" sz="1800" dirty="0">
              <a:latin typeface="Times New Roman" pitchFamily="18" charset="0"/>
              <a:cs typeface="Times New Roman" pitchFamily="18" charset="0"/>
            </a:endParaRPr>
          </a:p>
          <a:p>
            <a:pPr algn="just">
              <a:buNone/>
            </a:pPr>
            <a:endParaRPr lang="ru-RU" sz="1000" i="1" dirty="0">
              <a:solidFill>
                <a:srgbClr val="0070C0"/>
              </a:solidFill>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Кен құрамындағы </a:t>
            </a:r>
            <a:r>
              <a:rPr lang="kk-KZ" sz="1800" i="1" dirty="0">
                <a:solidFill>
                  <a:srgbClr val="00B0F0"/>
                </a:solidFill>
                <a:latin typeface="Times New Roman" pitchFamily="18" charset="0"/>
                <a:cs typeface="Times New Roman" pitchFamily="18" charset="0"/>
              </a:rPr>
              <a:t>Кремний SiO</a:t>
            </a:r>
            <a:r>
              <a:rPr lang="kk-KZ" sz="1800" i="1" baseline="-25000" dirty="0">
                <a:solidFill>
                  <a:srgbClr val="00B0F0"/>
                </a:solidFill>
                <a:latin typeface="Times New Roman" pitchFamily="18" charset="0"/>
                <a:cs typeface="Times New Roman" pitchFamily="18" charset="0"/>
              </a:rPr>
              <a:t>2</a:t>
            </a:r>
            <a:r>
              <a:rPr lang="kk-KZ" sz="1800" dirty="0">
                <a:latin typeface="Times New Roman" pitchFamily="18" charset="0"/>
                <a:cs typeface="Times New Roman" pitchFamily="18" charset="0"/>
              </a:rPr>
              <a:t>  түрінде де қатты көміртекпен жартылай азаяды және темірде ериді. </a:t>
            </a:r>
            <a:r>
              <a:rPr lang="en-US" sz="1800" dirty="0" err="1">
                <a:latin typeface="Times New Roman" pitchFamily="18" charset="0"/>
                <a:cs typeface="Times New Roman" pitchFamily="18" charset="0"/>
              </a:rPr>
              <a:t>SiO</a:t>
            </a:r>
            <a:r>
              <a:rPr lang="ru-RU" sz="1800" baseline="-25000" dirty="0">
                <a:latin typeface="Times New Roman" pitchFamily="18" charset="0"/>
                <a:cs typeface="Times New Roman" pitchFamily="18" charset="0"/>
              </a:rPr>
              <a:t>2</a:t>
            </a:r>
            <a:r>
              <a:rPr lang="en-US" sz="1800" dirty="0">
                <a:latin typeface="Times New Roman" pitchFamily="18" charset="0"/>
                <a:cs typeface="Times New Roman" pitchFamily="18" charset="0"/>
              </a:rPr>
              <a:t>  </a:t>
            </a:r>
            <a:r>
              <a:rPr lang="kk-KZ" sz="1800" dirty="0">
                <a:latin typeface="Times New Roman" pitchFamily="18" charset="0"/>
                <a:cs typeface="Times New Roman" pitchFamily="18" charset="0"/>
              </a:rPr>
              <a:t>-нің басқа бөлігі шлакқа өтеді. Кремний 1450 °С төмен емес температурада қалпына келеді</a:t>
            </a:r>
            <a:endParaRPr lang="ru-RU" sz="1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830997"/>
          </a:xfrm>
          <a:prstGeom prst="rect">
            <a:avLst/>
          </a:prstGeom>
          <a:noFill/>
        </p:spPr>
        <p:txBody>
          <a:bodyPr wrap="square" rtlCol="0">
            <a:spAutoFit/>
          </a:bodyPr>
          <a:lstStyle/>
          <a:p>
            <a:pPr algn="just"/>
            <a:r>
              <a:rPr lang="ru-RU" sz="2400" b="1" dirty="0">
                <a:solidFill>
                  <a:schemeClr val="accent1">
                    <a:lumMod val="50000"/>
                  </a:schemeClr>
                </a:solidFill>
              </a:rPr>
              <a:t>4. </a:t>
            </a:r>
            <a:r>
              <a:rPr lang="ru-RU" sz="2400" b="1" dirty="0" err="1">
                <a:solidFill>
                  <a:schemeClr val="accent1">
                    <a:lumMod val="50000"/>
                  </a:schemeClr>
                </a:solidFill>
              </a:rPr>
              <a:t>Домналы</a:t>
            </a:r>
            <a:r>
              <a:rPr lang="ru-RU" sz="2400" b="1" dirty="0">
                <a:solidFill>
                  <a:schemeClr val="accent1">
                    <a:lumMod val="50000"/>
                  </a:schemeClr>
                </a:solidFill>
              </a:rPr>
              <a:t> </a:t>
            </a:r>
            <a:r>
              <a:rPr lang="ru-RU" sz="2400" b="1" dirty="0" err="1">
                <a:solidFill>
                  <a:schemeClr val="accent1">
                    <a:lumMod val="50000"/>
                  </a:schemeClr>
                </a:solidFill>
              </a:rPr>
              <a:t>балқытудың</a:t>
            </a:r>
            <a:r>
              <a:rPr lang="ru-RU" sz="2400" b="1" dirty="0">
                <a:solidFill>
                  <a:schemeClr val="accent1">
                    <a:lumMod val="50000"/>
                  </a:schemeClr>
                </a:solidFill>
              </a:rPr>
              <a:t> физика-</a:t>
            </a:r>
            <a:r>
              <a:rPr lang="ru-RU" sz="2400" b="1" dirty="0" err="1">
                <a:solidFill>
                  <a:schemeClr val="accent1">
                    <a:lumMod val="50000"/>
                  </a:schemeClr>
                </a:solidFill>
              </a:rPr>
              <a:t>химиялық</a:t>
            </a:r>
            <a:r>
              <a:rPr lang="ru-RU" sz="2400" b="1" dirty="0">
                <a:solidFill>
                  <a:schemeClr val="accent1">
                    <a:lumMod val="50000"/>
                  </a:schemeClr>
                </a:solidFill>
              </a:rPr>
              <a:t> </a:t>
            </a:r>
            <a:r>
              <a:rPr lang="ru-RU" sz="2400" b="1" dirty="0" err="1">
                <a:solidFill>
                  <a:schemeClr val="accent1">
                    <a:lumMod val="50000"/>
                  </a:schemeClr>
                </a:solidFill>
              </a:rPr>
              <a:t>процестері</a:t>
            </a:r>
            <a:endParaRPr lang="x-none" sz="2400" b="1" dirty="0">
              <a:solidFill>
                <a:schemeClr val="accent1">
                  <a:lumMod val="50000"/>
                </a:schemeClr>
              </a:solidFill>
            </a:endParaRPr>
          </a:p>
        </p:txBody>
      </p:sp>
    </p:spTree>
    <p:extLst>
      <p:ext uri="{BB962C8B-B14F-4D97-AF65-F5344CB8AC3E}">
        <p14:creationId xmlns:p14="http://schemas.microsoft.com/office/powerpoint/2010/main" val="30742108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3</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395536" y="980728"/>
            <a:ext cx="8424936"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b="1" dirty="0">
                <a:latin typeface="Times New Roman" pitchFamily="18" charset="0"/>
                <a:cs typeface="Times New Roman" pitchFamily="18" charset="0"/>
              </a:rPr>
              <a:t>Домна </a:t>
            </a:r>
            <a:r>
              <a:rPr lang="ru-RU" sz="1800" b="1" dirty="0" err="1">
                <a:latin typeface="Times New Roman" pitchFamily="18" charset="0"/>
                <a:cs typeface="Times New Roman" pitchFamily="18" charset="0"/>
              </a:rPr>
              <a:t>процесі</a:t>
            </a:r>
            <a:r>
              <a:rPr lang="en-US" sz="1800" b="1" dirty="0">
                <a:latin typeface="Times New Roman" pitchFamily="18" charset="0"/>
                <a:cs typeface="Times New Roman" pitchFamily="18" charset="0"/>
              </a:rPr>
              <a:t> </a:t>
            </a:r>
            <a:r>
              <a:rPr lang="ru-RU" sz="1800" b="1" dirty="0">
                <a:latin typeface="Times New Roman" pitchFamily="18" charset="0"/>
                <a:cs typeface="Times New Roman" pitchFamily="18" charset="0"/>
              </a:rPr>
              <a:t>-</a:t>
            </a:r>
            <a:r>
              <a:rPr lang="en-US" sz="1800" b="1" dirty="0">
                <a:latin typeface="Times New Roman" pitchFamily="18" charset="0"/>
                <a:cs typeface="Times New Roman" pitchFamily="18" charset="0"/>
              </a:rPr>
              <a:t> </a:t>
            </a:r>
            <a:r>
              <a:rPr lang="ru-RU" sz="1800" b="1" dirty="0">
                <a:latin typeface="Times New Roman" pitchFamily="18" charset="0"/>
                <a:cs typeface="Times New Roman" pitchFamily="18" charset="0"/>
              </a:rPr>
              <a:t>домна </a:t>
            </a:r>
            <a:r>
              <a:rPr lang="ru-RU" sz="1800" b="1" dirty="0" err="1">
                <a:latin typeface="Times New Roman" pitchFamily="18" charset="0"/>
                <a:cs typeface="Times New Roman" pitchFamily="18" charset="0"/>
              </a:rPr>
              <a:t>пештерінде</a:t>
            </a:r>
            <a:r>
              <a:rPr lang="ru-RU" sz="1800" b="1"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r>
              <a:rPr lang="ru-RU" sz="1800" b="1" dirty="0" err="1">
                <a:latin typeface="Times New Roman" pitchFamily="18" charset="0"/>
                <a:cs typeface="Times New Roman" pitchFamily="18" charset="0"/>
              </a:rPr>
              <a:t>отқа</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төзімді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материалдарды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қолдана</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отырып</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салынған</a:t>
            </a:r>
            <a:r>
              <a:rPr lang="en-US" sz="1800" b="1" dirty="0">
                <a:latin typeface="Times New Roman" pitchFamily="18" charset="0"/>
                <a:cs typeface="Times New Roman" pitchFamily="18" charset="0"/>
              </a:rPr>
              <a:t>)</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шойын</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алу</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процесі</a:t>
            </a:r>
            <a:r>
              <a:rPr lang="ru-RU" sz="1800" b="1" dirty="0">
                <a:latin typeface="Times New Roman" pitchFamily="18" charset="0"/>
                <a:cs typeface="Times New Roman" pitchFamily="18" charset="0"/>
              </a:rPr>
              <a:t>. </a:t>
            </a:r>
            <a:r>
              <a:rPr lang="ru-RU" sz="1800" dirty="0" err="1">
                <a:latin typeface="Times New Roman" pitchFamily="18" charset="0"/>
                <a:cs typeface="Times New Roman" pitchFamily="18" charset="0"/>
              </a:rPr>
              <a:t>Шойын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өндірісінде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бастапқы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материалдар</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шихтаны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балқытуға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негізделген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нәтижесінде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тотықсыздандырылып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қорытпа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көміртегімен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пештегі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басқа</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элементтермен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қанығады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Шойынды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балқытуға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арналған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негізгі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бастапқы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материалдар</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отын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флюстер</a:t>
            </a:r>
            <a:r>
              <a:rPr lang="ru-RU" sz="1800" dirty="0">
                <a:latin typeface="Times New Roman" pitchFamily="18" charset="0"/>
                <a:cs typeface="Times New Roman" pitchFamily="18" charset="0"/>
              </a:rPr>
              <a:t>.</a:t>
            </a:r>
          </a:p>
          <a:p>
            <a:pPr algn="just">
              <a:buNone/>
            </a:pPr>
            <a:r>
              <a:rPr lang="ru-RU" sz="1800" dirty="0">
                <a:latin typeface="Times New Roman" pitchFamily="18" charset="0"/>
                <a:cs typeface="Times New Roman" pitchFamily="18" charset="0"/>
              </a:rPr>
              <a:t> </a:t>
            </a:r>
          </a:p>
          <a:p>
            <a:pPr algn="just">
              <a:buNone/>
            </a:pPr>
            <a:r>
              <a:rPr lang="ru-RU" sz="1800" dirty="0" err="1">
                <a:latin typeface="Times New Roman" pitchFamily="18" charset="0"/>
                <a:cs typeface="Times New Roman" pitchFamily="18" charset="0"/>
              </a:rPr>
              <a:t>Металлургиялық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өндірісте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ретінде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негізінен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органикалық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заттар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a:t>
            </a:r>
            <a:r>
              <a:rPr lang="ru-RU" sz="1800" dirty="0">
                <a:latin typeface="Times New Roman" pitchFamily="18" charset="0"/>
                <a:cs typeface="Times New Roman" pitchFamily="18" charset="0"/>
              </a:rPr>
              <a:t> коксы, мазут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табиғи</a:t>
            </a:r>
            <a:r>
              <a:rPr lang="ru-RU" sz="1800" dirty="0">
                <a:latin typeface="Times New Roman" pitchFamily="18" charset="0"/>
                <a:cs typeface="Times New Roman" pitchFamily="18" charset="0"/>
              </a:rPr>
              <a:t> газ </a:t>
            </a:r>
            <a:r>
              <a:rPr lang="ru-RU" sz="1800" dirty="0" err="1">
                <a:latin typeface="Times New Roman" pitchFamily="18" charset="0"/>
                <a:cs typeface="Times New Roman" pitchFamily="18" charset="0"/>
              </a:rPr>
              <a:t>қолданылады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Оларға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көміртегі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сутегі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оттегі</a:t>
            </a:r>
            <a:r>
              <a:rPr lang="ru-RU" sz="1800" dirty="0">
                <a:latin typeface="Times New Roman" pitchFamily="18" charset="0"/>
                <a:cs typeface="Times New Roman" pitchFamily="18" charset="0"/>
              </a:rPr>
              <a:t>, азот, </a:t>
            </a:r>
            <a:r>
              <a:rPr lang="ru-RU" sz="1800" dirty="0" err="1">
                <a:latin typeface="Times New Roman" pitchFamily="18" charset="0"/>
                <a:cs typeface="Times New Roman" pitchFamily="18" charset="0"/>
              </a:rPr>
              <a:t>күкірт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сондай-ақ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беретін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ылғал</a:t>
            </a:r>
            <a:r>
              <a:rPr lang="ru-RU" sz="1800" dirty="0">
                <a:latin typeface="Times New Roman" pitchFamily="18" charset="0"/>
                <a:cs typeface="Times New Roman" pitchFamily="18" charset="0"/>
              </a:rPr>
              <a:t> мен </a:t>
            </a:r>
            <a:r>
              <a:rPr lang="ru-RU" sz="1800" dirty="0" err="1">
                <a:latin typeface="Times New Roman" pitchFamily="18" charset="0"/>
                <a:cs typeface="Times New Roman" pitchFamily="18" charset="0"/>
              </a:rPr>
              <a:t>минералды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қоспалар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кіреді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балқыту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жылыту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пештері</a:t>
            </a:r>
            <a:r>
              <a:rPr lang="ru-RU" sz="1800" dirty="0">
                <a:latin typeface="Times New Roman" pitchFamily="18" charset="0"/>
                <a:cs typeface="Times New Roman" pitchFamily="18" charset="0"/>
              </a:rPr>
              <a:t> мен </a:t>
            </a:r>
            <a:r>
              <a:rPr lang="ru-RU" sz="1800" dirty="0" err="1">
                <a:latin typeface="Times New Roman" pitchFamily="18" charset="0"/>
                <a:cs typeface="Times New Roman" pitchFamily="18" charset="0"/>
              </a:rPr>
              <a:t>құрылғыларында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жағылады</a:t>
            </a:r>
            <a:r>
              <a:rPr lang="ru-RU" sz="1800" dirty="0">
                <a:latin typeface="Times New Roman" pitchFamily="18" charset="0"/>
                <a:cs typeface="Times New Roman" pitchFamily="18" charset="0"/>
              </a:rPr>
              <a:t>.</a:t>
            </a:r>
          </a:p>
          <a:p>
            <a:pPr algn="just">
              <a:buNone/>
            </a:pPr>
            <a:r>
              <a:rPr lang="ru-RU" sz="1800" dirty="0">
                <a:latin typeface="Times New Roman" pitchFamily="18" charset="0"/>
                <a:cs typeface="Times New Roman" pitchFamily="18" charset="0"/>
              </a:rPr>
              <a:t> </a:t>
            </a:r>
          </a:p>
          <a:p>
            <a:pPr algn="just">
              <a:buNone/>
            </a:pPr>
            <a:r>
              <a:rPr lang="ru-RU" sz="1800" dirty="0" err="1">
                <a:latin typeface="Times New Roman" pitchFamily="18" charset="0"/>
                <a:cs typeface="Times New Roman" pitchFamily="18" charset="0"/>
              </a:rPr>
              <a:t>Қазіргі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заманғы</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өндірісінде</a:t>
            </a:r>
            <a:r>
              <a:rPr lang="ru-RU" sz="1800" dirty="0">
                <a:latin typeface="Times New Roman" pitchFamily="18" charset="0"/>
                <a:cs typeface="Times New Roman" pitchFamily="18" charset="0"/>
              </a:rPr>
              <a:t> </a:t>
            </a:r>
            <a:r>
              <a:rPr lang="ru-RU" sz="1800" b="1" i="1" dirty="0" err="1">
                <a:latin typeface="Times New Roman" pitchFamily="18" charset="0"/>
                <a:cs typeface="Times New Roman" pitchFamily="18" charset="0"/>
              </a:rPr>
              <a:t>көмір</a:t>
            </a:r>
            <a:r>
              <a:rPr lang="ru-RU" sz="1800" b="1" i="1" dirty="0">
                <a:latin typeface="Times New Roman" pitchFamily="18" charset="0"/>
                <a:cs typeface="Times New Roman" pitchFamily="18" charset="0"/>
              </a:rPr>
              <a:t> коксы </a:t>
            </a:r>
            <a:r>
              <a:rPr lang="ru-RU" sz="1800" dirty="0" err="1">
                <a:latin typeface="Times New Roman" pitchFamily="18" charset="0"/>
                <a:cs typeface="Times New Roman" pitchFamily="18" charset="0"/>
              </a:rPr>
              <a:t>қолданылады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отын</a:t>
            </a:r>
            <a:r>
              <a:rPr lang="ru-RU" sz="1800" dirty="0">
                <a:latin typeface="Times New Roman" pitchFamily="18" charset="0"/>
                <a:cs typeface="Times New Roman" pitchFamily="18" charset="0"/>
              </a:rPr>
              <a:t> бола </a:t>
            </a:r>
            <a:r>
              <a:rPr lang="ru-RU" sz="1800" dirty="0" err="1">
                <a:latin typeface="Times New Roman" pitchFamily="18" charset="0"/>
                <a:cs typeface="Times New Roman" pitchFamily="18" charset="0"/>
              </a:rPr>
              <a:t>отырып</a:t>
            </a:r>
            <a:r>
              <a:rPr lang="ru-RU" sz="1800" dirty="0">
                <a:latin typeface="Times New Roman" pitchFamily="18" charset="0"/>
                <a:cs typeface="Times New Roman" pitchFamily="18" charset="0"/>
              </a:rPr>
              <a:t>, пеш </a:t>
            </a:r>
            <a:r>
              <a:rPr lang="ru-RU" sz="1800" dirty="0" err="1">
                <a:latin typeface="Times New Roman" pitchFamily="18" charset="0"/>
                <a:cs typeface="Times New Roman" pitchFamily="18" charset="0"/>
              </a:rPr>
              <a:t>кеңістігін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қажетті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температураға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қыздыруды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балқыту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кендерінен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темірді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тотықсыздандырудың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химиялық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реакцияларын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қамтамасыз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етеді</a:t>
            </a:r>
            <a:r>
              <a:rPr lang="ru-RU" sz="1800" dirty="0">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id="{328D6FD2-0CD5-EC49-B411-C135FB4B492E}"/>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spTree>
    <p:extLst>
      <p:ext uri="{BB962C8B-B14F-4D97-AF65-F5344CB8AC3E}">
        <p14:creationId xmlns:p14="http://schemas.microsoft.com/office/powerpoint/2010/main" val="31180559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30</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1091645"/>
            <a:ext cx="864096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i="1" dirty="0">
                <a:solidFill>
                  <a:srgbClr val="00B0F0"/>
                </a:solidFill>
                <a:latin typeface="Times New Roman" pitchFamily="18" charset="0"/>
                <a:cs typeface="Times New Roman" pitchFamily="18" charset="0"/>
              </a:rPr>
              <a:t>Фосфор</a:t>
            </a:r>
            <a:r>
              <a:rPr lang="kk-KZ" sz="1800" dirty="0">
                <a:latin typeface="Times New Roman" pitchFamily="18" charset="0"/>
                <a:cs typeface="Times New Roman" pitchFamily="18" charset="0"/>
              </a:rPr>
              <a:t> кен құрамында </a:t>
            </a:r>
            <a:r>
              <a:rPr lang="kk-KZ" sz="1800" i="1" dirty="0">
                <a:latin typeface="Times New Roman" pitchFamily="18" charset="0"/>
                <a:cs typeface="Times New Roman" pitchFamily="18" charset="0"/>
              </a:rPr>
              <a:t>Fe</a:t>
            </a:r>
            <a:r>
              <a:rPr lang="kk-KZ" sz="1800" i="1" baseline="-25000" dirty="0">
                <a:latin typeface="Times New Roman" pitchFamily="18" charset="0"/>
                <a:cs typeface="Times New Roman" pitchFamily="18" charset="0"/>
              </a:rPr>
              <a:t>3</a:t>
            </a:r>
            <a:r>
              <a:rPr lang="kk-KZ" sz="1800" i="1" dirty="0">
                <a:latin typeface="Times New Roman" pitchFamily="18" charset="0"/>
                <a:cs typeface="Times New Roman" pitchFamily="18" charset="0"/>
              </a:rPr>
              <a:t>(РО</a:t>
            </a:r>
            <a:r>
              <a:rPr lang="kk-KZ" sz="1800" i="1" baseline="-25000" dirty="0">
                <a:latin typeface="Times New Roman" pitchFamily="18" charset="0"/>
                <a:cs typeface="Times New Roman" pitchFamily="18" charset="0"/>
              </a:rPr>
              <a:t>4</a:t>
            </a:r>
            <a:r>
              <a:rPr lang="kk-KZ" sz="1800" i="1" dirty="0">
                <a:latin typeface="Times New Roman" pitchFamily="18" charset="0"/>
                <a:cs typeface="Times New Roman" pitchFamily="18" charset="0"/>
              </a:rPr>
              <a:t>)</a:t>
            </a:r>
            <a:r>
              <a:rPr lang="kk-KZ" sz="1800" i="1" baseline="-25000" dirty="0">
                <a:latin typeface="Times New Roman" pitchFamily="18" charset="0"/>
                <a:cs typeface="Times New Roman" pitchFamily="18" charset="0"/>
              </a:rPr>
              <a:t>2</a:t>
            </a:r>
            <a:r>
              <a:rPr lang="kk-KZ" sz="1800" i="1" dirty="0">
                <a:latin typeface="Times New Roman" pitchFamily="18" charset="0"/>
                <a:cs typeface="Times New Roman" pitchFamily="18" charset="0"/>
              </a:rPr>
              <a:t> және Са</a:t>
            </a:r>
            <a:r>
              <a:rPr lang="kk-KZ" sz="1800" i="1" baseline="-25000" dirty="0">
                <a:latin typeface="Times New Roman" pitchFamily="18" charset="0"/>
                <a:cs typeface="Times New Roman" pitchFamily="18" charset="0"/>
              </a:rPr>
              <a:t>3</a:t>
            </a:r>
            <a:r>
              <a:rPr lang="kk-KZ" sz="1800" i="1" dirty="0">
                <a:latin typeface="Times New Roman" pitchFamily="18" charset="0"/>
                <a:cs typeface="Times New Roman" pitchFamily="18" charset="0"/>
              </a:rPr>
              <a:t>(РО</a:t>
            </a:r>
            <a:r>
              <a:rPr lang="kk-KZ" sz="1800" i="1" baseline="-25000" dirty="0">
                <a:latin typeface="Times New Roman" pitchFamily="18" charset="0"/>
                <a:cs typeface="Times New Roman" pitchFamily="18" charset="0"/>
              </a:rPr>
              <a:t>4</a:t>
            </a:r>
            <a:r>
              <a:rPr lang="kk-KZ" sz="1800" i="1" dirty="0">
                <a:latin typeface="Times New Roman" pitchFamily="18" charset="0"/>
                <a:cs typeface="Times New Roman" pitchFamily="18" charset="0"/>
              </a:rPr>
              <a:t>)</a:t>
            </a:r>
            <a:r>
              <a:rPr lang="kk-KZ" sz="1800" i="1"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 қосылыстары түрінде болады. 1000 °C-тан жоғары температурада темір фосфаты темір </a:t>
            </a:r>
            <a:r>
              <a:rPr lang="kk-KZ" sz="1800" dirty="0" err="1">
                <a:latin typeface="Times New Roman" pitchFamily="18" charset="0"/>
                <a:cs typeface="Times New Roman" pitchFamily="18" charset="0"/>
              </a:rPr>
              <a:t>фосфидін</a:t>
            </a:r>
            <a:r>
              <a:rPr lang="kk-KZ" sz="1800" dirty="0">
                <a:latin typeface="Times New Roman" pitchFamily="18" charset="0"/>
                <a:cs typeface="Times New Roman" pitchFamily="18" charset="0"/>
              </a:rPr>
              <a:t> тотықсыздандыру үшін көміртегі оксиді мен қатты көміртекпен азаяды. 1300 °C-тан жоғары температурада фосфор кальций фосфатынан азаяды. Фосфор мен  </a:t>
            </a:r>
            <a:r>
              <a:rPr lang="en-US" sz="1800" i="1" dirty="0">
                <a:latin typeface="Times New Roman" pitchFamily="18" charset="0"/>
                <a:cs typeface="Times New Roman" pitchFamily="18" charset="0"/>
              </a:rPr>
              <a:t>Fe</a:t>
            </a:r>
            <a:r>
              <a:rPr lang="ru-RU" sz="1800" i="1" baseline="-25000" dirty="0">
                <a:latin typeface="Times New Roman" pitchFamily="18" charset="0"/>
                <a:cs typeface="Times New Roman" pitchFamily="18" charset="0"/>
              </a:rPr>
              <a:t>3</a:t>
            </a:r>
            <a:r>
              <a:rPr lang="en-US" sz="1800" i="1" dirty="0">
                <a:latin typeface="Times New Roman" pitchFamily="18" charset="0"/>
                <a:cs typeface="Times New Roman" pitchFamily="18" charset="0"/>
              </a:rPr>
              <a:t>P </a:t>
            </a:r>
            <a:r>
              <a:rPr lang="kk-KZ" sz="1800" dirty="0">
                <a:latin typeface="Times New Roman" pitchFamily="18" charset="0"/>
                <a:cs typeface="Times New Roman" pitchFamily="18" charset="0"/>
              </a:rPr>
              <a:t>темір фосфиді темірде толығымен ериді.</a:t>
            </a:r>
            <a:endParaRPr lang="ru-RU" sz="1800" dirty="0">
              <a:latin typeface="Times New Roman" pitchFamily="18" charset="0"/>
              <a:cs typeface="Times New Roman" pitchFamily="18" charset="0"/>
            </a:endParaRPr>
          </a:p>
          <a:p>
            <a:pPr algn="just">
              <a:buNone/>
            </a:pPr>
            <a:endParaRPr lang="ru-RU" sz="1800" i="1" dirty="0">
              <a:latin typeface="Times New Roman" pitchFamily="18" charset="0"/>
              <a:cs typeface="Times New Roman" pitchFamily="18" charset="0"/>
            </a:endParaRPr>
          </a:p>
          <a:p>
            <a:pPr algn="just">
              <a:buNone/>
            </a:pPr>
            <a:r>
              <a:rPr lang="kk-KZ" sz="1800" i="1" dirty="0">
                <a:solidFill>
                  <a:srgbClr val="00B0F0"/>
                </a:solidFill>
                <a:latin typeface="Times New Roman" pitchFamily="18" charset="0"/>
                <a:cs typeface="Times New Roman" pitchFamily="18" charset="0"/>
              </a:rPr>
              <a:t>Күкірт</a:t>
            </a:r>
            <a:r>
              <a:rPr lang="kk-KZ" sz="1800" dirty="0">
                <a:latin typeface="Times New Roman" pitchFamily="18" charset="0"/>
                <a:cs typeface="Times New Roman" pitchFamily="18" charset="0"/>
              </a:rPr>
              <a:t> кокс пен кендегі органикалық күкірт және </a:t>
            </a:r>
            <a:r>
              <a:rPr lang="kk-KZ" sz="1800" i="1" dirty="0">
                <a:latin typeface="Times New Roman" pitchFamily="18" charset="0"/>
                <a:cs typeface="Times New Roman" pitchFamily="18" charset="0"/>
              </a:rPr>
              <a:t>FeS</a:t>
            </a:r>
            <a:r>
              <a:rPr lang="kk-KZ" sz="1800" i="1" baseline="-25000" dirty="0">
                <a:latin typeface="Times New Roman" pitchFamily="18" charset="0"/>
                <a:cs typeface="Times New Roman" pitchFamily="18" charset="0"/>
              </a:rPr>
              <a:t>2</a:t>
            </a:r>
            <a:r>
              <a:rPr lang="kk-KZ" sz="1800" i="1" dirty="0">
                <a:latin typeface="Times New Roman" pitchFamily="18" charset="0"/>
                <a:cs typeface="Times New Roman" pitchFamily="18" charset="0"/>
              </a:rPr>
              <a:t>, FeS, CaSO</a:t>
            </a:r>
            <a:r>
              <a:rPr lang="kk-KZ" sz="1800" i="1" baseline="-25000" dirty="0">
                <a:latin typeface="Times New Roman" pitchFamily="18" charset="0"/>
                <a:cs typeface="Times New Roman" pitchFamily="18" charset="0"/>
              </a:rPr>
              <a:t>4</a:t>
            </a:r>
            <a:r>
              <a:rPr lang="kk-KZ" sz="1800" dirty="0">
                <a:latin typeface="Times New Roman" pitchFamily="18" charset="0"/>
                <a:cs typeface="Times New Roman" pitchFamily="18" charset="0"/>
              </a:rPr>
              <a:t> қосылыстары түрінде болады. Күкірт ұшпалы, сондықтан оның бір бөлігі пештегі шихтаны қыздырған кезде газбен шығарылады, ал күкірт пен FeS түріндегі бөлігі шойынға ериді. Салдарынан келесі реакция:</a:t>
            </a:r>
            <a:endParaRPr lang="ru-RU" sz="1800" dirty="0">
              <a:latin typeface="Times New Roman" pitchFamily="18" charset="0"/>
              <a:cs typeface="Times New Roman" pitchFamily="18" charset="0"/>
            </a:endParaRPr>
          </a:p>
          <a:p>
            <a:pPr algn="just">
              <a:buNone/>
            </a:pPr>
            <a:r>
              <a:rPr lang="en-US" sz="1800" dirty="0" err="1">
                <a:latin typeface="Times New Roman" pitchFamily="18" charset="0"/>
                <a:cs typeface="Times New Roman" pitchFamily="18" charset="0"/>
              </a:rPr>
              <a:t>FeS</a:t>
            </a:r>
            <a:r>
              <a:rPr lang="en-US"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СаО</a:t>
            </a:r>
            <a:r>
              <a:rPr lang="ru-RU"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CaS</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FeO</a:t>
            </a:r>
            <a:r>
              <a:rPr lang="ru-RU" sz="1800" dirty="0">
                <a:latin typeface="Times New Roman" pitchFamily="18" charset="0"/>
                <a:cs typeface="Times New Roman" pitchFamily="18" charset="0"/>
              </a:rPr>
              <a:t>                                       (25)</a:t>
            </a:r>
            <a:endParaRPr lang="en-US" sz="1800" dirty="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a:p>
            <a:pPr algn="just">
              <a:buNone/>
            </a:pPr>
            <a:r>
              <a:rPr lang="en-US" sz="1800" dirty="0" err="1">
                <a:latin typeface="Times New Roman" pitchFamily="18" charset="0"/>
                <a:cs typeface="Times New Roman" pitchFamily="18" charset="0"/>
              </a:rPr>
              <a:t>CaS</a:t>
            </a:r>
            <a:r>
              <a:rPr lang="en-US"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түріндегі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күкірттің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шлакқа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шығарылады</a:t>
            </a:r>
            <a:r>
              <a:rPr lang="ru-RU" sz="1800" dirty="0">
                <a:latin typeface="Times New Roman" pitchFamily="18" charset="0"/>
                <a:cs typeface="Times New Roman" pitchFamily="18" charset="0"/>
              </a:rPr>
              <a:t>. </a:t>
            </a:r>
          </a:p>
          <a:p>
            <a:pPr algn="just">
              <a:buNone/>
            </a:pPr>
            <a:r>
              <a:rPr lang="ru-RU" sz="1800" dirty="0" err="1">
                <a:latin typeface="Times New Roman" pitchFamily="18" charset="0"/>
                <a:cs typeface="Times New Roman" pitchFamily="18" charset="0"/>
              </a:rPr>
              <a:t>Шойындағы</a:t>
            </a:r>
            <a:r>
              <a:rPr lang="ru-RU" sz="1800" dirty="0">
                <a:latin typeface="Times New Roman" pitchFamily="18" charset="0"/>
                <a:cs typeface="Times New Roman" pitchFamily="18" charset="0"/>
              </a:rPr>
              <a:t> Фосфор мен </a:t>
            </a:r>
            <a:r>
              <a:rPr lang="ru-RU" sz="1800" dirty="0" err="1">
                <a:latin typeface="Times New Roman" pitchFamily="18" charset="0"/>
                <a:cs typeface="Times New Roman" pitchFamily="18" charset="0"/>
              </a:rPr>
              <a:t>күкірт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зиянды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қоспалар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табылады</a:t>
            </a:r>
            <a:r>
              <a:rPr lang="ru-RU" sz="1800" dirty="0">
                <a:latin typeface="Times New Roman" pitchFamily="18" charset="0"/>
                <a:cs typeface="Times New Roman" pitchFamily="18" charset="0"/>
              </a:rPr>
              <a:t>.</a:t>
            </a:r>
          </a:p>
          <a:p>
            <a:pPr algn="just">
              <a:buNone/>
            </a:pP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Осылайша, темір оксидтерін, марганец және кремний оксидтерінің бөліктерін, фосфаттар мен күкірт қосылыстарын тотықсыздандыру, </a:t>
            </a:r>
            <a:r>
              <a:rPr lang="kk-KZ" sz="1800" i="1" dirty="0">
                <a:latin typeface="Times New Roman" pitchFamily="18" charset="0"/>
                <a:cs typeface="Times New Roman" pitchFamily="18" charset="0"/>
              </a:rPr>
              <a:t>С, Mn, Si, P, S </a:t>
            </a:r>
            <a:r>
              <a:rPr lang="kk-KZ" sz="1800" dirty="0">
                <a:latin typeface="Times New Roman" pitchFamily="18" charset="0"/>
                <a:cs typeface="Times New Roman" pitchFamily="18" charset="0"/>
              </a:rPr>
              <a:t>темірінде еріту нәтижесінде Домна пешінде шойын пайда болады.</a:t>
            </a:r>
            <a:endParaRPr lang="ru-RU" sz="1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830997"/>
          </a:xfrm>
          <a:prstGeom prst="rect">
            <a:avLst/>
          </a:prstGeom>
          <a:noFill/>
        </p:spPr>
        <p:txBody>
          <a:bodyPr wrap="square" rtlCol="0">
            <a:spAutoFit/>
          </a:bodyPr>
          <a:lstStyle/>
          <a:p>
            <a:pPr algn="just"/>
            <a:r>
              <a:rPr lang="ru-RU" sz="2400" b="1" dirty="0">
                <a:solidFill>
                  <a:schemeClr val="accent1">
                    <a:lumMod val="50000"/>
                  </a:schemeClr>
                </a:solidFill>
              </a:rPr>
              <a:t>4. </a:t>
            </a:r>
            <a:r>
              <a:rPr lang="ru-RU" sz="2400" b="1" dirty="0" err="1">
                <a:solidFill>
                  <a:schemeClr val="accent1">
                    <a:lumMod val="50000"/>
                  </a:schemeClr>
                </a:solidFill>
              </a:rPr>
              <a:t>Домналы</a:t>
            </a:r>
            <a:r>
              <a:rPr lang="ru-RU" sz="2400" b="1" dirty="0">
                <a:solidFill>
                  <a:schemeClr val="accent1">
                    <a:lumMod val="50000"/>
                  </a:schemeClr>
                </a:solidFill>
              </a:rPr>
              <a:t> </a:t>
            </a:r>
            <a:r>
              <a:rPr lang="ru-RU" sz="2400" b="1" dirty="0" err="1">
                <a:solidFill>
                  <a:schemeClr val="accent1">
                    <a:lumMod val="50000"/>
                  </a:schemeClr>
                </a:solidFill>
              </a:rPr>
              <a:t>балқытудың</a:t>
            </a:r>
            <a:r>
              <a:rPr lang="ru-RU" sz="2400" b="1" dirty="0">
                <a:solidFill>
                  <a:schemeClr val="accent1">
                    <a:lumMod val="50000"/>
                  </a:schemeClr>
                </a:solidFill>
              </a:rPr>
              <a:t> физика-</a:t>
            </a:r>
            <a:r>
              <a:rPr lang="ru-RU" sz="2400" b="1" dirty="0" err="1">
                <a:solidFill>
                  <a:schemeClr val="accent1">
                    <a:lumMod val="50000"/>
                  </a:schemeClr>
                </a:solidFill>
              </a:rPr>
              <a:t>химиялық</a:t>
            </a:r>
            <a:r>
              <a:rPr lang="ru-RU" sz="2400" b="1" dirty="0">
                <a:solidFill>
                  <a:schemeClr val="accent1">
                    <a:lumMod val="50000"/>
                  </a:schemeClr>
                </a:solidFill>
              </a:rPr>
              <a:t> </a:t>
            </a:r>
            <a:r>
              <a:rPr lang="ru-RU" sz="2400" b="1" dirty="0" err="1">
                <a:solidFill>
                  <a:schemeClr val="accent1">
                    <a:lumMod val="50000"/>
                  </a:schemeClr>
                </a:solidFill>
              </a:rPr>
              <a:t>процестері</a:t>
            </a:r>
            <a:endParaRPr lang="x-none" sz="2400" b="1" dirty="0">
              <a:solidFill>
                <a:schemeClr val="accent1">
                  <a:lumMod val="50000"/>
                </a:schemeClr>
              </a:solidFill>
            </a:endParaRPr>
          </a:p>
        </p:txBody>
      </p:sp>
    </p:spTree>
    <p:extLst>
      <p:ext uri="{BB962C8B-B14F-4D97-AF65-F5344CB8AC3E}">
        <p14:creationId xmlns:p14="http://schemas.microsoft.com/office/powerpoint/2010/main" val="10680462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31</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21365" y="1340768"/>
            <a:ext cx="864096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b="1" i="1" dirty="0" err="1">
                <a:solidFill>
                  <a:srgbClr val="0070C0"/>
                </a:solidFill>
                <a:latin typeface="Times New Roman" pitchFamily="18" charset="0"/>
                <a:cs typeface="Times New Roman" pitchFamily="18" charset="0"/>
              </a:rPr>
              <a:t>шлактың</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түзілуі</a:t>
            </a:r>
            <a:endParaRPr lang="ru-RU" sz="1800" b="1" i="1" dirty="0">
              <a:solidFill>
                <a:srgbClr val="0070C0"/>
              </a:solidFill>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шлактың пайда болуы 1400-1450 °C температурада жеткілікті сұйықтық ағынын қамтамасыз ету үшін домна пешіне қосылған флюстерді, бос жыныстың оксидтерін және кокс күлін балқыту арқылы темірді тотықсыздандыру процестері аяқталғаннан кейін буларда белсенді жүреді.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Домна шлагының негізгі компоненттері: кремний оксидтері (30-45%), кальций оксидтері (40-50%), алюминий оксиді (10-25%) және басқа компоненттер.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шлак горнға(көрік) ағып, тығыздығы төмен болғандықтан сұйық шойынның бетіне жиналады.</a:t>
            </a:r>
            <a:endParaRPr lang="ru-RU" sz="1800" dirty="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a:p>
            <a:pPr algn="just">
              <a:buNone/>
            </a:pPr>
            <a:r>
              <a:rPr lang="ru-RU" sz="1800" b="1" i="1" dirty="0" err="1">
                <a:solidFill>
                  <a:srgbClr val="0070C0"/>
                </a:solidFill>
                <a:latin typeface="Times New Roman" pitchFamily="18" charset="0"/>
                <a:cs typeface="Times New Roman" pitchFamily="18" charset="0"/>
              </a:rPr>
              <a:t>Түсті</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металдар</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қоспаларының</a:t>
            </a:r>
            <a:r>
              <a:rPr lang="ru-RU" sz="1800" b="1" i="1" dirty="0">
                <a:solidFill>
                  <a:srgbClr val="0070C0"/>
                </a:solidFill>
                <a:latin typeface="Times New Roman" pitchFamily="18" charset="0"/>
                <a:cs typeface="Times New Roman" pitchFamily="18" charset="0"/>
              </a:rPr>
              <a:t> </a:t>
            </a:r>
            <a:r>
              <a:rPr lang="ru-RU" sz="1800" b="1" i="1" dirty="0" err="1">
                <a:solidFill>
                  <a:srgbClr val="0070C0"/>
                </a:solidFill>
                <a:latin typeface="Times New Roman" pitchFamily="18" charset="0"/>
                <a:cs typeface="Times New Roman" pitchFamily="18" charset="0"/>
              </a:rPr>
              <a:t>сипаттамасы</a:t>
            </a:r>
            <a:endParaRPr lang="ru-RU" sz="1800" b="1" i="1" dirty="0">
              <a:solidFill>
                <a:srgbClr val="0070C0"/>
              </a:solidFill>
              <a:latin typeface="Times New Roman" pitchFamily="18" charset="0"/>
              <a:cs typeface="Times New Roman" pitchFamily="18" charset="0"/>
            </a:endParaRPr>
          </a:p>
          <a:p>
            <a:pPr algn="just">
              <a:buNone/>
            </a:pPr>
            <a:r>
              <a:rPr lang="kk-KZ" sz="1800" i="1" dirty="0">
                <a:solidFill>
                  <a:srgbClr val="00B0F0"/>
                </a:solidFill>
                <a:latin typeface="Times New Roman" pitchFamily="18" charset="0"/>
                <a:cs typeface="Times New Roman" pitchFamily="18" charset="0"/>
              </a:rPr>
              <a:t>Мырыш</a:t>
            </a:r>
            <a:r>
              <a:rPr lang="kk-KZ" sz="1800" dirty="0">
                <a:solidFill>
                  <a:srgbClr val="00B0F0"/>
                </a:solidFill>
                <a:latin typeface="Times New Roman" pitchFamily="18" charset="0"/>
                <a:cs typeface="Times New Roman" pitchFamily="18" charset="0"/>
              </a:rPr>
              <a:t> </a:t>
            </a:r>
            <a:r>
              <a:rPr lang="kk-KZ" sz="1800" dirty="0">
                <a:latin typeface="Times New Roman" pitchFamily="18" charset="0"/>
                <a:cs typeface="Times New Roman" pitchFamily="18" charset="0"/>
              </a:rPr>
              <a:t>шойынға айналмаса да, зиянды қоспа болып табылады. Сублемируясь пештің төменгі бөлігінде сублимацияланып, ол пештің жоғарғы қалауында тұнып және оның кеңеюіне себеп болады.</a:t>
            </a:r>
            <a:endParaRPr lang="ru-RU" sz="1800" dirty="0">
              <a:latin typeface="Times New Roman" pitchFamily="18" charset="0"/>
              <a:cs typeface="Times New Roman" pitchFamily="18" charset="0"/>
            </a:endParaRPr>
          </a:p>
          <a:p>
            <a:pPr algn="just">
              <a:buNone/>
            </a:pPr>
            <a:r>
              <a:rPr lang="kk-KZ" sz="1800" i="1" dirty="0">
                <a:solidFill>
                  <a:srgbClr val="00B0F0"/>
                </a:solidFill>
                <a:latin typeface="Times New Roman" pitchFamily="18" charset="0"/>
                <a:cs typeface="Times New Roman" pitchFamily="18" charset="0"/>
              </a:rPr>
              <a:t>Қорғасын</a:t>
            </a:r>
            <a:r>
              <a:rPr lang="kk-KZ" sz="1800" dirty="0">
                <a:solidFill>
                  <a:srgbClr val="00B0F0"/>
                </a:solidFill>
                <a:latin typeface="Times New Roman" pitchFamily="18" charset="0"/>
                <a:cs typeface="Times New Roman" pitchFamily="18" charset="0"/>
              </a:rPr>
              <a:t> </a:t>
            </a:r>
            <a:r>
              <a:rPr lang="kk-KZ" sz="1800" dirty="0">
                <a:latin typeface="Times New Roman" pitchFamily="18" charset="0"/>
                <a:cs typeface="Times New Roman" pitchFamily="18" charset="0"/>
              </a:rPr>
              <a:t>да зиянды қоспа болып табылады. Пештің пештің горнда жиналып, ол кірпішті бұзады.</a:t>
            </a:r>
            <a:endParaRPr lang="ru-RU" sz="1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830997"/>
          </a:xfrm>
          <a:prstGeom prst="rect">
            <a:avLst/>
          </a:prstGeom>
          <a:noFill/>
        </p:spPr>
        <p:txBody>
          <a:bodyPr wrap="square" rtlCol="0">
            <a:spAutoFit/>
          </a:bodyPr>
          <a:lstStyle/>
          <a:p>
            <a:pPr algn="just"/>
            <a:r>
              <a:rPr lang="ru-RU" sz="2400" b="1" dirty="0">
                <a:solidFill>
                  <a:schemeClr val="accent1">
                    <a:lumMod val="50000"/>
                  </a:schemeClr>
                </a:solidFill>
              </a:rPr>
              <a:t>4. </a:t>
            </a:r>
            <a:r>
              <a:rPr lang="ru-RU" sz="2400" b="1" dirty="0" err="1">
                <a:solidFill>
                  <a:schemeClr val="accent1">
                    <a:lumMod val="50000"/>
                  </a:schemeClr>
                </a:solidFill>
              </a:rPr>
              <a:t>Домналы</a:t>
            </a:r>
            <a:r>
              <a:rPr lang="ru-RU" sz="2400" b="1" dirty="0">
                <a:solidFill>
                  <a:schemeClr val="accent1">
                    <a:lumMod val="50000"/>
                  </a:schemeClr>
                </a:solidFill>
              </a:rPr>
              <a:t> </a:t>
            </a:r>
            <a:r>
              <a:rPr lang="ru-RU" sz="2400" b="1" dirty="0" err="1">
                <a:solidFill>
                  <a:schemeClr val="accent1">
                    <a:lumMod val="50000"/>
                  </a:schemeClr>
                </a:solidFill>
              </a:rPr>
              <a:t>балқытудың</a:t>
            </a:r>
            <a:r>
              <a:rPr lang="ru-RU" sz="2400" b="1" dirty="0">
                <a:solidFill>
                  <a:schemeClr val="accent1">
                    <a:lumMod val="50000"/>
                  </a:schemeClr>
                </a:solidFill>
              </a:rPr>
              <a:t> физика-</a:t>
            </a:r>
            <a:r>
              <a:rPr lang="ru-RU" sz="2400" b="1" dirty="0" err="1">
                <a:solidFill>
                  <a:schemeClr val="accent1">
                    <a:lumMod val="50000"/>
                  </a:schemeClr>
                </a:solidFill>
              </a:rPr>
              <a:t>химиялық</a:t>
            </a:r>
            <a:r>
              <a:rPr lang="ru-RU" sz="2400" b="1" dirty="0">
                <a:solidFill>
                  <a:schemeClr val="accent1">
                    <a:lumMod val="50000"/>
                  </a:schemeClr>
                </a:solidFill>
              </a:rPr>
              <a:t> </a:t>
            </a:r>
            <a:r>
              <a:rPr lang="ru-RU" sz="2400" b="1" dirty="0" err="1">
                <a:solidFill>
                  <a:schemeClr val="accent1">
                    <a:lumMod val="50000"/>
                  </a:schemeClr>
                </a:solidFill>
              </a:rPr>
              <a:t>процестері</a:t>
            </a:r>
            <a:endParaRPr lang="x-none" sz="2400" b="1" dirty="0">
              <a:solidFill>
                <a:schemeClr val="accent1">
                  <a:lumMod val="50000"/>
                </a:schemeClr>
              </a:solidFill>
            </a:endParaRPr>
          </a:p>
        </p:txBody>
      </p:sp>
    </p:spTree>
    <p:extLst>
      <p:ext uri="{BB962C8B-B14F-4D97-AF65-F5344CB8AC3E}">
        <p14:creationId xmlns:p14="http://schemas.microsoft.com/office/powerpoint/2010/main" val="17556343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08BB3631-56A3-FE40-9C47-193CA54D7F0D}"/>
              </a:ext>
            </a:extLst>
          </p:cNvPr>
          <p:cNvSpPr>
            <a:spLocks noGrp="1" noChangeArrowheads="1"/>
          </p:cNvSpPr>
          <p:nvPr>
            <p:ph idx="1"/>
          </p:nvPr>
        </p:nvSpPr>
        <p:spPr>
          <a:xfrm>
            <a:off x="539552" y="1166018"/>
            <a:ext cx="8229600" cy="5143302"/>
          </a:xfrm>
        </p:spPr>
        <p:txBody>
          <a:bodyPr>
            <a:noAutofit/>
          </a:bodyPr>
          <a:lstStyle/>
          <a:p>
            <a:pPr marL="0" indent="363538" algn="just" eaLnBrk="1" hangingPunct="1">
              <a:lnSpc>
                <a:spcPct val="110000"/>
              </a:lnSpc>
              <a:buNone/>
            </a:pPr>
            <a:r>
              <a:rPr lang="ru-RU" altLang="x-none" sz="1800" b="1" i="1" dirty="0">
                <a:solidFill>
                  <a:srgbClr val="00B0F0"/>
                </a:solidFill>
                <a:latin typeface="Times New Roman" pitchFamily="18" charset="0"/>
                <a:cs typeface="Times New Roman" pitchFamily="18" charset="0"/>
              </a:rPr>
              <a:t>Домна </a:t>
            </a:r>
            <a:r>
              <a:rPr lang="ru-RU" altLang="x-none" sz="1800" b="1" i="1" dirty="0" err="1">
                <a:solidFill>
                  <a:srgbClr val="00B0F0"/>
                </a:solidFill>
                <a:latin typeface="Times New Roman" pitchFamily="18" charset="0"/>
                <a:cs typeface="Times New Roman" pitchFamily="18" charset="0"/>
              </a:rPr>
              <a:t>пеші</a:t>
            </a:r>
            <a:r>
              <a:rPr lang="ru-RU" altLang="x-none" sz="1800" b="1" i="1" dirty="0">
                <a:solidFill>
                  <a:srgbClr val="00B0F0"/>
                </a:solidFill>
                <a:latin typeface="Times New Roman" pitchFamily="18" charset="0"/>
                <a:cs typeface="Times New Roman" pitchFamily="18" charset="0"/>
              </a:rPr>
              <a:t> </a:t>
            </a:r>
            <a:r>
              <a:rPr lang="ru-RU" altLang="x-none" sz="1800" dirty="0">
                <a:latin typeface="Times New Roman" pitchFamily="18" charset="0"/>
                <a:cs typeface="Times New Roman" pitchFamily="18" charset="0"/>
              </a:rPr>
              <a:t>–</a:t>
            </a:r>
            <a:r>
              <a:rPr lang="ru-RU" altLang="x-none" sz="1800" dirty="0" err="1">
                <a:latin typeface="Times New Roman" pitchFamily="18" charset="0"/>
                <a:cs typeface="Times New Roman" pitchFamily="18" charset="0"/>
              </a:rPr>
              <a:t>шойын</a:t>
            </a:r>
            <a:r>
              <a:rPr lang="ru-RU" altLang="x-none" sz="1800" dirty="0">
                <a:latin typeface="Times New Roman" pitchFamily="18" charset="0"/>
                <a:cs typeface="Times New Roman" pitchFamily="18" charset="0"/>
              </a:rPr>
              <a:t>  </a:t>
            </a:r>
            <a:r>
              <a:rPr lang="ru-RU" altLang="x-none" sz="1800" dirty="0" err="1">
                <a:latin typeface="Times New Roman" pitchFamily="18" charset="0"/>
                <a:cs typeface="Times New Roman" pitchFamily="18" charset="0"/>
              </a:rPr>
              <a:t>балқытуға</a:t>
            </a:r>
            <a:r>
              <a:rPr lang="ru-RU" altLang="x-none" sz="1800" dirty="0">
                <a:latin typeface="Times New Roman" pitchFamily="18" charset="0"/>
                <a:cs typeface="Times New Roman" pitchFamily="18" charset="0"/>
              </a:rPr>
              <a:t> </a:t>
            </a:r>
            <a:r>
              <a:rPr lang="ru-RU" altLang="x-none" sz="1800" dirty="0" err="1">
                <a:latin typeface="Times New Roman" pitchFamily="18" charset="0"/>
                <a:cs typeface="Times New Roman" pitchFamily="18" charset="0"/>
              </a:rPr>
              <a:t>арналған</a:t>
            </a:r>
            <a:r>
              <a:rPr lang="ru-RU" altLang="x-none" sz="1800" dirty="0">
                <a:latin typeface="Times New Roman" pitchFamily="18" charset="0"/>
                <a:cs typeface="Times New Roman" pitchFamily="18" charset="0"/>
              </a:rPr>
              <a:t> шахта </a:t>
            </a:r>
            <a:r>
              <a:rPr lang="ru-RU" altLang="x-none" sz="1800" dirty="0" err="1">
                <a:latin typeface="Times New Roman" pitchFamily="18" charset="0"/>
                <a:cs typeface="Times New Roman" pitchFamily="18" charset="0"/>
              </a:rPr>
              <a:t>түріндегі</a:t>
            </a:r>
            <a:r>
              <a:rPr lang="ru-RU" altLang="x-none" sz="1800" dirty="0">
                <a:latin typeface="Times New Roman" pitchFamily="18" charset="0"/>
                <a:cs typeface="Times New Roman" pitchFamily="18" charset="0"/>
              </a:rPr>
              <a:t> пеш</a:t>
            </a:r>
          </a:p>
          <a:p>
            <a:pPr algn="just">
              <a:buFont typeface="Wingdings" pitchFamily="2" charset="2"/>
              <a:buChar char="v"/>
            </a:pPr>
            <a:r>
              <a:rPr lang="kk-KZ" sz="1800" i="1" dirty="0">
                <a:latin typeface="Times New Roman" pitchFamily="18" charset="0"/>
                <a:cs typeface="Times New Roman" pitchFamily="18" charset="0"/>
              </a:rPr>
              <a:t>Бұл белгілі бір жиілікпен алдын-ала дайындалған металл кесектерін агломерат немесе шекемтас түрінде, темір, марганец кендері, флюстер, сондай-ақ кокс қоспалары бар үздіксіз қондырғылар. </a:t>
            </a:r>
            <a:endParaRPr lang="ru-RU" sz="1800" i="1" dirty="0">
              <a:latin typeface="Times New Roman" pitchFamily="18" charset="0"/>
              <a:cs typeface="Times New Roman" pitchFamily="18" charset="0"/>
            </a:endParaRPr>
          </a:p>
          <a:p>
            <a:pPr algn="just">
              <a:buFont typeface="Wingdings" pitchFamily="2" charset="2"/>
              <a:buChar char="v"/>
            </a:pPr>
            <a:r>
              <a:rPr lang="kk-KZ" sz="1800" i="1" dirty="0">
                <a:latin typeface="Times New Roman" pitchFamily="18" charset="0"/>
                <a:cs typeface="Times New Roman" pitchFamily="18" charset="0"/>
              </a:rPr>
              <a:t>Домна пештеріне материалдарды тиеу механикаландырылған және автоматтандырылған. </a:t>
            </a:r>
            <a:endParaRPr lang="ru-RU" sz="1800" i="1" dirty="0">
              <a:latin typeface="Times New Roman" pitchFamily="18" charset="0"/>
              <a:cs typeface="Times New Roman" pitchFamily="18" charset="0"/>
            </a:endParaRPr>
          </a:p>
          <a:p>
            <a:pPr algn="just">
              <a:buFont typeface="Wingdings" pitchFamily="2" charset="2"/>
              <a:buChar char="v"/>
            </a:pPr>
            <a:r>
              <a:rPr lang="kk-KZ" sz="1800" i="1" dirty="0">
                <a:latin typeface="Times New Roman" pitchFamily="18" charset="0"/>
                <a:cs typeface="Times New Roman" pitchFamily="18" charset="0"/>
              </a:rPr>
              <a:t>Пештің үздіксіз жұмыс істеу мерзімі, яғни оның науқан кезеңі 5-12 жыл болуы мүмкін, пештің корпусы кемінде 20 жыл жұмыс істеуі керек. </a:t>
            </a:r>
            <a:endParaRPr lang="ru-RU" sz="1800" i="1" dirty="0">
              <a:latin typeface="Times New Roman" pitchFamily="18" charset="0"/>
              <a:cs typeface="Times New Roman" pitchFamily="18" charset="0"/>
            </a:endParaRPr>
          </a:p>
          <a:p>
            <a:pPr algn="just">
              <a:buFont typeface="Wingdings" pitchFamily="2" charset="2"/>
              <a:buChar char="v"/>
            </a:pPr>
            <a:r>
              <a:rPr lang="kk-KZ" sz="1800" i="1" dirty="0">
                <a:latin typeface="Times New Roman" pitchFamily="18" charset="0"/>
                <a:cs typeface="Times New Roman" pitchFamily="18" charset="0"/>
              </a:rPr>
              <a:t>Қазіргі заманғы қуатты Домна пешінде әр минут сайын шамамен 9 тонна шойын балқытуға болады</a:t>
            </a:r>
            <a:endParaRPr lang="ru-RU" sz="1800" i="1" dirty="0">
              <a:latin typeface="Times New Roman" pitchFamily="18" charset="0"/>
              <a:cs typeface="Times New Roman" pitchFamily="18" charset="0"/>
            </a:endParaRPr>
          </a:p>
          <a:p>
            <a:pPr algn="just" eaLnBrk="1" hangingPunct="1">
              <a:lnSpc>
                <a:spcPct val="110000"/>
              </a:lnSpc>
              <a:buFont typeface="Wingdings" pitchFamily="2" charset="2"/>
              <a:buChar char="v"/>
            </a:pPr>
            <a:endParaRPr lang="ru-RU" altLang="x-none" sz="1800" dirty="0">
              <a:latin typeface="Times New Roman" pitchFamily="18" charset="0"/>
              <a:cs typeface="Times New Roman" pitchFamily="18" charset="0"/>
            </a:endParaRPr>
          </a:p>
          <a:p>
            <a:pPr marL="0" indent="0" algn="just" eaLnBrk="1" hangingPunct="1">
              <a:lnSpc>
                <a:spcPct val="110000"/>
              </a:lnSpc>
              <a:buNone/>
            </a:pPr>
            <a:endParaRPr lang="ru-RU" altLang="ru-RU" sz="1800" dirty="0">
              <a:latin typeface="Times New Roman" pitchFamily="18" charset="0"/>
              <a:cs typeface="Times New Roman" pitchFamily="18" charset="0"/>
            </a:endParaRPr>
          </a:p>
          <a:p>
            <a:pPr marL="0" indent="363538" algn="just" eaLnBrk="1" hangingPunct="1">
              <a:lnSpc>
                <a:spcPct val="110000"/>
              </a:lnSpc>
              <a:buNone/>
            </a:pPr>
            <a:r>
              <a:rPr lang="en-US" altLang="ru-RU" sz="1800" dirty="0">
                <a:latin typeface="Times New Roman" pitchFamily="18" charset="0"/>
                <a:cs typeface="Times New Roman" pitchFamily="18" charset="0"/>
              </a:rPr>
              <a:t>XIV </a:t>
            </a:r>
            <a:r>
              <a:rPr lang="ru-RU" altLang="ru-RU" sz="1800" dirty="0" err="1">
                <a:latin typeface="Times New Roman" pitchFamily="18" charset="0"/>
                <a:cs typeface="Times New Roman" pitchFamily="18" charset="0"/>
              </a:rPr>
              <a:t>ғасырдың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құжаттық</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деректері</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бойынша</a:t>
            </a:r>
            <a:r>
              <a:rPr lang="ru-RU" altLang="ru-RU" sz="1800" dirty="0">
                <a:latin typeface="Times New Roman" pitchFamily="18" charset="0"/>
                <a:cs typeface="Times New Roman" pitchFamily="18" charset="0"/>
              </a:rPr>
              <a:t> Домна </a:t>
            </a:r>
            <a:r>
              <a:rPr lang="ru-RU" altLang="ru-RU" sz="1800" dirty="0" err="1">
                <a:latin typeface="Times New Roman" pitchFamily="18" charset="0"/>
                <a:cs typeface="Times New Roman" pitchFamily="18" charset="0"/>
              </a:rPr>
              <a:t>пешінің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бейнесі</a:t>
            </a:r>
            <a:r>
              <a:rPr lang="ru-RU" altLang="ru-RU" sz="1800" dirty="0">
                <a:latin typeface="Times New Roman" pitchFamily="18" charset="0"/>
                <a:cs typeface="Times New Roman" pitchFamily="18" charset="0"/>
              </a:rPr>
              <a:t> 3-суретте </a:t>
            </a:r>
            <a:r>
              <a:rPr lang="ru-RU" altLang="ru-RU" sz="1800" dirty="0" err="1">
                <a:latin typeface="Times New Roman" pitchFamily="18" charset="0"/>
                <a:cs typeface="Times New Roman" pitchFamily="18" charset="0"/>
              </a:rPr>
              <a:t>көрсетілген</a:t>
            </a:r>
            <a:r>
              <a:rPr lang="ru-RU" altLang="ru-RU" sz="1800" dirty="0">
                <a:latin typeface="Times New Roman" pitchFamily="18" charset="0"/>
                <a:cs typeface="Times New Roman" pitchFamily="18" charset="0"/>
              </a:rPr>
              <a:t>.</a:t>
            </a:r>
            <a:endParaRPr lang="ru-RU" altLang="x-none" sz="1800" dirty="0">
              <a:latin typeface="Times New Roman" pitchFamily="18" charset="0"/>
              <a:cs typeface="Times New Roman" pitchFamily="18" charset="0"/>
            </a:endParaRPr>
          </a:p>
          <a:p>
            <a:pPr algn="just" eaLnBrk="1" hangingPunct="1">
              <a:lnSpc>
                <a:spcPct val="110000"/>
              </a:lnSpc>
            </a:pPr>
            <a:endParaRPr lang="ru-RU" altLang="x-none" sz="1800" dirty="0"/>
          </a:p>
        </p:txBody>
      </p:sp>
      <p:sp>
        <p:nvSpPr>
          <p:cNvPr id="4" name="TextBox 3">
            <a:extLst>
              <a:ext uri="{FF2B5EF4-FFF2-40B4-BE49-F238E27FC236}">
                <a16:creationId xmlns:a16="http://schemas.microsoft.com/office/drawing/2014/main" id="{3DAF2548-4FB0-584D-8AA6-7B00AC669E70}"/>
              </a:ext>
            </a:extLst>
          </p:cNvPr>
          <p:cNvSpPr txBox="1"/>
          <p:nvPr/>
        </p:nvSpPr>
        <p:spPr>
          <a:xfrm>
            <a:off x="683568" y="404664"/>
            <a:ext cx="8352929" cy="461665"/>
          </a:xfrm>
          <a:prstGeom prst="rect">
            <a:avLst/>
          </a:prstGeom>
          <a:noFill/>
        </p:spPr>
        <p:txBody>
          <a:bodyPr wrap="square" rtlCol="0">
            <a:spAutoFit/>
          </a:bodyPr>
          <a:lstStyle/>
          <a:p>
            <a:pPr algn="just"/>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762811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33</a:t>
            </a:fld>
            <a:endParaRPr lang="ru-RU" altLang="ru-RU" sz="1400"/>
          </a:p>
        </p:txBody>
      </p:sp>
      <p:sp>
        <p:nvSpPr>
          <p:cNvPr id="5" name="TextBox 4">
            <a:extLst>
              <a:ext uri="{FF2B5EF4-FFF2-40B4-BE49-F238E27FC236}">
                <a16:creationId xmlns:a16="http://schemas.microsoft.com/office/drawing/2014/main" id="{6182E849-2841-6846-B4C8-FE064A6D0E3C}"/>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pic>
        <p:nvPicPr>
          <p:cNvPr id="6" name="Рисунок 5">
            <a:extLst>
              <a:ext uri="{FF2B5EF4-FFF2-40B4-BE49-F238E27FC236}">
                <a16:creationId xmlns:a16="http://schemas.microsoft.com/office/drawing/2014/main" id="{540C36D7-2BC6-1F4B-845C-E4A1F3494655}"/>
              </a:ext>
            </a:extLst>
          </p:cNvPr>
          <p:cNvPicPr>
            <a:picLocks noChangeAspect="1"/>
          </p:cNvPicPr>
          <p:nvPr/>
        </p:nvPicPr>
        <p:blipFill>
          <a:blip r:embed="rId2"/>
          <a:stretch>
            <a:fillRect/>
          </a:stretch>
        </p:blipFill>
        <p:spPr>
          <a:xfrm>
            <a:off x="930850" y="836712"/>
            <a:ext cx="7282299" cy="4992752"/>
          </a:xfrm>
          <a:prstGeom prst="rect">
            <a:avLst/>
          </a:prstGeom>
        </p:spPr>
      </p:pic>
      <p:sp>
        <p:nvSpPr>
          <p:cNvPr id="7" name="TextBox 6">
            <a:extLst>
              <a:ext uri="{FF2B5EF4-FFF2-40B4-BE49-F238E27FC236}">
                <a16:creationId xmlns:a16="http://schemas.microsoft.com/office/drawing/2014/main" id="{F123EAA6-8C68-B745-BF75-F242DDB87C90}"/>
              </a:ext>
            </a:extLst>
          </p:cNvPr>
          <p:cNvSpPr txBox="1"/>
          <p:nvPr/>
        </p:nvSpPr>
        <p:spPr>
          <a:xfrm>
            <a:off x="1547664" y="5949280"/>
            <a:ext cx="6264696" cy="369332"/>
          </a:xfrm>
          <a:prstGeom prst="rect">
            <a:avLst/>
          </a:prstGeom>
          <a:noFill/>
        </p:spPr>
        <p:txBody>
          <a:bodyPr wrap="square" rtlCol="0">
            <a:spAutoFit/>
          </a:bodyPr>
          <a:lstStyle/>
          <a:p>
            <a:pPr algn="ctr"/>
            <a:r>
              <a:rPr lang="ru-RU" dirty="0"/>
              <a:t>3-сурет – XIV  </a:t>
            </a:r>
            <a:r>
              <a:rPr lang="ru-RU" dirty="0" err="1"/>
              <a:t>ғасырдағы</a:t>
            </a:r>
            <a:r>
              <a:rPr lang="ru-RU" dirty="0"/>
              <a:t> домна </a:t>
            </a:r>
            <a:r>
              <a:rPr lang="ru-RU" dirty="0" err="1"/>
              <a:t>пеші</a:t>
            </a:r>
            <a:endParaRPr lang="x-none" dirty="0"/>
          </a:p>
        </p:txBody>
      </p:sp>
    </p:spTree>
    <p:extLst>
      <p:ext uri="{BB962C8B-B14F-4D97-AF65-F5344CB8AC3E}">
        <p14:creationId xmlns:p14="http://schemas.microsoft.com/office/powerpoint/2010/main" val="13100562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34</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395536" y="980728"/>
            <a:ext cx="81359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2000" dirty="0">
                <a:latin typeface="Times New Roman" pitchFamily="18" charset="0"/>
                <a:cs typeface="Times New Roman" pitchFamily="18" charset="0"/>
              </a:rPr>
              <a:t>Домна пеші – бұл  кенді құрамындағы оксидтерден темірді тотықсыздандыру үшін кокс көміртегі қолданылатын шахта пеші. Домна пешінің өнімі сұйық шойын (4-5% C, 0,5-1,0% Si), кейіннен болатқа айналдыру үшін қолданылады. </a:t>
            </a:r>
            <a:endParaRPr lang="ru-RU" sz="2000" dirty="0">
              <a:latin typeface="Times New Roman" pitchFamily="18" charset="0"/>
              <a:cs typeface="Times New Roman" pitchFamily="18" charset="0"/>
            </a:endParaRPr>
          </a:p>
          <a:p>
            <a:pPr indent="363538" algn="just">
              <a:buNone/>
            </a:pPr>
            <a:r>
              <a:rPr lang="kk-KZ" sz="2000" dirty="0">
                <a:latin typeface="Times New Roman" pitchFamily="18" charset="0"/>
                <a:cs typeface="Times New Roman" pitchFamily="18" charset="0"/>
              </a:rPr>
              <a:t>Домна пешінің негізгі мақсаты-тұрақты құрамдағы шойынды жоғары өнімді балқыту. Бұл жағдайда балқытудың жалғыз критикалық параметрі шойын мен шлактың температурасы болып табылады, ол оларды пештен сұйық түрінде еркін шығаруды қамтамасыз ету үшін 1700 К-ден асуы керек. </a:t>
            </a:r>
            <a:endParaRPr lang="ru-RU" sz="2000" dirty="0">
              <a:latin typeface="Times New Roman" pitchFamily="18" charset="0"/>
              <a:cs typeface="Times New Roman" pitchFamily="18" charset="0"/>
            </a:endParaRPr>
          </a:p>
          <a:p>
            <a:pPr indent="363538" algn="just">
              <a:buNone/>
            </a:pPr>
            <a:r>
              <a:rPr lang="kk-KZ" sz="2000" dirty="0">
                <a:latin typeface="Times New Roman" pitchFamily="18" charset="0"/>
                <a:cs typeface="Times New Roman" pitchFamily="18" charset="0"/>
              </a:rPr>
              <a:t>Шойынның құрамы домналық процестің маңызды параметрі болып табылмайды, өйткені домна пештерінде балқытылған шойынның барлығы дерлік кейіннен болатқа айналдыру үшін қолданылады. Дегенмен, шойынның құрамын шлактың құрамын таңдау және пештегі температуралық режимді реттеу арқылы болат балқыту өндірісінің талаптарына сәйкес белгілі бір деңгейде ұстайды.</a:t>
            </a:r>
            <a:endParaRPr lang="ru-RU" sz="20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7B084058-34C1-9048-90E7-7E2530BE2009}"/>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15871857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0B8620-0911-7A44-91EB-6D6CC19D3211}"/>
              </a:ext>
            </a:extLst>
          </p:cNvPr>
          <p:cNvSpPr>
            <a:spLocks noGrp="1" noRot="1" noChangeArrowheads="1"/>
          </p:cNvSpPr>
          <p:nvPr>
            <p:ph type="title"/>
          </p:nvPr>
        </p:nvSpPr>
        <p:spPr>
          <a:xfrm>
            <a:off x="301625" y="1196752"/>
            <a:ext cx="8540750" cy="952500"/>
          </a:xfrm>
        </p:spPr>
        <p:txBody>
          <a:bodyPr/>
          <a:lstStyle/>
          <a:p>
            <a:r>
              <a:rPr lang="ru-RU" altLang="x-none" sz="4000" dirty="0" err="1"/>
              <a:t>Шойын</a:t>
            </a:r>
            <a:r>
              <a:rPr lang="ru-RU" altLang="x-none" sz="4000" dirty="0"/>
              <a:t> </a:t>
            </a:r>
            <a:r>
              <a:rPr lang="ru-RU" altLang="x-none" sz="4000" dirty="0" err="1"/>
              <a:t>балқыту</a:t>
            </a:r>
            <a:r>
              <a:rPr lang="ru-RU" altLang="x-none" sz="4000" dirty="0"/>
              <a:t> </a:t>
            </a:r>
            <a:r>
              <a:rPr lang="ru-RU" altLang="x-none" sz="4000" dirty="0" err="1"/>
              <a:t>кезінде</a:t>
            </a:r>
            <a:r>
              <a:rPr lang="ru-RU" altLang="x-none" sz="4000" dirty="0"/>
              <a:t> </a:t>
            </a:r>
            <a:r>
              <a:rPr lang="ru-RU" altLang="x-none" sz="4000" dirty="0" err="1"/>
              <a:t>міндеттер</a:t>
            </a:r>
            <a:r>
              <a:rPr lang="ru-RU" altLang="x-none" sz="4000" dirty="0"/>
              <a:t> </a:t>
            </a:r>
            <a:r>
              <a:rPr lang="ru-RU" altLang="x-none" sz="4000" dirty="0" err="1"/>
              <a:t>шешіледі</a:t>
            </a:r>
            <a:r>
              <a:rPr lang="ru-RU" altLang="x-none" sz="4000" dirty="0"/>
              <a:t>:</a:t>
            </a:r>
          </a:p>
        </p:txBody>
      </p:sp>
      <p:sp>
        <p:nvSpPr>
          <p:cNvPr id="8195" name="Rectangle 3">
            <a:extLst>
              <a:ext uri="{FF2B5EF4-FFF2-40B4-BE49-F238E27FC236}">
                <a16:creationId xmlns:a16="http://schemas.microsoft.com/office/drawing/2014/main" id="{BC00A997-FC0A-3946-9AA1-C58667837B87}"/>
              </a:ext>
            </a:extLst>
          </p:cNvPr>
          <p:cNvSpPr>
            <a:spLocks noGrp="1" noRot="1" noChangeArrowheads="1"/>
          </p:cNvSpPr>
          <p:nvPr>
            <p:ph type="body" idx="1"/>
          </p:nvPr>
        </p:nvSpPr>
        <p:spPr>
          <a:xfrm>
            <a:off x="457200" y="2362200"/>
            <a:ext cx="8229600" cy="3810000"/>
          </a:xfrm>
        </p:spPr>
        <p:txBody>
          <a:bodyPr/>
          <a:lstStyle/>
          <a:p>
            <a:pPr algn="just"/>
            <a:r>
              <a:rPr lang="kk-KZ" i="1" dirty="0">
                <a:latin typeface="Times New Roman" pitchFamily="18" charset="0"/>
                <a:cs typeface="Times New Roman" pitchFamily="18" charset="0"/>
              </a:rPr>
              <a:t>Темірді кен оксидтерінен тотықсыздандыру, оны көміртектендіру және белгілі бір химиялық құрамдағы сұйық шойын түрінде алып тастау.</a:t>
            </a:r>
            <a:endParaRPr lang="ru-RU" dirty="0">
              <a:latin typeface="Times New Roman" pitchFamily="18" charset="0"/>
              <a:cs typeface="Times New Roman" pitchFamily="18" charset="0"/>
            </a:endParaRPr>
          </a:p>
          <a:p>
            <a:pPr algn="just"/>
            <a:r>
              <a:rPr lang="kk-KZ" i="1" dirty="0">
                <a:latin typeface="Times New Roman" pitchFamily="18" charset="0"/>
                <a:cs typeface="Times New Roman" pitchFamily="18" charset="0"/>
              </a:rPr>
              <a:t>Кеннің бос жынысын балқыту, шлактың пайда болуы, ондағы кокс күлін еріту және оны пештен шығару.</a:t>
            </a:r>
            <a:endParaRPr lang="ru-RU" dirty="0">
              <a:latin typeface="Times New Roman" pitchFamily="18" charset="0"/>
              <a:cs typeface="Times New Roman" pitchFamily="18" charset="0"/>
            </a:endParaRPr>
          </a:p>
          <a:p>
            <a:endParaRPr lang="ru-RU" altLang="x-none" dirty="0"/>
          </a:p>
          <a:p>
            <a:endParaRPr lang="ru-RU" altLang="x-none" dirty="0"/>
          </a:p>
        </p:txBody>
      </p:sp>
      <p:sp>
        <p:nvSpPr>
          <p:cNvPr id="4" name="TextBox 3">
            <a:extLst>
              <a:ext uri="{FF2B5EF4-FFF2-40B4-BE49-F238E27FC236}">
                <a16:creationId xmlns:a16="http://schemas.microsoft.com/office/drawing/2014/main" id="{BEF5F82F-ACE8-E747-8E07-53FB6DCD8214}"/>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318425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36</a:t>
            </a:fld>
            <a:endParaRPr lang="ru-RU" altLang="ru-RU" sz="1400"/>
          </a:p>
        </p:txBody>
      </p:sp>
      <p:sp>
        <p:nvSpPr>
          <p:cNvPr id="7" name="Rectangle 7">
            <a:extLst>
              <a:ext uri="{FF2B5EF4-FFF2-40B4-BE49-F238E27FC236}">
                <a16:creationId xmlns:a16="http://schemas.microsoft.com/office/drawing/2014/main" id="{F013F5B2-11B3-6F4C-BB76-1FEE2988DEC3}"/>
              </a:ext>
            </a:extLst>
          </p:cNvPr>
          <p:cNvSpPr>
            <a:spLocks noChangeArrowheads="1"/>
          </p:cNvSpPr>
          <p:nvPr/>
        </p:nvSpPr>
        <p:spPr bwMode="auto">
          <a:xfrm>
            <a:off x="323528" y="6075947"/>
            <a:ext cx="29523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600" dirty="0">
                <a:latin typeface="Times New Roman" panose="02020603050405020304" pitchFamily="18" charset="0"/>
              </a:rPr>
              <a:t>4-сурет -Домна </a:t>
            </a:r>
            <a:r>
              <a:rPr lang="ru-RU" altLang="ru-RU" sz="1600" dirty="0" err="1">
                <a:latin typeface="Times New Roman" panose="02020603050405020304" pitchFamily="18" charset="0"/>
              </a:rPr>
              <a:t>пеші</a:t>
            </a:r>
            <a:endParaRPr lang="ru-RU" altLang="ru-RU" sz="1800" dirty="0"/>
          </a:p>
        </p:txBody>
      </p:sp>
      <p:pic>
        <p:nvPicPr>
          <p:cNvPr id="8" name="Рисунок 7">
            <a:extLst>
              <a:ext uri="{FF2B5EF4-FFF2-40B4-BE49-F238E27FC236}">
                <a16:creationId xmlns:a16="http://schemas.microsoft.com/office/drawing/2014/main" id="{D821DEB7-3E21-184E-AD5F-9F6535D239E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40000"/>
                    </a14:imgEffect>
                  </a14:imgLayer>
                </a14:imgProps>
              </a:ext>
            </a:extLst>
          </a:blip>
          <a:stretch>
            <a:fillRect/>
          </a:stretch>
        </p:blipFill>
        <p:spPr>
          <a:xfrm>
            <a:off x="323528" y="258878"/>
            <a:ext cx="2880320" cy="5690402"/>
          </a:xfrm>
          <a:prstGeom prst="rect">
            <a:avLst/>
          </a:prstGeom>
        </p:spPr>
      </p:pic>
      <p:sp>
        <p:nvSpPr>
          <p:cNvPr id="9" name="TextBox 8">
            <a:extLst>
              <a:ext uri="{FF2B5EF4-FFF2-40B4-BE49-F238E27FC236}">
                <a16:creationId xmlns:a16="http://schemas.microsoft.com/office/drawing/2014/main" id="{5C1CEF87-0103-3F45-8FFC-D66739493026}"/>
              </a:ext>
            </a:extLst>
          </p:cNvPr>
          <p:cNvSpPr txBox="1"/>
          <p:nvPr/>
        </p:nvSpPr>
        <p:spPr>
          <a:xfrm>
            <a:off x="2916238" y="260648"/>
            <a:ext cx="5904234" cy="830997"/>
          </a:xfrm>
          <a:prstGeom prst="rect">
            <a:avLst/>
          </a:prstGeom>
          <a:noFill/>
        </p:spPr>
        <p:txBody>
          <a:bodyPr wrap="square" rtlCol="0">
            <a:spAutoFit/>
          </a:bodyPr>
          <a:lstStyle/>
          <a:p>
            <a:pPr algn="ctr"/>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
        <p:nvSpPr>
          <p:cNvPr id="5" name="TextBox 4">
            <a:extLst>
              <a:ext uri="{FF2B5EF4-FFF2-40B4-BE49-F238E27FC236}">
                <a16:creationId xmlns:a16="http://schemas.microsoft.com/office/drawing/2014/main" id="{955A01DC-2C00-8644-B761-9A2EB20A1ACC}"/>
              </a:ext>
            </a:extLst>
          </p:cNvPr>
          <p:cNvSpPr txBox="1"/>
          <p:nvPr/>
        </p:nvSpPr>
        <p:spPr>
          <a:xfrm>
            <a:off x="3419872" y="1268760"/>
            <a:ext cx="5400600" cy="5355312"/>
          </a:xfrm>
          <a:prstGeom prst="rect">
            <a:avLst/>
          </a:prstGeom>
          <a:noFill/>
        </p:spPr>
        <p:txBody>
          <a:bodyPr wrap="square" rtlCol="0">
            <a:spAutoFit/>
          </a:bodyPr>
          <a:lstStyle/>
          <a:p>
            <a:pPr indent="363538" algn="just"/>
            <a:r>
              <a:rPr lang="kk-KZ" b="1" dirty="0"/>
              <a:t>Домна пешінің құрылысы мен жұмыс схемасы 4-7 суреттерде ұсынылған.</a:t>
            </a:r>
            <a:endParaRPr lang="ru-RU" b="1" dirty="0"/>
          </a:p>
          <a:p>
            <a:pPr indent="363538" algn="just"/>
            <a:r>
              <a:rPr lang="kk-KZ" b="1" dirty="0"/>
              <a:t>Фурмалар арқылы домна пешіне мынадай материалдар үрленеді: </a:t>
            </a:r>
            <a:endParaRPr lang="ru-RU" b="1" dirty="0"/>
          </a:p>
          <a:p>
            <a:pPr indent="363538" algn="just"/>
            <a:r>
              <a:rPr lang="kk-KZ" b="1" dirty="0">
                <a:solidFill>
                  <a:srgbClr val="00B0F0"/>
                </a:solidFill>
              </a:rPr>
              <a:t>1) температурасы 1200-1600 К ыстық үрлеу, бірқатар жағдайларда 25-35% дейін оттегімен байытылған. </a:t>
            </a:r>
            <a:endParaRPr lang="ru-RU" b="1" dirty="0">
              <a:solidFill>
                <a:srgbClr val="00B0F0"/>
              </a:solidFill>
            </a:endParaRPr>
          </a:p>
          <a:p>
            <a:pPr indent="363538" algn="just"/>
            <a:r>
              <a:rPr lang="kk-KZ" b="1" dirty="0"/>
              <a:t>Ыстық үрлеу ағынында ауа фурмаларының алдында шамамен 1800 К температураға дейін қыздырылған кокс жанады. </a:t>
            </a:r>
            <a:endParaRPr lang="ru-RU" b="1" dirty="0"/>
          </a:p>
          <a:p>
            <a:pPr indent="363538" algn="just"/>
            <a:r>
              <a:rPr lang="kk-KZ" b="1" dirty="0"/>
              <a:t>Кокс жанған кезде темірді тотықсыздандыру және балқыту өнімдерін балқыту процестеріне жұмсалатын жылу шығады. </a:t>
            </a:r>
            <a:endParaRPr lang="ru-RU" b="1" dirty="0"/>
          </a:p>
          <a:p>
            <a:pPr indent="363538" algn="just"/>
            <a:r>
              <a:rPr lang="kk-KZ" b="1" dirty="0"/>
              <a:t>Үрлеудің жоғары температурасы шойын мен шлактың балқу температурасынан жоғары қызып кетуін қамтамасыз етеді;</a:t>
            </a:r>
            <a:endParaRPr lang="ru-RU" b="1" dirty="0"/>
          </a:p>
          <a:p>
            <a:pPr algn="just"/>
            <a:endParaRPr lang="x-none" b="1" dirty="0">
              <a:latin typeface="+mn-lt"/>
            </a:endParaRPr>
          </a:p>
        </p:txBody>
      </p:sp>
    </p:spTree>
    <p:extLst>
      <p:ext uri="{BB962C8B-B14F-4D97-AF65-F5344CB8AC3E}">
        <p14:creationId xmlns:p14="http://schemas.microsoft.com/office/powerpoint/2010/main" val="35409105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1">
            <a:extLst>
              <a:ext uri="{FF2B5EF4-FFF2-40B4-BE49-F238E27FC236}">
                <a16:creationId xmlns:a16="http://schemas.microsoft.com/office/drawing/2014/main" id="{5A428D2A-5C89-4841-97FF-E7CA7D4A34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E5D4A38-EBD2-6845-BCC0-CC972244C3A4}" type="slidenum">
              <a:rPr lang="ru-RU" altLang="ru-RU" sz="1400"/>
              <a:pPr eaLnBrk="1" hangingPunct="1">
                <a:spcBef>
                  <a:spcPct val="0"/>
                </a:spcBef>
                <a:buFontTx/>
                <a:buNone/>
              </a:pPr>
              <a:t>37</a:t>
            </a:fld>
            <a:endParaRPr lang="ru-RU" altLang="ru-RU" sz="1400"/>
          </a:p>
        </p:txBody>
      </p:sp>
      <p:sp>
        <p:nvSpPr>
          <p:cNvPr id="8195" name="Прямоугольник 2">
            <a:extLst>
              <a:ext uri="{FF2B5EF4-FFF2-40B4-BE49-F238E27FC236}">
                <a16:creationId xmlns:a16="http://schemas.microsoft.com/office/drawing/2014/main" id="{781AD945-3370-174C-9EE8-5D01E42EA8F5}"/>
              </a:ext>
            </a:extLst>
          </p:cNvPr>
          <p:cNvSpPr>
            <a:spLocks noChangeArrowheads="1"/>
          </p:cNvSpPr>
          <p:nvPr/>
        </p:nvSpPr>
        <p:spPr bwMode="auto">
          <a:xfrm>
            <a:off x="359693" y="1035705"/>
            <a:ext cx="842461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2000" i="1" dirty="0">
                <a:latin typeface="Times New Roman" pitchFamily="18" charset="0"/>
                <a:cs typeface="Times New Roman" pitchFamily="18" charset="0"/>
              </a:rPr>
              <a:t>2) </a:t>
            </a:r>
            <a:r>
              <a:rPr lang="kk-KZ" sz="2000" b="1" i="1" dirty="0">
                <a:solidFill>
                  <a:srgbClr val="00B0F0"/>
                </a:solidFill>
                <a:latin typeface="Times New Roman" pitchFamily="18" charset="0"/>
                <a:cs typeface="Times New Roman" pitchFamily="18" charset="0"/>
              </a:rPr>
              <a:t>газ тәрізді, сұйық және қатты көмірсутекті қоспалар</a:t>
            </a:r>
            <a:r>
              <a:rPr lang="kk-KZ" sz="2000" i="1" dirty="0">
                <a:solidFill>
                  <a:srgbClr val="00B0F0"/>
                </a:solidFill>
                <a:latin typeface="Times New Roman" pitchFamily="18" charset="0"/>
                <a:cs typeface="Times New Roman" pitchFamily="18" charset="0"/>
              </a:rPr>
              <a:t> </a:t>
            </a:r>
            <a:r>
              <a:rPr lang="kk-KZ" sz="2000" i="1" dirty="0">
                <a:latin typeface="Times New Roman" pitchFamily="18" charset="0"/>
                <a:cs typeface="Times New Roman" pitchFamily="18" charset="0"/>
              </a:rPr>
              <a:t>пеште тотықсыздандыру процестерінде тұтынылатын газдың қосымша мөлшерін (СО және </a:t>
            </a:r>
            <a:r>
              <a:rPr lang="ru-RU" sz="2000" i="1" dirty="0">
                <a:latin typeface="Times New Roman" pitchFamily="18" charset="0"/>
                <a:cs typeface="Times New Roman" pitchFamily="18" charset="0"/>
              </a:rPr>
              <a:t>Н</a:t>
            </a:r>
            <a:r>
              <a:rPr lang="ru-RU" sz="2000" i="1" baseline="-25000" dirty="0">
                <a:latin typeface="Times New Roman" pitchFamily="18" charset="0"/>
                <a:cs typeface="Times New Roman" pitchFamily="18" charset="0"/>
              </a:rPr>
              <a:t>2</a:t>
            </a:r>
            <a:r>
              <a:rPr lang="kk-KZ" sz="2000" i="1" dirty="0">
                <a:latin typeface="Times New Roman" pitchFamily="18" charset="0"/>
                <a:cs typeface="Times New Roman" pitchFamily="18" charset="0"/>
              </a:rPr>
              <a:t>) тотықсыздандыру үшін қолданылады. </a:t>
            </a:r>
            <a:endParaRPr lang="ru-RU" sz="2000" i="1" dirty="0">
              <a:latin typeface="Times New Roman" pitchFamily="18" charset="0"/>
              <a:cs typeface="Times New Roman" pitchFamily="18" charset="0"/>
            </a:endParaRPr>
          </a:p>
          <a:p>
            <a:pPr indent="363538" algn="just">
              <a:buNone/>
            </a:pPr>
            <a:r>
              <a:rPr lang="kk-KZ" sz="2000" dirty="0">
                <a:latin typeface="Times New Roman" pitchFamily="18" charset="0"/>
                <a:cs typeface="Times New Roman" pitchFamily="18" charset="0"/>
              </a:rPr>
              <a:t>Домна пешіндегі бастапқы материалдар – бұл пешке жоғарыдан тиелген кен, кокс және флюс және пештің түбінде орналасқан ауа фурмалары арқылы пешке үрленетін үрлеу. </a:t>
            </a:r>
            <a:endParaRPr lang="ru-RU" sz="2000" dirty="0">
              <a:latin typeface="Times New Roman" pitchFamily="18" charset="0"/>
              <a:cs typeface="Times New Roman" pitchFamily="18" charset="0"/>
            </a:endParaRPr>
          </a:p>
          <a:p>
            <a:pPr indent="363538" algn="just">
              <a:buNone/>
            </a:pPr>
            <a:r>
              <a:rPr lang="kk-KZ" sz="2000" dirty="0">
                <a:latin typeface="Times New Roman" pitchFamily="18" charset="0"/>
                <a:cs typeface="Times New Roman" pitchFamily="18" charset="0"/>
              </a:rPr>
              <a:t>Фурмалар арқылы көмірсутекті қоспалар (газ тәрізді, сұйық және қатты) және оттегі де беріледі. </a:t>
            </a:r>
            <a:endParaRPr lang="ru-RU" sz="2000" dirty="0">
              <a:latin typeface="Times New Roman" pitchFamily="18" charset="0"/>
              <a:cs typeface="Times New Roman" pitchFamily="18" charset="0"/>
            </a:endParaRPr>
          </a:p>
          <a:p>
            <a:pPr indent="363538" algn="just">
              <a:buNone/>
            </a:pPr>
            <a:r>
              <a:rPr lang="kk-KZ" sz="2000" dirty="0">
                <a:latin typeface="Times New Roman" pitchFamily="18" charset="0"/>
                <a:cs typeface="Times New Roman" pitchFamily="18" charset="0"/>
              </a:rPr>
              <a:t>Ең көп таралған қоспалар – сұйық отын (мазут), сонымен қатар табиғи газ және шаңды көмір отыны. </a:t>
            </a:r>
            <a:endParaRPr lang="ru-RU" sz="2000" dirty="0">
              <a:latin typeface="Times New Roman" pitchFamily="18" charset="0"/>
              <a:cs typeface="Times New Roman" pitchFamily="18" charset="0"/>
            </a:endParaRPr>
          </a:p>
          <a:p>
            <a:pPr indent="363538" algn="just">
              <a:buNone/>
            </a:pPr>
            <a:r>
              <a:rPr lang="kk-KZ" sz="2000" dirty="0">
                <a:latin typeface="Times New Roman" pitchFamily="18" charset="0"/>
                <a:cs typeface="Times New Roman" pitchFamily="18" charset="0"/>
              </a:rPr>
              <a:t>Әлемде 1000-ға жуық Домна пештері бар, олардың жалпы өнімділігі жылына шамамен 500 миллион тонна сұйық шойын құрайды.</a:t>
            </a:r>
            <a:endParaRPr lang="ru-RU" sz="2000" dirty="0">
              <a:latin typeface="Times New Roman" pitchFamily="18" charset="0"/>
              <a:cs typeface="Times New Roman" pitchFamily="18" charset="0"/>
            </a:endParaRPr>
          </a:p>
          <a:p>
            <a:pPr indent="363538" algn="just">
              <a:buNone/>
            </a:pPr>
            <a:endParaRPr lang="ru-RU" altLang="ru-RU" sz="2000" dirty="0">
              <a:latin typeface="Times New Roman" panose="02020603050405020304" pitchFamily="18" charset="0"/>
              <a:cs typeface="Times New Roman" pitchFamily="18" charset="0"/>
            </a:endParaRPr>
          </a:p>
        </p:txBody>
      </p:sp>
      <p:sp>
        <p:nvSpPr>
          <p:cNvPr id="7" name="TextBox 6">
            <a:extLst>
              <a:ext uri="{FF2B5EF4-FFF2-40B4-BE49-F238E27FC236}">
                <a16:creationId xmlns:a16="http://schemas.microsoft.com/office/drawing/2014/main" id="{0E4980AD-475A-5147-860E-479D46C166E7}"/>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3517691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E69284B-4A8B-8843-947F-02AE2CE6D1C8}"/>
              </a:ext>
            </a:extLst>
          </p:cNvPr>
          <p:cNvSpPr>
            <a:spLocks noGrp="1" noRot="1" noChangeArrowheads="1"/>
          </p:cNvSpPr>
          <p:nvPr>
            <p:ph type="title"/>
          </p:nvPr>
        </p:nvSpPr>
        <p:spPr>
          <a:xfrm>
            <a:off x="5580112" y="5857042"/>
            <a:ext cx="2976922" cy="852197"/>
          </a:xfrm>
        </p:spPr>
        <p:txBody>
          <a:bodyPr/>
          <a:lstStyle/>
          <a:p>
            <a:r>
              <a:rPr lang="ru-RU" altLang="x-none" sz="1400" dirty="0"/>
              <a:t>6-сурет-Домна </a:t>
            </a:r>
            <a:r>
              <a:rPr lang="ru-RU" altLang="x-none" sz="1400" dirty="0" err="1"/>
              <a:t>пешінің</a:t>
            </a:r>
            <a:r>
              <a:rPr lang="ru-RU" altLang="x-none" sz="1400" dirty="0"/>
              <a:t> </a:t>
            </a:r>
            <a:r>
              <a:rPr lang="ru-RU" altLang="x-none" sz="1400" dirty="0" err="1"/>
              <a:t>жұмыс</a:t>
            </a:r>
            <a:r>
              <a:rPr lang="ru-RU" altLang="x-none" sz="1400" dirty="0"/>
              <a:t> </a:t>
            </a:r>
            <a:r>
              <a:rPr lang="ru-RU" altLang="x-none" sz="1400" dirty="0" err="1"/>
              <a:t>схемасы</a:t>
            </a:r>
            <a:endParaRPr lang="ru-RU" altLang="x-none" sz="1400" dirty="0"/>
          </a:p>
        </p:txBody>
      </p:sp>
      <p:pic>
        <p:nvPicPr>
          <p:cNvPr id="9220" name="Picture 4">
            <a:extLst>
              <a:ext uri="{FF2B5EF4-FFF2-40B4-BE49-F238E27FC236}">
                <a16:creationId xmlns:a16="http://schemas.microsoft.com/office/drawing/2014/main" id="{C6AAC149-EDF7-8442-8B9C-B3E21EB15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502574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030D90C3-C58D-4A4D-86BE-34299BD93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81" y="1144305"/>
            <a:ext cx="3073524" cy="47127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A8F324-ABE1-FC43-98C2-23C578AD61CA}"/>
              </a:ext>
            </a:extLst>
          </p:cNvPr>
          <p:cNvSpPr txBox="1"/>
          <p:nvPr/>
        </p:nvSpPr>
        <p:spPr>
          <a:xfrm>
            <a:off x="251520" y="534927"/>
            <a:ext cx="1318964" cy="369332"/>
          </a:xfrm>
          <a:prstGeom prst="rect">
            <a:avLst/>
          </a:prstGeom>
          <a:noFill/>
        </p:spPr>
        <p:txBody>
          <a:bodyPr wrap="square" rtlCol="0">
            <a:spAutoFit/>
          </a:bodyPr>
          <a:lstStyle/>
          <a:p>
            <a:r>
              <a:rPr lang="kk-KZ" dirty="0"/>
              <a:t>5-сурет</a:t>
            </a:r>
            <a:endParaRPr lang="x-none" dirty="0"/>
          </a:p>
        </p:txBody>
      </p:sp>
      <p:sp>
        <p:nvSpPr>
          <p:cNvPr id="6" name="TextBox 5">
            <a:extLst>
              <a:ext uri="{FF2B5EF4-FFF2-40B4-BE49-F238E27FC236}">
                <a16:creationId xmlns:a16="http://schemas.microsoft.com/office/drawing/2014/main" id="{748C784D-8BEA-8542-BDA3-5C56B4B21A6B}"/>
              </a:ext>
            </a:extLst>
          </p:cNvPr>
          <p:cNvSpPr txBox="1"/>
          <p:nvPr/>
        </p:nvSpPr>
        <p:spPr>
          <a:xfrm>
            <a:off x="4572000" y="119428"/>
            <a:ext cx="4397376" cy="830997"/>
          </a:xfrm>
          <a:prstGeom prst="rect">
            <a:avLst/>
          </a:prstGeom>
          <a:noFill/>
        </p:spPr>
        <p:txBody>
          <a:bodyPr wrap="square" rtlCol="0">
            <a:spAutoFit/>
          </a:bodyPr>
          <a:lstStyle/>
          <a:p>
            <a:pPr algn="ctr"/>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282397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a:extLst>
              <a:ext uri="{FF2B5EF4-FFF2-40B4-BE49-F238E27FC236}">
                <a16:creationId xmlns:a16="http://schemas.microsoft.com/office/drawing/2014/main" id="{4CD1A1D1-CBBB-6C46-8E02-2B5140AD27D7}"/>
              </a:ext>
            </a:extLst>
          </p:cNvPr>
          <p:cNvSpPr>
            <a:spLocks noGrp="1" noChangeArrowheads="1"/>
          </p:cNvSpPr>
          <p:nvPr>
            <p:ph type="body" sz="half" idx="2"/>
          </p:nvPr>
        </p:nvSpPr>
        <p:spPr>
          <a:xfrm>
            <a:off x="6659563" y="1268413"/>
            <a:ext cx="2484437" cy="5184775"/>
          </a:xfrm>
        </p:spPr>
        <p:txBody>
          <a:bodyPr/>
          <a:lstStyle/>
          <a:p>
            <a:pPr marL="174625" indent="87313" algn="just"/>
            <a:r>
              <a:rPr lang="kk-KZ" sz="1600" dirty="0">
                <a:latin typeface="Times New Roman" pitchFamily="18" charset="0"/>
                <a:cs typeface="Times New Roman" pitchFamily="18" charset="0"/>
              </a:rPr>
              <a:t>1. Шойын</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2. Ыстық ауа</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3. Фурма</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4. Заплечиктер</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5. Болатты қаптама</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6. Футеровка</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7. Домна газдары</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8. Толтыру аппараты</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9. Шихта (кен + </a:t>
            </a:r>
            <a:r>
              <a:rPr lang="ru-RU" sz="1600" b="1" i="1" dirty="0">
                <a:latin typeface="Times New Roman" pitchFamily="18" charset="0"/>
                <a:cs typeface="Times New Roman" pitchFamily="18" charset="0"/>
              </a:rPr>
              <a:t>С + СаСО3</a:t>
            </a:r>
            <a:r>
              <a:rPr lang="kk-KZ"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10.Колошник</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11.Шахта</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12.Распар</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13.Горн</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14.Шлактар (шлак)</a:t>
            </a:r>
            <a:endParaRPr lang="ru-RU" sz="1600" dirty="0">
              <a:latin typeface="Times New Roman" pitchFamily="18" charset="0"/>
              <a:cs typeface="Times New Roman" pitchFamily="18" charset="0"/>
            </a:endParaRPr>
          </a:p>
          <a:p>
            <a:pPr marL="174625" indent="87313" algn="just"/>
            <a:r>
              <a:rPr lang="kk-KZ" sz="1600" dirty="0">
                <a:latin typeface="Times New Roman" pitchFamily="18" charset="0"/>
                <a:cs typeface="Times New Roman" pitchFamily="18" charset="0"/>
              </a:rPr>
              <a:t>15.Лещадь (</a:t>
            </a:r>
            <a:r>
              <a:rPr lang="ru-RU" sz="1600" dirty="0" err="1">
                <a:latin typeface="Times New Roman" pitchFamily="18" charset="0"/>
                <a:cs typeface="Times New Roman" pitchFamily="18" charset="0"/>
              </a:rPr>
              <a:t>пештабан</a:t>
            </a:r>
            <a:r>
              <a:rPr lang="kk-KZ"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12292" name="Picture 19">
            <a:extLst>
              <a:ext uri="{FF2B5EF4-FFF2-40B4-BE49-F238E27FC236}">
                <a16:creationId xmlns:a16="http://schemas.microsoft.com/office/drawing/2014/main" id="{D8EF8DCB-42D2-9F42-8C39-84C12E92CCA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1520" y="985837"/>
            <a:ext cx="6570663" cy="4886325"/>
          </a:xfrm>
        </p:spPr>
      </p:pic>
      <p:sp>
        <p:nvSpPr>
          <p:cNvPr id="6" name="TextBox 5">
            <a:extLst>
              <a:ext uri="{FF2B5EF4-FFF2-40B4-BE49-F238E27FC236}">
                <a16:creationId xmlns:a16="http://schemas.microsoft.com/office/drawing/2014/main" id="{9297616C-C431-2847-A64A-1D1B56CDF097}"/>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
        <p:nvSpPr>
          <p:cNvPr id="3" name="TextBox 2">
            <a:extLst>
              <a:ext uri="{FF2B5EF4-FFF2-40B4-BE49-F238E27FC236}">
                <a16:creationId xmlns:a16="http://schemas.microsoft.com/office/drawing/2014/main" id="{EE74CF07-8E40-0948-8FAC-523A4F42A89E}"/>
              </a:ext>
            </a:extLst>
          </p:cNvPr>
          <p:cNvSpPr txBox="1"/>
          <p:nvPr/>
        </p:nvSpPr>
        <p:spPr>
          <a:xfrm>
            <a:off x="611560" y="6021288"/>
            <a:ext cx="5544616" cy="369332"/>
          </a:xfrm>
          <a:prstGeom prst="rect">
            <a:avLst/>
          </a:prstGeom>
          <a:noFill/>
        </p:spPr>
        <p:txBody>
          <a:bodyPr wrap="square" rtlCol="0">
            <a:spAutoFit/>
          </a:bodyPr>
          <a:lstStyle/>
          <a:p>
            <a:pPr algn="ctr"/>
            <a:r>
              <a:rPr lang="ru-RU" dirty="0"/>
              <a:t>7-сурет-Домна </a:t>
            </a:r>
            <a:r>
              <a:rPr lang="ru-RU" dirty="0" err="1"/>
              <a:t>пешінде</a:t>
            </a:r>
            <a:r>
              <a:rPr lang="ru-RU" dirty="0"/>
              <a:t> </a:t>
            </a:r>
            <a:r>
              <a:rPr lang="ru-RU" dirty="0" err="1"/>
              <a:t>жүретін</a:t>
            </a:r>
            <a:r>
              <a:rPr lang="ru-RU" dirty="0"/>
              <a:t> </a:t>
            </a:r>
            <a:r>
              <a:rPr lang="ru-RU" dirty="0" err="1"/>
              <a:t>негізгі</a:t>
            </a:r>
            <a:r>
              <a:rPr lang="ru-RU" dirty="0"/>
              <a:t> </a:t>
            </a:r>
            <a:r>
              <a:rPr lang="ru-RU" dirty="0" err="1"/>
              <a:t>процестер</a:t>
            </a:r>
            <a:endParaRPr lang="x-none" dirty="0"/>
          </a:p>
        </p:txBody>
      </p:sp>
    </p:spTree>
    <p:extLst>
      <p:ext uri="{BB962C8B-B14F-4D97-AF65-F5344CB8AC3E}">
        <p14:creationId xmlns:p14="http://schemas.microsoft.com/office/powerpoint/2010/main" val="428733607"/>
      </p:ext>
    </p:extLst>
  </p:cSld>
  <p:clrMapOvr>
    <a:masterClrMapping/>
  </p:clrMapOvr>
  <p:transition spd="med">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4</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395536" y="980728"/>
            <a:ext cx="8424936"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1800" b="1" i="1" dirty="0" err="1">
                <a:latin typeface="Times New Roman" pitchFamily="18" charset="0"/>
                <a:cs typeface="Times New Roman" pitchFamily="18" charset="0"/>
              </a:rPr>
              <a:t>Металлургиялық</a:t>
            </a:r>
            <a:r>
              <a:rPr lang="ru-RU" sz="1800" b="1" i="1" dirty="0">
                <a:latin typeface="Times New Roman" pitchFamily="18" charset="0"/>
                <a:cs typeface="Times New Roman" pitchFamily="18" charset="0"/>
              </a:rPr>
              <a:t> кокс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құрғақ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массаға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есептегенде</a:t>
            </a:r>
            <a:r>
              <a:rPr lang="ru-RU" sz="1800" dirty="0">
                <a:latin typeface="Times New Roman" pitchFamily="18" charset="0"/>
                <a:cs typeface="Times New Roman" pitchFamily="18" charset="0"/>
              </a:rPr>
              <a:t> 90% С, 10% </a:t>
            </a:r>
            <a:r>
              <a:rPr lang="ru-RU" sz="1800" dirty="0" err="1">
                <a:latin typeface="Times New Roman" pitchFamily="18" charset="0"/>
                <a:cs typeface="Times New Roman" pitchFamily="18" charset="0"/>
              </a:rPr>
              <a:t>күл</a:t>
            </a:r>
            <a:r>
              <a:rPr lang="ru-RU" sz="1800" dirty="0">
                <a:latin typeface="Times New Roman" pitchFamily="18" charset="0"/>
                <a:cs typeface="Times New Roman" pitchFamily="18" charset="0"/>
              </a:rPr>
              <a:t>, 0,5-1,0% </a:t>
            </a:r>
            <a:r>
              <a:rPr lang="ru-RU" sz="1800" dirty="0" err="1">
                <a:latin typeface="Times New Roman" pitchFamily="18" charset="0"/>
                <a:cs typeface="Times New Roman" pitchFamily="18" charset="0"/>
              </a:rPr>
              <a:t>күкірт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5-10% </a:t>
            </a:r>
            <a:r>
              <a:rPr lang="ru-RU" sz="1800" dirty="0" err="1">
                <a:latin typeface="Times New Roman" pitchFamily="18" charset="0"/>
                <a:cs typeface="Times New Roman" pitchFamily="18" charset="0"/>
              </a:rPr>
              <a:t>ылғал</a:t>
            </a:r>
            <a:r>
              <a:rPr lang="ru-RU" sz="1800" dirty="0">
                <a:latin typeface="Times New Roman" pitchFamily="18" charset="0"/>
                <a:cs typeface="Times New Roman" pitchFamily="18" charset="0"/>
              </a:rPr>
              <a:t>). Кокс-</a:t>
            </a:r>
            <a:r>
              <a:rPr lang="ru-RU" sz="1800" dirty="0" err="1">
                <a:latin typeface="Times New Roman" pitchFamily="18" charset="0"/>
                <a:cs typeface="Times New Roman" pitchFamily="18" charset="0"/>
              </a:rPr>
              <a:t>тотықсыздандыру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балқыту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процестерінде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тұтынылатын</a:t>
            </a:r>
            <a:r>
              <a:rPr lang="ru-RU" sz="1800" dirty="0">
                <a:latin typeface="Times New Roman" pitchFamily="18" charset="0"/>
                <a:cs typeface="Times New Roman" pitchFamily="18" charset="0"/>
              </a:rPr>
              <a:t> газ бен </a:t>
            </a:r>
            <a:r>
              <a:rPr lang="ru-RU" sz="1800" dirty="0" err="1">
                <a:latin typeface="Times New Roman" pitchFamily="18" charset="0"/>
                <a:cs typeface="Times New Roman" pitchFamily="18" charset="0"/>
              </a:rPr>
              <a:t>жылудың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негізгі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бөлігінің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көзі</a:t>
            </a:r>
            <a:r>
              <a:rPr lang="ru-RU" sz="1800" dirty="0">
                <a:latin typeface="Times New Roman" pitchFamily="18" charset="0"/>
                <a:cs typeface="Times New Roman" pitchFamily="18" charset="0"/>
              </a:rPr>
              <a:t>. Кокс </a:t>
            </a:r>
            <a:r>
              <a:rPr lang="ru-RU" sz="1800" dirty="0" err="1">
                <a:latin typeface="Times New Roman" pitchFamily="18" charset="0"/>
                <a:cs typeface="Times New Roman" pitchFamily="18" charset="0"/>
              </a:rPr>
              <a:t>ұсақталған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кокстелген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ұшпа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заттардың</a:t>
            </a:r>
            <a:r>
              <a:rPr lang="ru-RU" sz="1800" dirty="0">
                <a:latin typeface="Times New Roman" pitchFamily="18" charset="0"/>
                <a:cs typeface="Times New Roman" pitchFamily="18" charset="0"/>
              </a:rPr>
              <a:t> 25-30%) </a:t>
            </a:r>
            <a:r>
              <a:rPr lang="ru-RU" sz="1800" dirty="0" err="1">
                <a:latin typeface="Times New Roman" pitchFamily="18" charset="0"/>
                <a:cs typeface="Times New Roman" pitchFamily="18" charset="0"/>
              </a:rPr>
              <a:t>ауасына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жеткізбестен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термиялық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өңдеу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арқылы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алынады</a:t>
            </a:r>
            <a:r>
              <a:rPr lang="ru-RU" sz="1800" dirty="0">
                <a:latin typeface="Times New Roman" pitchFamily="18" charset="0"/>
                <a:cs typeface="Times New Roman" pitchFamily="18" charset="0"/>
              </a:rPr>
              <a:t>.</a:t>
            </a:r>
          </a:p>
          <a:p>
            <a:pPr algn="just">
              <a:buNone/>
            </a:pPr>
            <a:r>
              <a:rPr lang="ru-RU" sz="1800" dirty="0">
                <a:latin typeface="Times New Roman" pitchFamily="18" charset="0"/>
                <a:cs typeface="Times New Roman" pitchFamily="18" charset="0"/>
              </a:rPr>
              <a:t> </a:t>
            </a:r>
          </a:p>
          <a:p>
            <a:pPr algn="just">
              <a:buNone/>
            </a:pPr>
            <a:r>
              <a:rPr lang="ru-RU" sz="1800" dirty="0" err="1">
                <a:latin typeface="Times New Roman" pitchFamily="18" charset="0"/>
                <a:cs typeface="Times New Roman" pitchFamily="18" charset="0"/>
              </a:rPr>
              <a:t>Кокстеу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процесінде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ұшпа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заттар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шихтасынан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шығарылады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пластикалық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күйге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өткеннен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кокстың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кеуекті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бөліктерін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тотықсыздандыру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қатаяды</a:t>
            </a:r>
            <a:r>
              <a:rPr lang="ru-RU" sz="1800" dirty="0">
                <a:latin typeface="Times New Roman" pitchFamily="18" charset="0"/>
                <a:cs typeface="Times New Roman" pitchFamily="18" charset="0"/>
              </a:rPr>
              <a:t>. Кокс </a:t>
            </a:r>
            <a:r>
              <a:rPr lang="ru-RU" sz="1800" dirty="0" err="1">
                <a:latin typeface="Times New Roman" pitchFamily="18" charset="0"/>
                <a:cs typeface="Times New Roman" pitchFamily="18" charset="0"/>
              </a:rPr>
              <a:t>жоғары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температурада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реактивтілікке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жеткілікті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механикалық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беріктікке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арқасында</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пешінің</a:t>
            </a:r>
            <a:r>
              <a:rPr lang="ru-RU" sz="1800" dirty="0">
                <a:latin typeface="Times New Roman" pitchFamily="18" charset="0"/>
                <a:cs typeface="Times New Roman" pitchFamily="18" charset="0"/>
              </a:rPr>
              <a:t> горн</a:t>
            </a:r>
            <a:r>
              <a:rPr lang="kk-KZ" sz="1800" dirty="0">
                <a:latin typeface="Times New Roman" pitchFamily="18" charset="0"/>
                <a:cs typeface="Times New Roman" pitchFamily="18" charset="0"/>
              </a:rPr>
              <a:t>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айтарлықтай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жойылмай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жетеді</a:t>
            </a:r>
            <a:r>
              <a:rPr lang="ru-RU" sz="1800" dirty="0">
                <a:latin typeface="Times New Roman" pitchFamily="18" charset="0"/>
                <a:cs typeface="Times New Roman" pitchFamily="18" charset="0"/>
              </a:rPr>
              <a:t>.</a:t>
            </a:r>
          </a:p>
          <a:p>
            <a:pPr algn="just">
              <a:buNone/>
            </a:pPr>
            <a:r>
              <a:rPr lang="ru-RU" sz="1800" dirty="0" err="1">
                <a:latin typeface="Times New Roman" pitchFamily="18" charset="0"/>
                <a:cs typeface="Times New Roman" pitchFamily="18" charset="0"/>
              </a:rPr>
              <a:t>Кокстың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соңғы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қасиеті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маңызды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өйткені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бөлшектер</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пешінің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төменгі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аймағында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жұмсарып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еріген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кезде</a:t>
            </a:r>
            <a:r>
              <a:rPr lang="ru-RU" sz="1800" dirty="0">
                <a:latin typeface="Times New Roman" pitchFamily="18" charset="0"/>
                <a:cs typeface="Times New Roman" pitchFamily="18" charset="0"/>
              </a:rPr>
              <a:t> Шихта </a:t>
            </a:r>
            <a:r>
              <a:rPr lang="ru-RU" sz="1800" dirty="0" err="1">
                <a:latin typeface="Times New Roman" pitchFamily="18" charset="0"/>
                <a:cs typeface="Times New Roman" pitchFamily="18" charset="0"/>
              </a:rPr>
              <a:t>бағанасында</a:t>
            </a:r>
            <a:r>
              <a:rPr lang="ru-RU" sz="1800" dirty="0">
                <a:latin typeface="Times New Roman" pitchFamily="18" charset="0"/>
                <a:cs typeface="Times New Roman" pitchFamily="18" charset="0"/>
              </a:rPr>
              <a:t> газ </a:t>
            </a:r>
            <a:r>
              <a:rPr lang="ru-RU" sz="1800" dirty="0" err="1">
                <a:latin typeface="Times New Roman" pitchFamily="18" charset="0"/>
                <a:cs typeface="Times New Roman" pitchFamily="18" charset="0"/>
              </a:rPr>
              <a:t>ағынының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біркелкі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таралуын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қамтамасыз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қажет</a:t>
            </a:r>
            <a:r>
              <a:rPr lang="ru-RU" sz="1800" dirty="0">
                <a:latin typeface="Times New Roman" pitchFamily="18" charset="0"/>
                <a:cs typeface="Times New Roman" pitchFamily="18" charset="0"/>
              </a:rPr>
              <a:t>.</a:t>
            </a:r>
          </a:p>
          <a:p>
            <a:pPr algn="just">
              <a:buNone/>
            </a:pPr>
            <a:r>
              <a:rPr lang="ru-RU" sz="1800" dirty="0">
                <a:latin typeface="Times New Roman" pitchFamily="18" charset="0"/>
                <a:cs typeface="Times New Roman" pitchFamily="18" charset="0"/>
              </a:rPr>
              <a:t> </a:t>
            </a:r>
          </a:p>
          <a:p>
            <a:pPr algn="just">
              <a:buNone/>
            </a:pPr>
            <a:r>
              <a:rPr lang="ru-RU" sz="1800" dirty="0">
                <a:latin typeface="Times New Roman" pitchFamily="18" charset="0"/>
                <a:cs typeface="Times New Roman" pitchFamily="18" charset="0"/>
              </a:rPr>
              <a:t>Домна </a:t>
            </a:r>
            <a:r>
              <a:rPr lang="ru-RU" sz="1800" dirty="0" err="1">
                <a:latin typeface="Times New Roman" pitchFamily="18" charset="0"/>
                <a:cs typeface="Times New Roman" pitchFamily="18" charset="0"/>
              </a:rPr>
              <a:t>пешінде</a:t>
            </a:r>
            <a:r>
              <a:rPr lang="ru-RU" sz="1800" dirty="0">
                <a:latin typeface="Times New Roman" pitchFamily="18" charset="0"/>
                <a:cs typeface="Times New Roman" pitchFamily="18" charset="0"/>
              </a:rPr>
              <a:t> 20-80 </a:t>
            </a:r>
            <a:r>
              <a:rPr lang="kk-KZ" sz="1800" dirty="0">
                <a:latin typeface="Times New Roman" pitchFamily="18" charset="0"/>
                <a:cs typeface="Times New Roman" pitchFamily="18" charset="0"/>
              </a:rPr>
              <a:t>мм</a:t>
            </a:r>
            <a:r>
              <a:rPr lang="ru-RU" sz="1800" dirty="0">
                <a:latin typeface="Times New Roman" pitchFamily="18" charset="0"/>
                <a:cs typeface="Times New Roman" pitchFamily="18" charset="0"/>
              </a:rPr>
              <a:t> кокс </a:t>
            </a:r>
            <a:r>
              <a:rPr lang="ru-RU" sz="1800" dirty="0" err="1">
                <a:latin typeface="Times New Roman" pitchFamily="18" charset="0"/>
                <a:cs typeface="Times New Roman" pitchFamily="18" charset="0"/>
              </a:rPr>
              <a:t>қолданылады</a:t>
            </a:r>
            <a:r>
              <a:rPr lang="ru-RU" sz="1800" dirty="0">
                <a:latin typeface="Times New Roman" pitchFamily="18" charset="0"/>
                <a:cs typeface="Times New Roman" pitchFamily="18" charset="0"/>
              </a:rPr>
              <a:t>.</a:t>
            </a:r>
          </a:p>
          <a:p>
            <a:pPr algn="just">
              <a:buNone/>
            </a:pPr>
            <a:endParaRPr lang="en-US" altLang="ru-RU" sz="1800" dirty="0">
              <a:latin typeface="+mn-lt"/>
            </a:endParaRPr>
          </a:p>
          <a:p>
            <a:pPr algn="just">
              <a:buFontTx/>
              <a:buNone/>
            </a:pPr>
            <a:endParaRPr lang="ru-RU" altLang="ru-RU" sz="1800" dirty="0">
              <a:latin typeface="+mn-lt"/>
            </a:endParaRPr>
          </a:p>
        </p:txBody>
      </p:sp>
      <p:sp>
        <p:nvSpPr>
          <p:cNvPr id="5" name="TextBox 4">
            <a:extLst>
              <a:ext uri="{FF2B5EF4-FFF2-40B4-BE49-F238E27FC236}">
                <a16:creationId xmlns:a16="http://schemas.microsoft.com/office/drawing/2014/main" id="{7E88BDB2-60E3-0341-8EED-EC5CCF028276}"/>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spTree>
    <p:extLst>
      <p:ext uri="{BB962C8B-B14F-4D97-AF65-F5344CB8AC3E}">
        <p14:creationId xmlns:p14="http://schemas.microsoft.com/office/powerpoint/2010/main" val="35105171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9D3749-1391-CF41-92A1-53832E072D54}"/>
              </a:ext>
            </a:extLst>
          </p:cNvPr>
          <p:cNvSpPr>
            <a:spLocks noGrp="1" noRot="1" noChangeArrowheads="1"/>
          </p:cNvSpPr>
          <p:nvPr>
            <p:ph type="title"/>
          </p:nvPr>
        </p:nvSpPr>
        <p:spPr>
          <a:xfrm>
            <a:off x="395857" y="1340768"/>
            <a:ext cx="8229600" cy="1143000"/>
          </a:xfrm>
        </p:spPr>
        <p:txBody>
          <a:bodyPr/>
          <a:lstStyle/>
          <a:p>
            <a:r>
              <a:rPr lang="ru-RU" altLang="x-none" sz="2800" dirty="0">
                <a:latin typeface="Times New Roman" pitchFamily="18" charset="0"/>
                <a:cs typeface="Times New Roman" pitchFamily="18" charset="0"/>
              </a:rPr>
              <a:t>Домна </a:t>
            </a:r>
            <a:r>
              <a:rPr lang="ru-RU" altLang="x-none" sz="2800" dirty="0" err="1">
                <a:latin typeface="Times New Roman" pitchFamily="18" charset="0"/>
                <a:cs typeface="Times New Roman" pitchFamily="18" charset="0"/>
              </a:rPr>
              <a:t>пешінің</a:t>
            </a:r>
            <a:r>
              <a:rPr lang="ru-RU" altLang="x-none" sz="2800" dirty="0">
                <a:latin typeface="Times New Roman" pitchFamily="18" charset="0"/>
                <a:cs typeface="Times New Roman" pitchFamily="18" charset="0"/>
              </a:rPr>
              <a:t> </a:t>
            </a:r>
            <a:r>
              <a:rPr lang="ru-RU" altLang="x-none" sz="2800" dirty="0" err="1">
                <a:latin typeface="Times New Roman" pitchFamily="18" charset="0"/>
                <a:cs typeface="Times New Roman" pitchFamily="18" charset="0"/>
              </a:rPr>
              <a:t>техникалық</a:t>
            </a:r>
            <a:r>
              <a:rPr lang="ru-RU" altLang="x-none" sz="2800" dirty="0">
                <a:latin typeface="Times New Roman" pitchFamily="18" charset="0"/>
                <a:cs typeface="Times New Roman" pitchFamily="18" charset="0"/>
              </a:rPr>
              <a:t> </a:t>
            </a:r>
            <a:r>
              <a:rPr lang="ru-RU" altLang="x-none" sz="2800" dirty="0" err="1">
                <a:latin typeface="Times New Roman" pitchFamily="18" charset="0"/>
                <a:cs typeface="Times New Roman" pitchFamily="18" charset="0"/>
              </a:rPr>
              <a:t>сипаттамалары</a:t>
            </a:r>
            <a:endParaRPr lang="ru-RU" altLang="x-none" sz="2800" dirty="0">
              <a:latin typeface="Times New Roman" pitchFamily="18" charset="0"/>
              <a:cs typeface="Times New Roman" pitchFamily="18" charset="0"/>
            </a:endParaRPr>
          </a:p>
        </p:txBody>
      </p:sp>
      <p:sp>
        <p:nvSpPr>
          <p:cNvPr id="45059" name="Rectangle 3">
            <a:extLst>
              <a:ext uri="{FF2B5EF4-FFF2-40B4-BE49-F238E27FC236}">
                <a16:creationId xmlns:a16="http://schemas.microsoft.com/office/drawing/2014/main" id="{8F64DB70-4EC7-874A-BB3F-3BDB21259751}"/>
              </a:ext>
            </a:extLst>
          </p:cNvPr>
          <p:cNvSpPr>
            <a:spLocks noGrp="1" noRot="1" noChangeArrowheads="1"/>
          </p:cNvSpPr>
          <p:nvPr>
            <p:ph type="body" idx="1"/>
          </p:nvPr>
        </p:nvSpPr>
        <p:spPr>
          <a:xfrm>
            <a:off x="493364" y="2497745"/>
            <a:ext cx="8229600" cy="2371402"/>
          </a:xfrm>
        </p:spPr>
        <p:txBody>
          <a:bodyPr/>
          <a:lstStyle/>
          <a:p>
            <a:pPr algn="just"/>
            <a:r>
              <a:rPr lang="kk-KZ" sz="2400" dirty="0">
                <a:latin typeface="Times New Roman" pitchFamily="18" charset="0"/>
                <a:cs typeface="Times New Roman" pitchFamily="18" charset="0"/>
              </a:rPr>
              <a:t>Домна пешінің (</a:t>
            </a:r>
            <a:r>
              <a:rPr lang="kk-KZ" sz="2400" b="1" i="1" dirty="0">
                <a:latin typeface="Times New Roman" pitchFamily="18" charset="0"/>
                <a:cs typeface="Times New Roman" pitchFamily="18" charset="0"/>
              </a:rPr>
              <a:t>Н</a:t>
            </a:r>
            <a:r>
              <a:rPr lang="kk-KZ" sz="2400" dirty="0">
                <a:latin typeface="Times New Roman" pitchFamily="18" charset="0"/>
                <a:cs typeface="Times New Roman" pitchFamily="18" charset="0"/>
              </a:rPr>
              <a:t>) пайдалы биіктігі 35 м – ге жетеді, ал пайдалы көлемі – 2000-5000 текше метр. м </a:t>
            </a:r>
            <a:endParaRPr lang="ru-RU" sz="2400" dirty="0">
              <a:latin typeface="Times New Roman" pitchFamily="18" charset="0"/>
              <a:cs typeface="Times New Roman" pitchFamily="18" charset="0"/>
            </a:endParaRPr>
          </a:p>
          <a:p>
            <a:pPr algn="just"/>
            <a:r>
              <a:rPr lang="kk-KZ" sz="2400" dirty="0">
                <a:latin typeface="Times New Roman" pitchFamily="18" charset="0"/>
                <a:cs typeface="Times New Roman" pitchFamily="18" charset="0"/>
              </a:rPr>
              <a:t>Шойын пештен әр 3-4 сағат сайын шойын азынөзегі арқылы, ал шлак әр 1-1,5 сағат сайын шлак азынөзегі арқылы шығарылады (азынөзек – пештабаннан жоғары орналасқан кірпіштегі тесік).</a:t>
            </a:r>
            <a:endParaRPr lang="ru-RU"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90634A8-6D91-3A47-8BA8-8A84E134AAE5}"/>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175740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1">
            <a:extLst>
              <a:ext uri="{FF2B5EF4-FFF2-40B4-BE49-F238E27FC236}">
                <a16:creationId xmlns:a16="http://schemas.microsoft.com/office/drawing/2014/main" id="{11F66E88-50E3-6647-B27B-CD8DF1D174E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2A46171-BE13-D64D-B3F6-3EA7E12A0614}" type="slidenum">
              <a:rPr lang="ru-RU" altLang="ru-RU" sz="1400"/>
              <a:pPr eaLnBrk="1" hangingPunct="1">
                <a:spcBef>
                  <a:spcPct val="0"/>
                </a:spcBef>
                <a:buFontTx/>
                <a:buNone/>
              </a:pPr>
              <a:t>41</a:t>
            </a:fld>
            <a:endParaRPr lang="ru-RU" altLang="ru-RU" sz="1400"/>
          </a:p>
        </p:txBody>
      </p:sp>
      <p:sp>
        <p:nvSpPr>
          <p:cNvPr id="12291" name="Прямоугольник 2">
            <a:extLst>
              <a:ext uri="{FF2B5EF4-FFF2-40B4-BE49-F238E27FC236}">
                <a16:creationId xmlns:a16="http://schemas.microsoft.com/office/drawing/2014/main" id="{A3B27BF8-74C4-584E-96A8-3B959209B78D}"/>
              </a:ext>
            </a:extLst>
          </p:cNvPr>
          <p:cNvSpPr>
            <a:spLocks noChangeArrowheads="1"/>
          </p:cNvSpPr>
          <p:nvPr/>
        </p:nvSpPr>
        <p:spPr bwMode="auto">
          <a:xfrm>
            <a:off x="323528" y="931821"/>
            <a:ext cx="8208963"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altLang="ru-RU" sz="1800" b="1" i="1" dirty="0">
                <a:solidFill>
                  <a:srgbClr val="0070C0"/>
                </a:solidFill>
                <a:latin typeface="Times New Roman" pitchFamily="18" charset="0"/>
                <a:cs typeface="Times New Roman" pitchFamily="18" charset="0"/>
              </a:rPr>
              <a:t>Домна </a:t>
            </a:r>
            <a:r>
              <a:rPr lang="ru-RU" altLang="ru-RU" sz="1800" b="1" i="1" dirty="0" err="1">
                <a:solidFill>
                  <a:srgbClr val="0070C0"/>
                </a:solidFill>
                <a:latin typeface="Times New Roman" pitchFamily="18" charset="0"/>
                <a:cs typeface="Times New Roman" pitchFamily="18" charset="0"/>
              </a:rPr>
              <a:t>пешінің</a:t>
            </a:r>
            <a:r>
              <a:rPr lang="ru-RU" altLang="ru-RU" sz="1800" b="1" i="1" dirty="0">
                <a:solidFill>
                  <a:srgbClr val="0070C0"/>
                </a:solidFill>
                <a:latin typeface="Times New Roman" pitchFamily="18" charset="0"/>
                <a:cs typeface="Times New Roman" pitchFamily="18" charset="0"/>
              </a:rPr>
              <a:t> </a:t>
            </a:r>
            <a:r>
              <a:rPr lang="ru-RU" altLang="ru-RU" sz="1800" b="1" i="1" dirty="0" err="1">
                <a:solidFill>
                  <a:srgbClr val="0070C0"/>
                </a:solidFill>
                <a:latin typeface="Times New Roman" pitchFamily="18" charset="0"/>
                <a:cs typeface="Times New Roman" pitchFamily="18" charset="0"/>
              </a:rPr>
              <a:t>жұмысы</a:t>
            </a:r>
            <a:r>
              <a:rPr lang="ru-RU" altLang="ru-RU" sz="1800" b="1" i="1" dirty="0">
                <a:solidFill>
                  <a:srgbClr val="0070C0"/>
                </a:solidFill>
                <a:latin typeface="Times New Roman" pitchFamily="18" charset="0"/>
                <a:cs typeface="Times New Roman" pitchFamily="18" charset="0"/>
              </a:rPr>
              <a:t>.</a:t>
            </a:r>
          </a:p>
          <a:p>
            <a:pPr algn="just">
              <a:buNone/>
            </a:pPr>
            <a:r>
              <a:rPr lang="kk-KZ" sz="1800" dirty="0">
                <a:latin typeface="Times New Roman" pitchFamily="18" charset="0"/>
                <a:cs typeface="Times New Roman" pitchFamily="18" charset="0"/>
              </a:rPr>
              <a:t>Шикі материалдар мезгілді түрде колошник арқылы домна пешіне жүктеледі. Пештің төменгі бөлігіне ауа фурмалары арқылы үрлеу және көмірсутекті қоспалар үздіксіз беріледі.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Сұйық балқыту өнімдерін шығару мезгілді түрде пештің горндағы ағынөзегі арқылы жүзеге асырылады, ал колошник газы газ құбырлары арқылы үздіксіз шығады. Пештің жұмысына байланысты операциялардың көпшілігі (яғни, шихта материалдарын тиеу, үрлеу, отын  қоспаларын үрлеу және т.б.) автоматты түрде жүзеге асырылады.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Домна пештері автоматты басқару жүйелерімен кеңінен жабдықталған.  Үздіксіз автоматты бақылауға Домналық процестің мынадай параметрлері ұшырайды: </a:t>
            </a:r>
            <a:endParaRPr lang="ru-RU" sz="1800" dirty="0">
              <a:latin typeface="Times New Roman" pitchFamily="18" charset="0"/>
              <a:cs typeface="Times New Roman" pitchFamily="18" charset="0"/>
            </a:endParaRPr>
          </a:p>
          <a:p>
            <a:pPr marL="285750" indent="-285750" algn="just">
              <a:buFont typeface="Wingdings" pitchFamily="2" charset="2"/>
              <a:buChar char="Ø"/>
            </a:pPr>
            <a:r>
              <a:rPr lang="kk-KZ" sz="1800" i="1" dirty="0">
                <a:latin typeface="Times New Roman" pitchFamily="18" charset="0"/>
                <a:cs typeface="Times New Roman" pitchFamily="18" charset="0"/>
              </a:rPr>
              <a:t>ыстық үрлеудің, салқындататын судың, шахта қалауының, колошник газының температурасы;   </a:t>
            </a:r>
            <a:endParaRPr lang="ru-RU" sz="1800" i="1" dirty="0">
              <a:latin typeface="Times New Roman" pitchFamily="18" charset="0"/>
              <a:cs typeface="Times New Roman" pitchFamily="18" charset="0"/>
            </a:endParaRPr>
          </a:p>
          <a:p>
            <a:pPr marL="285750" indent="-285750" algn="just">
              <a:buFont typeface="Wingdings" pitchFamily="2" charset="2"/>
              <a:buChar char="Ø"/>
            </a:pPr>
            <a:r>
              <a:rPr lang="kk-KZ" sz="1800" i="1" dirty="0">
                <a:latin typeface="Times New Roman" pitchFamily="18" charset="0"/>
                <a:cs typeface="Times New Roman" pitchFamily="18" charset="0"/>
              </a:rPr>
              <a:t>пештің жұмыс кеңістігіндегі ыстық үрлеудің бірнеше горизонттағы қысымы, колошникті газ қысымы; </a:t>
            </a:r>
            <a:endParaRPr lang="ru-RU" sz="1800" i="1" dirty="0">
              <a:latin typeface="Times New Roman" pitchFamily="18" charset="0"/>
              <a:cs typeface="Times New Roman" pitchFamily="18" charset="0"/>
            </a:endParaRPr>
          </a:p>
          <a:p>
            <a:pPr marL="285750" indent="-285750" algn="just">
              <a:buFont typeface="Wingdings" pitchFamily="2" charset="2"/>
              <a:buChar char="Ø"/>
            </a:pPr>
            <a:r>
              <a:rPr lang="kk-KZ" sz="1800" i="1" dirty="0">
                <a:latin typeface="Times New Roman" pitchFamily="18" charset="0"/>
                <a:cs typeface="Times New Roman" pitchFamily="18" charset="0"/>
              </a:rPr>
              <a:t>үрлеу, үрленетін отын қоспалары, салқындатқыш су шығыны.</a:t>
            </a:r>
            <a:endParaRPr lang="ru-RU" sz="1800" i="1" dirty="0">
              <a:latin typeface="Times New Roman" pitchFamily="18" charset="0"/>
              <a:cs typeface="Times New Roman" pitchFamily="18" charset="0"/>
            </a:endParaRPr>
          </a:p>
          <a:p>
            <a:pPr marL="285750" indent="-285750" algn="just">
              <a:buFont typeface="Wingdings" pitchFamily="2" charset="2"/>
              <a:buChar char="Ø"/>
            </a:pPr>
            <a:endParaRPr lang="ru-RU" altLang="ru-RU" sz="1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B352AA73-34A3-FB40-B866-93EF5AE30101}"/>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3056841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1">
            <a:extLst>
              <a:ext uri="{FF2B5EF4-FFF2-40B4-BE49-F238E27FC236}">
                <a16:creationId xmlns:a16="http://schemas.microsoft.com/office/drawing/2014/main" id="{3377A0E1-A65B-4549-8157-535D1191263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07511B5-5338-054C-AE8E-312CB9E3C5D9}" type="slidenum">
              <a:rPr lang="ru-RU" altLang="ru-RU" sz="1400"/>
              <a:pPr eaLnBrk="1" hangingPunct="1">
                <a:spcBef>
                  <a:spcPct val="0"/>
                </a:spcBef>
                <a:buFontTx/>
                <a:buNone/>
              </a:pPr>
              <a:t>42</a:t>
            </a:fld>
            <a:endParaRPr lang="ru-RU" altLang="ru-RU" sz="1400"/>
          </a:p>
        </p:txBody>
      </p:sp>
      <p:sp>
        <p:nvSpPr>
          <p:cNvPr id="13315" name="Прямоугольник 2">
            <a:extLst>
              <a:ext uri="{FF2B5EF4-FFF2-40B4-BE49-F238E27FC236}">
                <a16:creationId xmlns:a16="http://schemas.microsoft.com/office/drawing/2014/main" id="{4447422D-B427-1C48-964A-D6BB4F59ABBC}"/>
              </a:ext>
            </a:extLst>
          </p:cNvPr>
          <p:cNvSpPr>
            <a:spLocks noChangeArrowheads="1"/>
          </p:cNvSpPr>
          <p:nvPr/>
        </p:nvSpPr>
        <p:spPr bwMode="auto">
          <a:xfrm>
            <a:off x="457200" y="908720"/>
            <a:ext cx="8208963"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dirty="0">
                <a:latin typeface="Times New Roman" pitchFamily="18" charset="0"/>
                <a:cs typeface="Times New Roman" pitchFamily="18" charset="0"/>
              </a:rPr>
              <a:t>Сонымен қатар, шығару процесінде мезгілді түрде температураны өлшеп, шойын мен шлактың құрамын анықтау керек. Қолмен басқарылатын Домна пешінің жалғыз жұмысы – шойын мен шлакты шығару.</a:t>
            </a:r>
            <a:endParaRPr lang="ru-RU" sz="1800" dirty="0">
              <a:latin typeface="Times New Roman" pitchFamily="18" charset="0"/>
              <a:cs typeface="Times New Roman" pitchFamily="18" charset="0"/>
            </a:endParaRPr>
          </a:p>
          <a:p>
            <a:pPr algn="just">
              <a:buFontTx/>
              <a:buNone/>
            </a:pPr>
            <a:endParaRPr lang="ru-RU" altLang="ru-RU" sz="1800" dirty="0">
              <a:latin typeface="Times New Roman" panose="02020603050405020304" pitchFamily="18" charset="0"/>
              <a:cs typeface="Times New Roman" pitchFamily="18" charset="0"/>
            </a:endParaRPr>
          </a:p>
          <a:p>
            <a:pPr algn="just">
              <a:buFontTx/>
              <a:buNone/>
            </a:pPr>
            <a:r>
              <a:rPr lang="ru-RU" altLang="ru-RU" sz="1800" i="1" dirty="0">
                <a:solidFill>
                  <a:srgbClr val="0070C0"/>
                </a:solidFill>
                <a:latin typeface="Times New Roman" panose="02020603050405020304" pitchFamily="18" charset="0"/>
                <a:cs typeface="Times New Roman" pitchFamily="18" charset="0"/>
              </a:rPr>
              <a:t>Домна </a:t>
            </a:r>
            <a:r>
              <a:rPr lang="ru-RU" altLang="ru-RU" sz="1800" i="1" dirty="0" err="1">
                <a:solidFill>
                  <a:srgbClr val="0070C0"/>
                </a:solidFill>
                <a:latin typeface="Times New Roman" panose="02020603050405020304" pitchFamily="18" charset="0"/>
                <a:cs typeface="Times New Roman" pitchFamily="18" charset="0"/>
              </a:rPr>
              <a:t>пешінде</a:t>
            </a:r>
            <a:r>
              <a:rPr lang="ru-RU" altLang="ru-RU" sz="1800" i="1" dirty="0">
                <a:solidFill>
                  <a:srgbClr val="0070C0"/>
                </a:solidFill>
                <a:latin typeface="Times New Roman" panose="02020603050405020304" pitchFamily="18" charset="0"/>
                <a:cs typeface="Times New Roman" pitchFamily="18" charset="0"/>
              </a:rPr>
              <a:t> </a:t>
            </a:r>
            <a:r>
              <a:rPr lang="ru-RU" altLang="ru-RU" sz="1800" i="1" dirty="0" err="1">
                <a:solidFill>
                  <a:srgbClr val="0070C0"/>
                </a:solidFill>
                <a:latin typeface="Times New Roman" panose="02020603050405020304" pitchFamily="18" charset="0"/>
                <a:cs typeface="Times New Roman" pitchFamily="18" charset="0"/>
              </a:rPr>
              <a:t>жүретін</a:t>
            </a:r>
            <a:r>
              <a:rPr lang="ru-RU" altLang="ru-RU" sz="1800" i="1" dirty="0">
                <a:solidFill>
                  <a:srgbClr val="0070C0"/>
                </a:solidFill>
                <a:latin typeface="Times New Roman" panose="02020603050405020304" pitchFamily="18" charset="0"/>
                <a:cs typeface="Times New Roman" pitchFamily="18" charset="0"/>
              </a:rPr>
              <a:t> </a:t>
            </a:r>
            <a:r>
              <a:rPr lang="ru-RU" altLang="ru-RU" sz="1800" i="1" dirty="0" err="1">
                <a:solidFill>
                  <a:srgbClr val="0070C0"/>
                </a:solidFill>
                <a:latin typeface="Times New Roman" panose="02020603050405020304" pitchFamily="18" charset="0"/>
                <a:cs typeface="Times New Roman" pitchFamily="18" charset="0"/>
              </a:rPr>
              <a:t>негізгі</a:t>
            </a:r>
            <a:r>
              <a:rPr lang="ru-RU" altLang="ru-RU" sz="1800" i="1" dirty="0">
                <a:solidFill>
                  <a:srgbClr val="0070C0"/>
                </a:solidFill>
                <a:latin typeface="Times New Roman" panose="02020603050405020304" pitchFamily="18" charset="0"/>
                <a:cs typeface="Times New Roman" pitchFamily="18" charset="0"/>
              </a:rPr>
              <a:t> </a:t>
            </a:r>
            <a:r>
              <a:rPr lang="ru-RU" altLang="ru-RU" sz="1800" i="1" dirty="0" err="1">
                <a:solidFill>
                  <a:srgbClr val="0070C0"/>
                </a:solidFill>
                <a:latin typeface="Times New Roman" panose="02020603050405020304" pitchFamily="18" charset="0"/>
                <a:cs typeface="Times New Roman" pitchFamily="18" charset="0"/>
              </a:rPr>
              <a:t>химиялық</a:t>
            </a:r>
            <a:r>
              <a:rPr lang="ru-RU" altLang="ru-RU" sz="1800" i="1" dirty="0">
                <a:solidFill>
                  <a:srgbClr val="0070C0"/>
                </a:solidFill>
                <a:latin typeface="Times New Roman" panose="02020603050405020304" pitchFamily="18" charset="0"/>
                <a:cs typeface="Times New Roman" pitchFamily="18" charset="0"/>
              </a:rPr>
              <a:t> </a:t>
            </a:r>
            <a:r>
              <a:rPr lang="ru-RU" altLang="ru-RU" sz="1800" i="1" dirty="0" err="1">
                <a:solidFill>
                  <a:srgbClr val="0070C0"/>
                </a:solidFill>
                <a:latin typeface="Times New Roman" panose="02020603050405020304" pitchFamily="18" charset="0"/>
                <a:cs typeface="Times New Roman" pitchFamily="18" charset="0"/>
              </a:rPr>
              <a:t>реакциялар</a:t>
            </a:r>
            <a:r>
              <a:rPr lang="ru-RU" altLang="ru-RU" sz="1800" i="1" dirty="0">
                <a:solidFill>
                  <a:srgbClr val="0070C0"/>
                </a:solidFill>
                <a:latin typeface="Times New Roman" panose="02020603050405020304" pitchFamily="18" charset="0"/>
                <a:cs typeface="Times New Roman" pitchFamily="18" charset="0"/>
              </a:rPr>
              <a:t>:</a:t>
            </a:r>
          </a:p>
          <a:p>
            <a:pPr algn="just">
              <a:buNone/>
            </a:pPr>
            <a:r>
              <a:rPr lang="kk-KZ" sz="1800" dirty="0">
                <a:latin typeface="Times New Roman" pitchFamily="18" charset="0"/>
                <a:cs typeface="Times New Roman" pitchFamily="18" charset="0"/>
              </a:rPr>
              <a:t>а) СО</a:t>
            </a:r>
            <a:r>
              <a:rPr lang="kk-KZ" sz="1800"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 түзе отырып және жылу бөле отырып, ауа фурмалары алдында үрленетін көміртектің оттегімен тотығуы:</a:t>
            </a:r>
            <a:endParaRPr lang="ru-RU" altLang="ru-RU" sz="1800" dirty="0">
              <a:latin typeface="Times New Roman" panose="02020603050405020304" pitchFamily="18" charset="0"/>
              <a:cs typeface="Times New Roman" pitchFamily="18" charset="0"/>
            </a:endParaRPr>
          </a:p>
          <a:p>
            <a:pPr algn="ctr">
              <a:buFontTx/>
              <a:buNone/>
            </a:pPr>
            <a:r>
              <a:rPr lang="ru-RU" altLang="ru-RU" sz="1800" b="1" dirty="0">
                <a:solidFill>
                  <a:srgbClr val="0070C0"/>
                </a:solidFill>
                <a:latin typeface="Times New Roman" panose="02020603050405020304" pitchFamily="18" charset="0"/>
                <a:cs typeface="Times New Roman" pitchFamily="18" charset="0"/>
              </a:rPr>
              <a:t>С+О</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=СО</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 ΔНº</a:t>
            </a:r>
            <a:r>
              <a:rPr lang="ru-RU" altLang="ru-RU" sz="1800" b="1" baseline="-25000" dirty="0">
                <a:solidFill>
                  <a:srgbClr val="0070C0"/>
                </a:solidFill>
                <a:latin typeface="Times New Roman" panose="02020603050405020304" pitchFamily="18" charset="0"/>
                <a:cs typeface="Times New Roman" pitchFamily="18" charset="0"/>
              </a:rPr>
              <a:t>298</a:t>
            </a:r>
            <a:r>
              <a:rPr lang="ru-RU" altLang="ru-RU" sz="1800" b="1" dirty="0">
                <a:solidFill>
                  <a:srgbClr val="0070C0"/>
                </a:solidFill>
                <a:latin typeface="Times New Roman" panose="02020603050405020304" pitchFamily="18" charset="0"/>
                <a:cs typeface="Times New Roman" pitchFamily="18" charset="0"/>
              </a:rPr>
              <a:t> = -394 МДж/</a:t>
            </a:r>
            <a:r>
              <a:rPr lang="ru-RU" altLang="ru-RU" sz="1800" b="1" dirty="0" err="1">
                <a:solidFill>
                  <a:srgbClr val="0070C0"/>
                </a:solidFill>
                <a:latin typeface="Times New Roman" panose="02020603050405020304" pitchFamily="18" charset="0"/>
                <a:cs typeface="Times New Roman" pitchFamily="18" charset="0"/>
              </a:rPr>
              <a:t>кмоль</a:t>
            </a:r>
            <a:r>
              <a:rPr lang="ru-RU" altLang="ru-RU" sz="1800" b="1" dirty="0">
                <a:solidFill>
                  <a:srgbClr val="0070C0"/>
                </a:solidFill>
                <a:latin typeface="Times New Roman" panose="02020603050405020304" pitchFamily="18" charset="0"/>
                <a:cs typeface="Times New Roman" pitchFamily="18" charset="0"/>
              </a:rPr>
              <a:t> СО</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 </a:t>
            </a:r>
            <a:endParaRPr lang="en-US" altLang="ru-RU" sz="1800" b="1" dirty="0">
              <a:solidFill>
                <a:srgbClr val="0070C0"/>
              </a:solidFill>
              <a:latin typeface="Times New Roman" panose="02020603050405020304" pitchFamily="18" charset="0"/>
              <a:cs typeface="Times New Roman" pitchFamily="18" charset="0"/>
            </a:endParaRPr>
          </a:p>
          <a:p>
            <a:pPr algn="just">
              <a:buFontTx/>
              <a:buNone/>
            </a:pPr>
            <a:endParaRPr lang="kk-KZ" altLang="ru-RU" sz="1800" dirty="0">
              <a:latin typeface="Times New Roman" panose="02020603050405020304" pitchFamily="18" charset="0"/>
              <a:cs typeface="Times New Roman" pitchFamily="18" charset="0"/>
            </a:endParaRPr>
          </a:p>
          <a:p>
            <a:pPr algn="just">
              <a:buNone/>
            </a:pPr>
            <a:r>
              <a:rPr lang="ru-RU" sz="1800" dirty="0">
                <a:latin typeface="Times New Roman" pitchFamily="18" charset="0"/>
                <a:cs typeface="Times New Roman" pitchFamily="18" charset="0"/>
              </a:rPr>
              <a:t>б) СО</a:t>
            </a:r>
            <a:r>
              <a:rPr lang="ru-RU" sz="1800" baseline="-25000" dirty="0">
                <a:latin typeface="Times New Roman" pitchFamily="18" charset="0"/>
                <a:cs typeface="Times New Roman" pitchFamily="18" charset="0"/>
              </a:rPr>
              <a:t>2</a:t>
            </a:r>
            <a:r>
              <a:rPr lang="kk-KZ" sz="1800" baseline="-25000" dirty="0">
                <a:latin typeface="Times New Roman" pitchFamily="18" charset="0"/>
                <a:cs typeface="Times New Roman" pitchFamily="18" charset="0"/>
              </a:rPr>
              <a:t>  </a:t>
            </a:r>
            <a:r>
              <a:rPr lang="ru-RU" sz="1800" dirty="0">
                <a:latin typeface="Times New Roman" pitchFamily="18" charset="0"/>
                <a:cs typeface="Times New Roman" pitchFamily="18" charset="0"/>
              </a:rPr>
              <a:t>мен </a:t>
            </a:r>
            <a:r>
              <a:rPr lang="ru-RU" sz="1800" dirty="0" err="1">
                <a:latin typeface="Times New Roman" pitchFamily="18" charset="0"/>
                <a:cs typeface="Times New Roman" pitchFamily="18" charset="0"/>
              </a:rPr>
              <a:t>көміртегі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арасындағы</a:t>
            </a:r>
            <a:r>
              <a:rPr lang="ru-RU" sz="1800" dirty="0">
                <a:latin typeface="Times New Roman" pitchFamily="18" charset="0"/>
                <a:cs typeface="Times New Roman" pitchFamily="18" charset="0"/>
              </a:rPr>
              <a:t> Домна </a:t>
            </a:r>
            <a:r>
              <a:rPr lang="ru-RU" sz="1800" dirty="0" err="1">
                <a:latin typeface="Times New Roman" pitchFamily="18" charset="0"/>
                <a:cs typeface="Times New Roman" pitchFamily="18" charset="0"/>
              </a:rPr>
              <a:t>процесінде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тотықсыздандырғыш</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газдың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негізгі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компоненті</a:t>
            </a:r>
            <a:r>
              <a:rPr lang="ru-RU" sz="1800" dirty="0">
                <a:latin typeface="Times New Roman" pitchFamily="18" charset="0"/>
                <a:cs typeface="Times New Roman" pitchFamily="18" charset="0"/>
              </a:rPr>
              <a:t> СО </a:t>
            </a:r>
            <a:r>
              <a:rPr lang="ru-RU" sz="1800" dirty="0" err="1">
                <a:latin typeface="Times New Roman" pitchFamily="18" charset="0"/>
                <a:cs typeface="Times New Roman" pitchFamily="18" charset="0"/>
              </a:rPr>
              <a:t>түзе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отырып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эндотермиялық</a:t>
            </a:r>
            <a:r>
              <a:rPr lang="ru-RU" sz="1800" dirty="0">
                <a:latin typeface="Times New Roman" pitchFamily="18" charset="0"/>
                <a:cs typeface="Times New Roman" pitchFamily="18" charset="0"/>
              </a:rPr>
              <a:t> реакция:</a:t>
            </a:r>
          </a:p>
          <a:p>
            <a:pPr algn="ctr">
              <a:buFontTx/>
              <a:buNone/>
            </a:pPr>
            <a:r>
              <a:rPr lang="ru-RU" altLang="ru-RU" sz="1800" b="1" dirty="0">
                <a:solidFill>
                  <a:srgbClr val="0070C0"/>
                </a:solidFill>
                <a:latin typeface="Times New Roman" panose="02020603050405020304" pitchFamily="18" charset="0"/>
                <a:cs typeface="Times New Roman" pitchFamily="18" charset="0"/>
              </a:rPr>
              <a:t>СО</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+С=2СО; ΔНº</a:t>
            </a:r>
            <a:r>
              <a:rPr lang="ru-RU" altLang="ru-RU" sz="1800" b="1" baseline="-25000" dirty="0">
                <a:solidFill>
                  <a:srgbClr val="0070C0"/>
                </a:solidFill>
                <a:latin typeface="Times New Roman" panose="02020603050405020304" pitchFamily="18" charset="0"/>
                <a:cs typeface="Times New Roman" pitchFamily="18" charset="0"/>
              </a:rPr>
              <a:t>298</a:t>
            </a:r>
            <a:r>
              <a:rPr lang="ru-RU" altLang="ru-RU" sz="1800" b="1" dirty="0">
                <a:solidFill>
                  <a:srgbClr val="0070C0"/>
                </a:solidFill>
                <a:latin typeface="Times New Roman" panose="02020603050405020304" pitchFamily="18" charset="0"/>
                <a:cs typeface="Times New Roman" pitchFamily="18" charset="0"/>
              </a:rPr>
              <a:t> = +172 МДж/</a:t>
            </a:r>
            <a:r>
              <a:rPr lang="ru-RU" altLang="ru-RU" sz="1800" b="1" dirty="0" err="1">
                <a:solidFill>
                  <a:srgbClr val="0070C0"/>
                </a:solidFill>
                <a:latin typeface="Times New Roman" panose="02020603050405020304" pitchFamily="18" charset="0"/>
                <a:cs typeface="Times New Roman" pitchFamily="18" charset="0"/>
              </a:rPr>
              <a:t>кмоль</a:t>
            </a:r>
            <a:r>
              <a:rPr lang="ru-RU" altLang="ru-RU" sz="1800" b="1" dirty="0">
                <a:solidFill>
                  <a:srgbClr val="0070C0"/>
                </a:solidFill>
                <a:latin typeface="Times New Roman" panose="02020603050405020304" pitchFamily="18" charset="0"/>
                <a:cs typeface="Times New Roman" pitchFamily="18" charset="0"/>
              </a:rPr>
              <a:t> СО</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 </a:t>
            </a:r>
            <a:endParaRPr lang="en-US" altLang="ru-RU" sz="1800" b="1" dirty="0">
              <a:solidFill>
                <a:srgbClr val="0070C0"/>
              </a:solidFill>
              <a:latin typeface="Times New Roman" panose="02020603050405020304" pitchFamily="18" charset="0"/>
              <a:cs typeface="Times New Roman" pitchFamily="18" charset="0"/>
            </a:endParaRPr>
          </a:p>
          <a:p>
            <a:pPr algn="just">
              <a:buFontTx/>
              <a:buNone/>
            </a:pPr>
            <a:endParaRPr lang="kk-KZ" altLang="ru-RU" sz="1800" dirty="0">
              <a:latin typeface="Times New Roman" panose="02020603050405020304" pitchFamily="18" charset="0"/>
              <a:cs typeface="Times New Roman" pitchFamily="18" charset="0"/>
            </a:endParaRPr>
          </a:p>
          <a:p>
            <a:pPr algn="just">
              <a:buFontTx/>
              <a:buNone/>
            </a:pPr>
            <a:r>
              <a:rPr lang="ru-RU" altLang="ru-RU" sz="1800" dirty="0">
                <a:latin typeface="Times New Roman" panose="02020603050405020304" pitchFamily="18" charset="0"/>
                <a:cs typeface="Times New Roman" pitchFamily="18" charset="0"/>
              </a:rPr>
              <a:t>в) </a:t>
            </a:r>
            <a:r>
              <a:rPr lang="ru-RU" altLang="ru-RU" sz="1800" dirty="0" err="1">
                <a:latin typeface="Times New Roman" panose="02020603050405020304" pitchFamily="18" charset="0"/>
                <a:cs typeface="Times New Roman" pitchFamily="18" charset="0"/>
              </a:rPr>
              <a:t>темір</a:t>
            </a:r>
            <a:r>
              <a:rPr lang="ru-RU" altLang="ru-RU" sz="1800" dirty="0">
                <a:latin typeface="Times New Roman" panose="02020603050405020304" pitchFamily="18" charset="0"/>
                <a:cs typeface="Times New Roman" pitchFamily="18" charset="0"/>
              </a:rPr>
              <a:t> </a:t>
            </a:r>
            <a:r>
              <a:rPr lang="ru-RU" altLang="ru-RU" sz="1800" dirty="0" err="1">
                <a:latin typeface="Times New Roman" panose="02020603050405020304" pitchFamily="18" charset="0"/>
                <a:cs typeface="Times New Roman" pitchFamily="18" charset="0"/>
              </a:rPr>
              <a:t>оксидтерін</a:t>
            </a:r>
            <a:r>
              <a:rPr lang="ru-RU" altLang="ru-RU" sz="1800" dirty="0">
                <a:latin typeface="Times New Roman" panose="02020603050405020304" pitchFamily="18" charset="0"/>
                <a:cs typeface="Times New Roman" pitchFamily="18" charset="0"/>
              </a:rPr>
              <a:t> </a:t>
            </a:r>
            <a:r>
              <a:rPr lang="ru-RU" altLang="ru-RU" sz="1800" dirty="0" err="1">
                <a:latin typeface="Times New Roman" panose="02020603050405020304" pitchFamily="18" charset="0"/>
                <a:cs typeface="Times New Roman" pitchFamily="18" charset="0"/>
              </a:rPr>
              <a:t>тотықсыздандыру</a:t>
            </a:r>
            <a:r>
              <a:rPr lang="ru-RU" altLang="ru-RU" sz="1800" dirty="0">
                <a:latin typeface="Times New Roman" panose="02020603050405020304" pitchFamily="18" charset="0"/>
                <a:cs typeface="Times New Roman" pitchFamily="18" charset="0"/>
              </a:rPr>
              <a:t>:</a:t>
            </a:r>
          </a:p>
          <a:p>
            <a:pPr algn="ctr">
              <a:buFontTx/>
              <a:buNone/>
            </a:pPr>
            <a:r>
              <a:rPr lang="en-US" altLang="ru-RU" sz="1800" b="1" dirty="0">
                <a:solidFill>
                  <a:srgbClr val="0070C0"/>
                </a:solidFill>
                <a:latin typeface="Times New Roman" panose="02020603050405020304" pitchFamily="18" charset="0"/>
                <a:cs typeface="Times New Roman" pitchFamily="18" charset="0"/>
              </a:rPr>
              <a:t>Fe </a:t>
            </a:r>
            <a:r>
              <a:rPr lang="ru-RU" altLang="ru-RU" sz="1800" b="1" baseline="-25000" dirty="0">
                <a:solidFill>
                  <a:srgbClr val="0070C0"/>
                </a:solidFill>
                <a:latin typeface="Times New Roman" panose="02020603050405020304" pitchFamily="18" charset="0"/>
                <a:cs typeface="Times New Roman" pitchFamily="18" charset="0"/>
              </a:rPr>
              <a:t>0,947</a:t>
            </a:r>
            <a:r>
              <a:rPr lang="en-US" altLang="ru-RU" sz="1800" b="1" dirty="0">
                <a:solidFill>
                  <a:srgbClr val="0070C0"/>
                </a:solidFill>
                <a:latin typeface="Times New Roman" panose="02020603050405020304" pitchFamily="18" charset="0"/>
                <a:cs typeface="Times New Roman" pitchFamily="18" charset="0"/>
              </a:rPr>
              <a:t>O</a:t>
            </a:r>
            <a:r>
              <a:rPr lang="ru-RU" altLang="ru-RU" sz="1800" b="1" dirty="0">
                <a:solidFill>
                  <a:srgbClr val="0070C0"/>
                </a:solidFill>
                <a:latin typeface="Times New Roman" panose="02020603050405020304" pitchFamily="18" charset="0"/>
                <a:cs typeface="Times New Roman" pitchFamily="18" charset="0"/>
              </a:rPr>
              <a:t> + СО = 0,947</a:t>
            </a:r>
            <a:r>
              <a:rPr lang="en-US" altLang="ru-RU" sz="1800" b="1" dirty="0">
                <a:solidFill>
                  <a:srgbClr val="0070C0"/>
                </a:solidFill>
                <a:latin typeface="Times New Roman" panose="02020603050405020304" pitchFamily="18" charset="0"/>
                <a:cs typeface="Times New Roman" pitchFamily="18" charset="0"/>
              </a:rPr>
              <a:t>Fe</a:t>
            </a:r>
            <a:r>
              <a:rPr lang="ru-RU" altLang="ru-RU" sz="1800" b="1" dirty="0">
                <a:solidFill>
                  <a:srgbClr val="0070C0"/>
                </a:solidFill>
                <a:latin typeface="Times New Roman" panose="02020603050405020304" pitchFamily="18" charset="0"/>
                <a:cs typeface="Times New Roman" pitchFamily="18" charset="0"/>
              </a:rPr>
              <a:t> +</a:t>
            </a:r>
            <a:r>
              <a:rPr lang="en-US" altLang="ru-RU" sz="1800" b="1" dirty="0">
                <a:solidFill>
                  <a:srgbClr val="0070C0"/>
                </a:solidFill>
                <a:latin typeface="Times New Roman" panose="02020603050405020304" pitchFamily="18" charset="0"/>
                <a:cs typeface="Times New Roman" pitchFamily="18" charset="0"/>
              </a:rPr>
              <a:t>CO</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  ΔНº</a:t>
            </a:r>
            <a:r>
              <a:rPr lang="ru-RU" altLang="ru-RU" sz="1800" b="1" baseline="-25000" dirty="0">
                <a:solidFill>
                  <a:srgbClr val="0070C0"/>
                </a:solidFill>
                <a:latin typeface="Times New Roman" panose="02020603050405020304" pitchFamily="18" charset="0"/>
                <a:cs typeface="Times New Roman" pitchFamily="18" charset="0"/>
              </a:rPr>
              <a:t>298</a:t>
            </a:r>
            <a:r>
              <a:rPr lang="ru-RU" altLang="ru-RU" sz="1800" b="1" dirty="0">
                <a:solidFill>
                  <a:srgbClr val="0070C0"/>
                </a:solidFill>
                <a:latin typeface="Times New Roman" panose="02020603050405020304" pitchFamily="18" charset="0"/>
                <a:cs typeface="Times New Roman" pitchFamily="18" charset="0"/>
              </a:rPr>
              <a:t> →-17 МДж/</a:t>
            </a:r>
            <a:r>
              <a:rPr lang="ru-RU" altLang="ru-RU" sz="1800" b="1" dirty="0" err="1">
                <a:solidFill>
                  <a:srgbClr val="0070C0"/>
                </a:solidFill>
                <a:latin typeface="Times New Roman" panose="02020603050405020304" pitchFamily="18" charset="0"/>
                <a:cs typeface="Times New Roman" pitchFamily="18" charset="0"/>
              </a:rPr>
              <a:t>кмоль</a:t>
            </a:r>
            <a:r>
              <a:rPr lang="ru-RU" altLang="ru-RU" sz="1800" b="1" dirty="0">
                <a:solidFill>
                  <a:srgbClr val="0070C0"/>
                </a:solidFill>
                <a:latin typeface="Times New Roman" panose="02020603050405020304" pitchFamily="18" charset="0"/>
                <a:cs typeface="Times New Roman" pitchFamily="18" charset="0"/>
              </a:rPr>
              <a:t> СО;.               </a:t>
            </a:r>
            <a:endParaRPr lang="en-US" altLang="ru-RU" sz="1800" b="1" dirty="0">
              <a:solidFill>
                <a:srgbClr val="0070C0"/>
              </a:solidFill>
              <a:latin typeface="Times New Roman" panose="02020603050405020304" pitchFamily="18" charset="0"/>
              <a:cs typeface="Times New Roman" pitchFamily="18" charset="0"/>
            </a:endParaRPr>
          </a:p>
          <a:p>
            <a:pPr algn="ctr">
              <a:buNone/>
            </a:pPr>
            <a:r>
              <a:rPr lang="ru-RU" altLang="ru-RU" sz="1800" b="1" dirty="0">
                <a:solidFill>
                  <a:srgbClr val="0070C0"/>
                </a:solidFill>
                <a:latin typeface="Times New Roman" panose="02020603050405020304" pitchFamily="18" charset="0"/>
                <a:cs typeface="Times New Roman" pitchFamily="18" charset="0"/>
              </a:rPr>
              <a:t>1,2</a:t>
            </a:r>
            <a:r>
              <a:rPr lang="en-US" altLang="ru-RU" sz="1800" b="1" dirty="0">
                <a:solidFill>
                  <a:srgbClr val="0070C0"/>
                </a:solidFill>
                <a:latin typeface="Times New Roman" panose="02020603050405020304" pitchFamily="18" charset="0"/>
                <a:cs typeface="Times New Roman" pitchFamily="18" charset="0"/>
              </a:rPr>
              <a:t>Fe</a:t>
            </a:r>
            <a:r>
              <a:rPr lang="ru-RU" altLang="ru-RU" sz="1800" b="1" baseline="-25000" dirty="0">
                <a:solidFill>
                  <a:srgbClr val="0070C0"/>
                </a:solidFill>
                <a:latin typeface="Times New Roman" panose="02020603050405020304" pitchFamily="18" charset="0"/>
                <a:cs typeface="Times New Roman" pitchFamily="18" charset="0"/>
              </a:rPr>
              <a:t>3</a:t>
            </a:r>
            <a:r>
              <a:rPr lang="en-US" altLang="ru-RU" sz="1800" b="1" dirty="0">
                <a:solidFill>
                  <a:srgbClr val="0070C0"/>
                </a:solidFill>
                <a:latin typeface="Times New Roman" panose="02020603050405020304" pitchFamily="18" charset="0"/>
                <a:cs typeface="Times New Roman" pitchFamily="18" charset="0"/>
              </a:rPr>
              <a:t>O</a:t>
            </a:r>
            <a:r>
              <a:rPr lang="ru-RU" altLang="ru-RU" sz="1800" b="1" baseline="-25000" dirty="0">
                <a:solidFill>
                  <a:srgbClr val="0070C0"/>
                </a:solidFill>
                <a:latin typeface="Times New Roman" panose="02020603050405020304" pitchFamily="18" charset="0"/>
                <a:cs typeface="Times New Roman" pitchFamily="18" charset="0"/>
              </a:rPr>
              <a:t>4</a:t>
            </a:r>
            <a:r>
              <a:rPr lang="ru-RU" altLang="ru-RU" sz="1800" b="1" dirty="0">
                <a:solidFill>
                  <a:srgbClr val="0070C0"/>
                </a:solidFill>
                <a:latin typeface="Times New Roman" panose="02020603050405020304" pitchFamily="18" charset="0"/>
                <a:cs typeface="Times New Roman" pitchFamily="18" charset="0"/>
              </a:rPr>
              <a:t>+</a:t>
            </a:r>
            <a:r>
              <a:rPr lang="en-US" altLang="ru-RU" sz="1800" b="1" dirty="0">
                <a:solidFill>
                  <a:srgbClr val="0070C0"/>
                </a:solidFill>
                <a:latin typeface="Times New Roman" panose="02020603050405020304" pitchFamily="18" charset="0"/>
                <a:cs typeface="Times New Roman" pitchFamily="18" charset="0"/>
              </a:rPr>
              <a:t>CO</a:t>
            </a:r>
            <a:r>
              <a:rPr lang="ru-RU" altLang="ru-RU" sz="1800" b="1" dirty="0">
                <a:solidFill>
                  <a:srgbClr val="0070C0"/>
                </a:solidFill>
                <a:latin typeface="Times New Roman" panose="02020603050405020304" pitchFamily="18" charset="0"/>
                <a:cs typeface="Times New Roman" pitchFamily="18" charset="0"/>
              </a:rPr>
              <a:t>=3,8</a:t>
            </a:r>
            <a:r>
              <a:rPr lang="en-US" altLang="ru-RU" sz="1800" b="1" dirty="0">
                <a:solidFill>
                  <a:srgbClr val="0070C0"/>
                </a:solidFill>
                <a:latin typeface="Times New Roman" panose="02020603050405020304" pitchFamily="18" charset="0"/>
                <a:cs typeface="Times New Roman" pitchFamily="18" charset="0"/>
              </a:rPr>
              <a:t>Fe</a:t>
            </a:r>
            <a:r>
              <a:rPr lang="ru-RU" altLang="ru-RU" sz="1800" b="1" baseline="-25000" dirty="0">
                <a:solidFill>
                  <a:srgbClr val="0070C0"/>
                </a:solidFill>
                <a:latin typeface="Times New Roman" panose="02020603050405020304" pitchFamily="18" charset="0"/>
                <a:cs typeface="Times New Roman" pitchFamily="18" charset="0"/>
              </a:rPr>
              <a:t>0,947</a:t>
            </a:r>
            <a:r>
              <a:rPr lang="en-US" altLang="ru-RU" sz="1800" b="1" dirty="0">
                <a:solidFill>
                  <a:srgbClr val="0070C0"/>
                </a:solidFill>
                <a:latin typeface="Times New Roman" panose="02020603050405020304" pitchFamily="18" charset="0"/>
                <a:cs typeface="Times New Roman" pitchFamily="18" charset="0"/>
              </a:rPr>
              <a:t>O</a:t>
            </a:r>
            <a:r>
              <a:rPr lang="ru-RU" altLang="ru-RU" sz="1800" b="1" dirty="0">
                <a:solidFill>
                  <a:srgbClr val="0070C0"/>
                </a:solidFill>
                <a:latin typeface="Times New Roman" panose="02020603050405020304" pitchFamily="18" charset="0"/>
                <a:cs typeface="Times New Roman" pitchFamily="18" charset="0"/>
              </a:rPr>
              <a:t>+</a:t>
            </a:r>
            <a:r>
              <a:rPr lang="en-US" altLang="ru-RU" sz="1800" b="1" dirty="0">
                <a:solidFill>
                  <a:srgbClr val="0070C0"/>
                </a:solidFill>
                <a:latin typeface="Times New Roman" panose="02020603050405020304" pitchFamily="18" charset="0"/>
                <a:cs typeface="Times New Roman" pitchFamily="18" charset="0"/>
              </a:rPr>
              <a:t>CO</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 ΔНº</a:t>
            </a:r>
            <a:r>
              <a:rPr lang="ru-RU" altLang="ru-RU" sz="1800" b="1" baseline="-25000" dirty="0">
                <a:solidFill>
                  <a:srgbClr val="0070C0"/>
                </a:solidFill>
                <a:latin typeface="Times New Roman" panose="02020603050405020304" pitchFamily="18" charset="0"/>
                <a:cs typeface="Times New Roman" pitchFamily="18" charset="0"/>
              </a:rPr>
              <a:t>298</a:t>
            </a:r>
            <a:r>
              <a:rPr lang="en-US" altLang="ru-RU" sz="1800" b="1" dirty="0">
                <a:solidFill>
                  <a:srgbClr val="0070C0"/>
                </a:solidFill>
                <a:latin typeface="Times New Roman" panose="02020603050405020304" pitchFamily="18" charset="0"/>
                <a:cs typeface="Times New Roman" pitchFamily="18" charset="0"/>
              </a:rPr>
              <a:t> </a:t>
            </a:r>
            <a:r>
              <a:rPr lang="ru-RU" altLang="ru-RU" sz="1800" b="1" dirty="0">
                <a:solidFill>
                  <a:srgbClr val="0070C0"/>
                </a:solidFill>
                <a:latin typeface="Times New Roman" panose="02020603050405020304" pitchFamily="18" charset="0"/>
                <a:cs typeface="Times New Roman" pitchFamily="18" charset="0"/>
              </a:rPr>
              <a:t>→+50МДж/</a:t>
            </a:r>
            <a:r>
              <a:rPr lang="ru-RU" altLang="ru-RU" sz="1800" b="1" dirty="0" err="1">
                <a:solidFill>
                  <a:srgbClr val="0070C0"/>
                </a:solidFill>
                <a:latin typeface="Times New Roman" panose="02020603050405020304" pitchFamily="18" charset="0"/>
                <a:cs typeface="Times New Roman" pitchFamily="18" charset="0"/>
              </a:rPr>
              <a:t>кмольСО</a:t>
            </a:r>
            <a:r>
              <a:rPr lang="ru-RU" altLang="ru-RU" sz="1800" b="1" dirty="0">
                <a:solidFill>
                  <a:srgbClr val="0070C0"/>
                </a:solidFill>
                <a:latin typeface="Times New Roman" panose="02020603050405020304" pitchFamily="18" charset="0"/>
                <a:cs typeface="Times New Roman" pitchFamily="18" charset="0"/>
              </a:rPr>
              <a:t>;</a:t>
            </a:r>
          </a:p>
          <a:p>
            <a:pPr algn="ctr">
              <a:buNone/>
            </a:pPr>
            <a:r>
              <a:rPr lang="ru-RU" altLang="ru-RU" sz="1800" b="1" dirty="0">
                <a:solidFill>
                  <a:srgbClr val="0070C0"/>
                </a:solidFill>
                <a:latin typeface="Times New Roman" panose="02020603050405020304" pitchFamily="18" charset="0"/>
                <a:cs typeface="Times New Roman" pitchFamily="18" charset="0"/>
              </a:rPr>
              <a:t>3</a:t>
            </a:r>
            <a:r>
              <a:rPr lang="en-US" altLang="ru-RU" sz="1800" b="1" dirty="0">
                <a:solidFill>
                  <a:srgbClr val="0070C0"/>
                </a:solidFill>
                <a:latin typeface="Times New Roman" panose="02020603050405020304" pitchFamily="18" charset="0"/>
                <a:cs typeface="Times New Roman" pitchFamily="18" charset="0"/>
              </a:rPr>
              <a:t>Fe</a:t>
            </a:r>
            <a:r>
              <a:rPr lang="ru-RU" altLang="ru-RU" sz="1800" b="1" baseline="-25000" dirty="0">
                <a:solidFill>
                  <a:srgbClr val="0070C0"/>
                </a:solidFill>
                <a:latin typeface="Times New Roman" panose="02020603050405020304" pitchFamily="18" charset="0"/>
                <a:cs typeface="Times New Roman" pitchFamily="18" charset="0"/>
              </a:rPr>
              <a:t>2</a:t>
            </a:r>
            <a:r>
              <a:rPr lang="en-US" altLang="ru-RU" sz="1800" b="1" dirty="0">
                <a:solidFill>
                  <a:srgbClr val="0070C0"/>
                </a:solidFill>
                <a:latin typeface="Times New Roman" panose="02020603050405020304" pitchFamily="18" charset="0"/>
                <a:cs typeface="Times New Roman" pitchFamily="18" charset="0"/>
              </a:rPr>
              <a:t>O</a:t>
            </a:r>
            <a:r>
              <a:rPr lang="ru-RU" altLang="ru-RU" sz="1800" b="1" baseline="-25000" dirty="0">
                <a:solidFill>
                  <a:srgbClr val="0070C0"/>
                </a:solidFill>
                <a:latin typeface="Times New Roman" panose="02020603050405020304" pitchFamily="18" charset="0"/>
                <a:cs typeface="Times New Roman" pitchFamily="18" charset="0"/>
              </a:rPr>
              <a:t>3</a:t>
            </a:r>
            <a:r>
              <a:rPr lang="ru-RU" altLang="ru-RU" sz="1800" b="1" dirty="0">
                <a:solidFill>
                  <a:srgbClr val="0070C0"/>
                </a:solidFill>
                <a:latin typeface="Times New Roman" panose="02020603050405020304" pitchFamily="18" charset="0"/>
                <a:cs typeface="Times New Roman" pitchFamily="18" charset="0"/>
              </a:rPr>
              <a:t>+</a:t>
            </a:r>
            <a:r>
              <a:rPr lang="en-US" altLang="ru-RU" sz="1800" b="1" dirty="0">
                <a:solidFill>
                  <a:srgbClr val="0070C0"/>
                </a:solidFill>
                <a:latin typeface="Times New Roman" panose="02020603050405020304" pitchFamily="18" charset="0"/>
                <a:cs typeface="Times New Roman" pitchFamily="18" charset="0"/>
              </a:rPr>
              <a:t>CO</a:t>
            </a:r>
            <a:r>
              <a:rPr lang="ru-RU" altLang="ru-RU" sz="1800" b="1" dirty="0">
                <a:solidFill>
                  <a:srgbClr val="0070C0"/>
                </a:solidFill>
                <a:latin typeface="Times New Roman" panose="02020603050405020304" pitchFamily="18" charset="0"/>
                <a:cs typeface="Times New Roman" pitchFamily="18" charset="0"/>
              </a:rPr>
              <a:t>=2</a:t>
            </a:r>
            <a:r>
              <a:rPr lang="en-US" altLang="ru-RU" sz="1800" b="1" dirty="0">
                <a:solidFill>
                  <a:srgbClr val="0070C0"/>
                </a:solidFill>
                <a:latin typeface="Times New Roman" panose="02020603050405020304" pitchFamily="18" charset="0"/>
                <a:cs typeface="Times New Roman" pitchFamily="18" charset="0"/>
              </a:rPr>
              <a:t>Fe</a:t>
            </a:r>
            <a:r>
              <a:rPr lang="ru-RU" altLang="ru-RU" sz="1800" b="1" baseline="-25000" dirty="0">
                <a:solidFill>
                  <a:srgbClr val="0070C0"/>
                </a:solidFill>
                <a:latin typeface="Times New Roman" panose="02020603050405020304" pitchFamily="18" charset="0"/>
                <a:cs typeface="Times New Roman" pitchFamily="18" charset="0"/>
              </a:rPr>
              <a:t>3</a:t>
            </a:r>
            <a:r>
              <a:rPr lang="en-US" altLang="ru-RU" sz="1800" b="1" dirty="0">
                <a:solidFill>
                  <a:srgbClr val="0070C0"/>
                </a:solidFill>
                <a:latin typeface="Times New Roman" panose="02020603050405020304" pitchFamily="18" charset="0"/>
                <a:cs typeface="Times New Roman" pitchFamily="18" charset="0"/>
              </a:rPr>
              <a:t>O</a:t>
            </a:r>
            <a:r>
              <a:rPr lang="ru-RU" altLang="ru-RU" sz="1800" b="1" baseline="-25000" dirty="0">
                <a:solidFill>
                  <a:srgbClr val="0070C0"/>
                </a:solidFill>
                <a:latin typeface="Times New Roman" panose="02020603050405020304" pitchFamily="18" charset="0"/>
                <a:cs typeface="Times New Roman" pitchFamily="18" charset="0"/>
              </a:rPr>
              <a:t>4</a:t>
            </a:r>
            <a:r>
              <a:rPr lang="ru-RU" altLang="ru-RU" sz="1800" b="1" dirty="0">
                <a:solidFill>
                  <a:srgbClr val="0070C0"/>
                </a:solidFill>
                <a:latin typeface="Times New Roman" panose="02020603050405020304" pitchFamily="18" charset="0"/>
                <a:cs typeface="Times New Roman" pitchFamily="18" charset="0"/>
              </a:rPr>
              <a:t> + СО</a:t>
            </a:r>
            <a:r>
              <a:rPr lang="ru-RU" altLang="ru-RU" sz="1800" b="1" baseline="-25000" dirty="0">
                <a:solidFill>
                  <a:srgbClr val="0070C0"/>
                </a:solidFill>
                <a:latin typeface="Times New Roman" panose="02020603050405020304" pitchFamily="18" charset="0"/>
                <a:cs typeface="Times New Roman" pitchFamily="18" charset="0"/>
              </a:rPr>
              <a:t>2</a:t>
            </a:r>
            <a:r>
              <a:rPr lang="ru-RU" altLang="ru-RU" sz="1800" b="1" dirty="0">
                <a:solidFill>
                  <a:srgbClr val="0070C0"/>
                </a:solidFill>
                <a:latin typeface="Times New Roman" panose="02020603050405020304" pitchFamily="18" charset="0"/>
                <a:cs typeface="Times New Roman" pitchFamily="18" charset="0"/>
              </a:rPr>
              <a:t>      ΔНº</a:t>
            </a:r>
            <a:r>
              <a:rPr lang="ru-RU" altLang="ru-RU" sz="1800" b="1" baseline="-25000" dirty="0">
                <a:solidFill>
                  <a:srgbClr val="0070C0"/>
                </a:solidFill>
                <a:latin typeface="Times New Roman" panose="02020603050405020304" pitchFamily="18" charset="0"/>
                <a:cs typeface="Times New Roman" pitchFamily="18" charset="0"/>
              </a:rPr>
              <a:t>298</a:t>
            </a:r>
            <a:r>
              <a:rPr lang="ru-RU" altLang="ru-RU" sz="1800" b="1" dirty="0">
                <a:solidFill>
                  <a:srgbClr val="0070C0"/>
                </a:solidFill>
                <a:latin typeface="Times New Roman" panose="02020603050405020304" pitchFamily="18" charset="0"/>
                <a:cs typeface="Times New Roman" pitchFamily="18" charset="0"/>
              </a:rPr>
              <a:t> → -48 МДж/</a:t>
            </a:r>
            <a:r>
              <a:rPr lang="ru-RU" altLang="ru-RU" sz="1800" b="1" dirty="0" err="1">
                <a:solidFill>
                  <a:srgbClr val="0070C0"/>
                </a:solidFill>
                <a:latin typeface="Times New Roman" panose="02020603050405020304" pitchFamily="18" charset="0"/>
                <a:cs typeface="Times New Roman" pitchFamily="18" charset="0"/>
              </a:rPr>
              <a:t>кмоль</a:t>
            </a:r>
            <a:r>
              <a:rPr lang="ru-RU" altLang="ru-RU" sz="1800" b="1" dirty="0">
                <a:solidFill>
                  <a:srgbClr val="0070C0"/>
                </a:solidFill>
                <a:latin typeface="Times New Roman" panose="02020603050405020304" pitchFamily="18" charset="0"/>
                <a:cs typeface="Times New Roman" pitchFamily="18" charset="0"/>
              </a:rPr>
              <a:t> СО.</a:t>
            </a:r>
          </a:p>
        </p:txBody>
      </p:sp>
      <p:sp>
        <p:nvSpPr>
          <p:cNvPr id="4" name="TextBox 3">
            <a:extLst>
              <a:ext uri="{FF2B5EF4-FFF2-40B4-BE49-F238E27FC236}">
                <a16:creationId xmlns:a16="http://schemas.microsoft.com/office/drawing/2014/main" id="{A7E54B1D-6D0F-1348-AF9A-7AC0E914D299}"/>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1321206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1">
            <a:extLst>
              <a:ext uri="{FF2B5EF4-FFF2-40B4-BE49-F238E27FC236}">
                <a16:creationId xmlns:a16="http://schemas.microsoft.com/office/drawing/2014/main" id="{6EBC1DCB-264B-7A44-80A0-72C1229B1C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3716F08-34A7-4645-B870-22F8D8A94954}" type="slidenum">
              <a:rPr lang="ru-RU" altLang="ru-RU" sz="1400"/>
              <a:pPr eaLnBrk="1" hangingPunct="1">
                <a:spcBef>
                  <a:spcPct val="0"/>
                </a:spcBef>
                <a:buFontTx/>
                <a:buNone/>
              </a:pPr>
              <a:t>43</a:t>
            </a:fld>
            <a:endParaRPr lang="ru-RU" altLang="ru-RU" sz="1400"/>
          </a:p>
        </p:txBody>
      </p:sp>
      <p:sp>
        <p:nvSpPr>
          <p:cNvPr id="14339" name="Прямоугольник 2">
            <a:extLst>
              <a:ext uri="{FF2B5EF4-FFF2-40B4-BE49-F238E27FC236}">
                <a16:creationId xmlns:a16="http://schemas.microsoft.com/office/drawing/2014/main" id="{27429D74-4F45-F64E-BDC5-FBD43D8819C3}"/>
              </a:ext>
            </a:extLst>
          </p:cNvPr>
          <p:cNvSpPr>
            <a:spLocks noChangeArrowheads="1"/>
          </p:cNvSpPr>
          <p:nvPr/>
        </p:nvSpPr>
        <p:spPr bwMode="auto">
          <a:xfrm>
            <a:off x="503237" y="893001"/>
            <a:ext cx="8137525"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2400" dirty="0">
                <a:latin typeface="Times New Roman" pitchFamily="18" charset="0"/>
                <a:cs typeface="Times New Roman" pitchFamily="18" charset="0"/>
              </a:rPr>
              <a:t>Домна пеші толығымен тозғанға дейін 5-8 жыл бойы үздіксіз жұмыс істейді. Содан кейін ол үрленіп, жөндеу үшін тоқтатылады. Шахтаның кірпішінің кішкене зақымдануы пешті толығымен үрлеместен жойылуы мүмкін. Домна пешін бір кокспен жүктеу уақытша тоқтаған кезде оның қызуын сақтауға мүмкіндік береді. </a:t>
            </a:r>
            <a:endParaRPr lang="ru-RU" sz="2400" dirty="0">
              <a:latin typeface="Times New Roman" pitchFamily="18" charset="0"/>
              <a:cs typeface="Times New Roman" pitchFamily="18" charset="0"/>
            </a:endParaRPr>
          </a:p>
          <a:p>
            <a:pPr indent="363538" algn="just">
              <a:buNone/>
            </a:pPr>
            <a:r>
              <a:rPr lang="kk-KZ" sz="2400" dirty="0">
                <a:latin typeface="Times New Roman" pitchFamily="18" charset="0"/>
                <a:cs typeface="Times New Roman" pitchFamily="18" charset="0"/>
              </a:rPr>
              <a:t>Процестерді талдау негізінен салқындатылған өнеркәсіптік домна пештерін зерттеу нәтижелеріне негізделген. Процестердің реттілігі пештегі тотықсыздандыру газының пайда болу сәтінен бастап ауа фурмаларының алдында шихта бағанынан құйма деңгейінде шыққанға дейінгі жұмысына сәйкес келеді. Көтеріліп келе жатқан газ ағынының маңызды функциясы – төмен  түсетін шихта материалдарын жылыту.</a:t>
            </a:r>
            <a:endParaRPr lang="ru-RU" sz="2400" dirty="0">
              <a:latin typeface="Times New Roman" pitchFamily="18" charset="0"/>
              <a:cs typeface="Times New Roman" pitchFamily="18" charset="0"/>
            </a:endParaRPr>
          </a:p>
          <a:p>
            <a:pPr indent="363538" algn="just">
              <a:buNone/>
            </a:pPr>
            <a:endParaRPr lang="ru-RU" altLang="ru-RU" sz="2400" dirty="0">
              <a:latin typeface="Times New Roman" panose="02020603050405020304" pitchFamily="18" charset="0"/>
              <a:cs typeface="Times New Roman" pitchFamily="18" charset="0"/>
            </a:endParaRPr>
          </a:p>
        </p:txBody>
      </p:sp>
      <p:sp>
        <p:nvSpPr>
          <p:cNvPr id="4" name="TextBox 3">
            <a:extLst>
              <a:ext uri="{FF2B5EF4-FFF2-40B4-BE49-F238E27FC236}">
                <a16:creationId xmlns:a16="http://schemas.microsoft.com/office/drawing/2014/main" id="{1F0D7713-AF0E-6541-B527-C76A5985BD5B}"/>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2895887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1">
            <a:extLst>
              <a:ext uri="{FF2B5EF4-FFF2-40B4-BE49-F238E27FC236}">
                <a16:creationId xmlns:a16="http://schemas.microsoft.com/office/drawing/2014/main" id="{D1A9F3AB-2A3F-A141-9CEE-E39B0E4C7A3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6874B1-D581-364E-B5B8-43D17D8E7791}" type="slidenum">
              <a:rPr lang="ru-RU" altLang="ru-RU" sz="1400"/>
              <a:pPr eaLnBrk="1" hangingPunct="1">
                <a:spcBef>
                  <a:spcPct val="0"/>
                </a:spcBef>
                <a:buFontTx/>
                <a:buNone/>
              </a:pPr>
              <a:t>44</a:t>
            </a:fld>
            <a:endParaRPr lang="ru-RU" altLang="ru-RU" sz="1400"/>
          </a:p>
        </p:txBody>
      </p:sp>
      <p:sp>
        <p:nvSpPr>
          <p:cNvPr id="15363" name="Прямоугольник 2">
            <a:extLst>
              <a:ext uri="{FF2B5EF4-FFF2-40B4-BE49-F238E27FC236}">
                <a16:creationId xmlns:a16="http://schemas.microsoft.com/office/drawing/2014/main" id="{80DD70A0-E2DF-3B40-908F-3B0AD19FF81D}"/>
              </a:ext>
            </a:extLst>
          </p:cNvPr>
          <p:cNvSpPr>
            <a:spLocks noChangeArrowheads="1"/>
          </p:cNvSpPr>
          <p:nvPr/>
        </p:nvSpPr>
        <p:spPr bwMode="auto">
          <a:xfrm>
            <a:off x="3321170" y="902488"/>
            <a:ext cx="5472286"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1800" dirty="0">
                <a:latin typeface="Times New Roman" pitchFamily="18" charset="0"/>
                <a:cs typeface="Times New Roman" pitchFamily="18" charset="0"/>
              </a:rPr>
              <a:t>Жылу алмасу нәтижесінде газдардың температурасы төмендейді (8-сурет). Пештің биіктігі бойынша температураның таралуы әртүрлі реакциялардың сипаты мен орнын бағалауға мүмкіндік береді. </a:t>
            </a:r>
            <a:endParaRPr lang="ru-RU" sz="1800" dirty="0">
              <a:latin typeface="Times New Roman" pitchFamily="18" charset="0"/>
              <a:cs typeface="Times New Roman" pitchFamily="18" charset="0"/>
            </a:endParaRPr>
          </a:p>
          <a:p>
            <a:pPr indent="363538" algn="just">
              <a:buNone/>
            </a:pPr>
            <a:r>
              <a:rPr lang="kk-KZ" sz="1800" dirty="0">
                <a:latin typeface="Times New Roman" pitchFamily="18" charset="0"/>
                <a:cs typeface="Times New Roman" pitchFamily="18" charset="0"/>
              </a:rPr>
              <a:t>Ыстық үрлеу домна пешіне көріктің (горн) жоғарғы бөлігіндегі шеңбер бойынша орналасқан фурмалар арқылы беріледі. Үрлеу фурмалардан 200-300 м/с жылдамдықпен және 0,2-ден 0,4 МПа-ға дейінгі қысым кезінде шығады, бұл тотықсыздандырғыш газдар колошникте жоғары қысым болған кезде шихта материалдарының қабаты арқылы өтуі үшін қажет. </a:t>
            </a:r>
            <a:endParaRPr lang="ru-RU" sz="1800" dirty="0">
              <a:latin typeface="Times New Roman" pitchFamily="18" charset="0"/>
              <a:cs typeface="Times New Roman" pitchFamily="18" charset="0"/>
            </a:endParaRPr>
          </a:p>
          <a:p>
            <a:pPr indent="363538" algn="just">
              <a:buNone/>
            </a:pPr>
            <a:r>
              <a:rPr lang="kk-KZ" sz="1800" dirty="0">
                <a:latin typeface="Times New Roman" pitchFamily="18" charset="0"/>
                <a:cs typeface="Times New Roman" pitchFamily="18" charset="0"/>
              </a:rPr>
              <a:t>Горн және иықтардағы (</a:t>
            </a:r>
            <a:r>
              <a:rPr lang="ru-RU" sz="1800" b="1" i="1" dirty="0" err="1">
                <a:latin typeface="Times New Roman" pitchFamily="18" charset="0"/>
                <a:cs typeface="Times New Roman" pitchFamily="18" charset="0"/>
              </a:rPr>
              <a:t>заплечик</a:t>
            </a:r>
            <a:r>
              <a:rPr lang="kk-KZ" sz="1800" dirty="0">
                <a:latin typeface="Times New Roman" pitchFamily="18" charset="0"/>
                <a:cs typeface="Times New Roman" pitchFamily="18" charset="0"/>
              </a:rPr>
              <a:t>) реакциялар. </a:t>
            </a:r>
            <a:r>
              <a:rPr lang="kk-KZ" sz="1800" b="1" dirty="0">
                <a:latin typeface="Times New Roman" pitchFamily="18" charset="0"/>
                <a:cs typeface="Times New Roman" pitchFamily="18" charset="0"/>
              </a:rPr>
              <a:t>Горн мен иықтардағы (</a:t>
            </a:r>
            <a:r>
              <a:rPr lang="ru-RU" sz="1800" b="1" i="1" dirty="0" err="1">
                <a:latin typeface="Times New Roman" pitchFamily="18" charset="0"/>
                <a:cs typeface="Times New Roman" pitchFamily="18" charset="0"/>
              </a:rPr>
              <a:t>заплечик</a:t>
            </a:r>
            <a:r>
              <a:rPr lang="kk-KZ" sz="1800" b="1" dirty="0">
                <a:latin typeface="Times New Roman" pitchFamily="18" charset="0"/>
                <a:cs typeface="Times New Roman" pitchFamily="18" charset="0"/>
              </a:rPr>
              <a:t>) жалғыз қатты материал </a:t>
            </a:r>
            <a:r>
              <a:rPr lang="kk-KZ" sz="1800" dirty="0">
                <a:latin typeface="Times New Roman" pitchFamily="18" charset="0"/>
                <a:cs typeface="Times New Roman" pitchFamily="18" charset="0"/>
              </a:rPr>
              <a:t>– </a:t>
            </a:r>
            <a:r>
              <a:rPr lang="kk-KZ" sz="1800" b="1" u="sng" dirty="0">
                <a:solidFill>
                  <a:srgbClr val="FF0000"/>
                </a:solidFill>
                <a:latin typeface="Times New Roman" pitchFamily="18" charset="0"/>
                <a:cs typeface="Times New Roman" pitchFamily="18" charset="0"/>
              </a:rPr>
              <a:t>кокс.</a:t>
            </a:r>
            <a:r>
              <a:rPr lang="kk-KZ" sz="1800" dirty="0">
                <a:latin typeface="Times New Roman" pitchFamily="18" charset="0"/>
                <a:cs typeface="Times New Roman" pitchFamily="18" charset="0"/>
              </a:rPr>
              <a:t> Сұйық шойын мен шлак кокс қабаты арқылы сүзіліп, горнның төменгі бөлігінде жиналады, ол жерден мезгілді түрде  немесе үздіксіз шығарылады.</a:t>
            </a:r>
            <a:endParaRPr lang="ru-RU" sz="1800" dirty="0">
              <a:latin typeface="Times New Roman" pitchFamily="18" charset="0"/>
              <a:cs typeface="Times New Roman" pitchFamily="18" charset="0"/>
            </a:endParaRPr>
          </a:p>
        </p:txBody>
      </p:sp>
      <p:pic>
        <p:nvPicPr>
          <p:cNvPr id="15364" name="Рисунок 52">
            <a:extLst>
              <a:ext uri="{FF2B5EF4-FFF2-40B4-BE49-F238E27FC236}">
                <a16:creationId xmlns:a16="http://schemas.microsoft.com/office/drawing/2014/main" id="{01DB22A4-EC98-274C-A479-F7B65F41E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01" y="885635"/>
            <a:ext cx="252000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a:extLst>
              <a:ext uri="{FF2B5EF4-FFF2-40B4-BE49-F238E27FC236}">
                <a16:creationId xmlns:a16="http://schemas.microsoft.com/office/drawing/2014/main" id="{BC7D7E76-51E9-3E44-A11F-03AFB939C995}"/>
              </a:ext>
            </a:extLst>
          </p:cNvPr>
          <p:cNvSpPr>
            <a:spLocks noChangeArrowheads="1"/>
          </p:cNvSpPr>
          <p:nvPr/>
        </p:nvSpPr>
        <p:spPr bwMode="auto">
          <a:xfrm>
            <a:off x="297107" y="5669447"/>
            <a:ext cx="3024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800" dirty="0">
                <a:latin typeface="Times New Roman" panose="02020603050405020304" pitchFamily="18" charset="0"/>
              </a:rPr>
              <a:t>8-Сурет – Домна  </a:t>
            </a:r>
            <a:r>
              <a:rPr lang="ru-RU" altLang="ru-RU" sz="1800" dirty="0" err="1">
                <a:latin typeface="Times New Roman" panose="02020603050405020304" pitchFamily="18" charset="0"/>
              </a:rPr>
              <a:t>пешіндегі</a:t>
            </a:r>
            <a:r>
              <a:rPr lang="ru-RU" altLang="ru-RU" sz="1800" dirty="0">
                <a:latin typeface="Times New Roman" panose="02020603050405020304" pitchFamily="18" charset="0"/>
              </a:rPr>
              <a:t> </a:t>
            </a:r>
            <a:r>
              <a:rPr lang="ru-RU" altLang="ru-RU" sz="1800" dirty="0" err="1">
                <a:latin typeface="Times New Roman" panose="02020603050405020304" pitchFamily="18" charset="0"/>
              </a:rPr>
              <a:t>температураның</a:t>
            </a:r>
            <a:r>
              <a:rPr lang="ru-RU" altLang="ru-RU" sz="1800" dirty="0">
                <a:latin typeface="Times New Roman" panose="02020603050405020304" pitchFamily="18" charset="0"/>
              </a:rPr>
              <a:t> </a:t>
            </a:r>
            <a:r>
              <a:rPr lang="ru-RU" altLang="ru-RU" sz="1800" dirty="0" err="1">
                <a:latin typeface="Times New Roman" panose="02020603050405020304" pitchFamily="18" charset="0"/>
              </a:rPr>
              <a:t>таралуы</a:t>
            </a:r>
            <a:endParaRPr lang="ru-RU" altLang="ru-RU" sz="1800" dirty="0">
              <a:latin typeface="Times New Roman" panose="02020603050405020304" pitchFamily="18" charset="0"/>
            </a:endParaRPr>
          </a:p>
        </p:txBody>
      </p:sp>
      <p:sp>
        <p:nvSpPr>
          <p:cNvPr id="6" name="TextBox 5">
            <a:extLst>
              <a:ext uri="{FF2B5EF4-FFF2-40B4-BE49-F238E27FC236}">
                <a16:creationId xmlns:a16="http://schemas.microsoft.com/office/drawing/2014/main" id="{E542A18A-33E3-C14A-9B5F-EF152354015D}"/>
              </a:ext>
            </a:extLst>
          </p:cNvPr>
          <p:cNvSpPr txBox="1"/>
          <p:nvPr/>
        </p:nvSpPr>
        <p:spPr>
          <a:xfrm>
            <a:off x="395536" y="186244"/>
            <a:ext cx="8424935"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1372936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1">
            <a:extLst>
              <a:ext uri="{FF2B5EF4-FFF2-40B4-BE49-F238E27FC236}">
                <a16:creationId xmlns:a16="http://schemas.microsoft.com/office/drawing/2014/main" id="{5A6E198C-1FB6-B542-8691-932502897A8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8DD21C3-35E1-B143-9922-DBD8FABBAC9E}" type="slidenum">
              <a:rPr lang="ru-RU" altLang="ru-RU" sz="1400"/>
              <a:pPr eaLnBrk="1" hangingPunct="1">
                <a:spcBef>
                  <a:spcPct val="0"/>
                </a:spcBef>
                <a:buFontTx/>
                <a:buNone/>
              </a:pPr>
              <a:t>45</a:t>
            </a:fld>
            <a:endParaRPr lang="ru-RU" altLang="ru-RU" sz="1400"/>
          </a:p>
        </p:txBody>
      </p:sp>
      <p:sp>
        <p:nvSpPr>
          <p:cNvPr id="16387" name="Прямоугольник 2">
            <a:extLst>
              <a:ext uri="{FF2B5EF4-FFF2-40B4-BE49-F238E27FC236}">
                <a16:creationId xmlns:a16="http://schemas.microsoft.com/office/drawing/2014/main" id="{D6123684-9A4F-5C41-8221-581FC312F691}"/>
              </a:ext>
            </a:extLst>
          </p:cNvPr>
          <p:cNvSpPr>
            <a:spLocks noChangeArrowheads="1"/>
          </p:cNvSpPr>
          <p:nvPr/>
        </p:nvSpPr>
        <p:spPr bwMode="auto">
          <a:xfrm>
            <a:off x="386769" y="908720"/>
            <a:ext cx="828040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2400" dirty="0">
                <a:latin typeface="Times New Roman" pitchFamily="18" charset="0"/>
                <a:cs typeface="Times New Roman" pitchFamily="18" charset="0"/>
              </a:rPr>
              <a:t>Сұйық шойын мен шлакты кокс қабаты арқылы сүзу кезінде тотықсыздану процесі аяқталады, шойын көміртекпен қаныққан, фосфор, марганец және кремний </a:t>
            </a:r>
            <a:r>
              <a:rPr lang="kk-KZ" sz="2400" b="1" i="1" dirty="0">
                <a:latin typeface="Times New Roman" pitchFamily="18" charset="0"/>
                <a:cs typeface="Times New Roman" pitchFamily="18" charset="0"/>
              </a:rPr>
              <a:t>(СаО), P</a:t>
            </a:r>
            <a:r>
              <a:rPr lang="kk-KZ" sz="2400" b="1" i="1" baseline="-25000" dirty="0">
                <a:latin typeface="Times New Roman" pitchFamily="18" charset="0"/>
                <a:cs typeface="Times New Roman" pitchFamily="18" charset="0"/>
              </a:rPr>
              <a:t>2</a:t>
            </a:r>
            <a:r>
              <a:rPr lang="kk-KZ" sz="2400" b="1" i="1" dirty="0">
                <a:latin typeface="Times New Roman" pitchFamily="18" charset="0"/>
                <a:cs typeface="Times New Roman" pitchFamily="18" charset="0"/>
              </a:rPr>
              <a:t>O</a:t>
            </a:r>
            <a:r>
              <a:rPr lang="kk-KZ" sz="2400" b="1" i="1" baseline="-25000" dirty="0">
                <a:latin typeface="Times New Roman" pitchFamily="18" charset="0"/>
                <a:cs typeface="Times New Roman" pitchFamily="18" charset="0"/>
              </a:rPr>
              <a:t>5</a:t>
            </a:r>
            <a:r>
              <a:rPr lang="kk-KZ" sz="2400" b="1" i="1" dirty="0">
                <a:latin typeface="Times New Roman" pitchFamily="18" charset="0"/>
                <a:cs typeface="Times New Roman" pitchFamily="18" charset="0"/>
              </a:rPr>
              <a:t>, MnO және SiO</a:t>
            </a:r>
            <a:r>
              <a:rPr lang="kk-KZ" sz="2400" b="1" i="1" baseline="-25000" dirty="0">
                <a:latin typeface="Times New Roman" pitchFamily="18" charset="0"/>
                <a:cs typeface="Times New Roman" pitchFamily="18" charset="0"/>
              </a:rPr>
              <a:t>2</a:t>
            </a:r>
            <a:r>
              <a:rPr lang="kk-KZ" sz="2400" dirty="0">
                <a:latin typeface="Times New Roman" pitchFamily="18" charset="0"/>
                <a:cs typeface="Times New Roman" pitchFamily="18" charset="0"/>
              </a:rPr>
              <a:t> ішінара қалпына келеді және бұл элементтер шойынға ериді. </a:t>
            </a:r>
            <a:endParaRPr lang="ru-RU" sz="2400" dirty="0">
              <a:latin typeface="Times New Roman" pitchFamily="18" charset="0"/>
              <a:cs typeface="Times New Roman" pitchFamily="18" charset="0"/>
            </a:endParaRPr>
          </a:p>
          <a:p>
            <a:pPr indent="363538" algn="just">
              <a:buNone/>
            </a:pPr>
            <a:r>
              <a:rPr lang="kk-KZ" sz="2400" dirty="0">
                <a:latin typeface="Times New Roman" pitchFamily="18" charset="0"/>
                <a:cs typeface="Times New Roman" pitchFamily="18" charset="0"/>
              </a:rPr>
              <a:t>Үрлеу оттегі кокс бөліктерімен байланысқан кезде, фурмалық аймақта </a:t>
            </a:r>
            <a:r>
              <a:rPr lang="kk-KZ" sz="2400" b="1" i="1" dirty="0">
                <a:latin typeface="Times New Roman" pitchFamily="18" charset="0"/>
                <a:cs typeface="Times New Roman" pitchFamily="18" charset="0"/>
              </a:rPr>
              <a:t>СО</a:t>
            </a:r>
            <a:r>
              <a:rPr lang="kk-KZ" sz="2400" b="1" i="1" baseline="-25000" dirty="0">
                <a:latin typeface="Times New Roman" pitchFamily="18" charset="0"/>
                <a:cs typeface="Times New Roman" pitchFamily="18" charset="0"/>
              </a:rPr>
              <a:t>2   </a:t>
            </a:r>
            <a:r>
              <a:rPr lang="kk-KZ" sz="2400" dirty="0">
                <a:latin typeface="Times New Roman" pitchFamily="18" charset="0"/>
                <a:cs typeface="Times New Roman" pitchFamily="18" charset="0"/>
              </a:rPr>
              <a:t>пайда болады, ол одан әрі реакция бойынша СО түзіп, кокспен әрекеттеседі. Заплечник пен горнның төменгі бөлігінің температурасында (1800-2400 К) бұл реакция іс жүзінде соңына дейін жүреді. Алынған фурмалық газ көтеріліп, босатылған кокс саптамасының қабатынан өтіп, жылуды түсетін коксқа және шойын мен шлактың тамшыларына жібереді.</a:t>
            </a:r>
            <a:endParaRPr lang="ru-RU"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605ECEF-F9FA-164D-8773-E84C0015A44E}"/>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85284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1">
            <a:extLst>
              <a:ext uri="{FF2B5EF4-FFF2-40B4-BE49-F238E27FC236}">
                <a16:creationId xmlns:a16="http://schemas.microsoft.com/office/drawing/2014/main" id="{A5A74314-B1D0-0A42-B470-226E9F090C2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5E67F9E-6285-FC4F-AF42-816DCD8C4205}" type="slidenum">
              <a:rPr lang="ru-RU" altLang="ru-RU" sz="1400"/>
              <a:pPr eaLnBrk="1" hangingPunct="1">
                <a:spcBef>
                  <a:spcPct val="0"/>
                </a:spcBef>
                <a:buFontTx/>
                <a:buNone/>
              </a:pPr>
              <a:t>46</a:t>
            </a:fld>
            <a:endParaRPr lang="ru-RU" altLang="ru-RU" sz="1400"/>
          </a:p>
        </p:txBody>
      </p:sp>
      <p:sp>
        <p:nvSpPr>
          <p:cNvPr id="17411" name="Прямоугольник 2">
            <a:extLst>
              <a:ext uri="{FF2B5EF4-FFF2-40B4-BE49-F238E27FC236}">
                <a16:creationId xmlns:a16="http://schemas.microsoft.com/office/drawing/2014/main" id="{3F847F8D-FBFF-9848-AF88-F1174B1F75FA}"/>
              </a:ext>
            </a:extLst>
          </p:cNvPr>
          <p:cNvSpPr>
            <a:spLocks noChangeArrowheads="1"/>
          </p:cNvSpPr>
          <p:nvPr/>
        </p:nvSpPr>
        <p:spPr bwMode="auto">
          <a:xfrm>
            <a:off x="382587" y="834513"/>
            <a:ext cx="8378825"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2400" b="1" dirty="0">
                <a:latin typeface="Times New Roman" pitchFamily="18" charset="0"/>
                <a:cs typeface="Times New Roman" pitchFamily="18" charset="0"/>
              </a:rPr>
              <a:t>Балқу аймағы</a:t>
            </a:r>
            <a:r>
              <a:rPr lang="kk-KZ" sz="2400" dirty="0">
                <a:latin typeface="Times New Roman" pitchFamily="18" charset="0"/>
                <a:cs typeface="Times New Roman" pitchFamily="18" charset="0"/>
              </a:rPr>
              <a:t>. Домна пешінің жұмысында балқыту аймағы маңызды рөл атқарады. Біріншіден, оның астындағы газ қысымының арқасында бұл аймақ шихта материалдардың жоғарыда орналасқан бағанасын ұстап тұрады; екіншіден, балқу аймағындағы кокс қабаттары Домна пешінің қимасы бойынша тотықсыздандырғыш газдың радиалды таралуын қамтамасыз етеді.</a:t>
            </a:r>
            <a:endParaRPr lang="ru-RU" sz="2400" dirty="0">
              <a:latin typeface="Times New Roman" pitchFamily="18" charset="0"/>
              <a:cs typeface="Times New Roman" pitchFamily="18" charset="0"/>
            </a:endParaRPr>
          </a:p>
          <a:p>
            <a:pPr indent="363538" algn="just">
              <a:buNone/>
            </a:pPr>
            <a:r>
              <a:rPr lang="kk-KZ" sz="2400" dirty="0">
                <a:latin typeface="Times New Roman" pitchFamily="18" charset="0"/>
                <a:cs typeface="Times New Roman" pitchFamily="18" charset="0"/>
              </a:rPr>
              <a:t>Соңғы фактордың әсері жұмсарған және жартылай еріген бос кен, флюм және темір қабаттарының газ ағынына іс жүзінде өтпейтіндігіне байланысты. Нәтижесінде колошникке  көтерілу үшін газ балқу аймағындағы көлденең "Кокс саңылауларынан" өтуі керек. </a:t>
            </a:r>
            <a:endParaRPr lang="ru-RU" sz="2400" dirty="0">
              <a:latin typeface="Times New Roman" pitchFamily="18" charset="0"/>
              <a:cs typeface="Times New Roman" pitchFamily="18" charset="0"/>
            </a:endParaRPr>
          </a:p>
          <a:p>
            <a:pPr indent="363538" algn="just">
              <a:buNone/>
            </a:pPr>
            <a:r>
              <a:rPr lang="kk-KZ" sz="2400" dirty="0">
                <a:latin typeface="Times New Roman" pitchFamily="18" charset="0"/>
                <a:cs typeface="Times New Roman" pitchFamily="18" charset="0"/>
              </a:rPr>
              <a:t>Осыған байланысты, осы кокс газдың өтуіне ең аз қарсылықты қамтамасыз етуі керек.</a:t>
            </a:r>
            <a:endParaRPr lang="ru-RU"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7DF690B-BFEC-9843-83ED-AEC986F8781F}"/>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3849123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1">
            <a:extLst>
              <a:ext uri="{FF2B5EF4-FFF2-40B4-BE49-F238E27FC236}">
                <a16:creationId xmlns:a16="http://schemas.microsoft.com/office/drawing/2014/main" id="{C2F6083E-BF44-584E-AE33-3C673171C40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5835F66-FB0C-CF43-88D5-0A4A7D32F6F5}" type="slidenum">
              <a:rPr lang="ru-RU" altLang="ru-RU" sz="1400"/>
              <a:pPr eaLnBrk="1" hangingPunct="1">
                <a:spcBef>
                  <a:spcPct val="0"/>
                </a:spcBef>
                <a:buFontTx/>
                <a:buNone/>
              </a:pPr>
              <a:t>47</a:t>
            </a:fld>
            <a:endParaRPr lang="ru-RU" altLang="ru-RU" sz="1400"/>
          </a:p>
        </p:txBody>
      </p:sp>
      <p:sp>
        <p:nvSpPr>
          <p:cNvPr id="18435" name="Прямоугольник 2">
            <a:extLst>
              <a:ext uri="{FF2B5EF4-FFF2-40B4-BE49-F238E27FC236}">
                <a16:creationId xmlns:a16="http://schemas.microsoft.com/office/drawing/2014/main" id="{4B249CB1-71C1-184E-8D98-33D6DF2A4429}"/>
              </a:ext>
            </a:extLst>
          </p:cNvPr>
          <p:cNvSpPr>
            <a:spLocks noChangeArrowheads="1"/>
          </p:cNvSpPr>
          <p:nvPr/>
        </p:nvSpPr>
        <p:spPr bwMode="auto">
          <a:xfrm>
            <a:off x="539750" y="836613"/>
            <a:ext cx="8064500"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363538" algn="just">
              <a:buNone/>
            </a:pPr>
            <a:r>
              <a:rPr lang="kk-KZ" sz="2400" dirty="0">
                <a:latin typeface="Times New Roman" pitchFamily="18" charset="0"/>
                <a:cs typeface="Times New Roman" pitchFamily="18" charset="0"/>
              </a:rPr>
              <a:t>Бұл кокстың беріктігіне қойылатын талаптардың жоғарылауына байланысты, ол пештің қажетті мөлшерін сақтау үшін оны балқыту аймағына түсірген кезде уатуға мен ұсақтау жүктемелеріне жақсы қарсы тұруы керек.</a:t>
            </a:r>
          </a:p>
          <a:p>
            <a:pPr indent="363538" algn="just">
              <a:buNone/>
            </a:pPr>
            <a:endParaRPr lang="ru-RU" sz="2400" dirty="0">
              <a:latin typeface="Times New Roman" pitchFamily="18" charset="0"/>
              <a:cs typeface="Times New Roman" pitchFamily="18" charset="0"/>
            </a:endParaRPr>
          </a:p>
          <a:p>
            <a:pPr indent="363538" algn="just">
              <a:buNone/>
            </a:pPr>
            <a:r>
              <a:rPr lang="kk-KZ" sz="2400" dirty="0">
                <a:latin typeface="Times New Roman" pitchFamily="18" charset="0"/>
                <a:cs typeface="Times New Roman" pitchFamily="18" charset="0"/>
              </a:rPr>
              <a:t>Горн газының көтерул есебінен негізгі жеке процесін қаралатын аймағында металл мен шлак болып табылады. Бұл аймақтағы шлак негізінен бос жыныстың оксидтерінен тұрады және құрамында кокс күлінің оксидтері жоқ, олар көбінесе фурмалық аймақтарда шлакқа айналады. Толық еріген кезде мұнда шлакта темір оксидтері болмайды.</a:t>
            </a:r>
            <a:endParaRPr lang="ru-RU"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6911364E-A30D-714B-814F-D229EB601CC4}"/>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2404207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48</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1052736"/>
            <a:ext cx="864096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ru-RU" sz="2000" b="1" i="1" dirty="0" err="1">
                <a:solidFill>
                  <a:srgbClr val="0070C0"/>
                </a:solidFill>
              </a:rPr>
              <a:t>Пештен</a:t>
            </a:r>
            <a:r>
              <a:rPr lang="ru-RU" sz="2000" b="1" i="1" dirty="0">
                <a:solidFill>
                  <a:srgbClr val="0070C0"/>
                </a:solidFill>
              </a:rPr>
              <a:t> </a:t>
            </a:r>
            <a:r>
              <a:rPr lang="ru-RU" sz="2000" b="1" i="1" dirty="0" err="1">
                <a:solidFill>
                  <a:srgbClr val="0070C0"/>
                </a:solidFill>
              </a:rPr>
              <a:t>өнімдерді</a:t>
            </a:r>
            <a:r>
              <a:rPr lang="ru-RU" sz="2000" b="1" i="1" dirty="0">
                <a:solidFill>
                  <a:srgbClr val="0070C0"/>
                </a:solidFill>
              </a:rPr>
              <a:t> </a:t>
            </a:r>
            <a:r>
              <a:rPr lang="ru-RU" sz="2000" b="1" i="1" dirty="0" err="1">
                <a:solidFill>
                  <a:srgbClr val="0070C0"/>
                </a:solidFill>
              </a:rPr>
              <a:t>шығару</a:t>
            </a:r>
            <a:r>
              <a:rPr lang="ru-RU" sz="2000" b="1" i="1" dirty="0">
                <a:solidFill>
                  <a:srgbClr val="0070C0"/>
                </a:solidFill>
              </a:rPr>
              <a:t>.</a:t>
            </a:r>
          </a:p>
          <a:p>
            <a:pPr algn="just">
              <a:buNone/>
            </a:pPr>
            <a:endParaRPr lang="ru-RU" sz="2000" b="1" i="1" dirty="0">
              <a:solidFill>
                <a:srgbClr val="0070C0"/>
              </a:solidFill>
            </a:endParaRPr>
          </a:p>
          <a:p>
            <a:pPr algn="just">
              <a:buNone/>
            </a:pPr>
            <a:r>
              <a:rPr lang="kk-KZ" sz="2000" b="1" i="1" dirty="0">
                <a:latin typeface="Times New Roman" pitchFamily="18" charset="0"/>
                <a:cs typeface="Times New Roman" pitchFamily="18" charset="0"/>
              </a:rPr>
              <a:t>Шойын пештен әр 3-4 сағат сайын, ал шлак 1-1,5 сағаттан кейін шығарылады. </a:t>
            </a:r>
            <a:endParaRPr lang="ru-RU" sz="2000" i="1" dirty="0">
              <a:latin typeface="Times New Roman" pitchFamily="18" charset="0"/>
              <a:cs typeface="Times New Roman" pitchFamily="18" charset="0"/>
            </a:endParaRPr>
          </a:p>
          <a:p>
            <a:pPr algn="just">
              <a:buNone/>
            </a:pPr>
            <a:r>
              <a:rPr lang="kk-KZ" sz="2000" b="1" i="1" dirty="0">
                <a:latin typeface="Times New Roman" pitchFamily="18" charset="0"/>
                <a:cs typeface="Times New Roman" pitchFamily="18" charset="0"/>
              </a:rPr>
              <a:t>Шойын шойын азынөзегі арқылы шығарылады - кірпіштен сәл жоғары орналасқан кірпіштегі тесік, ал шлак азынөзегі арқылы шығарылады. </a:t>
            </a:r>
            <a:endParaRPr lang="ru-RU" sz="2000" i="1" dirty="0">
              <a:latin typeface="Times New Roman" pitchFamily="18" charset="0"/>
              <a:cs typeface="Times New Roman" pitchFamily="18" charset="0"/>
            </a:endParaRPr>
          </a:p>
          <a:p>
            <a:pPr algn="just">
              <a:buNone/>
            </a:pPr>
            <a:r>
              <a:rPr lang="kk-KZ" sz="2000" b="1" i="1" dirty="0">
                <a:latin typeface="Times New Roman" pitchFamily="18" charset="0"/>
                <a:cs typeface="Times New Roman" pitchFamily="18" charset="0"/>
              </a:rPr>
              <a:t>Шойын азынөзегі бұрғылау машинасымен ашылады, шойын шығарылғаннан кейін ол отқа төзімді массамен жабылады.   </a:t>
            </a:r>
            <a:endParaRPr lang="ru-RU" sz="2000" i="1" dirty="0">
              <a:latin typeface="Times New Roman" pitchFamily="18" charset="0"/>
              <a:cs typeface="Times New Roman" pitchFamily="18" charset="0"/>
            </a:endParaRPr>
          </a:p>
          <a:p>
            <a:pPr algn="just">
              <a:buNone/>
            </a:pPr>
            <a:r>
              <a:rPr lang="kk-KZ" sz="2000" b="1" i="1" dirty="0">
                <a:latin typeface="Times New Roman" pitchFamily="18" charset="0"/>
                <a:cs typeface="Times New Roman" pitchFamily="18" charset="0"/>
              </a:rPr>
              <a:t>Шойын мен шлакты шойын шөміштер мен шлакты ыдыстарға құяды. Шойын болатқа айналдыру үшін оттегі конвертерлі немесе мартен пештерге тасымалданады. </a:t>
            </a:r>
            <a:endParaRPr lang="ru-RU" sz="2000" i="1" dirty="0">
              <a:latin typeface="Times New Roman" pitchFamily="18" charset="0"/>
              <a:cs typeface="Times New Roman" pitchFamily="18" charset="0"/>
            </a:endParaRPr>
          </a:p>
          <a:p>
            <a:pPr algn="just">
              <a:buNone/>
            </a:pPr>
            <a:r>
              <a:rPr lang="kk-KZ" sz="2000" b="1" i="1" dirty="0">
                <a:latin typeface="Times New Roman" pitchFamily="18" charset="0"/>
                <a:cs typeface="Times New Roman" pitchFamily="18" charset="0"/>
              </a:rPr>
              <a:t>Сұйық түрінде қолданылмайтын шойын құю машинасының құймақалыптарына құйылады, онда ол салмағы 45 кг құймалар түрінде қатаяды.</a:t>
            </a:r>
            <a:endParaRPr lang="ru-RU" sz="2000" i="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FA966C6-8AD1-1B40-B525-9CD13CFDD49B}"/>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31052933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so97AFE">
            <a:extLst>
              <a:ext uri="{FF2B5EF4-FFF2-40B4-BE49-F238E27FC236}">
                <a16:creationId xmlns:a16="http://schemas.microsoft.com/office/drawing/2014/main" id="{487DD992-915C-134B-AEA9-AC546ACD719C}"/>
              </a:ext>
            </a:extLst>
          </p:cNvPr>
          <p:cNvPicPr>
            <a:picLocks noChangeAspect="1" noChangeArrowheads="1"/>
          </p:cNvPicPr>
          <p:nvPr/>
        </p:nvPicPr>
        <p:blipFill>
          <a:blip r:embed="rId2">
            <a:lum bright="-30000" contrast="78000"/>
            <a:grayscl/>
            <a:extLst>
              <a:ext uri="{28A0092B-C50C-407E-A947-70E740481C1C}">
                <a14:useLocalDpi xmlns:a14="http://schemas.microsoft.com/office/drawing/2010/main" val="0"/>
              </a:ext>
            </a:extLst>
          </a:blip>
          <a:srcRect l="59254" t="3917" r="8365" b="15280"/>
          <a:stretch>
            <a:fillRect/>
          </a:stretch>
        </p:blipFill>
        <p:spPr bwMode="auto">
          <a:xfrm>
            <a:off x="323529" y="216024"/>
            <a:ext cx="3514162"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a:extLst>
              <a:ext uri="{FF2B5EF4-FFF2-40B4-BE49-F238E27FC236}">
                <a16:creationId xmlns:a16="http://schemas.microsoft.com/office/drawing/2014/main" id="{BD9B5709-C3EE-7B43-8509-CF90E15A46A0}"/>
              </a:ext>
            </a:extLst>
          </p:cNvPr>
          <p:cNvSpPr>
            <a:spLocks noChangeArrowheads="1"/>
          </p:cNvSpPr>
          <p:nvPr/>
        </p:nvSpPr>
        <p:spPr bwMode="auto">
          <a:xfrm>
            <a:off x="4022904" y="4996913"/>
            <a:ext cx="511016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Verdana" panose="020B0604030504040204" pitchFamily="34" charset="0"/>
              </a:defRPr>
            </a:lvl1pPr>
            <a:lvl2pPr marL="742950" indent="-285750">
              <a:tabLst>
                <a:tab pos="685800" algn="l"/>
              </a:tabLst>
              <a:defRPr>
                <a:solidFill>
                  <a:schemeClr val="tx1"/>
                </a:solidFill>
                <a:latin typeface="Verdana" panose="020B0604030504040204" pitchFamily="34" charset="0"/>
              </a:defRPr>
            </a:lvl2pPr>
            <a:lvl3pPr marL="1143000" indent="-228600">
              <a:tabLst>
                <a:tab pos="685800" algn="l"/>
              </a:tabLst>
              <a:defRPr>
                <a:solidFill>
                  <a:schemeClr val="tx1"/>
                </a:solidFill>
                <a:latin typeface="Verdana" panose="020B0604030504040204" pitchFamily="34" charset="0"/>
              </a:defRPr>
            </a:lvl3pPr>
            <a:lvl4pPr marL="1600200" indent="-228600">
              <a:tabLst>
                <a:tab pos="685800" algn="l"/>
              </a:tabLst>
              <a:defRPr>
                <a:solidFill>
                  <a:schemeClr val="tx1"/>
                </a:solidFill>
                <a:latin typeface="Verdana" panose="020B0604030504040204" pitchFamily="34" charset="0"/>
              </a:defRPr>
            </a:lvl4pPr>
            <a:lvl5pPr marL="2057400" indent="-228600">
              <a:tabLst>
                <a:tab pos="6858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9pPr>
          </a:lstStyle>
          <a:p>
            <a:pPr algn="ctr"/>
            <a:r>
              <a:rPr lang="kk-KZ" sz="1400" dirty="0">
                <a:latin typeface="Times New Roman" pitchFamily="18" charset="0"/>
                <a:cs typeface="Times New Roman" pitchFamily="18" charset="0"/>
              </a:rPr>
              <a:t>Сурет 9 - домна пеші:</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1 – пештабаны; 2-шойын ағынөзегі;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3-иық (заплечник); 4-бу (распар);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5-шахта; 6-колошник;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7-толтыру аппараты;</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8-газ-ауа құбыры; 9-фурма;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10-шлакты ағынөзегі; 11-көрік (горн)</a:t>
            </a:r>
          </a:p>
        </p:txBody>
      </p:sp>
      <p:sp>
        <p:nvSpPr>
          <p:cNvPr id="20484" name="Rectangle 6">
            <a:extLst>
              <a:ext uri="{FF2B5EF4-FFF2-40B4-BE49-F238E27FC236}">
                <a16:creationId xmlns:a16="http://schemas.microsoft.com/office/drawing/2014/main" id="{A76E5122-FE7A-F94E-9A56-1D8087B271EF}"/>
              </a:ext>
            </a:extLst>
          </p:cNvPr>
          <p:cNvSpPr>
            <a:spLocks noChangeArrowheads="1"/>
          </p:cNvSpPr>
          <p:nvPr/>
        </p:nvSpPr>
        <p:spPr bwMode="auto">
          <a:xfrm>
            <a:off x="3776663" y="1495427"/>
            <a:ext cx="533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anose="020B0604030504040204" pitchFamily="34" charset="0"/>
              </a:defRPr>
            </a:lvl9pPr>
          </a:lstStyle>
          <a:p>
            <a:pPr marL="0" indent="0" algn="ctr">
              <a:buNone/>
            </a:pPr>
            <a:r>
              <a:rPr lang="kk-KZ" sz="1400" b="1" dirty="0">
                <a:latin typeface="Times New Roman" pitchFamily="18" charset="0"/>
                <a:cs typeface="Times New Roman" pitchFamily="18" charset="0"/>
              </a:rPr>
              <a:t>Заманауи домна пешінің</a:t>
            </a:r>
            <a:endParaRPr lang="ru-RU" sz="1400" dirty="0">
              <a:latin typeface="Times New Roman" pitchFamily="18" charset="0"/>
              <a:cs typeface="Times New Roman" pitchFamily="18" charset="0"/>
            </a:endParaRPr>
          </a:p>
          <a:p>
            <a:pPr marL="0" indent="0" algn="ctr">
              <a:buNone/>
            </a:pPr>
            <a:r>
              <a:rPr lang="kk-KZ" sz="1400" b="1" dirty="0">
                <a:latin typeface="Times New Roman" pitchFamily="18" charset="0"/>
                <a:cs typeface="Times New Roman" pitchFamily="18" charset="0"/>
              </a:rPr>
              <a:t>техникалық сипаттамалары </a:t>
            </a:r>
            <a:endParaRPr lang="ru-RU" sz="1400" dirty="0">
              <a:latin typeface="Times New Roman" pitchFamily="18" charset="0"/>
              <a:cs typeface="Times New Roman" pitchFamily="18" charset="0"/>
            </a:endParaRPr>
          </a:p>
          <a:p>
            <a:pPr marL="0" indent="0">
              <a:buNone/>
            </a:pPr>
            <a:r>
              <a:rPr lang="kk-KZ" sz="1400" b="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kk-KZ" sz="1400" b="1" dirty="0">
                <a:latin typeface="Times New Roman" pitchFamily="18" charset="0"/>
                <a:cs typeface="Times New Roman" pitchFamily="18" charset="0"/>
              </a:rPr>
              <a:t>қазіргі заманғы пештің ең үлкен көлемі-5 500 текше метр,</a:t>
            </a:r>
            <a:endParaRPr lang="ru-RU" sz="1400" dirty="0">
              <a:latin typeface="Times New Roman" pitchFamily="18" charset="0"/>
              <a:cs typeface="Times New Roman" pitchFamily="18" charset="0"/>
            </a:endParaRPr>
          </a:p>
          <a:p>
            <a:r>
              <a:rPr lang="kk-KZ" sz="1400" b="1" dirty="0">
                <a:latin typeface="Times New Roman" pitchFamily="18" charset="0"/>
                <a:cs typeface="Times New Roman" pitchFamily="18" charset="0"/>
              </a:rPr>
              <a:t>күндің шығыны:</a:t>
            </a:r>
            <a:endParaRPr lang="ru-RU" sz="1400" dirty="0">
              <a:latin typeface="Times New Roman" pitchFamily="18" charset="0"/>
              <a:cs typeface="Times New Roman" pitchFamily="18" charset="0"/>
            </a:endParaRPr>
          </a:p>
          <a:p>
            <a:pPr indent="-20638">
              <a:buFont typeface="Arial" pitchFamily="34" charset="0"/>
              <a:buChar char="•"/>
            </a:pPr>
            <a:r>
              <a:rPr lang="kk-KZ" sz="1400" b="1" dirty="0">
                <a:latin typeface="Times New Roman" pitchFamily="18" charset="0"/>
                <a:cs typeface="Times New Roman" pitchFamily="18" charset="0"/>
              </a:rPr>
              <a:t>шихта-шамамен 23 000 т,</a:t>
            </a:r>
            <a:endParaRPr lang="ru-RU" sz="1400" dirty="0">
              <a:latin typeface="Times New Roman" pitchFamily="18" charset="0"/>
              <a:cs typeface="Times New Roman" pitchFamily="18" charset="0"/>
            </a:endParaRPr>
          </a:p>
          <a:p>
            <a:pPr indent="-20638">
              <a:buFont typeface="Arial" pitchFamily="34" charset="0"/>
              <a:buChar char="•"/>
            </a:pPr>
            <a:r>
              <a:rPr lang="kk-KZ" sz="1400" b="1" dirty="0">
                <a:latin typeface="Times New Roman" pitchFamily="18" charset="0"/>
                <a:cs typeface="Times New Roman" pitchFamily="18" charset="0"/>
              </a:rPr>
              <a:t>үрлеу-18 000 т,</a:t>
            </a:r>
            <a:endParaRPr lang="ru-RU" sz="1400" dirty="0">
              <a:latin typeface="Times New Roman" pitchFamily="18" charset="0"/>
              <a:cs typeface="Times New Roman" pitchFamily="18" charset="0"/>
            </a:endParaRPr>
          </a:p>
          <a:p>
            <a:pPr indent="-20638">
              <a:buFont typeface="Arial" pitchFamily="34" charset="0"/>
              <a:buChar char="•"/>
            </a:pPr>
            <a:r>
              <a:rPr lang="kk-KZ" sz="1400" b="1" dirty="0">
                <a:latin typeface="Times New Roman" pitchFamily="18" charset="0"/>
                <a:cs typeface="Times New Roman" pitchFamily="18" charset="0"/>
              </a:rPr>
              <a:t>табиғи газ – 1 700 т,</a:t>
            </a:r>
            <a:endParaRPr lang="ru-RU" sz="1400" dirty="0">
              <a:latin typeface="Times New Roman" pitchFamily="18" charset="0"/>
              <a:cs typeface="Times New Roman" pitchFamily="18" charset="0"/>
            </a:endParaRPr>
          </a:p>
          <a:p>
            <a:r>
              <a:rPr lang="kk-KZ" sz="1400" b="1" dirty="0">
                <a:latin typeface="Times New Roman" pitchFamily="18" charset="0"/>
                <a:cs typeface="Times New Roman" pitchFamily="18" charset="0"/>
              </a:rPr>
              <a:t>шығымы:</a:t>
            </a:r>
            <a:endParaRPr lang="ru-RU" sz="1400" dirty="0">
              <a:latin typeface="Times New Roman" pitchFamily="18" charset="0"/>
              <a:cs typeface="Times New Roman" pitchFamily="18" charset="0"/>
            </a:endParaRPr>
          </a:p>
          <a:p>
            <a:pPr indent="-20638">
              <a:buFont typeface="Arial" pitchFamily="34" charset="0"/>
              <a:buChar char="•"/>
            </a:pPr>
            <a:r>
              <a:rPr lang="kk-KZ" sz="1400" b="1" dirty="0">
                <a:latin typeface="Times New Roman" pitchFamily="18" charset="0"/>
                <a:cs typeface="Times New Roman" pitchFamily="18" charset="0"/>
              </a:rPr>
              <a:t>шойын-12 000 т,</a:t>
            </a:r>
            <a:endParaRPr lang="ru-RU" sz="1400" dirty="0">
              <a:latin typeface="Times New Roman" pitchFamily="18" charset="0"/>
              <a:cs typeface="Times New Roman" pitchFamily="18" charset="0"/>
            </a:endParaRPr>
          </a:p>
          <a:p>
            <a:pPr indent="-20638">
              <a:buFont typeface="Arial" pitchFamily="34" charset="0"/>
              <a:buChar char="•"/>
            </a:pPr>
            <a:r>
              <a:rPr lang="kk-KZ" sz="1400" b="1" dirty="0">
                <a:latin typeface="Times New Roman" pitchFamily="18" charset="0"/>
                <a:cs typeface="Times New Roman" pitchFamily="18" charset="0"/>
              </a:rPr>
              <a:t>шлак-4 000 т,</a:t>
            </a:r>
            <a:endParaRPr lang="ru-RU" sz="1400" dirty="0">
              <a:latin typeface="Times New Roman" pitchFamily="18" charset="0"/>
              <a:cs typeface="Times New Roman" pitchFamily="18" charset="0"/>
            </a:endParaRPr>
          </a:p>
          <a:p>
            <a:pPr indent="-20638">
              <a:buFont typeface="Arial" pitchFamily="34" charset="0"/>
              <a:buChar char="•"/>
            </a:pPr>
            <a:r>
              <a:rPr lang="kk-KZ" sz="1400" b="1" dirty="0">
                <a:latin typeface="Times New Roman" pitchFamily="18" charset="0"/>
                <a:cs typeface="Times New Roman" pitchFamily="18" charset="0"/>
              </a:rPr>
              <a:t>колошник газы-27 000 т.</a:t>
            </a:r>
            <a:endParaRPr lang="ru-RU" sz="1400" dirty="0">
              <a:latin typeface="Times New Roman" pitchFamily="18" charset="0"/>
              <a:cs typeface="Times New Roman" pitchFamily="18" charset="0"/>
            </a:endParaRPr>
          </a:p>
          <a:p>
            <a:pPr lvl="1" eaLnBrk="1" hangingPunct="1">
              <a:lnSpc>
                <a:spcPct val="80000"/>
              </a:lnSpc>
            </a:pPr>
            <a:endParaRPr lang="ru-RU" altLang="x-none" sz="1400" dirty="0">
              <a:latin typeface="+mn-lt"/>
            </a:endParaRPr>
          </a:p>
        </p:txBody>
      </p:sp>
      <p:sp>
        <p:nvSpPr>
          <p:cNvPr id="6" name="TextBox 5">
            <a:extLst>
              <a:ext uri="{FF2B5EF4-FFF2-40B4-BE49-F238E27FC236}">
                <a16:creationId xmlns:a16="http://schemas.microsoft.com/office/drawing/2014/main" id="{D3109B3A-ABFE-5246-854A-DCE2D326A3F4}"/>
              </a:ext>
            </a:extLst>
          </p:cNvPr>
          <p:cNvSpPr txBox="1"/>
          <p:nvPr/>
        </p:nvSpPr>
        <p:spPr>
          <a:xfrm>
            <a:off x="3776663" y="260648"/>
            <a:ext cx="5043808" cy="830997"/>
          </a:xfrm>
          <a:prstGeom prst="rect">
            <a:avLst/>
          </a:prstGeom>
          <a:noFill/>
        </p:spPr>
        <p:txBody>
          <a:bodyPr wrap="square" rtlCol="0">
            <a:spAutoFit/>
          </a:bodyPr>
          <a:lstStyle/>
          <a:p>
            <a:r>
              <a:rPr lang="ru-RU" sz="2400" b="1" dirty="0">
                <a:solidFill>
                  <a:schemeClr val="accent1">
                    <a:lumMod val="50000"/>
                  </a:schemeClr>
                </a:solidFill>
              </a:rPr>
              <a:t>5. Домна </a:t>
            </a:r>
            <a:r>
              <a:rPr lang="ru-RU" sz="2400" b="1" dirty="0" err="1">
                <a:solidFill>
                  <a:schemeClr val="accent1">
                    <a:lumMod val="50000"/>
                  </a:schemeClr>
                </a:solidFill>
              </a:rPr>
              <a:t>пешінің</a:t>
            </a:r>
            <a:r>
              <a:rPr lang="ru-RU" sz="2400" b="1" dirty="0">
                <a:solidFill>
                  <a:schemeClr val="accent1">
                    <a:lumMod val="50000"/>
                  </a:schemeClr>
                </a:solidFill>
              </a:rPr>
              <a:t> </a:t>
            </a:r>
            <a:r>
              <a:rPr lang="ru-RU" sz="2400" b="1" dirty="0" err="1">
                <a:solidFill>
                  <a:schemeClr val="accent1">
                    <a:lumMod val="50000"/>
                  </a:schemeClr>
                </a:solidFill>
              </a:rPr>
              <a:t>құрылысы</a:t>
            </a:r>
            <a:r>
              <a:rPr lang="ru-RU" sz="2400" b="1" dirty="0">
                <a:solidFill>
                  <a:schemeClr val="accent1">
                    <a:lumMod val="50000"/>
                  </a:schemeClr>
                </a:solidFill>
              </a:rPr>
              <a:t> </a:t>
            </a:r>
            <a:r>
              <a:rPr lang="ru-RU" sz="2400" b="1" dirty="0" err="1">
                <a:solidFill>
                  <a:schemeClr val="accent1">
                    <a:lumMod val="50000"/>
                  </a:schemeClr>
                </a:solidFill>
              </a:rPr>
              <a:t>және</a:t>
            </a:r>
            <a:r>
              <a:rPr lang="ru-RU" sz="2400" b="1" dirty="0">
                <a:solidFill>
                  <a:schemeClr val="accent1">
                    <a:lumMod val="50000"/>
                  </a:schemeClr>
                </a:solidFill>
              </a:rPr>
              <a:t> </a:t>
            </a:r>
            <a:r>
              <a:rPr lang="ru-RU" sz="2400" b="1" dirty="0" err="1">
                <a:solidFill>
                  <a:schemeClr val="accent1">
                    <a:lumMod val="50000"/>
                  </a:schemeClr>
                </a:solidFill>
              </a:rPr>
              <a:t>жұмысы</a:t>
            </a:r>
            <a:endParaRPr lang="x-none" sz="2400" b="1" dirty="0">
              <a:solidFill>
                <a:schemeClr val="accent1">
                  <a:lumMod val="50000"/>
                </a:schemeClr>
              </a:solidFill>
            </a:endParaRPr>
          </a:p>
        </p:txBody>
      </p:sp>
    </p:spTree>
    <p:extLst>
      <p:ext uri="{BB962C8B-B14F-4D97-AF65-F5344CB8AC3E}">
        <p14:creationId xmlns:p14="http://schemas.microsoft.com/office/powerpoint/2010/main" val="258569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a:extLst>
              <a:ext uri="{FF2B5EF4-FFF2-40B4-BE49-F238E27FC236}">
                <a16:creationId xmlns:a16="http://schemas.microsoft.com/office/drawing/2014/main" id="{61289E4E-33D9-AD45-AF90-2C7FA455EC7A}"/>
              </a:ext>
            </a:extLst>
          </p:cNvPr>
          <p:cNvSpPr>
            <a:spLocks noGrp="1" noChangeArrowheads="1"/>
          </p:cNvSpPr>
          <p:nvPr>
            <p:ph type="body" sz="half" idx="2"/>
          </p:nvPr>
        </p:nvSpPr>
        <p:spPr>
          <a:xfrm>
            <a:off x="4009497" y="836712"/>
            <a:ext cx="4680520" cy="5541570"/>
          </a:xfrm>
        </p:spPr>
        <p:txBody>
          <a:bodyPr/>
          <a:lstStyle/>
          <a:p>
            <a:pPr marL="0" indent="0" algn="just">
              <a:buNone/>
            </a:pPr>
            <a:r>
              <a:rPr lang="ru-RU" sz="1800" b="1" dirty="0">
                <a:latin typeface="Times New Roman" pitchFamily="18" charset="0"/>
                <a:cs typeface="Times New Roman" pitchFamily="18" charset="0"/>
              </a:rPr>
              <a:t>Кокс</a:t>
            </a:r>
            <a:r>
              <a:rPr lang="kk-KZ" sz="1800" dirty="0">
                <a:latin typeface="Times New Roman" pitchFamily="18" charset="0"/>
                <a:cs typeface="Times New Roman" pitchFamily="18" charset="0"/>
              </a:rPr>
              <a:t>  -   к</a:t>
            </a:r>
            <a:r>
              <a:rPr lang="ru-RU" sz="1800" dirty="0" err="1">
                <a:latin typeface="Times New Roman" pitchFamily="18" charset="0"/>
                <a:cs typeface="Times New Roman" pitchFamily="18" charset="0"/>
              </a:rPr>
              <a:t>окс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пештерінде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ұзындығы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шамамен</a:t>
            </a:r>
            <a:r>
              <a:rPr lang="ru-RU" sz="1800" dirty="0">
                <a:latin typeface="Times New Roman" pitchFamily="18" charset="0"/>
                <a:cs typeface="Times New Roman" pitchFamily="18" charset="0"/>
              </a:rPr>
              <a:t> 14 м, </a:t>
            </a:r>
            <a:r>
              <a:rPr lang="ru-RU" sz="1800" dirty="0" err="1">
                <a:latin typeface="Times New Roman" pitchFamily="18" charset="0"/>
                <a:cs typeface="Times New Roman" pitchFamily="18" charset="0"/>
              </a:rPr>
              <a:t>биіктігі</a:t>
            </a:r>
            <a:r>
              <a:rPr lang="ru-RU" sz="1800" dirty="0">
                <a:latin typeface="Times New Roman" pitchFamily="18" charset="0"/>
                <a:cs typeface="Times New Roman" pitchFamily="18" charset="0"/>
              </a:rPr>
              <a:t> 4 м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қалыңдығы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небары</a:t>
            </a:r>
            <a:r>
              <a:rPr lang="ru-RU" sz="1800" dirty="0">
                <a:latin typeface="Times New Roman" pitchFamily="18" charset="0"/>
                <a:cs typeface="Times New Roman" pitchFamily="18" charset="0"/>
              </a:rPr>
              <a:t> 0,4 м </a:t>
            </a:r>
            <a:r>
              <a:rPr lang="ru-RU" sz="1800" dirty="0" err="1">
                <a:latin typeface="Times New Roman" pitchFamily="18" charset="0"/>
                <a:cs typeface="Times New Roman" pitchFamily="18" charset="0"/>
              </a:rPr>
              <a:t>камерадан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тұра</a:t>
            </a:r>
            <a:r>
              <a:rPr lang="kk-KZ" sz="1800" dirty="0">
                <a:latin typeface="Times New Roman" pitchFamily="18" charset="0"/>
                <a:cs typeface="Times New Roman" pitchFamily="18" charset="0"/>
              </a:rPr>
              <a:t>тын </a:t>
            </a:r>
            <a:r>
              <a:rPr lang="ru-RU" sz="1800" dirty="0" err="1">
                <a:latin typeface="Times New Roman" pitchFamily="18" charset="0"/>
                <a:cs typeface="Times New Roman" pitchFamily="18" charset="0"/>
              </a:rPr>
              <a:t>жеке</a:t>
            </a:r>
            <a:r>
              <a:rPr lang="ru-RU" sz="1800" dirty="0">
                <a:latin typeface="Times New Roman" pitchFamily="18" charset="0"/>
                <a:cs typeface="Times New Roman" pitchFamily="18" charset="0"/>
              </a:rPr>
              <a:t> элемент, </a:t>
            </a:r>
            <a:r>
              <a:rPr lang="ru-RU" sz="1800" dirty="0" err="1">
                <a:latin typeface="Times New Roman" pitchFamily="18" charset="0"/>
                <a:cs typeface="Times New Roman" pitchFamily="18" charset="0"/>
              </a:rPr>
              <a:t>бастапқы</a:t>
            </a:r>
            <a:r>
              <a:rPr lang="ru-RU" sz="1800" dirty="0">
                <a:latin typeface="Times New Roman" pitchFamily="18" charset="0"/>
                <a:cs typeface="Times New Roman" pitchFamily="18" charset="0"/>
              </a:rPr>
              <a:t> масса — </a:t>
            </a:r>
            <a:r>
              <a:rPr lang="kk-KZ" sz="1800" dirty="0">
                <a:latin typeface="Times New Roman" pitchFamily="18" charset="0"/>
                <a:cs typeface="Times New Roman" pitchFamily="18" charset="0"/>
              </a:rPr>
              <a:t>шихтаның</a:t>
            </a:r>
            <a:r>
              <a:rPr lang="ru-RU" sz="1800" dirty="0">
                <a:latin typeface="Times New Roman" pitchFamily="18" charset="0"/>
                <a:cs typeface="Times New Roman" pitchFamily="18" charset="0"/>
              </a:rPr>
              <a:t> тез </a:t>
            </a:r>
            <a:r>
              <a:rPr lang="ru-RU" sz="1800" dirty="0" err="1">
                <a:latin typeface="Times New Roman" pitchFamily="18" charset="0"/>
                <a:cs typeface="Times New Roman" pitchFamily="18" charset="0"/>
              </a:rPr>
              <a:t>жылынуын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қамтамасыз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етеді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ауаға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жеткізбестен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алынады</a:t>
            </a:r>
            <a:r>
              <a:rPr lang="ru-RU" sz="1800" dirty="0">
                <a:latin typeface="Times New Roman" pitchFamily="18" charset="0"/>
                <a:cs typeface="Times New Roman" pitchFamily="18" charset="0"/>
              </a:rPr>
              <a:t>. </a:t>
            </a:r>
          </a:p>
          <a:p>
            <a:pPr marL="0" indent="0" algn="just">
              <a:buNone/>
            </a:pPr>
            <a:r>
              <a:rPr lang="ru-RU" sz="1800" dirty="0" err="1">
                <a:latin typeface="Times New Roman" pitchFamily="18" charset="0"/>
                <a:cs typeface="Times New Roman" pitchFamily="18" charset="0"/>
              </a:rPr>
              <a:t>Шикізат</a:t>
            </a:r>
            <a:r>
              <a:rPr lang="ru-RU" sz="1800" dirty="0">
                <a:latin typeface="Times New Roman" pitchFamily="18" charset="0"/>
                <a:cs typeface="Times New Roman" pitchFamily="18" charset="0"/>
              </a:rPr>
              <a:t>-</a:t>
            </a:r>
            <a:r>
              <a:rPr lang="kk-KZ" sz="1800" dirty="0">
                <a:latin typeface="Times New Roman" pitchFamily="18" charset="0"/>
                <a:cs typeface="Times New Roman" pitchFamily="18" charset="0"/>
              </a:rPr>
              <a:t> тас </a:t>
            </a:r>
            <a:r>
              <a:rPr lang="ru-RU" sz="1800" dirty="0" err="1">
                <a:latin typeface="Times New Roman" pitchFamily="18" charset="0"/>
                <a:cs typeface="Times New Roman" pitchFamily="18" charset="0"/>
              </a:rPr>
              <a:t>көмір</a:t>
            </a:r>
            <a:r>
              <a:rPr lang="ru-RU" sz="1800" dirty="0">
                <a:latin typeface="Times New Roman" pitchFamily="18" charset="0"/>
                <a:cs typeface="Times New Roman" pitchFamily="18" charset="0"/>
              </a:rPr>
              <a:t>. 300-350 °C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қызған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қатты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бөлшектерді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желімдейтін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балқытылған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шайырлы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заттардың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арқасында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жартылай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сұйық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массаға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айналады</a:t>
            </a:r>
            <a:r>
              <a:rPr lang="ru-RU" sz="1800" dirty="0">
                <a:latin typeface="Times New Roman" pitchFamily="18" charset="0"/>
                <a:cs typeface="Times New Roman" pitchFamily="18" charset="0"/>
              </a:rPr>
              <a:t>. </a:t>
            </a:r>
          </a:p>
          <a:p>
            <a:pPr marL="0" indent="0" algn="just">
              <a:buNone/>
            </a:pPr>
            <a:r>
              <a:rPr lang="ru-RU" sz="1800" dirty="0" err="1">
                <a:latin typeface="Times New Roman" pitchFamily="18" charset="0"/>
                <a:cs typeface="Times New Roman" pitchFamily="18" charset="0"/>
              </a:rPr>
              <a:t>Температураның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әрі</a:t>
            </a:r>
            <a:r>
              <a:rPr lang="ru-RU" sz="1800" dirty="0">
                <a:latin typeface="Times New Roman" pitchFamily="18" charset="0"/>
                <a:cs typeface="Times New Roman" pitchFamily="18" charset="0"/>
              </a:rPr>
              <a:t> 800-1000 °C </a:t>
            </a:r>
            <a:r>
              <a:rPr lang="ru-RU" sz="1800" dirty="0" err="1">
                <a:latin typeface="Times New Roman" pitchFamily="18" charset="0"/>
                <a:cs typeface="Times New Roman" pitchFamily="18" charset="0"/>
              </a:rPr>
              <a:t>дейін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жоғарылауымен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Органикалық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заттардың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ыдырауы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құрамында</a:t>
            </a:r>
            <a:r>
              <a:rPr lang="ru-RU" sz="1800" dirty="0">
                <a:latin typeface="Times New Roman" pitchFamily="18" charset="0"/>
                <a:cs typeface="Times New Roman" pitchFamily="18" charset="0"/>
              </a:rPr>
              <a:t> 96,5-97,5% </a:t>
            </a:r>
            <a:r>
              <a:rPr lang="ru-RU" sz="1800" dirty="0" err="1">
                <a:latin typeface="Times New Roman" pitchFamily="18" charset="0"/>
                <a:cs typeface="Times New Roman" pitchFamily="18" charset="0"/>
              </a:rPr>
              <a:t>көміртегі</a:t>
            </a:r>
            <a:r>
              <a:rPr lang="ru-RU" sz="1800" dirty="0">
                <a:latin typeface="Times New Roman" pitchFamily="18" charset="0"/>
                <a:cs typeface="Times New Roman" pitchFamily="18" charset="0"/>
              </a:rPr>
              <a:t> бар </a:t>
            </a:r>
            <a:r>
              <a:rPr lang="ru-RU" sz="1800" dirty="0" err="1">
                <a:latin typeface="Times New Roman" pitchFamily="18" charset="0"/>
                <a:cs typeface="Times New Roman" pitchFamily="18" charset="0"/>
              </a:rPr>
              <a:t>қатты</a:t>
            </a:r>
            <a:r>
              <a:rPr lang="ru-RU" sz="1800" dirty="0">
                <a:latin typeface="Times New Roman" pitchFamily="18" charset="0"/>
                <a:cs typeface="Times New Roman" pitchFamily="18" charset="0"/>
              </a:rPr>
              <a:t> масса </a:t>
            </a:r>
            <a:r>
              <a:rPr lang="ru-RU" sz="1800" dirty="0" err="1">
                <a:latin typeface="Times New Roman" pitchFamily="18" charset="0"/>
                <a:cs typeface="Times New Roman" pitchFamily="18" charset="0"/>
              </a:rPr>
              <a:t>алынады</a:t>
            </a:r>
            <a:r>
              <a:rPr lang="ru-RU" sz="1800" dirty="0">
                <a:latin typeface="Times New Roman" pitchFamily="18" charset="0"/>
                <a:cs typeface="Times New Roman" pitchFamily="18" charset="0"/>
              </a:rPr>
              <a:t>. </a:t>
            </a:r>
          </a:p>
          <a:p>
            <a:pPr marL="0" indent="0" algn="just">
              <a:buNone/>
            </a:pPr>
            <a:r>
              <a:rPr lang="ru-RU" sz="1800" dirty="0" err="1">
                <a:latin typeface="Times New Roman" pitchFamily="18" charset="0"/>
                <a:cs typeface="Times New Roman" pitchFamily="18" charset="0"/>
              </a:rPr>
              <a:t>Кокстелетін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шикіқұрамнан</a:t>
            </a:r>
            <a:r>
              <a:rPr lang="ru-RU" sz="1800" dirty="0">
                <a:latin typeface="Times New Roman" pitchFamily="18" charset="0"/>
                <a:cs typeface="Times New Roman" pitchFamily="18" charset="0"/>
              </a:rPr>
              <a:t> орта </a:t>
            </a:r>
            <a:r>
              <a:rPr lang="ru-RU" sz="1800" dirty="0" err="1">
                <a:latin typeface="Times New Roman" pitchFamily="18" charset="0"/>
                <a:cs typeface="Times New Roman" pitchFamily="18" charset="0"/>
              </a:rPr>
              <a:t>есеппен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алынады</a:t>
            </a:r>
            <a:r>
              <a:rPr lang="ru-RU" sz="1800" dirty="0">
                <a:latin typeface="Times New Roman" pitchFamily="18" charset="0"/>
                <a:cs typeface="Times New Roman" pitchFamily="18" charset="0"/>
              </a:rPr>
              <a:t> </a:t>
            </a:r>
          </a:p>
          <a:p>
            <a:pPr marL="0" indent="0" algn="just">
              <a:buNone/>
            </a:pPr>
            <a:r>
              <a:rPr lang="ru-RU" sz="1800" dirty="0">
                <a:latin typeface="Times New Roman" pitchFamily="18" charset="0"/>
                <a:cs typeface="Times New Roman" pitchFamily="18" charset="0"/>
              </a:rPr>
              <a:t>(%- бен): Кокс 65-80; </a:t>
            </a:r>
            <a:r>
              <a:rPr lang="ru-RU" sz="1800" dirty="0" err="1">
                <a:latin typeface="Times New Roman" pitchFamily="18" charset="0"/>
                <a:cs typeface="Times New Roman" pitchFamily="18" charset="0"/>
              </a:rPr>
              <a:t>шайыр</a:t>
            </a:r>
            <a:r>
              <a:rPr lang="ru-RU" sz="1800" dirty="0">
                <a:latin typeface="Times New Roman" pitchFamily="18" charset="0"/>
                <a:cs typeface="Times New Roman" pitchFamily="18" charset="0"/>
              </a:rPr>
              <a:t> 3-5; </a:t>
            </a:r>
            <a:r>
              <a:rPr lang="ru-RU" sz="1800" dirty="0" err="1">
                <a:latin typeface="Times New Roman" pitchFamily="18" charset="0"/>
                <a:cs typeface="Times New Roman" pitchFamily="18" charset="0"/>
              </a:rPr>
              <a:t>Шикі</a:t>
            </a:r>
            <a:r>
              <a:rPr lang="ru-RU" sz="1800" dirty="0">
                <a:latin typeface="Times New Roman" pitchFamily="18" charset="0"/>
                <a:cs typeface="Times New Roman" pitchFamily="18" charset="0"/>
              </a:rPr>
              <a:t> бензол 1-1,1; аммоний сульфаты 1-1,2; кокс газы 15-18 (</a:t>
            </a:r>
            <a:r>
              <a:rPr lang="ru-RU" sz="1800" dirty="0" err="1">
                <a:latin typeface="Times New Roman" pitchFamily="18" charset="0"/>
                <a:cs typeface="Times New Roman" pitchFamily="18" charset="0"/>
              </a:rPr>
              <a:t>құрғақ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шикіқұрамның</a:t>
            </a:r>
            <a:r>
              <a:rPr lang="ru-RU" sz="1800" dirty="0">
                <a:latin typeface="Times New Roman" pitchFamily="18" charset="0"/>
                <a:cs typeface="Times New Roman" pitchFamily="18" charset="0"/>
              </a:rPr>
              <a:t> 1 </a:t>
            </a:r>
            <a:r>
              <a:rPr lang="ru-RU" sz="1800" dirty="0" err="1">
                <a:latin typeface="Times New Roman" pitchFamily="18" charset="0"/>
                <a:cs typeface="Times New Roman" pitchFamily="18" charset="0"/>
              </a:rPr>
              <a:t>тоннасына</a:t>
            </a:r>
            <a:r>
              <a:rPr lang="ru-RU" sz="1800" dirty="0">
                <a:latin typeface="Times New Roman" pitchFamily="18" charset="0"/>
                <a:cs typeface="Times New Roman" pitchFamily="18" charset="0"/>
              </a:rPr>
              <a:t> 310-340 м</a:t>
            </a:r>
            <a:r>
              <a:rPr lang="ru-RU" sz="1800" baseline="30000" dirty="0">
                <a:latin typeface="Times New Roman" pitchFamily="18" charset="0"/>
                <a:cs typeface="Times New Roman" pitchFamily="18" charset="0"/>
              </a:rPr>
              <a:t>3</a:t>
            </a:r>
            <a:r>
              <a:rPr lang="ru-RU" sz="1800"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996FA667-E535-1D42-9D3B-0C15ED24512B}"/>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pic>
        <p:nvPicPr>
          <p:cNvPr id="6" name="Рисунок 5">
            <a:extLst>
              <a:ext uri="{FF2B5EF4-FFF2-40B4-BE49-F238E27FC236}">
                <a16:creationId xmlns:a16="http://schemas.microsoft.com/office/drawing/2014/main" id="{0A47C05D-346A-564D-99FE-E9FDBE027E8D}"/>
              </a:ext>
            </a:extLst>
          </p:cNvPr>
          <p:cNvPicPr>
            <a:picLocks noChangeAspect="1"/>
          </p:cNvPicPr>
          <p:nvPr/>
        </p:nvPicPr>
        <p:blipFill>
          <a:blip r:embed="rId2"/>
          <a:stretch>
            <a:fillRect/>
          </a:stretch>
        </p:blipFill>
        <p:spPr>
          <a:xfrm>
            <a:off x="453983" y="1026368"/>
            <a:ext cx="3389605" cy="4805264"/>
          </a:xfrm>
          <a:prstGeom prst="rect">
            <a:avLst/>
          </a:prstGeom>
        </p:spPr>
      </p:pic>
    </p:spTree>
    <p:extLst>
      <p:ext uri="{BB962C8B-B14F-4D97-AF65-F5344CB8AC3E}">
        <p14:creationId xmlns:p14="http://schemas.microsoft.com/office/powerpoint/2010/main" val="1989955387"/>
      </p:ext>
    </p:extLst>
  </p:cSld>
  <p:clrMapOvr>
    <a:masterClrMapping/>
  </p:clrMapOvr>
  <p:transition spd="med">
    <p:wheel spokes="8"/>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a:extLst>
              <a:ext uri="{FF2B5EF4-FFF2-40B4-BE49-F238E27FC236}">
                <a16:creationId xmlns:a16="http://schemas.microsoft.com/office/drawing/2014/main" id="{DA3CA32F-53C1-E645-9E21-69BCA8257EA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F9F038C-5EFD-204A-A268-D9A2F2DC578D}" type="slidenum">
              <a:rPr lang="ru-RU" altLang="ru-RU" sz="1400"/>
              <a:pPr eaLnBrk="1" hangingPunct="1">
                <a:spcBef>
                  <a:spcPct val="0"/>
                </a:spcBef>
                <a:buFontTx/>
                <a:buNone/>
              </a:pPr>
              <a:t>50</a:t>
            </a:fld>
            <a:endParaRPr lang="ru-RU" altLang="ru-RU" sz="1400"/>
          </a:p>
        </p:txBody>
      </p:sp>
      <p:sp>
        <p:nvSpPr>
          <p:cNvPr id="6" name="TextBox 5">
            <a:extLst>
              <a:ext uri="{FF2B5EF4-FFF2-40B4-BE49-F238E27FC236}">
                <a16:creationId xmlns:a16="http://schemas.microsoft.com/office/drawing/2014/main" id="{FF784D29-609B-E64A-9B2E-4F5B3E2EC344}"/>
              </a:ext>
            </a:extLst>
          </p:cNvPr>
          <p:cNvSpPr txBox="1"/>
          <p:nvPr/>
        </p:nvSpPr>
        <p:spPr>
          <a:xfrm>
            <a:off x="395857" y="260648"/>
            <a:ext cx="8424614" cy="461665"/>
          </a:xfrm>
          <a:prstGeom prst="rect">
            <a:avLst/>
          </a:prstGeom>
          <a:noFill/>
        </p:spPr>
        <p:txBody>
          <a:bodyPr wrap="square" rtlCol="0">
            <a:spAutoFit/>
          </a:bodyPr>
          <a:lstStyle/>
          <a:p>
            <a:r>
              <a:rPr lang="ru-RU" sz="2400" b="1" dirty="0">
                <a:solidFill>
                  <a:schemeClr val="accent1">
                    <a:lumMod val="50000"/>
                  </a:schemeClr>
                </a:solidFill>
              </a:rPr>
              <a:t>6. Домна </a:t>
            </a:r>
            <a:r>
              <a:rPr lang="ru-RU" sz="2400" b="1" dirty="0" err="1">
                <a:solidFill>
                  <a:schemeClr val="accent1">
                    <a:lumMod val="50000"/>
                  </a:schemeClr>
                </a:solidFill>
              </a:rPr>
              <a:t>балқыту</a:t>
            </a:r>
            <a:r>
              <a:rPr lang="ru-RU" sz="2400" b="1" dirty="0">
                <a:solidFill>
                  <a:schemeClr val="accent1">
                    <a:lumMod val="50000"/>
                  </a:schemeClr>
                </a:solidFill>
              </a:rPr>
              <a:t> </a:t>
            </a:r>
            <a:r>
              <a:rPr lang="ru-RU" sz="2400" b="1" dirty="0" err="1">
                <a:solidFill>
                  <a:schemeClr val="accent1">
                    <a:lumMod val="50000"/>
                  </a:schemeClr>
                </a:solidFill>
              </a:rPr>
              <a:t>өнімдері</a:t>
            </a:r>
            <a:endParaRPr lang="x-none" sz="2400" b="1" dirty="0">
              <a:solidFill>
                <a:schemeClr val="accent1">
                  <a:lumMod val="50000"/>
                </a:schemeClr>
              </a:solidFill>
            </a:endParaRPr>
          </a:p>
        </p:txBody>
      </p:sp>
      <p:sp>
        <p:nvSpPr>
          <p:cNvPr id="2" name="TextBox 1">
            <a:extLst>
              <a:ext uri="{FF2B5EF4-FFF2-40B4-BE49-F238E27FC236}">
                <a16:creationId xmlns:a16="http://schemas.microsoft.com/office/drawing/2014/main" id="{09DBDAB8-6410-B749-9E8D-85BEA85DB1D8}"/>
              </a:ext>
            </a:extLst>
          </p:cNvPr>
          <p:cNvSpPr txBox="1"/>
          <p:nvPr/>
        </p:nvSpPr>
        <p:spPr>
          <a:xfrm>
            <a:off x="539552" y="1124744"/>
            <a:ext cx="7848872" cy="5016758"/>
          </a:xfrm>
          <a:prstGeom prst="rect">
            <a:avLst/>
          </a:prstGeom>
          <a:noFill/>
        </p:spPr>
        <p:txBody>
          <a:bodyPr wrap="square" rtlCol="0">
            <a:spAutoFit/>
          </a:bodyPr>
          <a:lstStyle/>
          <a:p>
            <a:r>
              <a:rPr lang="kk-KZ" sz="2000" b="1" i="1" dirty="0">
                <a:solidFill>
                  <a:srgbClr val="00B0F0"/>
                </a:solidFill>
                <a:latin typeface="Times New Roman" pitchFamily="18" charset="0"/>
                <a:cs typeface="Times New Roman" pitchFamily="18" charset="0"/>
              </a:rPr>
              <a:t>Домна пешінің өнімдері </a:t>
            </a:r>
            <a:r>
              <a:rPr lang="kk-KZ" sz="2000" dirty="0">
                <a:latin typeface="Times New Roman" pitchFamily="18" charset="0"/>
                <a:cs typeface="Times New Roman" pitchFamily="18" charset="0"/>
              </a:rPr>
              <a:t>– шойын, шлак және домна газы. </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Шойын – бұл марганец пен кремний, сондай-ақ фосфор мен күкірттің зиянды қоспалары бар көміртегі (2,14-6,67%) бар темір қоспасы.</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Домна пештерінде балқытады:</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342900" indent="-342900">
              <a:buFont typeface="Arial" pitchFamily="34" charset="0"/>
              <a:buChar char="•"/>
            </a:pPr>
            <a:r>
              <a:rPr lang="kk-KZ" sz="2000" dirty="0">
                <a:latin typeface="Times New Roman" pitchFamily="18" charset="0"/>
                <a:cs typeface="Times New Roman" pitchFamily="18" charset="0"/>
              </a:rPr>
              <a:t>Шойын  шамамен 80-90%: </a:t>
            </a:r>
            <a:endParaRPr lang="ru-RU" sz="2000" dirty="0">
              <a:latin typeface="Times New Roman" pitchFamily="18" charset="0"/>
              <a:cs typeface="Times New Roman" pitchFamily="18" charset="0"/>
            </a:endParaRPr>
          </a:p>
          <a:p>
            <a:pPr marL="342900" indent="-342900">
              <a:buFont typeface="Wingdings" pitchFamily="2" charset="2"/>
              <a:buChar char="Ø"/>
            </a:pPr>
            <a:r>
              <a:rPr lang="kk-KZ" sz="2000" dirty="0">
                <a:latin typeface="Times New Roman" pitchFamily="18" charset="0"/>
                <a:cs typeface="Times New Roman" pitchFamily="18" charset="0"/>
              </a:rPr>
              <a:t>Мартен М-1, М-2;</a:t>
            </a:r>
            <a:endParaRPr lang="ru-RU" sz="2000" dirty="0">
              <a:latin typeface="Times New Roman" pitchFamily="18" charset="0"/>
              <a:cs typeface="Times New Roman" pitchFamily="18" charset="0"/>
            </a:endParaRPr>
          </a:p>
          <a:p>
            <a:pPr marL="342900" indent="-342900">
              <a:buFont typeface="Wingdings" pitchFamily="2" charset="2"/>
              <a:buChar char="Ø"/>
            </a:pPr>
            <a:r>
              <a:rPr lang="kk-KZ" sz="2000" dirty="0">
                <a:latin typeface="Times New Roman" pitchFamily="18" charset="0"/>
                <a:cs typeface="Times New Roman" pitchFamily="18" charset="0"/>
              </a:rPr>
              <a:t>бессемер шойыны Б-1, Б-2; </a:t>
            </a:r>
            <a:endParaRPr lang="ru-RU" sz="2000" dirty="0">
              <a:latin typeface="Times New Roman" pitchFamily="18" charset="0"/>
              <a:cs typeface="Times New Roman" pitchFamily="18" charset="0"/>
            </a:endParaRPr>
          </a:p>
          <a:p>
            <a:pPr marL="342900" indent="-342900">
              <a:buFont typeface="Wingdings" pitchFamily="2" charset="2"/>
              <a:buChar char="Ø"/>
            </a:pPr>
            <a:r>
              <a:rPr lang="kk-KZ" sz="2000" dirty="0">
                <a:latin typeface="Times New Roman" pitchFamily="18" charset="0"/>
                <a:cs typeface="Times New Roman" pitchFamily="18" charset="0"/>
              </a:rPr>
              <a:t>томассов шойын Т-1.</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342900" indent="-342900">
              <a:buFont typeface="Arial" pitchFamily="34" charset="0"/>
              <a:buChar char="•"/>
            </a:pPr>
            <a:r>
              <a:rPr lang="kk-KZ" sz="2000" dirty="0">
                <a:latin typeface="Times New Roman" pitchFamily="18" charset="0"/>
                <a:cs typeface="Times New Roman" pitchFamily="18" charset="0"/>
              </a:rPr>
              <a:t>Құйма шойын 8-17% (ЛК-00, ЛК-0, ЛК-1 және ЛК-5 дейін).</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Арнайы шойын (ферроқорытпа) 2-3%</a:t>
            </a:r>
            <a:endParaRPr lang="ru-RU" sz="2000" dirty="0">
              <a:latin typeface="Times New Roman" pitchFamily="18" charset="0"/>
              <a:cs typeface="Times New Roman" pitchFamily="18" charset="0"/>
            </a:endParaRPr>
          </a:p>
          <a:p>
            <a:pPr marL="342900" indent="-342900" algn="just">
              <a:buFont typeface="Wingdings" pitchFamily="2" charset="2"/>
              <a:buChar char="Ø"/>
            </a:pPr>
            <a:endParaRPr lang="x-none" sz="2000" dirty="0"/>
          </a:p>
        </p:txBody>
      </p:sp>
    </p:spTree>
    <p:extLst>
      <p:ext uri="{BB962C8B-B14F-4D97-AF65-F5344CB8AC3E}">
        <p14:creationId xmlns:p14="http://schemas.microsoft.com/office/powerpoint/2010/main" val="2615762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a:extLst>
              <a:ext uri="{FF2B5EF4-FFF2-40B4-BE49-F238E27FC236}">
                <a16:creationId xmlns:a16="http://schemas.microsoft.com/office/drawing/2014/main" id="{C08E3033-3449-9142-BBA0-D9B4D8BA948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682FFB-17A2-6442-8813-74EBCE4C79D2}" type="slidenum">
              <a:rPr lang="ru-RU" altLang="x-none"/>
              <a:pPr eaLnBrk="1" hangingPunct="1"/>
              <a:t>51</a:t>
            </a:fld>
            <a:endParaRPr lang="ru-RU" altLang="x-none"/>
          </a:p>
        </p:txBody>
      </p:sp>
      <p:sp>
        <p:nvSpPr>
          <p:cNvPr id="2" name="Rectangle 2">
            <a:extLst>
              <a:ext uri="{FF2B5EF4-FFF2-40B4-BE49-F238E27FC236}">
                <a16:creationId xmlns:a16="http://schemas.microsoft.com/office/drawing/2014/main" id="{4DE1406F-AFB7-1F42-97C9-9897178F81D8}"/>
              </a:ext>
            </a:extLst>
          </p:cNvPr>
          <p:cNvSpPr>
            <a:spLocks noChangeArrowheads="1"/>
          </p:cNvSpPr>
          <p:nvPr/>
        </p:nvSpPr>
        <p:spPr bwMode="auto">
          <a:xfrm>
            <a:off x="404144" y="297092"/>
            <a:ext cx="8280400" cy="79216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3200" b="1" dirty="0" err="1">
                <a:solidFill>
                  <a:schemeClr val="accent1">
                    <a:lumMod val="50000"/>
                  </a:schemeClr>
                </a:solidFill>
                <a:effectLst>
                  <a:outerShdw blurRad="38100" dist="38100" dir="2700000" algn="tl">
                    <a:srgbClr val="C0C0C0"/>
                  </a:outerShdw>
                </a:effectLst>
                <a:latin typeface="Arial" charset="0"/>
              </a:rPr>
              <a:t>Өзіндік</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дайындалуға</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арналған</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сұрақтар</a:t>
            </a:r>
            <a:endParaRPr lang="ru-RU" sz="3200" b="1" dirty="0">
              <a:solidFill>
                <a:schemeClr val="accent1">
                  <a:lumMod val="50000"/>
                </a:schemeClr>
              </a:solidFill>
              <a:effectLst>
                <a:outerShdw blurRad="38100" dist="38100" dir="2700000" algn="tl">
                  <a:srgbClr val="C0C0C0"/>
                </a:outerShdw>
              </a:effectLst>
              <a:latin typeface="Arial" charset="0"/>
            </a:endParaRPr>
          </a:p>
        </p:txBody>
      </p:sp>
      <p:sp>
        <p:nvSpPr>
          <p:cNvPr id="30725" name="TextBox 3">
            <a:extLst>
              <a:ext uri="{FF2B5EF4-FFF2-40B4-BE49-F238E27FC236}">
                <a16:creationId xmlns:a16="http://schemas.microsoft.com/office/drawing/2014/main" id="{8C739EF4-C564-754F-A578-75BC33D93DD1}"/>
              </a:ext>
            </a:extLst>
          </p:cNvPr>
          <p:cNvSpPr txBox="1">
            <a:spLocks noChangeArrowheads="1"/>
          </p:cNvSpPr>
          <p:nvPr/>
        </p:nvSpPr>
        <p:spPr bwMode="auto">
          <a:xfrm>
            <a:off x="350008" y="1412776"/>
            <a:ext cx="838867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mj-lt"/>
              <a:buAutoNum type="arabicPeriod"/>
            </a:pPr>
            <a:r>
              <a:rPr lang="kk-KZ" sz="2000" dirty="0">
                <a:latin typeface="Times New Roman" pitchFamily="18" charset="0"/>
                <a:cs typeface="Times New Roman" pitchFamily="18" charset="0"/>
              </a:rPr>
              <a:t>Домна процесінің негізгі мақсаттары мен міндеттері қандай?</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Домна процесінде қолданылатын бастапқы материалдарды тізімдеңіз және сипаттаңыз?</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Темірді жанама тотықсыздандырудың термодинамикасы</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Темірді тікелей тотықсыздандырудың термодинамикасы туралы айтып беріңіз?</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Домна пешінің негізгі элементтері?</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Домна пешінің технологиялық ерекшеліктері?</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Домна пештерінің техникалық-экономикалық көрсеткіштері қандай?</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Домна пешінің жалпыланған материалдық балансына қандай компоненттер және қандай мөлшерде кіреді?</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Домна процесінің өнімдерін тізімдеңіз және сипаттаңыз?</a:t>
            </a:r>
            <a:endParaRPr lang="ru-RU" sz="2000" dirty="0">
              <a:latin typeface="Times New Roman" pitchFamily="18" charset="0"/>
              <a:cs typeface="Times New Roman" pitchFamily="18" charset="0"/>
            </a:endParaRPr>
          </a:p>
          <a:p>
            <a:pPr marL="457200" indent="-457200" algn="just">
              <a:buFont typeface="+mj-lt"/>
              <a:buAutoNum type="arabicPeriod"/>
            </a:pPr>
            <a:r>
              <a:rPr lang="kk-KZ" sz="2000" dirty="0">
                <a:latin typeface="Times New Roman" pitchFamily="18" charset="0"/>
                <a:cs typeface="Times New Roman" pitchFamily="18" charset="0"/>
              </a:rPr>
              <a:t> Домна пешінде шойынның қандай түрлері алынады және олар қайда қолданылады?</a:t>
            </a:r>
            <a:endParaRPr lang="ru-RU" sz="2000" dirty="0">
              <a:latin typeface="Times New Roman" pitchFamily="18" charset="0"/>
              <a:cs typeface="Times New Roman" pitchFamily="18" charset="0"/>
            </a:endParaRPr>
          </a:p>
          <a:p>
            <a:pPr marL="0" indent="0"/>
            <a:br>
              <a:rPr lang="ru-RU" sz="2000" dirty="0">
                <a:latin typeface="Times New Roman" pitchFamily="18" charset="0"/>
                <a:cs typeface="Times New Roman" pitchFamily="18" charset="0"/>
              </a:rPr>
            </a:br>
            <a:endParaRPr lang="ru-RU" altLang="x-none" sz="2000" dirty="0">
              <a:latin typeface="Times New Roman" pitchFamily="18" charset="0"/>
              <a:cs typeface="Times New Roman" pitchFamily="18" charset="0"/>
            </a:endParaRPr>
          </a:p>
        </p:txBody>
      </p:sp>
    </p:spTree>
    <p:extLst>
      <p:ext uri="{BB962C8B-B14F-4D97-AF65-F5344CB8AC3E}">
        <p14:creationId xmlns:p14="http://schemas.microsoft.com/office/powerpoint/2010/main" val="33829479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a:extLst>
              <a:ext uri="{FF2B5EF4-FFF2-40B4-BE49-F238E27FC236}">
                <a16:creationId xmlns:a16="http://schemas.microsoft.com/office/drawing/2014/main" id="{FCA0A1FC-23BC-CD44-B00A-3EC78E430E7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DEC18B-0BC6-984E-9039-5BC5919ACADC}" type="slidenum">
              <a:rPr lang="ru-RU" altLang="x-none"/>
              <a:pPr eaLnBrk="1" hangingPunct="1"/>
              <a:t>52</a:t>
            </a:fld>
            <a:endParaRPr lang="ru-RU" altLang="x-none"/>
          </a:p>
        </p:txBody>
      </p:sp>
      <p:sp>
        <p:nvSpPr>
          <p:cNvPr id="2" name="Rectangle 2">
            <a:extLst>
              <a:ext uri="{FF2B5EF4-FFF2-40B4-BE49-F238E27FC236}">
                <a16:creationId xmlns:a16="http://schemas.microsoft.com/office/drawing/2014/main" id="{30E1D5B4-FEE7-3947-A69D-4C5706ABCDAA}"/>
              </a:ext>
            </a:extLst>
          </p:cNvPr>
          <p:cNvSpPr>
            <a:spLocks noChangeArrowheads="1"/>
          </p:cNvSpPr>
          <p:nvPr/>
        </p:nvSpPr>
        <p:spPr bwMode="auto">
          <a:xfrm>
            <a:off x="685763" y="548680"/>
            <a:ext cx="7772474" cy="72050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3600" b="1" dirty="0" err="1">
                <a:solidFill>
                  <a:schemeClr val="accent2"/>
                </a:solidFill>
                <a:effectLst>
                  <a:outerShdw blurRad="38100" dist="38100" dir="2700000" algn="tl">
                    <a:srgbClr val="C0C0C0"/>
                  </a:outerShdw>
                </a:effectLst>
                <a:latin typeface="Arial" charset="0"/>
              </a:rPr>
              <a:t>Әдебиет</a:t>
            </a:r>
            <a:endParaRPr lang="ru-RU" sz="3600" b="1" dirty="0">
              <a:solidFill>
                <a:schemeClr val="accent2"/>
              </a:solidFill>
              <a:effectLst>
                <a:outerShdw blurRad="38100" dist="38100" dir="2700000" algn="tl">
                  <a:srgbClr val="C0C0C0"/>
                </a:outerShdw>
              </a:effectLst>
              <a:latin typeface="Arial" charset="0"/>
            </a:endParaRPr>
          </a:p>
        </p:txBody>
      </p:sp>
      <p:graphicFrame>
        <p:nvGraphicFramePr>
          <p:cNvPr id="3" name="Таблица 2">
            <a:extLst>
              <a:ext uri="{FF2B5EF4-FFF2-40B4-BE49-F238E27FC236}">
                <a16:creationId xmlns:a16="http://schemas.microsoft.com/office/drawing/2014/main" id="{9E9DC111-7CE0-4F4F-901B-83CB28879D4B}"/>
              </a:ext>
            </a:extLst>
          </p:cNvPr>
          <p:cNvGraphicFramePr>
            <a:graphicFrameLocks noGrp="1"/>
          </p:cNvGraphicFramePr>
          <p:nvPr>
            <p:extLst>
              <p:ext uri="{D42A27DB-BD31-4B8C-83A1-F6EECF244321}">
                <p14:modId xmlns:p14="http://schemas.microsoft.com/office/powerpoint/2010/main" val="1715283466"/>
              </p:ext>
            </p:extLst>
          </p:nvPr>
        </p:nvGraphicFramePr>
        <p:xfrm>
          <a:off x="403797" y="1700808"/>
          <a:ext cx="8062701" cy="4085949"/>
        </p:xfrm>
        <a:graphic>
          <a:graphicData uri="http://schemas.openxmlformats.org/drawingml/2006/table">
            <a:tbl>
              <a:tblPr firstRow="1" firstCol="1" bandRow="1">
                <a:tableStyleId>{5940675A-B579-460E-94D1-54222C63F5DA}</a:tableStyleId>
              </a:tblPr>
              <a:tblGrid>
                <a:gridCol w="3718019">
                  <a:extLst>
                    <a:ext uri="{9D8B030D-6E8A-4147-A177-3AD203B41FA5}">
                      <a16:colId xmlns:a16="http://schemas.microsoft.com/office/drawing/2014/main" val="2937762"/>
                    </a:ext>
                  </a:extLst>
                </a:gridCol>
                <a:gridCol w="4344682">
                  <a:extLst>
                    <a:ext uri="{9D8B030D-6E8A-4147-A177-3AD203B41FA5}">
                      <a16:colId xmlns:a16="http://schemas.microsoft.com/office/drawing/2014/main" val="1353846012"/>
                    </a:ext>
                  </a:extLst>
                </a:gridCol>
              </a:tblGrid>
              <a:tr h="428349">
                <a:tc>
                  <a:txBody>
                    <a:bodyPr/>
                    <a:lstStyle/>
                    <a:p>
                      <a:pPr indent="449580" algn="ctr">
                        <a:tabLst>
                          <a:tab pos="180340" algn="l"/>
                        </a:tabLst>
                      </a:pPr>
                      <a:r>
                        <a:rPr lang="kk-KZ" sz="1600" b="1" dirty="0">
                          <a:solidFill>
                            <a:schemeClr val="tx1"/>
                          </a:solidFill>
                          <a:effectLst/>
                          <a:latin typeface="+mn-lt"/>
                          <a:ea typeface="+mn-ea"/>
                          <a:cs typeface="+mn-cs"/>
                        </a:rPr>
                        <a:t>Негізгі</a:t>
                      </a:r>
                      <a:r>
                        <a:rPr lang="kk-KZ" sz="1600" b="1" baseline="0" dirty="0">
                          <a:solidFill>
                            <a:schemeClr val="tx1"/>
                          </a:solidFill>
                          <a:effectLst/>
                          <a:latin typeface="+mn-lt"/>
                          <a:ea typeface="+mn-ea"/>
                          <a:cs typeface="+mn-cs"/>
                        </a:rPr>
                        <a:t> әдебиеттер</a:t>
                      </a:r>
                      <a:endParaRPr lang="x-none" sz="1600" b="1"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nchor="ctr"/>
                </a:tc>
                <a:tc>
                  <a:txBody>
                    <a:bodyPr/>
                    <a:lstStyle/>
                    <a:p>
                      <a:pPr indent="449580" algn="ctr">
                        <a:tabLst>
                          <a:tab pos="180340" algn="l"/>
                        </a:tabLst>
                      </a:pPr>
                      <a:r>
                        <a:rPr lang="ru-RU" sz="1600" b="1" dirty="0" err="1">
                          <a:solidFill>
                            <a:schemeClr val="tx1"/>
                          </a:solidFill>
                          <a:effectLst/>
                          <a:latin typeface="+mn-lt"/>
                        </a:rPr>
                        <a:t>Қосымша</a:t>
                      </a:r>
                      <a:r>
                        <a:rPr lang="ru-RU" sz="1600" b="1" dirty="0">
                          <a:solidFill>
                            <a:schemeClr val="tx1"/>
                          </a:solidFill>
                          <a:effectLst/>
                          <a:latin typeface="+mn-lt"/>
                        </a:rPr>
                        <a:t> </a:t>
                      </a:r>
                      <a:r>
                        <a:rPr lang="ru-RU" sz="1600" b="1" dirty="0" err="1">
                          <a:solidFill>
                            <a:schemeClr val="tx1"/>
                          </a:solidFill>
                          <a:effectLst/>
                          <a:latin typeface="+mn-lt"/>
                        </a:rPr>
                        <a:t>әдебиеттер</a:t>
                      </a:r>
                      <a:endParaRPr lang="x-none" sz="1600" b="1"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nchor="ctr"/>
                </a:tc>
                <a:extLst>
                  <a:ext uri="{0D108BD9-81ED-4DB2-BD59-A6C34878D82A}">
                    <a16:rowId xmlns:a16="http://schemas.microsoft.com/office/drawing/2014/main" val="3159638648"/>
                  </a:ext>
                </a:extLst>
              </a:tr>
              <a:tr h="502045">
                <a:tc>
                  <a:txBody>
                    <a:bodyPr/>
                    <a:lstStyle/>
                    <a:p>
                      <a:pPr algn="just"/>
                      <a:r>
                        <a:rPr lang="ru-RU" sz="1600" dirty="0">
                          <a:solidFill>
                            <a:schemeClr val="tx1"/>
                          </a:solidFill>
                          <a:effectLst/>
                          <a:latin typeface="+mn-lt"/>
                        </a:rPr>
                        <a:t>1. </a:t>
                      </a:r>
                      <a:r>
                        <a:rPr lang="x-none" sz="1600" dirty="0">
                          <a:solidFill>
                            <a:schemeClr val="tx1"/>
                          </a:solidFill>
                          <a:effectLst/>
                          <a:latin typeface="+mn-lt"/>
                        </a:rPr>
                        <a:t>Вегман Е.Ф., Жеребин Б.Н., Похвиснев А.Н. и др. Металлургия чугуна. М.: Академкнига, 2004. 774 с.</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algn="just"/>
                      <a:r>
                        <a:rPr lang="ru-RU" sz="1600" dirty="0">
                          <a:solidFill>
                            <a:schemeClr val="tx1"/>
                          </a:solidFill>
                          <a:effectLst/>
                          <a:latin typeface="+mn-lt"/>
                        </a:rPr>
                        <a:t>1.    </a:t>
                      </a:r>
                      <a:r>
                        <a:rPr lang="x-none" sz="1600" dirty="0">
                          <a:solidFill>
                            <a:schemeClr val="tx1"/>
                          </a:solidFill>
                          <a:effectLst/>
                          <a:latin typeface="+mn-lt"/>
                        </a:rPr>
                        <a:t>Воскобойников В.Г., Кудрин В.А., Якушев А.М. Общая металлургия. М.: Академкнига, 2002. 786 с.</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198087414"/>
                  </a:ext>
                </a:extLst>
              </a:tr>
              <a:tr h="669394">
                <a:tc>
                  <a:txBody>
                    <a:bodyPr/>
                    <a:lstStyle/>
                    <a:p>
                      <a:pPr algn="just"/>
                      <a:r>
                        <a:rPr lang="ru-RU" sz="1600" dirty="0">
                          <a:solidFill>
                            <a:schemeClr val="tx1"/>
                          </a:solidFill>
                          <a:effectLst/>
                          <a:latin typeface="+mn-lt"/>
                        </a:rPr>
                        <a:t>2.</a:t>
                      </a:r>
                      <a:r>
                        <a:rPr lang="en-US" sz="1600" dirty="0">
                          <a:solidFill>
                            <a:schemeClr val="tx1"/>
                          </a:solidFill>
                          <a:effectLst/>
                          <a:latin typeface="+mn-lt"/>
                        </a:rPr>
                        <a:t> </a:t>
                      </a:r>
                      <a:r>
                        <a:rPr lang="en-US" sz="1600" dirty="0" err="1">
                          <a:solidFill>
                            <a:schemeClr val="tx1"/>
                          </a:solidFill>
                          <a:effectLst/>
                          <a:latin typeface="+mn-lt"/>
                        </a:rPr>
                        <a:t>Saurbayeva</a:t>
                      </a:r>
                      <a:r>
                        <a:rPr lang="en-US" sz="1600" dirty="0">
                          <a:solidFill>
                            <a:schemeClr val="tx1"/>
                          </a:solidFill>
                          <a:effectLst/>
                          <a:latin typeface="+mn-lt"/>
                        </a:rPr>
                        <a:t> B., </a:t>
                      </a:r>
                      <a:r>
                        <a:rPr lang="en-US" sz="1600" dirty="0" err="1">
                          <a:solidFill>
                            <a:schemeClr val="tx1"/>
                          </a:solidFill>
                          <a:effectLst/>
                          <a:latin typeface="+mn-lt"/>
                        </a:rPr>
                        <a:t>Adylchanova</a:t>
                      </a:r>
                      <a:r>
                        <a:rPr lang="en-US" sz="1600" dirty="0">
                          <a:solidFill>
                            <a:schemeClr val="tx1"/>
                          </a:solidFill>
                          <a:effectLst/>
                          <a:latin typeface="+mn-lt"/>
                        </a:rPr>
                        <a:t> M.A. Heat power engineering of metallurgical processes. – Almaty. 2016</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effectLst/>
                          <a:latin typeface="+mn-lt"/>
                        </a:rPr>
                        <a:t>2.   </a:t>
                      </a:r>
                      <a:r>
                        <a:rPr lang="x-none" sz="1600" dirty="0">
                          <a:solidFill>
                            <a:schemeClr val="tx1"/>
                          </a:solidFill>
                          <a:effectLst/>
                          <a:latin typeface="+mn-lt"/>
                        </a:rPr>
                        <a:t>Шишкин Ю.И., Лукин Г.П. Металлургические расчеты. Учебно-методическое пособие. Алматы: РИК по УиМЛ, 2002. 112 с.</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3161134147"/>
                  </a:ext>
                </a:extLst>
              </a:tr>
              <a:tr h="669394">
                <a:tc>
                  <a:txBody>
                    <a:bodyPr/>
                    <a:lstStyle/>
                    <a:p>
                      <a:pPr algn="just"/>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600" dirty="0">
                          <a:solidFill>
                            <a:schemeClr val="tx1"/>
                          </a:solidFill>
                          <a:effectLst/>
                          <a:latin typeface="+mn-lt"/>
                          <a:ea typeface="Times New Roman" panose="02020603050405020304" pitchFamily="18" charset="0"/>
                          <a:cs typeface="Times New Roman" panose="02020603050405020304" pitchFamily="18" charset="0"/>
                        </a:rPr>
                        <a:t>3. </a:t>
                      </a:r>
                      <a:r>
                        <a:rPr lang="ru-RU" altLang="x-none" sz="1600" dirty="0"/>
                        <a:t>Материаловедение и технология конструкционных материалов: учебник для </a:t>
                      </a:r>
                      <a:r>
                        <a:rPr lang="ru-RU" altLang="x-none" sz="1600" dirty="0" err="1"/>
                        <a:t>студ.в</a:t>
                      </a:r>
                      <a:r>
                        <a:rPr lang="ru-RU" altLang="x-none" sz="1600" dirty="0"/>
                        <a:t>. учеб. заведений / В.Б. </a:t>
                      </a:r>
                      <a:r>
                        <a:rPr lang="ru-RU" altLang="x-none" sz="1600" dirty="0" err="1"/>
                        <a:t>Арзамасов</a:t>
                      </a:r>
                      <a:r>
                        <a:rPr lang="ru-RU" altLang="x-none" sz="1600" dirty="0"/>
                        <a:t>, А.Н. Волчков, В.А. Головин и др.; под ред. В.Б. </a:t>
                      </a:r>
                      <a:r>
                        <a:rPr lang="ru-RU" altLang="x-none" sz="1600" dirty="0" err="1"/>
                        <a:t>Арзамасова</a:t>
                      </a:r>
                      <a:r>
                        <a:rPr lang="ru-RU" altLang="x-none" sz="1600" dirty="0"/>
                        <a:t>, А.А. Черепахина. – М.: Издательский центр «Академия», 2007. – 448 с.</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1069823755"/>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6</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323527" y="1138928"/>
            <a:ext cx="864096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2000" dirty="0">
                <a:latin typeface="Times New Roman" pitchFamily="18" charset="0"/>
                <a:cs typeface="Times New Roman" pitchFamily="18" charset="0"/>
              </a:rPr>
              <a:t>Домна </a:t>
            </a:r>
            <a:r>
              <a:rPr lang="kk-KZ" sz="2000" dirty="0" err="1">
                <a:latin typeface="Times New Roman" pitchFamily="18" charset="0"/>
                <a:cs typeface="Times New Roman" pitchFamily="18" charset="0"/>
              </a:rPr>
              <a:t>пешінд</a:t>
            </a:r>
            <a:r>
              <a:rPr lang="ru-RU" sz="2000" dirty="0">
                <a:latin typeface="Times New Roman" pitchFamily="18" charset="0"/>
                <a:cs typeface="Times New Roman" pitchFamily="18" charset="0"/>
              </a:rPr>
              <a:t>е</a:t>
            </a:r>
            <a:r>
              <a:rPr lang="kk-KZ" sz="2000" dirty="0">
                <a:latin typeface="Times New Roman" pitchFamily="18" charset="0"/>
                <a:cs typeface="Times New Roman" pitchFamily="18" charset="0"/>
              </a:rPr>
              <a:t> балқытуға қолданылатын негізгі </a:t>
            </a:r>
            <a:r>
              <a:rPr lang="kk-KZ" sz="2000" b="1" i="1" dirty="0">
                <a:latin typeface="Times New Roman" pitchFamily="18" charset="0"/>
                <a:cs typeface="Times New Roman" pitchFamily="18" charset="0"/>
              </a:rPr>
              <a:t>темір кені</a:t>
            </a:r>
            <a:r>
              <a:rPr lang="kk-KZ" sz="2000" dirty="0">
                <a:latin typeface="Times New Roman" pitchFamily="18" charset="0"/>
                <a:cs typeface="Times New Roman" pitchFamily="18" charset="0"/>
              </a:rPr>
              <a:t> материалдары: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а) ұсақталған концентраттардан - темір кендерін байыту өнімдерінен жасалатын диаметрі 10-20 мм шекемтастар (окатыш) (құрамында 5-10% (SiO</a:t>
            </a:r>
            <a:r>
              <a:rPr lang="kk-KZ" sz="2000" baseline="-25000" dirty="0">
                <a:latin typeface="Times New Roman" pitchFamily="18" charset="0"/>
                <a:cs typeface="Times New Roman" pitchFamily="18" charset="0"/>
              </a:rPr>
              <a:t>2</a:t>
            </a:r>
            <a:r>
              <a:rPr lang="kk-KZ" sz="2000" dirty="0">
                <a:latin typeface="Times New Roman" pitchFamily="18" charset="0"/>
                <a:cs typeface="Times New Roman" pitchFamily="18" charset="0"/>
              </a:rPr>
              <a:t> + Аl</a:t>
            </a:r>
            <a:r>
              <a:rPr lang="kk-KZ" sz="2000" baseline="-25000" dirty="0">
                <a:latin typeface="Times New Roman" pitchFamily="18" charset="0"/>
                <a:cs typeface="Times New Roman" pitchFamily="18" charset="0"/>
              </a:rPr>
              <a:t>2</a:t>
            </a:r>
            <a:r>
              <a:rPr lang="kk-KZ" sz="2000" dirty="0">
                <a:latin typeface="Times New Roman" pitchFamily="18" charset="0"/>
                <a:cs typeface="Times New Roman" pitchFamily="18" charset="0"/>
              </a:rPr>
              <a:t>О</a:t>
            </a:r>
            <a:r>
              <a:rPr lang="kk-KZ" sz="2000" baseline="-25000" dirty="0">
                <a:latin typeface="Times New Roman" pitchFamily="18" charset="0"/>
                <a:cs typeface="Times New Roman" pitchFamily="18" charset="0"/>
              </a:rPr>
              <a:t>3</a:t>
            </a:r>
            <a:r>
              <a:rPr lang="kk-KZ" sz="2000" dirty="0">
                <a:latin typeface="Times New Roman" pitchFamily="18" charset="0"/>
                <a:cs typeface="Times New Roman" pitchFamily="18" charset="0"/>
              </a:rPr>
              <a:t>), қалғаны Fe</a:t>
            </a:r>
            <a:r>
              <a:rPr lang="kk-KZ" sz="2000" baseline="-25000" dirty="0">
                <a:latin typeface="Times New Roman" pitchFamily="18" charset="0"/>
                <a:cs typeface="Times New Roman" pitchFamily="18" charset="0"/>
              </a:rPr>
              <a:t>2</a:t>
            </a:r>
            <a:r>
              <a:rPr lang="kk-KZ" sz="2000" dirty="0">
                <a:latin typeface="Times New Roman" pitchFamily="18" charset="0"/>
                <a:cs typeface="Times New Roman" pitchFamily="18" charset="0"/>
              </a:rPr>
              <a:t>О</a:t>
            </a:r>
            <a:r>
              <a:rPr lang="kk-KZ" sz="2000" baseline="-25000" dirty="0">
                <a:latin typeface="Times New Roman" pitchFamily="18" charset="0"/>
                <a:cs typeface="Times New Roman" pitchFamily="18" charset="0"/>
              </a:rPr>
              <a:t>3</a:t>
            </a:r>
            <a:r>
              <a:rPr lang="kk-KZ" sz="2000" dirty="0">
                <a:latin typeface="Times New Roman" pitchFamily="18" charset="0"/>
                <a:cs typeface="Times New Roman" pitchFamily="18" charset="0"/>
              </a:rPr>
              <a:t> немесе Fe</a:t>
            </a:r>
            <a:r>
              <a:rPr lang="kk-KZ" sz="2000" baseline="-25000" dirty="0">
                <a:latin typeface="Times New Roman" pitchFamily="18" charset="0"/>
                <a:cs typeface="Times New Roman" pitchFamily="18" charset="0"/>
              </a:rPr>
              <a:t>3</a:t>
            </a:r>
            <a:r>
              <a:rPr lang="kk-KZ" sz="2000" dirty="0">
                <a:latin typeface="Times New Roman" pitchFamily="18" charset="0"/>
                <a:cs typeface="Times New Roman" pitchFamily="18" charset="0"/>
              </a:rPr>
              <a:t>О</a:t>
            </a:r>
            <a:r>
              <a:rPr lang="kk-KZ" sz="2000" baseline="-25000" dirty="0">
                <a:latin typeface="Times New Roman" pitchFamily="18" charset="0"/>
                <a:cs typeface="Times New Roman" pitchFamily="18" charset="0"/>
              </a:rPr>
              <a:t>4</a:t>
            </a:r>
            <a:r>
              <a:rPr lang="kk-KZ"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б) ұсақ кендерді жентектеу (спекание) жолымен алынатын ірілігі 10-30 мм агломерат;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в) ірілігі 10-50 мм кесек темір кені.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kk-KZ" sz="2000" b="1" i="1" dirty="0">
                <a:latin typeface="Times New Roman" pitchFamily="18" charset="0"/>
                <a:cs typeface="Times New Roman" pitchFamily="18" charset="0"/>
              </a:rPr>
              <a:t>Темір кендері</a:t>
            </a:r>
            <a:r>
              <a:rPr lang="kk-KZ" sz="2000" dirty="0">
                <a:latin typeface="Times New Roman" pitchFamily="18" charset="0"/>
                <a:cs typeface="Times New Roman" pitchFamily="18" charset="0"/>
              </a:rPr>
              <a:t> (</a:t>
            </a:r>
            <a:r>
              <a:rPr lang="ru-RU" sz="2000" i="1" dirty="0" err="1">
                <a:latin typeface="Times New Roman" pitchFamily="18" charset="0"/>
                <a:cs typeface="Times New Roman" pitchFamily="18" charset="0"/>
              </a:rPr>
              <a:t>теміртас</a:t>
            </a:r>
            <a:r>
              <a:rPr lang="kk-KZ" sz="2000" dirty="0">
                <a:latin typeface="Times New Roman" pitchFamily="18" charset="0"/>
                <a:cs typeface="Times New Roman" pitchFamily="18" charset="0"/>
              </a:rPr>
              <a:t>) – бұл жер қойнауынан алынған тау жыныстары немесе минералдар болып табылатын пайдалы қазбалар. Шойын өндіру үшін қызыл, қоңыр магниттік және шпат темір кендері, сондай-ақ марганец кені қолданылады, құрамында көп руда бар заттар (темір оксидтері) және аз бос тау жыныстары, яғни темір рудасынан балқытуға (күйдіруге) дайындық кезінде оңай бөлінетін минералдар және балқыту кезінде шлактарға айналады (балқытылған шойынды ластамайды).</a:t>
            </a:r>
            <a:endParaRPr lang="ru-RU" sz="20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EC0210DD-FF46-3B4C-998D-9D84E16DEC97}"/>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spTree>
    <p:extLst>
      <p:ext uri="{BB962C8B-B14F-4D97-AF65-F5344CB8AC3E}">
        <p14:creationId xmlns:p14="http://schemas.microsoft.com/office/powerpoint/2010/main" val="17337535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F097E01-572F-1047-9F19-CBAA30A96118}"/>
              </a:ext>
            </a:extLst>
          </p:cNvPr>
          <p:cNvSpPr>
            <a:spLocks noGrp="1" noChangeArrowheads="1"/>
          </p:cNvSpPr>
          <p:nvPr>
            <p:ph type="title"/>
          </p:nvPr>
        </p:nvSpPr>
        <p:spPr>
          <a:xfrm>
            <a:off x="381000" y="750606"/>
            <a:ext cx="8229600" cy="720725"/>
          </a:xfrm>
        </p:spPr>
        <p:txBody>
          <a:bodyPr/>
          <a:lstStyle/>
          <a:p>
            <a:pPr eaLnBrk="1" hangingPunct="1"/>
            <a:r>
              <a:rPr lang="ru-RU" altLang="x-none" sz="2400" b="1" dirty="0" err="1">
                <a:latin typeface="Times New Roman" panose="02020603050405020304" pitchFamily="18" charset="0"/>
              </a:rPr>
              <a:t>Негізгі</a:t>
            </a:r>
            <a:r>
              <a:rPr lang="ru-RU" altLang="x-none" sz="2400" b="1" dirty="0">
                <a:latin typeface="Times New Roman" panose="02020603050405020304" pitchFamily="18" charset="0"/>
              </a:rPr>
              <a:t> </a:t>
            </a:r>
            <a:r>
              <a:rPr lang="ru-RU" altLang="x-none" sz="2400" b="1" dirty="0" err="1">
                <a:latin typeface="Times New Roman" panose="02020603050405020304" pitchFamily="18" charset="0"/>
              </a:rPr>
              <a:t>темір</a:t>
            </a:r>
            <a:r>
              <a:rPr lang="ru-RU" altLang="x-none" sz="2400" b="1" dirty="0">
                <a:latin typeface="Times New Roman" panose="02020603050405020304" pitchFamily="18" charset="0"/>
              </a:rPr>
              <a:t> </a:t>
            </a:r>
            <a:r>
              <a:rPr lang="ru-RU" altLang="x-none" sz="2400" b="1" dirty="0" err="1">
                <a:latin typeface="Times New Roman" panose="02020603050405020304" pitchFamily="18" charset="0"/>
              </a:rPr>
              <a:t>кендері</a:t>
            </a:r>
            <a:endParaRPr lang="ru-RU" altLang="x-none" sz="2400" b="1" dirty="0">
              <a:latin typeface="Times New Roman" panose="02020603050405020304" pitchFamily="18" charset="0"/>
            </a:endParaRPr>
          </a:p>
        </p:txBody>
      </p:sp>
      <p:sp>
        <p:nvSpPr>
          <p:cNvPr id="4099" name="Rectangle 5">
            <a:extLst>
              <a:ext uri="{FF2B5EF4-FFF2-40B4-BE49-F238E27FC236}">
                <a16:creationId xmlns:a16="http://schemas.microsoft.com/office/drawing/2014/main" id="{65D351CD-F24C-4746-B628-262FD213B64E}"/>
              </a:ext>
            </a:extLst>
          </p:cNvPr>
          <p:cNvSpPr>
            <a:spLocks noGrp="1" noChangeArrowheads="1" noTextEdit="1"/>
          </p:cNvSpPr>
          <p:nvPr>
            <p:ph type="clipArt" sz="half" idx="1"/>
          </p:nvPr>
        </p:nvSpPr>
        <p:spPr/>
        <p:txBody>
          <a:bodyPr/>
          <a:lstStyle/>
          <a:p>
            <a:endParaRPr lang="ru-RU"/>
          </a:p>
        </p:txBody>
      </p:sp>
      <p:sp>
        <p:nvSpPr>
          <p:cNvPr id="4100" name="Rectangle 6">
            <a:extLst>
              <a:ext uri="{FF2B5EF4-FFF2-40B4-BE49-F238E27FC236}">
                <a16:creationId xmlns:a16="http://schemas.microsoft.com/office/drawing/2014/main" id="{F544B2D2-C5FA-0C4F-B15C-5C542CDEB53C}"/>
              </a:ext>
            </a:extLst>
          </p:cNvPr>
          <p:cNvSpPr>
            <a:spLocks noGrp="1" noChangeArrowheads="1"/>
          </p:cNvSpPr>
          <p:nvPr>
            <p:ph type="body" sz="half" idx="2"/>
          </p:nvPr>
        </p:nvSpPr>
        <p:spPr>
          <a:xfrm>
            <a:off x="5435599" y="1557338"/>
            <a:ext cx="3548743" cy="4679950"/>
          </a:xfrm>
        </p:spPr>
        <p:txBody>
          <a:bodyPr/>
          <a:lstStyle/>
          <a:p>
            <a:r>
              <a:rPr lang="kk-KZ" sz="1400" b="1" dirty="0"/>
              <a:t>Қоңыр темір кені</a:t>
            </a:r>
            <a:r>
              <a:rPr lang="kk-KZ" sz="1400" dirty="0"/>
              <a:t> (лимониттер)- құрамында 2Fе</a:t>
            </a:r>
            <a:r>
              <a:rPr lang="kk-KZ" sz="1400" baseline="-25000" dirty="0"/>
              <a:t>2</a:t>
            </a:r>
            <a:r>
              <a:rPr lang="kk-KZ" sz="1400" dirty="0"/>
              <a:t>О</a:t>
            </a:r>
            <a:r>
              <a:rPr lang="kk-KZ" sz="1400" baseline="-25000" dirty="0"/>
              <a:t>3</a:t>
            </a:r>
            <a:r>
              <a:rPr lang="kk-KZ" sz="1400" dirty="0"/>
              <a:t> · ЗН</a:t>
            </a:r>
            <a:r>
              <a:rPr lang="kk-KZ" sz="1400" baseline="-25000" dirty="0"/>
              <a:t>2</a:t>
            </a:r>
            <a:r>
              <a:rPr lang="kk-KZ" sz="1400" dirty="0"/>
              <a:t>О және  Fе</a:t>
            </a:r>
            <a:r>
              <a:rPr lang="kk-KZ" sz="1400" baseline="-25000" dirty="0"/>
              <a:t>2</a:t>
            </a:r>
            <a:r>
              <a:rPr lang="kk-KZ" sz="1400" dirty="0"/>
              <a:t>О</a:t>
            </a:r>
            <a:r>
              <a:rPr lang="kk-KZ" sz="1400" baseline="-25000" dirty="0"/>
              <a:t>3</a:t>
            </a:r>
            <a:r>
              <a:rPr lang="kk-KZ" sz="1400" dirty="0"/>
              <a:t>·Н</a:t>
            </a:r>
            <a:r>
              <a:rPr lang="kk-KZ" sz="1400" baseline="-25000" dirty="0"/>
              <a:t>2</a:t>
            </a:r>
            <a:r>
              <a:rPr lang="kk-KZ" sz="1400" dirty="0"/>
              <a:t>О темір оксидтерінің гидраттары бар (37....55% Fe). Бос тау жынысы – құрамы  әр түрлі, құрамында күкірт пен фосфор бар. </a:t>
            </a:r>
            <a:endParaRPr lang="ru-RU" sz="1400" dirty="0"/>
          </a:p>
          <a:p>
            <a:r>
              <a:rPr lang="kk-KZ" sz="1400" b="1" dirty="0"/>
              <a:t>Магнитті темір</a:t>
            </a:r>
            <a:r>
              <a:rPr lang="kk-KZ" sz="1400" dirty="0"/>
              <a:t> (магнетит) - Құрамында Fе</a:t>
            </a:r>
            <a:r>
              <a:rPr lang="kk-KZ" sz="1400" baseline="-25000" dirty="0"/>
              <a:t>3</a:t>
            </a:r>
            <a:r>
              <a:rPr lang="kk-KZ" sz="1400" dirty="0"/>
              <a:t>О</a:t>
            </a:r>
            <a:r>
              <a:rPr lang="kk-KZ" sz="1400" baseline="-25000" dirty="0"/>
              <a:t>4  </a:t>
            </a:r>
            <a:r>
              <a:rPr lang="kk-KZ" sz="1400" dirty="0"/>
              <a:t>магниттік темір оксиді бар , ол тығыз кесек жыныстар түрінде алынады (55... 60% темір). Бос тау жынысы  -  SiO</a:t>
            </a:r>
            <a:r>
              <a:rPr lang="kk-KZ" sz="1400" baseline="-25000" dirty="0"/>
              <a:t>2</a:t>
            </a:r>
            <a:r>
              <a:rPr lang="kk-KZ" sz="1400" dirty="0"/>
              <a:t>. </a:t>
            </a:r>
            <a:endParaRPr lang="ru-RU" sz="1400" dirty="0"/>
          </a:p>
          <a:p>
            <a:r>
              <a:rPr lang="kk-KZ" sz="1400" b="1" dirty="0"/>
              <a:t>Қызыл темір</a:t>
            </a:r>
            <a:r>
              <a:rPr lang="kk-KZ" sz="1400" dirty="0"/>
              <a:t> (гематит) құрамында Fе</a:t>
            </a:r>
            <a:r>
              <a:rPr lang="kk-KZ" sz="1400" baseline="-25000" dirty="0"/>
              <a:t>2</a:t>
            </a:r>
            <a:r>
              <a:rPr lang="kk-KZ" sz="1400" dirty="0"/>
              <a:t>О</a:t>
            </a:r>
            <a:r>
              <a:rPr lang="kk-KZ" sz="1400" baseline="-25000" dirty="0"/>
              <a:t>3</a:t>
            </a:r>
            <a:r>
              <a:rPr lang="kk-KZ" sz="1400" dirty="0"/>
              <a:t>   бар және қызғылт түсті (55... 60% Fe). Бос тау жынысы SiO</a:t>
            </a:r>
            <a:r>
              <a:rPr lang="kk-KZ" sz="1400" baseline="-25000" dirty="0"/>
              <a:t>2    </a:t>
            </a:r>
            <a:r>
              <a:rPr lang="kk-KZ" sz="1400" dirty="0"/>
              <a:t>және әктас СаСО</a:t>
            </a:r>
            <a:r>
              <a:rPr lang="kk-KZ" sz="1400" baseline="-25000" dirty="0"/>
              <a:t>3</a:t>
            </a:r>
            <a:r>
              <a:rPr lang="kk-KZ" sz="1400" dirty="0"/>
              <a:t>  түрінде кездеседі </a:t>
            </a:r>
            <a:endParaRPr lang="ru-RU" sz="1400" dirty="0"/>
          </a:p>
          <a:p>
            <a:r>
              <a:rPr lang="kk-KZ" sz="1400" b="1" dirty="0"/>
              <a:t>Шпатты теміртас</a:t>
            </a:r>
            <a:r>
              <a:rPr lang="kk-KZ" sz="1400" dirty="0"/>
              <a:t> (сидерит) құрамында FеСО</a:t>
            </a:r>
            <a:r>
              <a:rPr lang="kk-KZ" sz="1400" baseline="-25000" dirty="0"/>
              <a:t>3</a:t>
            </a:r>
            <a:r>
              <a:rPr lang="kk-KZ" sz="1400" dirty="0"/>
              <a:t> (~ 30 ... 40% Fe) бар. Құрамында күкірт пен фосфор жоқ. Негізгі қоспасы – марганец.</a:t>
            </a:r>
            <a:endParaRPr lang="ru-RU" sz="1400" dirty="0"/>
          </a:p>
          <a:p>
            <a:pPr eaLnBrk="1" hangingPunct="1">
              <a:lnSpc>
                <a:spcPct val="90000"/>
              </a:lnSpc>
            </a:pPr>
            <a:endParaRPr lang="ru-RU" altLang="x-none" sz="2000" dirty="0"/>
          </a:p>
          <a:p>
            <a:pPr eaLnBrk="1" hangingPunct="1">
              <a:lnSpc>
                <a:spcPct val="90000"/>
              </a:lnSpc>
            </a:pPr>
            <a:endParaRPr lang="ru-RU" altLang="x-none" sz="2000" dirty="0"/>
          </a:p>
        </p:txBody>
      </p:sp>
      <p:pic>
        <p:nvPicPr>
          <p:cNvPr id="4101" name="Picture 7">
            <a:extLst>
              <a:ext uri="{FF2B5EF4-FFF2-40B4-BE49-F238E27FC236}">
                <a16:creationId xmlns:a16="http://schemas.microsoft.com/office/drawing/2014/main" id="{8CE611FE-0668-B141-9196-DDC58DD2B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4625"/>
            <a:ext cx="48672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0F5311A-D754-F74C-A9A1-D274E41FB433}"/>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spTree>
    <p:extLst>
      <p:ext uri="{BB962C8B-B14F-4D97-AF65-F5344CB8AC3E}">
        <p14:creationId xmlns:p14="http://schemas.microsoft.com/office/powerpoint/2010/main" val="74080794"/>
      </p:ext>
    </p:extLst>
  </p:cSld>
  <p:clrMapOvr>
    <a:masterClrMapping/>
  </p:clrMapOvr>
  <p:transition spd="med">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8</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980728"/>
            <a:ext cx="864096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1800" dirty="0">
                <a:latin typeface="Times New Roman" pitchFamily="18" charset="0"/>
                <a:cs typeface="Times New Roman" pitchFamily="18" charset="0"/>
              </a:rPr>
              <a:t>Темір рудасының материалдарында темір көбінесе Fe</a:t>
            </a:r>
            <a:r>
              <a:rPr lang="kk-KZ" sz="1800" baseline="-25000" dirty="0">
                <a:latin typeface="Times New Roman" pitchFamily="18" charset="0"/>
                <a:cs typeface="Times New Roman" pitchFamily="18" charset="0"/>
              </a:rPr>
              <a:t>2</a:t>
            </a:r>
            <a:r>
              <a:rPr lang="kk-KZ" sz="1800" dirty="0">
                <a:latin typeface="Times New Roman" pitchFamily="18" charset="0"/>
                <a:cs typeface="Times New Roman" pitchFamily="18" charset="0"/>
              </a:rPr>
              <a:t>O</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 гематит және Fe</a:t>
            </a:r>
            <a:r>
              <a:rPr lang="kk-KZ" sz="1800" baseline="-25000" dirty="0">
                <a:latin typeface="Times New Roman" pitchFamily="18" charset="0"/>
                <a:cs typeface="Times New Roman" pitchFamily="18" charset="0"/>
              </a:rPr>
              <a:t>3</a:t>
            </a:r>
            <a:r>
              <a:rPr lang="kk-KZ" sz="1800" dirty="0">
                <a:latin typeface="Times New Roman" pitchFamily="18" charset="0"/>
                <a:cs typeface="Times New Roman" pitchFamily="18" charset="0"/>
              </a:rPr>
              <a:t>О</a:t>
            </a:r>
            <a:r>
              <a:rPr lang="kk-KZ" sz="1800" baseline="-25000" dirty="0">
                <a:latin typeface="Times New Roman" pitchFamily="18" charset="0"/>
                <a:cs typeface="Times New Roman" pitchFamily="18" charset="0"/>
              </a:rPr>
              <a:t>4   </a:t>
            </a:r>
            <a:r>
              <a:rPr lang="kk-KZ" sz="1800" dirty="0">
                <a:latin typeface="Times New Roman" pitchFamily="18" charset="0"/>
                <a:cs typeface="Times New Roman" pitchFamily="18" charset="0"/>
              </a:rPr>
              <a:t>магнетит түрінде болады.</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Кеннің зиянды қоспаларына күкірт, мышьяк және фосфор жатады.</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Домна пештерінің қоспасында темір оксидтері бар осы темір кен материалдарының бір, екі немесе барлық үш түрі болуы мүмкін. Сонымен қатар, шихта құрамында темір бар материалдар болуы мүмкін, мысалы, болатбалқытушы және пісіру шлак.</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Флютің негізгі мақсаты – домна пешіндегі сұйық шойынның үстінде орналасқан темір кендері мен кокс күлінің бос жынысын шлакқа ауыстыру және оған жеткілікті сұйықтық ағынын беру.</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algn="just">
              <a:buNone/>
            </a:pPr>
            <a:r>
              <a:rPr lang="kk-KZ" sz="1800" dirty="0">
                <a:latin typeface="Times New Roman" pitchFamily="18" charset="0"/>
                <a:cs typeface="Times New Roman" pitchFamily="18" charset="0"/>
              </a:rPr>
              <a:t>Флюстердің саны мен түрлері бос темір кенінң мөлшері мен химиялық құрамына, сондай-ақ балқытылған шойынның түріне байланысты. Темір кендерінің бос жынысында әдетте кремнеземнен болады, сондықтан Домна процесінде, әдетте, әктасты флюс  ретінде қолданылады.</a:t>
            </a:r>
            <a:endParaRPr lang="ru-RU" sz="1800" dirty="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a:p>
            <a:pPr algn="just">
              <a:buNone/>
            </a:pPr>
            <a:endParaRPr lang="ru-RU" altLang="ru-RU" sz="1800" dirty="0">
              <a:latin typeface="+mn-lt"/>
            </a:endParaRPr>
          </a:p>
        </p:txBody>
      </p:sp>
      <p:sp>
        <p:nvSpPr>
          <p:cNvPr id="5" name="TextBox 4">
            <a:extLst>
              <a:ext uri="{FF2B5EF4-FFF2-40B4-BE49-F238E27FC236}">
                <a16:creationId xmlns:a16="http://schemas.microsoft.com/office/drawing/2014/main" id="{CAB38196-23BE-DF40-AD3F-ED5F16EB979B}"/>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spTree>
    <p:extLst>
      <p:ext uri="{BB962C8B-B14F-4D97-AF65-F5344CB8AC3E}">
        <p14:creationId xmlns:p14="http://schemas.microsoft.com/office/powerpoint/2010/main" val="28533432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67A01001-72FB-CC4A-AE63-B96085BC58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1E2D1F-A559-FC44-A08F-8DDDEE2E6EE2}" type="slidenum">
              <a:rPr lang="ru-RU" altLang="ru-RU" sz="1400"/>
              <a:pPr eaLnBrk="1" hangingPunct="1">
                <a:spcBef>
                  <a:spcPct val="0"/>
                </a:spcBef>
                <a:buFontTx/>
                <a:buNone/>
              </a:pPr>
              <a:t>9</a:t>
            </a:fld>
            <a:endParaRPr lang="ru-RU" altLang="ru-RU" sz="1400"/>
          </a:p>
        </p:txBody>
      </p:sp>
      <p:sp>
        <p:nvSpPr>
          <p:cNvPr id="4100" name="TextBox 1">
            <a:extLst>
              <a:ext uri="{FF2B5EF4-FFF2-40B4-BE49-F238E27FC236}">
                <a16:creationId xmlns:a16="http://schemas.microsoft.com/office/drawing/2014/main" id="{C285F4B0-CE36-2A42-A853-09F29A028FF5}"/>
              </a:ext>
            </a:extLst>
          </p:cNvPr>
          <p:cNvSpPr txBox="1">
            <a:spLocks noChangeArrowheads="1"/>
          </p:cNvSpPr>
          <p:nvPr/>
        </p:nvSpPr>
        <p:spPr bwMode="auto">
          <a:xfrm>
            <a:off x="251520" y="980728"/>
            <a:ext cx="8640960"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kk-KZ" sz="2000" dirty="0">
                <a:latin typeface="Times New Roman" pitchFamily="18" charset="0"/>
                <a:cs typeface="Times New Roman" pitchFamily="18" charset="0"/>
              </a:rPr>
              <a:t>СаО және MgО  төмен балқу температурасы бар (шамамен 1600 К) сұйық ағынды шлакты тотықсыздандыру мақсатында бос кен жынысы мен кокс күлінің кремнеземді мен глиноземді флюстеуді қамтамасыз етеді.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СаО -ның оң рөлі пешке негізінен кокспен кіретін күкірттің бір бөлігін шлакқа ауыстыруды қамтамасыз ету болып табылады.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СаО және MgО  домна пешіне флюстелген әктас (СаСО</a:t>
            </a:r>
            <a:r>
              <a:rPr lang="kk-KZ" sz="2000" baseline="-25000" dirty="0">
                <a:latin typeface="Times New Roman" pitchFamily="18" charset="0"/>
                <a:cs typeface="Times New Roman" pitchFamily="18" charset="0"/>
              </a:rPr>
              <a:t>3</a:t>
            </a:r>
            <a:r>
              <a:rPr lang="kk-KZ" sz="2000" dirty="0">
                <a:latin typeface="Times New Roman" pitchFamily="18" charset="0"/>
                <a:cs typeface="Times New Roman" pitchFamily="18" charset="0"/>
              </a:rPr>
              <a:t>) және доломит (СаСО</a:t>
            </a:r>
            <a:r>
              <a:rPr lang="kk-KZ" sz="2000" baseline="-25000" dirty="0">
                <a:latin typeface="Times New Roman" pitchFamily="18" charset="0"/>
                <a:cs typeface="Times New Roman" pitchFamily="18" charset="0"/>
              </a:rPr>
              <a:t>3</a:t>
            </a:r>
            <a:r>
              <a:rPr lang="kk-KZ" sz="2000" dirty="0">
                <a:latin typeface="Times New Roman" pitchFamily="18" charset="0"/>
                <a:cs typeface="Times New Roman" pitchFamily="18" charset="0"/>
              </a:rPr>
              <a:t>·MgСО</a:t>
            </a:r>
            <a:r>
              <a:rPr lang="kk-KZ" sz="2000" baseline="-25000" dirty="0">
                <a:latin typeface="Times New Roman" pitchFamily="18" charset="0"/>
                <a:cs typeface="Times New Roman" pitchFamily="18" charset="0"/>
              </a:rPr>
              <a:t>3</a:t>
            </a:r>
            <a:r>
              <a:rPr lang="kk-KZ" sz="2000" dirty="0">
                <a:latin typeface="Times New Roman" pitchFamily="18" charset="0"/>
                <a:cs typeface="Times New Roman" pitchFamily="18" charset="0"/>
              </a:rPr>
              <a:t>) түрінде түседі.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algn="just">
              <a:buNone/>
            </a:pPr>
            <a:r>
              <a:rPr lang="kk-KZ" sz="2000" dirty="0">
                <a:latin typeface="Times New Roman" pitchFamily="18" charset="0"/>
                <a:cs typeface="Times New Roman" pitchFamily="18" charset="0"/>
              </a:rPr>
              <a:t>Бөлшектердің мөлшері 20-50 мм. кейде болат балқыту өндірісінің </a:t>
            </a:r>
            <a:r>
              <a:rPr lang="kk-KZ" sz="2000" dirty="0" err="1">
                <a:latin typeface="Times New Roman" pitchFamily="18" charset="0"/>
                <a:cs typeface="Times New Roman" pitchFamily="18" charset="0"/>
              </a:rPr>
              <a:t>шлакын</a:t>
            </a:r>
            <a:r>
              <a:rPr lang="kk-KZ" sz="2000" dirty="0">
                <a:latin typeface="Times New Roman" pitchFamily="18" charset="0"/>
                <a:cs typeface="Times New Roman" pitchFamily="18" charset="0"/>
              </a:rPr>
              <a:t> қолданылады.</a:t>
            </a:r>
            <a:endParaRPr lang="ru-RU" sz="2000" dirty="0">
              <a:latin typeface="Times New Roman" pitchFamily="18" charset="0"/>
              <a:cs typeface="Times New Roman" pitchFamily="18" charset="0"/>
            </a:endParaRPr>
          </a:p>
          <a:p>
            <a:pPr algn="just">
              <a:buNone/>
            </a:pPr>
            <a:endParaRPr lang="ru-RU" altLang="ru-RU" sz="2000" dirty="0">
              <a:latin typeface="Times New Roman" pitchFamily="18" charset="0"/>
              <a:cs typeface="Times New Roman" pitchFamily="18" charset="0"/>
            </a:endParaRPr>
          </a:p>
          <a:p>
            <a:pPr algn="just">
              <a:buNone/>
            </a:pPr>
            <a:endParaRPr lang="ru-RU" sz="1800" dirty="0">
              <a:latin typeface="+mn-lt"/>
            </a:endParaRPr>
          </a:p>
          <a:p>
            <a:pPr algn="just">
              <a:buNone/>
            </a:pPr>
            <a:endParaRPr lang="ru-RU" sz="1800" dirty="0">
              <a:latin typeface="+mn-lt"/>
            </a:endParaRPr>
          </a:p>
        </p:txBody>
      </p:sp>
      <p:sp>
        <p:nvSpPr>
          <p:cNvPr id="5" name="TextBox 4">
            <a:extLst>
              <a:ext uri="{FF2B5EF4-FFF2-40B4-BE49-F238E27FC236}">
                <a16:creationId xmlns:a16="http://schemas.microsoft.com/office/drawing/2014/main" id="{7AC0E9D3-F742-6248-9A86-B0E90687C3C4}"/>
              </a:ext>
            </a:extLst>
          </p:cNvPr>
          <p:cNvSpPr txBox="1"/>
          <p:nvPr/>
        </p:nvSpPr>
        <p:spPr>
          <a:xfrm>
            <a:off x="467543" y="260648"/>
            <a:ext cx="8352929" cy="461665"/>
          </a:xfrm>
          <a:prstGeom prst="rect">
            <a:avLst/>
          </a:prstGeom>
          <a:noFill/>
        </p:spPr>
        <p:txBody>
          <a:bodyPr wrap="square" rtlCol="0">
            <a:spAutoFit/>
          </a:bodyPr>
          <a:lstStyle/>
          <a:p>
            <a:pPr algn="just"/>
            <a:r>
              <a:rPr lang="ru-RU" sz="2400" b="1" dirty="0">
                <a:solidFill>
                  <a:schemeClr val="accent1">
                    <a:lumMod val="50000"/>
                  </a:schemeClr>
                </a:solidFill>
              </a:rPr>
              <a:t>1. Домна </a:t>
            </a:r>
            <a:r>
              <a:rPr lang="ru-RU" sz="2400" b="1" dirty="0" err="1">
                <a:solidFill>
                  <a:schemeClr val="accent1">
                    <a:lumMod val="50000"/>
                  </a:schemeClr>
                </a:solidFill>
              </a:rPr>
              <a:t>процесіндегі</a:t>
            </a:r>
            <a:r>
              <a:rPr lang="ru-RU" sz="2400" b="1" dirty="0">
                <a:solidFill>
                  <a:schemeClr val="accent1">
                    <a:lumMod val="50000"/>
                  </a:schemeClr>
                </a:solidFill>
              </a:rPr>
              <a:t> </a:t>
            </a:r>
            <a:r>
              <a:rPr lang="ru-RU" sz="2400" b="1" dirty="0" err="1">
                <a:solidFill>
                  <a:schemeClr val="accent1">
                    <a:lumMod val="50000"/>
                  </a:schemeClr>
                </a:solidFill>
              </a:rPr>
              <a:t>шикізат</a:t>
            </a:r>
            <a:r>
              <a:rPr lang="ru-RU" sz="2400" b="1" dirty="0">
                <a:solidFill>
                  <a:schemeClr val="accent1">
                    <a:lumMod val="50000"/>
                  </a:schemeClr>
                </a:solidFill>
              </a:rPr>
              <a:t> пен </a:t>
            </a:r>
            <a:r>
              <a:rPr lang="ru-RU" sz="2400" b="1" dirty="0" err="1">
                <a:solidFill>
                  <a:schemeClr val="accent1">
                    <a:lumMod val="50000"/>
                  </a:schemeClr>
                </a:solidFill>
              </a:rPr>
              <a:t>отын</a:t>
            </a:r>
            <a:endParaRPr lang="x-none" sz="2400" b="1" dirty="0">
              <a:solidFill>
                <a:schemeClr val="accent1">
                  <a:lumMod val="50000"/>
                </a:schemeClr>
              </a:solidFill>
            </a:endParaRPr>
          </a:p>
        </p:txBody>
      </p:sp>
    </p:spTree>
    <p:extLst>
      <p:ext uri="{BB962C8B-B14F-4D97-AF65-F5344CB8AC3E}">
        <p14:creationId xmlns:p14="http://schemas.microsoft.com/office/powerpoint/2010/main" val="21641679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UUID" val="{CC6C18CB-5BAA-46A6-A79F-5F9BFBA04EE5}"/>
  <p:tag name="ISPRING_RESOURCE_FOLDER" val="F:\пед практика\27-01-2021_16-56-50\Новая папка\Лекция_6_Теплоэнергетика_МП\"/>
  <p:tag name="ISPRING_PRESENTATION_PATH" val="F:\пед практика\27-01-2021_16-56-50\Новая папка\Лекция_6_Теплоэнергетика_МП.pptx"/>
  <p:tag name="ISPRING_PROJECT_FOLDER_UPDATED" val="1"/>
  <p:tag name="ISPRING_SCREEN_RECS_UPDATED" val="F:\пед практика\27-01-2021_16-56-50\Новая папка\Лекция_6_Теплоэнергетика_МП\"/>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7974</TotalTime>
  <Words>5865</Words>
  <Application>Microsoft Office PowerPoint</Application>
  <PresentationFormat>Экран (4:3)</PresentationFormat>
  <Paragraphs>481</Paragraphs>
  <Slides>52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52</vt:i4>
      </vt:variant>
    </vt:vector>
  </HeadingPairs>
  <TitlesOfParts>
    <vt:vector size="56" baseType="lpstr">
      <vt:lpstr>Arial</vt:lpstr>
      <vt:lpstr>Times New Roman</vt:lpstr>
      <vt:lpstr>Wingdings</vt:lpstr>
      <vt:lpstr>Оформление по умолчанию</vt:lpstr>
      <vt:lpstr>Домналық процестің мәні.  Домна пеші және оның жұмыс режимдері</vt:lpstr>
      <vt:lpstr>Презентация PowerPoint</vt:lpstr>
      <vt:lpstr>Презентация PowerPoint</vt:lpstr>
      <vt:lpstr>Презентация PowerPoint</vt:lpstr>
      <vt:lpstr>Презентация PowerPoint</vt:lpstr>
      <vt:lpstr>Презентация PowerPoint</vt:lpstr>
      <vt:lpstr>Негізгі темір кендері</vt:lpstr>
      <vt:lpstr>Презентация PowerPoint</vt:lpstr>
      <vt:lpstr>Презентация PowerPoint</vt:lpstr>
      <vt:lpstr>2. Болат алудың екі сатылы процесінің жалпы схемасы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Шойын балқыту кезінде міндеттер шешіледі:</vt:lpstr>
      <vt:lpstr>Презентация PowerPoint</vt:lpstr>
      <vt:lpstr>Презентация PowerPoint</vt:lpstr>
      <vt:lpstr>6-сурет-Домна пешінің жұмыс схемасы</vt:lpstr>
      <vt:lpstr>Презентация PowerPoint</vt:lpstr>
      <vt:lpstr>Домна пешінің техникалық сипаттамалары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KazNTU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Image</dc:creator>
  <cp:lastModifiedBy>Гульзира Мамырбаева</cp:lastModifiedBy>
  <cp:revision>462</cp:revision>
  <cp:lastPrinted>2014-11-22T11:28:06Z</cp:lastPrinted>
  <dcterms:created xsi:type="dcterms:W3CDTF">2012-10-31T08:46:53Z</dcterms:created>
  <dcterms:modified xsi:type="dcterms:W3CDTF">2023-11-08T08:17:30Z</dcterms:modified>
</cp:coreProperties>
</file>