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78" r:id="rId2"/>
    <p:sldId id="257" r:id="rId3"/>
    <p:sldId id="475" r:id="rId4"/>
    <p:sldId id="476" r:id="rId5"/>
    <p:sldId id="477" r:id="rId6"/>
    <p:sldId id="478" r:id="rId7"/>
    <p:sldId id="432" r:id="rId8"/>
    <p:sldId id="430" r:id="rId9"/>
    <p:sldId id="480" r:id="rId10"/>
    <p:sldId id="431" r:id="rId11"/>
    <p:sldId id="433" r:id="rId12"/>
    <p:sldId id="434" r:id="rId13"/>
    <p:sldId id="435" r:id="rId14"/>
    <p:sldId id="437" r:id="rId15"/>
    <p:sldId id="436" r:id="rId16"/>
    <p:sldId id="438" r:id="rId17"/>
    <p:sldId id="443" r:id="rId18"/>
    <p:sldId id="439" r:id="rId19"/>
    <p:sldId id="440" r:id="rId20"/>
    <p:sldId id="441" r:id="rId21"/>
    <p:sldId id="479" r:id="rId22"/>
    <p:sldId id="442" r:id="rId23"/>
    <p:sldId id="444" r:id="rId24"/>
    <p:sldId id="446" r:id="rId25"/>
    <p:sldId id="416" r:id="rId26"/>
    <p:sldId id="356" r:id="rId27"/>
    <p:sldId id="458" r:id="rId28"/>
    <p:sldId id="460" r:id="rId29"/>
    <p:sldId id="461" r:id="rId30"/>
    <p:sldId id="457" r:id="rId31"/>
    <p:sldId id="462" r:id="rId32"/>
    <p:sldId id="467" r:id="rId33"/>
    <p:sldId id="466" r:id="rId34"/>
    <p:sldId id="468" r:id="rId35"/>
    <p:sldId id="469" r:id="rId36"/>
    <p:sldId id="470" r:id="rId37"/>
    <p:sldId id="471" r:id="rId38"/>
    <p:sldId id="472" r:id="rId39"/>
    <p:sldId id="473" r:id="rId40"/>
    <p:sldId id="474" r:id="rId41"/>
    <p:sldId id="258" r:id="rId42"/>
    <p:sldId id="427" r:id="rId43"/>
    <p:sldId id="428" r:id="rId44"/>
    <p:sldId id="429" r:id="rId45"/>
    <p:sldId id="398" r:id="rId46"/>
    <p:sldId id="262" r:id="rId47"/>
  </p:sldIdLst>
  <p:sldSz cx="9144000" cy="6858000" type="screen4x3"/>
  <p:notesSz cx="9866313" cy="6735763"/>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4AF"/>
    <a:srgbClr val="B61AA0"/>
    <a:srgbClr val="CE2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74" autoAdjust="0"/>
  </p:normalViewPr>
  <p:slideViewPr>
    <p:cSldViewPr>
      <p:cViewPr varScale="1">
        <p:scale>
          <a:sx n="79" d="100"/>
          <a:sy n="79" d="100"/>
        </p:scale>
        <p:origin x="1363" y="11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9FA2FF-EC32-AC4F-A0F4-4A0B2AA80F5E}"/>
              </a:ext>
            </a:extLst>
          </p:cNvPr>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МИНИСТЕРСТВО ОБРАЗОВАНИЯ И НАУКИ РЕСПУБЛИКИ КАЗАХСТАН</a:t>
            </a:r>
          </a:p>
        </p:txBody>
      </p:sp>
      <p:sp>
        <p:nvSpPr>
          <p:cNvPr id="5123" name="Rectangle 3">
            <a:extLst>
              <a:ext uri="{FF2B5EF4-FFF2-40B4-BE49-F238E27FC236}">
                <a16:creationId xmlns:a16="http://schemas.microsoft.com/office/drawing/2014/main" id="{6DAB2E61-4517-2E40-96A7-A0063ABBD4AB}"/>
              </a:ext>
            </a:extLst>
          </p:cNvPr>
          <p:cNvSpPr>
            <a:spLocks noGrp="1" noChangeArrowheads="1"/>
          </p:cNvSpPr>
          <p:nvPr>
            <p:ph type="dt" sz="quarter" idx="1"/>
          </p:nvPr>
        </p:nvSpPr>
        <p:spPr bwMode="auto">
          <a:xfrm>
            <a:off x="558800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5124" name="Rectangle 4">
            <a:extLst>
              <a:ext uri="{FF2B5EF4-FFF2-40B4-BE49-F238E27FC236}">
                <a16:creationId xmlns:a16="http://schemas.microsoft.com/office/drawing/2014/main" id="{FB9B7366-D111-9746-8C01-F22E8FC9D07D}"/>
              </a:ext>
            </a:extLst>
          </p:cNvPr>
          <p:cNvSpPr>
            <a:spLocks noGrp="1" noChangeArrowheads="1"/>
          </p:cNvSpPr>
          <p:nvPr>
            <p:ph type="ftr" sz="quarter" idx="2"/>
          </p:nvPr>
        </p:nvSpPr>
        <p:spPr bwMode="auto">
          <a:xfrm>
            <a:off x="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5125" name="Rectangle 5">
            <a:extLst>
              <a:ext uri="{FF2B5EF4-FFF2-40B4-BE49-F238E27FC236}">
                <a16:creationId xmlns:a16="http://schemas.microsoft.com/office/drawing/2014/main" id="{A1EAEC99-7EC3-4A4A-83B2-E3D9F1225B93}"/>
              </a:ext>
            </a:extLst>
          </p:cNvPr>
          <p:cNvSpPr>
            <a:spLocks noGrp="1" noChangeArrowheads="1"/>
          </p:cNvSpPr>
          <p:nvPr>
            <p:ph type="sldNum" sz="quarter" idx="3"/>
          </p:nvPr>
        </p:nvSpPr>
        <p:spPr bwMode="auto">
          <a:xfrm>
            <a:off x="558800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CBF28C5-AE89-A54D-8E3A-CBA7147107C8}" type="slidenum">
              <a:rPr lang="ru-RU" altLang="x-none"/>
              <a:pPr/>
              <a:t>‹#›</a:t>
            </a:fld>
            <a:endParaRPr lang="ru-RU"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FA38896-780E-B44C-B947-828B9B9D8EB3}"/>
              </a:ext>
            </a:extLst>
          </p:cNvPr>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МИНИСТЕРСТВО ОБРАЗОВАНИЯ И НАУКИ РЕСПУБЛИКИ КАЗАХСТАН</a:t>
            </a:r>
          </a:p>
        </p:txBody>
      </p:sp>
      <p:sp>
        <p:nvSpPr>
          <p:cNvPr id="3075" name="Rectangle 3">
            <a:extLst>
              <a:ext uri="{FF2B5EF4-FFF2-40B4-BE49-F238E27FC236}">
                <a16:creationId xmlns:a16="http://schemas.microsoft.com/office/drawing/2014/main" id="{B9B7C76F-685C-3548-AB38-52AB96DA4F7E}"/>
              </a:ext>
            </a:extLst>
          </p:cNvPr>
          <p:cNvSpPr>
            <a:spLocks noGrp="1" noChangeArrowheads="1"/>
          </p:cNvSpPr>
          <p:nvPr>
            <p:ph type="dt" idx="1"/>
          </p:nvPr>
        </p:nvSpPr>
        <p:spPr bwMode="auto">
          <a:xfrm>
            <a:off x="558800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2772" name="Rectangle 4">
            <a:extLst>
              <a:ext uri="{FF2B5EF4-FFF2-40B4-BE49-F238E27FC236}">
                <a16:creationId xmlns:a16="http://schemas.microsoft.com/office/drawing/2014/main" id="{E320D1A9-4F52-FA4E-84B3-C1885628962A}"/>
              </a:ext>
            </a:extLst>
          </p:cNvPr>
          <p:cNvSpPr>
            <a:spLocks noGrp="1" noRot="1" noChangeAspect="1" noChangeArrowheads="1" noTextEdit="1"/>
          </p:cNvSpPr>
          <p:nvPr>
            <p:ph type="sldImg" idx="2"/>
          </p:nvPr>
        </p:nvSpPr>
        <p:spPr bwMode="auto">
          <a:xfrm>
            <a:off x="3249613" y="504825"/>
            <a:ext cx="3370262" cy="2527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9620C8C-5A5E-C34E-8FEA-F8035204EF5F}"/>
              </a:ext>
            </a:extLst>
          </p:cNvPr>
          <p:cNvSpPr>
            <a:spLocks noGrp="1" noChangeArrowheads="1"/>
          </p:cNvSpPr>
          <p:nvPr>
            <p:ph type="body" sz="quarter" idx="3"/>
          </p:nvPr>
        </p:nvSpPr>
        <p:spPr bwMode="auto">
          <a:xfrm>
            <a:off x="985838" y="3198813"/>
            <a:ext cx="7894637"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078" name="Rectangle 6">
            <a:extLst>
              <a:ext uri="{FF2B5EF4-FFF2-40B4-BE49-F238E27FC236}">
                <a16:creationId xmlns:a16="http://schemas.microsoft.com/office/drawing/2014/main" id="{E536320E-1014-BE47-9E71-884909D20A55}"/>
              </a:ext>
            </a:extLst>
          </p:cNvPr>
          <p:cNvSpPr>
            <a:spLocks noGrp="1" noChangeArrowheads="1"/>
          </p:cNvSpPr>
          <p:nvPr>
            <p:ph type="ftr" sz="quarter" idx="4"/>
          </p:nvPr>
        </p:nvSpPr>
        <p:spPr bwMode="auto">
          <a:xfrm>
            <a:off x="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079" name="Rectangle 7">
            <a:extLst>
              <a:ext uri="{FF2B5EF4-FFF2-40B4-BE49-F238E27FC236}">
                <a16:creationId xmlns:a16="http://schemas.microsoft.com/office/drawing/2014/main" id="{AA99A8CC-E0B5-0949-8723-A92F4AB42429}"/>
              </a:ext>
            </a:extLst>
          </p:cNvPr>
          <p:cNvSpPr>
            <a:spLocks noGrp="1" noChangeArrowheads="1"/>
          </p:cNvSpPr>
          <p:nvPr>
            <p:ph type="sldNum" sz="quarter" idx="5"/>
          </p:nvPr>
        </p:nvSpPr>
        <p:spPr bwMode="auto">
          <a:xfrm>
            <a:off x="558800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C4A09B-A890-034F-9810-8B19FC626B93}" type="slidenum">
              <a:rPr lang="ru-RU" altLang="x-none"/>
              <a:pPr/>
              <a:t>‹#›</a:t>
            </a:fld>
            <a:endParaRPr lang="ru-RU" altLang="x-none"/>
          </a:p>
        </p:txBody>
      </p:sp>
    </p:spTree>
    <p:extLst>
      <p:ext uri="{BB962C8B-B14F-4D97-AF65-F5344CB8AC3E}">
        <p14:creationId xmlns:p14="http://schemas.microsoft.com/office/powerpoint/2010/main" val="420507015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AED8294-21A6-8745-B7DF-76F21480465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ru-RU" altLang="x-none"/>
              <a:t>МИНИСТЕРСТВО ОБРАЗОВАНИЯ И НАУКИ РЕСПУБЛИКИ КАЗАХСТАН</a:t>
            </a:r>
          </a:p>
        </p:txBody>
      </p:sp>
      <p:sp>
        <p:nvSpPr>
          <p:cNvPr id="16386" name="Rectangle 7">
            <a:extLst>
              <a:ext uri="{FF2B5EF4-FFF2-40B4-BE49-F238E27FC236}">
                <a16:creationId xmlns:a16="http://schemas.microsoft.com/office/drawing/2014/main" id="{A7F6046D-57B1-1C4D-9ECB-9B69F17A10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ADE68-AEF6-BE4A-B865-E0FDB4DE44FC}" type="slidenum">
              <a:rPr lang="ru-RU" altLang="x-none"/>
              <a:pPr>
                <a:spcBef>
                  <a:spcPct val="0"/>
                </a:spcBef>
              </a:pPr>
              <a:t>1</a:t>
            </a:fld>
            <a:endParaRPr lang="ru-RU" altLang="x-none"/>
          </a:p>
        </p:txBody>
      </p:sp>
      <p:sp>
        <p:nvSpPr>
          <p:cNvPr id="16387" name="Rectangle 2">
            <a:extLst>
              <a:ext uri="{FF2B5EF4-FFF2-40B4-BE49-F238E27FC236}">
                <a16:creationId xmlns:a16="http://schemas.microsoft.com/office/drawing/2014/main" id="{07A07D74-FC14-9244-B98A-B981C452D0F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AF8070C-8E17-684F-B80C-4AAAE752C9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x-none" altLang="x-none">
              <a:latin typeface="Arial" panose="020B0604020202020204" pitchFamily="34" charset="0"/>
            </a:endParaRPr>
          </a:p>
        </p:txBody>
      </p:sp>
    </p:spTree>
    <p:extLst>
      <p:ext uri="{BB962C8B-B14F-4D97-AF65-F5344CB8AC3E}">
        <p14:creationId xmlns:p14="http://schemas.microsoft.com/office/powerpoint/2010/main" val="267934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14D2BD0A-8F85-A044-83B5-CFC20CC36C3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37C4236-D477-A84D-BD57-5D02DE7E0B3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128BAF3-336D-1D49-AE80-423DFF1B611A}"/>
              </a:ext>
            </a:extLst>
          </p:cNvPr>
          <p:cNvSpPr>
            <a:spLocks noGrp="1" noChangeArrowheads="1"/>
          </p:cNvSpPr>
          <p:nvPr>
            <p:ph type="sldNum" sz="quarter" idx="12"/>
          </p:nvPr>
        </p:nvSpPr>
        <p:spPr>
          <a:ln/>
        </p:spPr>
        <p:txBody>
          <a:bodyPr/>
          <a:lstStyle>
            <a:lvl1pPr>
              <a:defRPr/>
            </a:lvl1pPr>
          </a:lstStyle>
          <a:p>
            <a:fld id="{273572B7-12A2-1248-8C4F-E6FFBD60586E}" type="slidenum">
              <a:rPr lang="ru-RU" altLang="x-none"/>
              <a:pPr/>
              <a:t>‹#›</a:t>
            </a:fld>
            <a:endParaRPr lang="ru-RU" altLang="x-none"/>
          </a:p>
        </p:txBody>
      </p:sp>
    </p:spTree>
    <p:extLst>
      <p:ext uri="{BB962C8B-B14F-4D97-AF65-F5344CB8AC3E}">
        <p14:creationId xmlns:p14="http://schemas.microsoft.com/office/powerpoint/2010/main" val="57095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7472DEE6-43BA-3E40-8086-DA92D351E13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B619DA0-ED9F-6844-A45D-1ECFFD73317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0C2FF53-1F5B-BB49-957E-DD550AD8AEB4}"/>
              </a:ext>
            </a:extLst>
          </p:cNvPr>
          <p:cNvSpPr>
            <a:spLocks noGrp="1" noChangeArrowheads="1"/>
          </p:cNvSpPr>
          <p:nvPr>
            <p:ph type="sldNum" sz="quarter" idx="12"/>
          </p:nvPr>
        </p:nvSpPr>
        <p:spPr>
          <a:ln/>
        </p:spPr>
        <p:txBody>
          <a:bodyPr/>
          <a:lstStyle>
            <a:lvl1pPr>
              <a:defRPr/>
            </a:lvl1pPr>
          </a:lstStyle>
          <a:p>
            <a:fld id="{8423C2E2-456C-944F-9F4E-9243380A099C}" type="slidenum">
              <a:rPr lang="ru-RU" altLang="x-none"/>
              <a:pPr/>
              <a:t>‹#›</a:t>
            </a:fld>
            <a:endParaRPr lang="ru-RU" altLang="x-none"/>
          </a:p>
        </p:txBody>
      </p:sp>
    </p:spTree>
    <p:extLst>
      <p:ext uri="{BB962C8B-B14F-4D97-AF65-F5344CB8AC3E}">
        <p14:creationId xmlns:p14="http://schemas.microsoft.com/office/powerpoint/2010/main" val="170743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256E898-7F21-A445-B4A1-82CEDB67B25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E4A4C22-FD05-2E47-9AF7-F41EC4685C1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BC67D53-D4FF-5B48-A1BC-62C7C5D7E003}"/>
              </a:ext>
            </a:extLst>
          </p:cNvPr>
          <p:cNvSpPr>
            <a:spLocks noGrp="1" noChangeArrowheads="1"/>
          </p:cNvSpPr>
          <p:nvPr>
            <p:ph type="sldNum" sz="quarter" idx="12"/>
          </p:nvPr>
        </p:nvSpPr>
        <p:spPr>
          <a:ln/>
        </p:spPr>
        <p:txBody>
          <a:bodyPr/>
          <a:lstStyle>
            <a:lvl1pPr>
              <a:defRPr/>
            </a:lvl1pPr>
          </a:lstStyle>
          <a:p>
            <a:fld id="{1DDACF1A-8BB3-3944-B387-A950D48AA7C7}" type="slidenum">
              <a:rPr lang="ru-RU" altLang="x-none"/>
              <a:pPr/>
              <a:t>‹#›</a:t>
            </a:fld>
            <a:endParaRPr lang="ru-RU" altLang="x-none"/>
          </a:p>
        </p:txBody>
      </p:sp>
    </p:spTree>
    <p:extLst>
      <p:ext uri="{BB962C8B-B14F-4D97-AF65-F5344CB8AC3E}">
        <p14:creationId xmlns:p14="http://schemas.microsoft.com/office/powerpoint/2010/main" val="297818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3A5B1B1-F524-B64D-B8E7-79EDDA39ADE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AC975D7-A01F-D64C-965C-ED92681B4F1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891FFA87-C817-4F4B-A180-032BA05C3F6A}"/>
              </a:ext>
            </a:extLst>
          </p:cNvPr>
          <p:cNvSpPr>
            <a:spLocks noGrp="1" noChangeArrowheads="1"/>
          </p:cNvSpPr>
          <p:nvPr>
            <p:ph type="sldNum" sz="quarter" idx="12"/>
          </p:nvPr>
        </p:nvSpPr>
        <p:spPr>
          <a:ln/>
        </p:spPr>
        <p:txBody>
          <a:bodyPr/>
          <a:lstStyle>
            <a:lvl1pPr>
              <a:defRPr/>
            </a:lvl1pPr>
          </a:lstStyle>
          <a:p>
            <a:fld id="{AA564CFC-5EA5-5E49-B5CE-1FFC23A7C260}" type="slidenum">
              <a:rPr lang="ru-RU" altLang="x-none"/>
              <a:pPr/>
              <a:t>‹#›</a:t>
            </a:fld>
            <a:endParaRPr lang="ru-RU" altLang="x-none"/>
          </a:p>
        </p:txBody>
      </p:sp>
    </p:spTree>
    <p:extLst>
      <p:ext uri="{BB962C8B-B14F-4D97-AF65-F5344CB8AC3E}">
        <p14:creationId xmlns:p14="http://schemas.microsoft.com/office/powerpoint/2010/main" val="220123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7A651071-6A24-5C47-AE8F-34C1FA6028A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3FC8DE9-A6BF-5E44-8201-E6C3C71A728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712B55AE-5157-4246-888A-8888EB0F6FBA}"/>
              </a:ext>
            </a:extLst>
          </p:cNvPr>
          <p:cNvSpPr>
            <a:spLocks noGrp="1" noChangeArrowheads="1"/>
          </p:cNvSpPr>
          <p:nvPr>
            <p:ph type="sldNum" sz="quarter" idx="12"/>
          </p:nvPr>
        </p:nvSpPr>
        <p:spPr>
          <a:ln/>
        </p:spPr>
        <p:txBody>
          <a:bodyPr/>
          <a:lstStyle>
            <a:lvl1pPr>
              <a:defRPr/>
            </a:lvl1pPr>
          </a:lstStyle>
          <a:p>
            <a:fld id="{64583569-1163-9349-B02A-B071F908BFF3}" type="slidenum">
              <a:rPr lang="ru-RU" altLang="x-none"/>
              <a:pPr/>
              <a:t>‹#›</a:t>
            </a:fld>
            <a:endParaRPr lang="ru-RU" altLang="x-none"/>
          </a:p>
        </p:txBody>
      </p:sp>
    </p:spTree>
    <p:extLst>
      <p:ext uri="{BB962C8B-B14F-4D97-AF65-F5344CB8AC3E}">
        <p14:creationId xmlns:p14="http://schemas.microsoft.com/office/powerpoint/2010/main" val="111075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43BB6853-6A4B-E447-9D36-593DDC479398}"/>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F570ECF-25FA-E140-8F79-3AA4EA35805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DD8BC50A-F1AE-7C4A-830F-71814ACE6C77}"/>
              </a:ext>
            </a:extLst>
          </p:cNvPr>
          <p:cNvSpPr>
            <a:spLocks noGrp="1" noChangeArrowheads="1"/>
          </p:cNvSpPr>
          <p:nvPr>
            <p:ph type="sldNum" sz="quarter" idx="12"/>
          </p:nvPr>
        </p:nvSpPr>
        <p:spPr>
          <a:ln/>
        </p:spPr>
        <p:txBody>
          <a:bodyPr/>
          <a:lstStyle>
            <a:lvl1pPr>
              <a:defRPr/>
            </a:lvl1pPr>
          </a:lstStyle>
          <a:p>
            <a:fld id="{B34C56E1-AFFD-4C4A-A111-2BFFF30355F5}" type="slidenum">
              <a:rPr lang="ru-RU" altLang="x-none"/>
              <a:pPr/>
              <a:t>‹#›</a:t>
            </a:fld>
            <a:endParaRPr lang="ru-RU" altLang="x-none"/>
          </a:p>
        </p:txBody>
      </p:sp>
    </p:spTree>
    <p:extLst>
      <p:ext uri="{BB962C8B-B14F-4D97-AF65-F5344CB8AC3E}">
        <p14:creationId xmlns:p14="http://schemas.microsoft.com/office/powerpoint/2010/main" val="104709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0C06AEB2-D1BD-ED42-A68A-CABAB3FDFACB}"/>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3DE58468-CE92-3D45-916C-A230FC9823E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BB4C999F-2C3A-6C41-B190-76034E4B9F6F}"/>
              </a:ext>
            </a:extLst>
          </p:cNvPr>
          <p:cNvSpPr>
            <a:spLocks noGrp="1" noChangeArrowheads="1"/>
          </p:cNvSpPr>
          <p:nvPr>
            <p:ph type="sldNum" sz="quarter" idx="12"/>
          </p:nvPr>
        </p:nvSpPr>
        <p:spPr>
          <a:ln/>
        </p:spPr>
        <p:txBody>
          <a:bodyPr/>
          <a:lstStyle>
            <a:lvl1pPr>
              <a:defRPr/>
            </a:lvl1pPr>
          </a:lstStyle>
          <a:p>
            <a:fld id="{1007F627-E3E9-D34B-A3E4-B60296F01318}" type="slidenum">
              <a:rPr lang="ru-RU" altLang="x-none"/>
              <a:pPr/>
              <a:t>‹#›</a:t>
            </a:fld>
            <a:endParaRPr lang="ru-RU" altLang="x-none"/>
          </a:p>
        </p:txBody>
      </p:sp>
    </p:spTree>
    <p:extLst>
      <p:ext uri="{BB962C8B-B14F-4D97-AF65-F5344CB8AC3E}">
        <p14:creationId xmlns:p14="http://schemas.microsoft.com/office/powerpoint/2010/main" val="151347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11C39DB7-63A1-344E-83B7-DD390DE22441}"/>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6D81D29F-6518-FC45-9911-E1AE27A984F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9833A263-6698-8047-BA0C-DDE41A8A066E}"/>
              </a:ext>
            </a:extLst>
          </p:cNvPr>
          <p:cNvSpPr>
            <a:spLocks noGrp="1" noChangeArrowheads="1"/>
          </p:cNvSpPr>
          <p:nvPr>
            <p:ph type="sldNum" sz="quarter" idx="12"/>
          </p:nvPr>
        </p:nvSpPr>
        <p:spPr>
          <a:ln/>
        </p:spPr>
        <p:txBody>
          <a:bodyPr/>
          <a:lstStyle>
            <a:lvl1pPr>
              <a:defRPr/>
            </a:lvl1pPr>
          </a:lstStyle>
          <a:p>
            <a:fld id="{801D7DF6-89AB-1D4A-B7DD-8AACBC2F62D5}" type="slidenum">
              <a:rPr lang="ru-RU" altLang="x-none"/>
              <a:pPr/>
              <a:t>‹#›</a:t>
            </a:fld>
            <a:endParaRPr lang="ru-RU" altLang="x-none"/>
          </a:p>
        </p:txBody>
      </p:sp>
    </p:spTree>
    <p:extLst>
      <p:ext uri="{BB962C8B-B14F-4D97-AF65-F5344CB8AC3E}">
        <p14:creationId xmlns:p14="http://schemas.microsoft.com/office/powerpoint/2010/main" val="44806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B21627-BBD1-E647-AE1D-5A69D2210D62}"/>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F1987C3C-F35E-6E43-BABA-DE946677245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21FAA2BA-CC49-B344-934B-9088D159D637}"/>
              </a:ext>
            </a:extLst>
          </p:cNvPr>
          <p:cNvSpPr>
            <a:spLocks noGrp="1" noChangeArrowheads="1"/>
          </p:cNvSpPr>
          <p:nvPr>
            <p:ph type="sldNum" sz="quarter" idx="12"/>
          </p:nvPr>
        </p:nvSpPr>
        <p:spPr>
          <a:ln/>
        </p:spPr>
        <p:txBody>
          <a:bodyPr/>
          <a:lstStyle>
            <a:lvl1pPr>
              <a:defRPr/>
            </a:lvl1pPr>
          </a:lstStyle>
          <a:p>
            <a:fld id="{949D82BA-2B26-AE43-A032-19449B34ADD6}" type="slidenum">
              <a:rPr lang="ru-RU" altLang="x-none"/>
              <a:pPr/>
              <a:t>‹#›</a:t>
            </a:fld>
            <a:endParaRPr lang="ru-RU" altLang="x-none"/>
          </a:p>
        </p:txBody>
      </p:sp>
    </p:spTree>
    <p:extLst>
      <p:ext uri="{BB962C8B-B14F-4D97-AF65-F5344CB8AC3E}">
        <p14:creationId xmlns:p14="http://schemas.microsoft.com/office/powerpoint/2010/main" val="375235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3B763B11-A24B-7E4D-A2D2-5EF5E61414D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6DD7260-BC43-764C-9B8F-78411D75969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0F39EE93-4F3A-3E47-A9FF-6EAFF34BD818}"/>
              </a:ext>
            </a:extLst>
          </p:cNvPr>
          <p:cNvSpPr>
            <a:spLocks noGrp="1" noChangeArrowheads="1"/>
          </p:cNvSpPr>
          <p:nvPr>
            <p:ph type="sldNum" sz="quarter" idx="12"/>
          </p:nvPr>
        </p:nvSpPr>
        <p:spPr>
          <a:ln/>
        </p:spPr>
        <p:txBody>
          <a:bodyPr/>
          <a:lstStyle>
            <a:lvl1pPr>
              <a:defRPr/>
            </a:lvl1pPr>
          </a:lstStyle>
          <a:p>
            <a:fld id="{3CB1CECE-3D97-064B-9753-9BB0E6C0C15C}" type="slidenum">
              <a:rPr lang="ru-RU" altLang="x-none"/>
              <a:pPr/>
              <a:t>‹#›</a:t>
            </a:fld>
            <a:endParaRPr lang="ru-RU" altLang="x-none"/>
          </a:p>
        </p:txBody>
      </p:sp>
    </p:spTree>
    <p:extLst>
      <p:ext uri="{BB962C8B-B14F-4D97-AF65-F5344CB8AC3E}">
        <p14:creationId xmlns:p14="http://schemas.microsoft.com/office/powerpoint/2010/main" val="192945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ADE2D027-9BBA-F743-B9D8-79DB2706D951}"/>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99CC660-CE49-F74B-B944-4F8E15DFFFF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70FF9068-4AF3-AD4A-A787-EF6004CF702B}"/>
              </a:ext>
            </a:extLst>
          </p:cNvPr>
          <p:cNvSpPr>
            <a:spLocks noGrp="1" noChangeArrowheads="1"/>
          </p:cNvSpPr>
          <p:nvPr>
            <p:ph type="sldNum" sz="quarter" idx="12"/>
          </p:nvPr>
        </p:nvSpPr>
        <p:spPr>
          <a:ln/>
        </p:spPr>
        <p:txBody>
          <a:bodyPr/>
          <a:lstStyle>
            <a:lvl1pPr>
              <a:defRPr/>
            </a:lvl1pPr>
          </a:lstStyle>
          <a:p>
            <a:fld id="{D2DC5B4D-AEFD-EB4C-897B-F9CAFD4A24FA}" type="slidenum">
              <a:rPr lang="ru-RU" altLang="x-none"/>
              <a:pPr/>
              <a:t>‹#›</a:t>
            </a:fld>
            <a:endParaRPr lang="ru-RU" altLang="x-none"/>
          </a:p>
        </p:txBody>
      </p:sp>
    </p:spTree>
    <p:extLst>
      <p:ext uri="{BB962C8B-B14F-4D97-AF65-F5344CB8AC3E}">
        <p14:creationId xmlns:p14="http://schemas.microsoft.com/office/powerpoint/2010/main" val="364047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45A0D1-90A1-7640-9A64-8C75D905788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x-none"/>
              <a:t>Образец заголовка</a:t>
            </a:r>
          </a:p>
        </p:txBody>
      </p:sp>
      <p:sp>
        <p:nvSpPr>
          <p:cNvPr id="1027" name="Rectangle 3">
            <a:extLst>
              <a:ext uri="{FF2B5EF4-FFF2-40B4-BE49-F238E27FC236}">
                <a16:creationId xmlns:a16="http://schemas.microsoft.com/office/drawing/2014/main" id="{B3FED6AA-0FEC-F44D-9225-01A4ED0D9A9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x-none"/>
              <a:t>Образец текста</a:t>
            </a:r>
          </a:p>
          <a:p>
            <a:pPr lvl="1"/>
            <a:r>
              <a:rPr lang="ru-RU" altLang="x-none"/>
              <a:t>Второй уровень</a:t>
            </a:r>
          </a:p>
          <a:p>
            <a:pPr lvl="2"/>
            <a:r>
              <a:rPr lang="ru-RU" altLang="x-none"/>
              <a:t>Третий уровень</a:t>
            </a:r>
          </a:p>
          <a:p>
            <a:pPr lvl="3"/>
            <a:r>
              <a:rPr lang="ru-RU" altLang="x-none"/>
              <a:t>Четвертый уровень</a:t>
            </a:r>
          </a:p>
          <a:p>
            <a:pPr lvl="4"/>
            <a:r>
              <a:rPr lang="ru-RU" altLang="x-none"/>
              <a:t>Пятый уровень</a:t>
            </a:r>
          </a:p>
        </p:txBody>
      </p:sp>
      <p:sp>
        <p:nvSpPr>
          <p:cNvPr id="1028" name="Rectangle 4">
            <a:extLst>
              <a:ext uri="{FF2B5EF4-FFF2-40B4-BE49-F238E27FC236}">
                <a16:creationId xmlns:a16="http://schemas.microsoft.com/office/drawing/2014/main" id="{78B73F30-36B3-FF40-9BF7-59AD467F631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781DA6D3-DED8-DE44-8AF3-0F525EFEF9B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0CB350B9-BC3B-D642-BEC5-D0273BC63CA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9EEFDD-7374-924B-9C79-AFECC37C0F9C}" type="slidenum">
              <a:rPr lang="ru-RU" altLang="x-none"/>
              <a:pPr/>
              <a:t>‹#›</a:t>
            </a:fld>
            <a:endParaRPr lang="ru-RU"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Номер слайда 5">
            <a:extLst>
              <a:ext uri="{FF2B5EF4-FFF2-40B4-BE49-F238E27FC236}">
                <a16:creationId xmlns:a16="http://schemas.microsoft.com/office/drawing/2014/main" id="{ACD89ED6-3A10-944C-BF97-1972ACE603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A91307-0713-574B-B50F-DC68ABE2FEAF}" type="slidenum">
              <a:rPr lang="ru-RU" altLang="x-none" sz="1400"/>
              <a:pPr>
                <a:spcBef>
                  <a:spcPct val="0"/>
                </a:spcBef>
                <a:buFontTx/>
                <a:buNone/>
              </a:pPr>
              <a:t>1</a:t>
            </a:fld>
            <a:endParaRPr lang="ru-RU" altLang="x-none" sz="1400"/>
          </a:p>
        </p:txBody>
      </p:sp>
      <p:sp>
        <p:nvSpPr>
          <p:cNvPr id="2" name="Rectangle 2">
            <a:extLst>
              <a:ext uri="{FF2B5EF4-FFF2-40B4-BE49-F238E27FC236}">
                <a16:creationId xmlns:a16="http://schemas.microsoft.com/office/drawing/2014/main" id="{31DFBC2B-16A8-B343-946E-5CC1F59E3406}"/>
              </a:ext>
            </a:extLst>
          </p:cNvPr>
          <p:cNvSpPr>
            <a:spLocks noGrp="1" noChangeArrowheads="1"/>
          </p:cNvSpPr>
          <p:nvPr>
            <p:ph type="ctrTitle"/>
          </p:nvPr>
        </p:nvSpPr>
        <p:spPr>
          <a:xfrm>
            <a:off x="251521" y="3276797"/>
            <a:ext cx="8859214" cy="1470025"/>
          </a:xfrm>
          <a:effectLst>
            <a:outerShdw dist="53882" dir="2700000" algn="ctr" rotWithShape="0">
              <a:srgbClr val="CCECFF"/>
            </a:outerShdw>
          </a:effectLst>
        </p:spPr>
        <p:txBody>
          <a:bodyPr/>
          <a:lstStyle/>
          <a:p>
            <a:r>
              <a:rPr lang="ru-RU" sz="3200" b="1" dirty="0">
                <a:solidFill>
                  <a:schemeClr val="accent1">
                    <a:lumMod val="50000"/>
                  </a:schemeClr>
                </a:solidFill>
              </a:rPr>
              <a:t>Электр</a:t>
            </a:r>
            <a:r>
              <a:rPr lang="ru-RU" sz="3200" b="1" dirty="0"/>
              <a:t> </a:t>
            </a:r>
            <a:r>
              <a:rPr lang="ru-RU" sz="3200" b="1" dirty="0" err="1">
                <a:solidFill>
                  <a:schemeClr val="accent1">
                    <a:lumMod val="50000"/>
                  </a:schemeClr>
                </a:solidFill>
              </a:rPr>
              <a:t>пештерінің</a:t>
            </a:r>
            <a:r>
              <a:rPr lang="ru-RU" sz="3200" b="1" dirty="0">
                <a:solidFill>
                  <a:schemeClr val="accent1">
                    <a:lumMod val="50000"/>
                  </a:schemeClr>
                </a:solidFill>
              </a:rPr>
              <a:t> </a:t>
            </a:r>
            <a:r>
              <a:rPr lang="ru-RU" sz="3200" b="1" dirty="0" err="1">
                <a:solidFill>
                  <a:schemeClr val="accent1">
                    <a:lumMod val="50000"/>
                  </a:schemeClr>
                </a:solidFill>
              </a:rPr>
              <a:t>жылулық</a:t>
            </a:r>
            <a:r>
              <a:rPr lang="ru-RU" sz="3200" b="1" dirty="0">
                <a:solidFill>
                  <a:schemeClr val="accent1">
                    <a:lumMod val="50000"/>
                  </a:schemeClr>
                </a:solidFill>
              </a:rPr>
              <a:t> </a:t>
            </a:r>
            <a:r>
              <a:rPr lang="ru-RU" sz="3200" b="1" dirty="0" err="1">
                <a:solidFill>
                  <a:schemeClr val="accent1">
                    <a:lumMod val="50000"/>
                  </a:schemeClr>
                </a:solidFill>
              </a:rPr>
              <a:t>жұмысының</a:t>
            </a:r>
            <a:r>
              <a:rPr lang="ru-RU" sz="3200" b="1" dirty="0">
                <a:solidFill>
                  <a:schemeClr val="accent1">
                    <a:lumMod val="50000"/>
                  </a:schemeClr>
                </a:solidFill>
              </a:rPr>
              <a:t> </a:t>
            </a:r>
            <a:r>
              <a:rPr lang="ru-RU" sz="3200" b="1" dirty="0" err="1">
                <a:solidFill>
                  <a:schemeClr val="accent1">
                    <a:lumMod val="50000"/>
                  </a:schemeClr>
                </a:solidFill>
              </a:rPr>
              <a:t>ерекшеліктері</a:t>
            </a:r>
            <a:endParaRPr lang="ru-RU" sz="3200" b="1" dirty="0">
              <a:solidFill>
                <a:schemeClr val="accent1">
                  <a:lumMod val="50000"/>
                </a:schemeClr>
              </a:solidFill>
            </a:endParaRPr>
          </a:p>
        </p:txBody>
      </p:sp>
      <p:sp>
        <p:nvSpPr>
          <p:cNvPr id="15365" name="Rectangle 7">
            <a:extLst>
              <a:ext uri="{FF2B5EF4-FFF2-40B4-BE49-F238E27FC236}">
                <a16:creationId xmlns:a16="http://schemas.microsoft.com/office/drawing/2014/main" id="{5141FE70-2D95-D842-96F4-3F51B9A0B1AB}"/>
              </a:ext>
            </a:extLst>
          </p:cNvPr>
          <p:cNvSpPr>
            <a:spLocks noChangeArrowheads="1"/>
          </p:cNvSpPr>
          <p:nvPr/>
        </p:nvSpPr>
        <p:spPr bwMode="auto">
          <a:xfrm>
            <a:off x="1011561" y="4603146"/>
            <a:ext cx="75928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altLang="x-non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r>
              <a:rPr kumimoji="0" lang="kk-KZ" altLang="x-non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12 </a:t>
            </a:r>
            <a:r>
              <a:rPr kumimoji="0" lang="ru-RU" altLang="x-non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дәріс</a:t>
            </a:r>
            <a:endParaRPr kumimoji="0" lang="kk-KZ" sz="2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altLang="x-none" sz="1800" b="0" i="0" u="none" strike="noStrike" kern="1200" cap="none" spc="0" normalizeH="0" baseline="0" noProof="0" dirty="0">
              <a:ln>
                <a:noFill/>
              </a:ln>
              <a:solidFill>
                <a:srgbClr val="0000FF"/>
              </a:solidFill>
              <a:effectLst/>
              <a:uLnTx/>
              <a:uFillTx/>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altLang="x-none" sz="1800" b="0" i="0" u="none" strike="noStrike" kern="1200" cap="none" spc="0" normalizeH="0" baseline="0" noProof="0" dirty="0">
                <a:ln>
                  <a:noFill/>
                </a:ln>
                <a:solidFill>
                  <a:srgbClr val="0000FF"/>
                </a:solidFill>
                <a:effectLst/>
                <a:uLnTx/>
                <a:uFillTx/>
                <a:cs typeface="Arial" panose="020B0604020202020204" pitchFamily="34" charset="0"/>
              </a:rPr>
              <a:t> 2  </a:t>
            </a:r>
            <a:r>
              <a:rPr kumimoji="0" lang="ru-RU" altLang="x-none" sz="1800" b="0" i="0" u="none" strike="noStrike" kern="1200" cap="none" spc="0" normalizeH="0" baseline="0" noProof="0" dirty="0" err="1">
                <a:ln>
                  <a:noFill/>
                </a:ln>
                <a:solidFill>
                  <a:srgbClr val="0000FF"/>
                </a:solidFill>
                <a:effectLst/>
                <a:uLnTx/>
                <a:uFillTx/>
                <a:cs typeface="Arial" panose="020B0604020202020204" pitchFamily="34" charset="0"/>
              </a:rPr>
              <a:t>академиялық</a:t>
            </a:r>
            <a:r>
              <a:rPr kumimoji="0" lang="ru-RU" altLang="x-none" sz="1800" b="0" i="0" u="none" strike="noStrike" kern="1200" cap="none" spc="0" normalizeH="0" baseline="0" noProof="0" dirty="0">
                <a:ln>
                  <a:noFill/>
                </a:ln>
                <a:solidFill>
                  <a:srgbClr val="0000FF"/>
                </a:solidFill>
                <a:effectLst/>
                <a:uLnTx/>
                <a:uFillTx/>
                <a:cs typeface="Arial" panose="020B0604020202020204" pitchFamily="34" charset="0"/>
              </a:rPr>
              <a:t> </a:t>
            </a:r>
            <a:r>
              <a:rPr kumimoji="0" lang="ru-RU" altLang="x-none" sz="1800" b="0" i="0" u="none" strike="noStrike" kern="1200" cap="none" spc="0" normalizeH="0" baseline="0" noProof="0" dirty="0" err="1">
                <a:ln>
                  <a:noFill/>
                </a:ln>
                <a:solidFill>
                  <a:srgbClr val="0000FF"/>
                </a:solidFill>
                <a:effectLst/>
                <a:uLnTx/>
                <a:uFillTx/>
                <a:cs typeface="Arial" panose="020B0604020202020204" pitchFamily="34" charset="0"/>
              </a:rPr>
              <a:t>сағат</a:t>
            </a:r>
            <a:endParaRPr kumimoji="0" lang="ru-RU" altLang="x-none" sz="1800" b="0" i="0" u="none" strike="noStrike" kern="1200" cap="none" spc="0" normalizeH="0" baseline="0" noProof="0" dirty="0">
              <a:ln>
                <a:noFill/>
              </a:ln>
              <a:solidFill>
                <a:srgbClr val="0000FF"/>
              </a:solidFill>
              <a:effectLst/>
              <a:uLnTx/>
              <a:uFillTx/>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1800" b="0" i="0" u="none" strike="noStrike" kern="1200" cap="none" spc="0" normalizeH="0" baseline="0" noProof="0" dirty="0">
                <a:ln>
                  <a:noFill/>
                </a:ln>
                <a:solidFill>
                  <a:srgbClr val="0000FF"/>
                </a:solidFill>
                <a:effectLst/>
                <a:uLnTx/>
                <a:uFillTx/>
                <a:cs typeface="Arial" panose="020B0604020202020204" pitchFamily="34" charset="0"/>
              </a:rPr>
              <a:t>Оқытушы - Мамырбаева К.Қ.</a:t>
            </a:r>
            <a:r>
              <a:rPr kumimoji="0" lang="en-US" sz="1800" b="0" i="0" u="none" strike="noStrike" kern="1200" cap="none" spc="0" normalizeH="0" baseline="0" noProof="0" dirty="0">
                <a:ln>
                  <a:noFill/>
                </a:ln>
                <a:solidFill>
                  <a:srgbClr val="0000FF"/>
                </a:solidFill>
                <a:effectLst/>
                <a:uLnTx/>
                <a:uFillTx/>
                <a:cs typeface="Arial" panose="020B0604020202020204" pitchFamily="34" charset="0"/>
              </a:rPr>
              <a:t>,</a:t>
            </a:r>
            <a:r>
              <a:rPr kumimoji="0" lang="kk-KZ" sz="1800" b="0" i="0" u="none" strike="noStrike" kern="1200" cap="none" spc="0" normalizeH="0" baseline="0" noProof="0" dirty="0">
                <a:ln>
                  <a:noFill/>
                </a:ln>
                <a:solidFill>
                  <a:srgbClr val="0000FF"/>
                </a:solidFill>
                <a:effectLst/>
                <a:uLnTx/>
                <a:uFillTx/>
                <a:cs typeface="Arial" panose="020B0604020202020204" pitchFamily="34" charset="0"/>
              </a:rPr>
              <a:t> қауымдастырылған профессор,</a:t>
            </a:r>
            <a:r>
              <a:rPr kumimoji="0" lang="en-US" sz="1800" b="0" i="0" u="none" strike="noStrike" kern="1200" cap="none" spc="0" normalizeH="0" baseline="0" noProof="0" dirty="0">
                <a:ln>
                  <a:noFill/>
                </a:ln>
                <a:solidFill>
                  <a:srgbClr val="0000FF"/>
                </a:solidFill>
                <a:effectLst/>
                <a:uLnTx/>
                <a:uFillTx/>
                <a:cs typeface="Arial" panose="020B0604020202020204" pitchFamily="34" charset="0"/>
              </a:rPr>
              <a:t> </a:t>
            </a:r>
            <a:r>
              <a:rPr kumimoji="0" lang="en-US" sz="1800" b="0" i="0" u="none" strike="noStrike" kern="1200" cap="none" spc="0" normalizeH="0" baseline="0" noProof="0" dirty="0" err="1">
                <a:ln>
                  <a:noFill/>
                </a:ln>
                <a:solidFill>
                  <a:srgbClr val="0000FF"/>
                </a:solidFill>
                <a:effectLst/>
                <a:uLnTx/>
                <a:uFillTx/>
                <a:cs typeface="Arial" panose="020B0604020202020204" pitchFamily="34" charset="0"/>
              </a:rPr>
              <a:t>Ph.D</a:t>
            </a:r>
            <a:endParaRPr kumimoji="0" lang="en-US" sz="1800" b="0" i="0" u="none" strike="noStrike" kern="1200" cap="none" spc="0" normalizeH="0" baseline="0" noProof="0" dirty="0">
              <a:ln>
                <a:noFill/>
              </a:ln>
              <a:solidFill>
                <a:srgbClr val="0000FF"/>
              </a:solidFill>
              <a:effectLst/>
              <a:uLnTx/>
              <a:uFillTx/>
              <a:cs typeface="Arial" panose="020B0604020202020204" pitchFamily="34" charset="0"/>
            </a:endParaRPr>
          </a:p>
        </p:txBody>
      </p:sp>
      <p:sp>
        <p:nvSpPr>
          <p:cNvPr id="4" name="TextBox 3">
            <a:extLst>
              <a:ext uri="{FF2B5EF4-FFF2-40B4-BE49-F238E27FC236}">
                <a16:creationId xmlns:a16="http://schemas.microsoft.com/office/drawing/2014/main" id="{FB96D43D-3EAB-89FD-160B-5A7152DA2531}"/>
              </a:ext>
            </a:extLst>
          </p:cNvPr>
          <p:cNvSpPr txBox="1"/>
          <p:nvPr/>
        </p:nvSpPr>
        <p:spPr>
          <a:xfrm>
            <a:off x="539552" y="250703"/>
            <a:ext cx="8424935" cy="3250121"/>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ru-RU" sz="1800" b="0" i="0" u="sng"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Сәтбаев</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Университеті</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Металлургиялық</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процестер</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жылу</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техникасы</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және</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арнайы</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материалдар</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технологиясы</a:t>
            </a:r>
            <a:r>
              <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ru-RU" sz="1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кафедрасы</a:t>
            </a:r>
            <a:endParaRPr kumimoji="0" lang="ru-RU" sz="1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ru-RU" sz="1400" b="0" i="0" u="sng"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ru-RU" sz="1400" b="0" i="0" u="sng"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2400" b="1" i="0" u="none" strike="noStrike" kern="0" cap="none" spc="0" normalizeH="0" baseline="0" noProof="0" dirty="0">
                <a:ln>
                  <a:noFill/>
                </a:ln>
                <a:solidFill>
                  <a:srgbClr val="0000FF"/>
                </a:solidFill>
                <a:effectLst/>
                <a:uLnTx/>
                <a:uFillTx/>
                <a:latin typeface="Arial"/>
                <a:ea typeface="+mn-ea"/>
                <a:cs typeface="+mn-cs"/>
              </a:rPr>
              <a:t>«</a:t>
            </a:r>
            <a:r>
              <a:rPr kumimoji="0" lang="ru-RU" sz="2400" b="1" i="0" u="none" strike="noStrike" kern="0" cap="none" spc="0" normalizeH="0" baseline="0" noProof="0" dirty="0" err="1">
                <a:ln>
                  <a:noFill/>
                </a:ln>
                <a:solidFill>
                  <a:srgbClr val="0000FF"/>
                </a:solidFill>
                <a:effectLst/>
                <a:uLnTx/>
                <a:uFillTx/>
                <a:latin typeface="Arial"/>
                <a:ea typeface="+mn-ea"/>
                <a:cs typeface="+mn-cs"/>
              </a:rPr>
              <a:t>Металлургиялық</a:t>
            </a:r>
            <a:r>
              <a:rPr kumimoji="0" lang="ru-RU" sz="2400" b="1" i="0" u="none" strike="noStrike" kern="0" cap="none" spc="0" normalizeH="0" baseline="0" noProof="0" dirty="0">
                <a:ln>
                  <a:noFill/>
                </a:ln>
                <a:solidFill>
                  <a:srgbClr val="0000FF"/>
                </a:solidFill>
                <a:effectLst/>
                <a:uLnTx/>
                <a:uFillTx/>
                <a:latin typeface="Arial"/>
                <a:ea typeface="+mn-ea"/>
                <a:cs typeface="+mn-cs"/>
              </a:rPr>
              <a:t> </a:t>
            </a:r>
            <a:r>
              <a:rPr kumimoji="0" lang="ru-RU" sz="2400" b="1" i="0" u="none" strike="noStrike" kern="0" cap="none" spc="0" normalizeH="0" baseline="0" noProof="0" dirty="0" err="1">
                <a:ln>
                  <a:noFill/>
                </a:ln>
                <a:solidFill>
                  <a:srgbClr val="0000FF"/>
                </a:solidFill>
                <a:effectLst/>
                <a:uLnTx/>
                <a:uFillTx/>
                <a:latin typeface="Arial"/>
                <a:ea typeface="+mn-ea"/>
                <a:cs typeface="+mn-cs"/>
              </a:rPr>
              <a:t>процестердің</a:t>
            </a:r>
            <a:r>
              <a:rPr kumimoji="0" lang="ru-RU" sz="2400" b="1" i="0" u="none" strike="noStrike" kern="0" cap="none" spc="0" normalizeH="0" baseline="0" noProof="0" dirty="0">
                <a:ln>
                  <a:noFill/>
                </a:ln>
                <a:solidFill>
                  <a:srgbClr val="0000FF"/>
                </a:solidFill>
                <a:effectLst/>
                <a:uLnTx/>
                <a:uFillTx/>
                <a:latin typeface="Arial"/>
                <a:ea typeface="+mn-ea"/>
                <a:cs typeface="+mn-cs"/>
              </a:rPr>
              <a:t> </a:t>
            </a:r>
            <a:r>
              <a:rPr kumimoji="0" lang="ru-RU" sz="2400" b="1" i="0" u="none" strike="noStrike" kern="0" cap="none" spc="0" normalizeH="0" baseline="0" noProof="0" dirty="0" err="1">
                <a:ln>
                  <a:noFill/>
                </a:ln>
                <a:solidFill>
                  <a:srgbClr val="0000FF"/>
                </a:solidFill>
                <a:effectLst/>
                <a:uLnTx/>
                <a:uFillTx/>
                <a:latin typeface="Arial"/>
                <a:ea typeface="+mn-ea"/>
                <a:cs typeface="+mn-cs"/>
              </a:rPr>
              <a:t>жылуэнергетикасы</a:t>
            </a:r>
            <a:r>
              <a:rPr kumimoji="0" lang="ru-RU" sz="2400" b="1" i="0" u="none" strike="noStrike" kern="0" cap="none" spc="0" normalizeH="0" baseline="0" noProof="0" dirty="0">
                <a:ln>
                  <a:noFill/>
                </a:ln>
                <a:solidFill>
                  <a:srgbClr val="0000FF"/>
                </a:solidFill>
                <a:effectLst/>
                <a:uLnTx/>
                <a:uFillTx/>
                <a:latin typeface="Arial"/>
                <a:ea typeface="+mn-ea"/>
                <a:cs typeface="+mn-cs"/>
              </a:rPr>
              <a:t>» </a:t>
            </a:r>
            <a:r>
              <a:rPr kumimoji="0" lang="ru-RU" sz="2400" b="1" i="0" u="none" strike="noStrike" kern="0" cap="none" spc="0" normalizeH="0" baseline="0" noProof="0" dirty="0" err="1">
                <a:ln>
                  <a:noFill/>
                </a:ln>
                <a:solidFill>
                  <a:srgbClr val="0000FF"/>
                </a:solidFill>
                <a:effectLst/>
                <a:uLnTx/>
                <a:uFillTx/>
                <a:latin typeface="Arial"/>
                <a:ea typeface="+mn-ea"/>
                <a:cs typeface="+mn-cs"/>
              </a:rPr>
              <a:t>пәні</a:t>
            </a:r>
            <a:endParaRPr kumimoji="0" lang="ru-RU" sz="2400" b="1" i="0" u="none" strike="noStrike" kern="0" cap="none" spc="0" normalizeH="0" baseline="0" noProof="0" dirty="0">
              <a:ln>
                <a:noFill/>
              </a:ln>
              <a:solidFill>
                <a:srgbClr val="0000FF"/>
              </a:solidFill>
              <a:effectLst/>
              <a:uLnTx/>
              <a:uFillTx/>
              <a:latin typeface="Arial"/>
              <a:ea typeface="+mn-ea"/>
              <a:cs typeface="+mn-cs"/>
            </a:endParaRPr>
          </a:p>
          <a:p>
            <a:pPr marL="285750" marR="0" lvl="0" indent="-285750" algn="ctr"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ru-RU" sz="1800" b="1" i="0" u="none" strike="noStrike" kern="0" cap="none" spc="0" normalizeH="0" baseline="0" noProof="0" dirty="0">
              <a:ln>
                <a:noFill/>
              </a:ln>
              <a:solidFill>
                <a:srgbClr val="0000F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1800" b="0" i="0" u="none" strike="noStrike" kern="1200" cap="none" spc="0" normalizeH="0" baseline="0" noProof="0" dirty="0">
                <a:ln>
                  <a:noFill/>
                </a:ln>
                <a:solidFill>
                  <a:srgbClr val="000000"/>
                </a:solidFill>
                <a:effectLst/>
                <a:uLnTx/>
                <a:uFillTx/>
                <a:cs typeface="Arial" panose="020B0604020202020204" pitchFamily="34" charset="0"/>
              </a:rPr>
              <a:t>5  кредит – 3/1/0/2</a:t>
            </a:r>
          </a:p>
        </p:txBody>
      </p:sp>
    </p:spTree>
    <p:extLst>
      <p:ext uri="{BB962C8B-B14F-4D97-AF65-F5344CB8AC3E}">
        <p14:creationId xmlns:p14="http://schemas.microsoft.com/office/powerpoint/2010/main" val="14402271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10</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15008" y="836712"/>
            <a:ext cx="864096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sz="1200" dirty="0" err="1"/>
              <a:t>Доғалы</a:t>
            </a:r>
            <a:r>
              <a:rPr lang="ru-RU" sz="1200" dirty="0"/>
              <a:t> </a:t>
            </a:r>
            <a:r>
              <a:rPr lang="ru-RU" sz="1200" dirty="0" err="1"/>
              <a:t>пештерде</a:t>
            </a:r>
            <a:r>
              <a:rPr lang="ru-RU" sz="1200" dirty="0"/>
              <a:t> </a:t>
            </a:r>
            <a:r>
              <a:rPr lang="ru-RU" sz="1200" b="1" dirty="0" err="1">
                <a:solidFill>
                  <a:srgbClr val="C00000"/>
                </a:solidFill>
              </a:rPr>
              <a:t>электр</a:t>
            </a:r>
            <a:r>
              <a:rPr lang="ru-RU" sz="1200" b="1" dirty="0">
                <a:solidFill>
                  <a:srgbClr val="C00000"/>
                </a:solidFill>
              </a:rPr>
              <a:t> </a:t>
            </a:r>
            <a:r>
              <a:rPr lang="ru-RU" sz="1200" b="1" dirty="0" err="1">
                <a:solidFill>
                  <a:srgbClr val="C00000"/>
                </a:solidFill>
              </a:rPr>
              <a:t>энергиясының</a:t>
            </a:r>
            <a:r>
              <a:rPr lang="ru-RU" sz="1200" b="1" dirty="0">
                <a:solidFill>
                  <a:srgbClr val="C00000"/>
                </a:solidFill>
              </a:rPr>
              <a:t> </a:t>
            </a:r>
            <a:r>
              <a:rPr lang="ru-RU" sz="1200" b="1" dirty="0" err="1">
                <a:solidFill>
                  <a:srgbClr val="C00000"/>
                </a:solidFill>
              </a:rPr>
              <a:t>жылуға</a:t>
            </a:r>
            <a:r>
              <a:rPr lang="ru-RU" sz="1200" b="1" dirty="0">
                <a:solidFill>
                  <a:srgbClr val="C00000"/>
                </a:solidFill>
              </a:rPr>
              <a:t> </a:t>
            </a:r>
            <a:r>
              <a:rPr lang="ru-RU" sz="1200" b="1" dirty="0" err="1">
                <a:solidFill>
                  <a:srgbClr val="C00000"/>
                </a:solidFill>
              </a:rPr>
              <a:t>айналуы</a:t>
            </a:r>
            <a:r>
              <a:rPr lang="ru-RU" sz="1200" b="1" dirty="0">
                <a:solidFill>
                  <a:srgbClr val="C00000"/>
                </a:solidFill>
              </a:rPr>
              <a:t> </a:t>
            </a:r>
            <a:r>
              <a:rPr lang="ru-RU" sz="1200" b="1" dirty="0" err="1">
                <a:solidFill>
                  <a:srgbClr val="C00000"/>
                </a:solidFill>
              </a:rPr>
              <a:t>электр</a:t>
            </a:r>
            <a:r>
              <a:rPr lang="ru-RU" sz="1200" b="1" dirty="0">
                <a:solidFill>
                  <a:srgbClr val="C00000"/>
                </a:solidFill>
              </a:rPr>
              <a:t> </a:t>
            </a:r>
            <a:r>
              <a:rPr lang="ru-RU" sz="1200" b="1" dirty="0" err="1">
                <a:solidFill>
                  <a:srgbClr val="C00000"/>
                </a:solidFill>
              </a:rPr>
              <a:t>доғасында</a:t>
            </a:r>
            <a:r>
              <a:rPr lang="ru-RU" sz="1200" b="1" dirty="0">
                <a:solidFill>
                  <a:srgbClr val="C00000"/>
                </a:solidFill>
              </a:rPr>
              <a:t> </a:t>
            </a:r>
            <a:r>
              <a:rPr lang="ru-RU" sz="1200" b="1" dirty="0" err="1">
                <a:solidFill>
                  <a:srgbClr val="C00000"/>
                </a:solidFill>
              </a:rPr>
              <a:t>жүреді</a:t>
            </a:r>
            <a:r>
              <a:rPr lang="ru-RU" sz="1200" dirty="0">
                <a:solidFill>
                  <a:srgbClr val="C00000"/>
                </a:solidFill>
              </a:rPr>
              <a:t>,</a:t>
            </a:r>
            <a:r>
              <a:rPr lang="ru-RU" sz="1200" dirty="0"/>
              <a:t> </a:t>
            </a:r>
            <a:r>
              <a:rPr lang="ru-RU" sz="1200" dirty="0" err="1"/>
              <a:t>бұл</a:t>
            </a:r>
            <a:r>
              <a:rPr lang="ru-RU" sz="1200" dirty="0"/>
              <a:t> </a:t>
            </a:r>
            <a:r>
              <a:rPr lang="ru-RU" sz="1200" dirty="0" err="1">
                <a:solidFill>
                  <a:srgbClr val="1124AF"/>
                </a:solidFill>
              </a:rPr>
              <a:t>газдардағы</a:t>
            </a:r>
            <a:r>
              <a:rPr lang="ru-RU" sz="1200" dirty="0">
                <a:solidFill>
                  <a:srgbClr val="1124AF"/>
                </a:solidFill>
              </a:rPr>
              <a:t> </a:t>
            </a:r>
            <a:r>
              <a:rPr lang="ru-RU" sz="1200" dirty="0" err="1">
                <a:solidFill>
                  <a:srgbClr val="1124AF"/>
                </a:solidFill>
              </a:rPr>
              <a:t>доға</a:t>
            </a:r>
            <a:r>
              <a:rPr lang="ru-RU" sz="1200" dirty="0">
                <a:solidFill>
                  <a:srgbClr val="1124AF"/>
                </a:solidFill>
              </a:rPr>
              <a:t> </a:t>
            </a:r>
            <a:r>
              <a:rPr lang="ru-RU" sz="1200" dirty="0" err="1">
                <a:solidFill>
                  <a:srgbClr val="1124AF"/>
                </a:solidFill>
              </a:rPr>
              <a:t>разрядының</a:t>
            </a:r>
            <a:r>
              <a:rPr lang="ru-RU" sz="1200" dirty="0">
                <a:solidFill>
                  <a:srgbClr val="1124AF"/>
                </a:solidFill>
              </a:rPr>
              <a:t> </a:t>
            </a:r>
            <a:r>
              <a:rPr lang="ru-RU" sz="1200" dirty="0" err="1">
                <a:solidFill>
                  <a:srgbClr val="1124AF"/>
                </a:solidFill>
              </a:rPr>
              <a:t>бір</a:t>
            </a:r>
            <a:r>
              <a:rPr lang="ru-RU" sz="1200" dirty="0">
                <a:solidFill>
                  <a:srgbClr val="1124AF"/>
                </a:solidFill>
              </a:rPr>
              <a:t> </a:t>
            </a:r>
            <a:r>
              <a:rPr lang="ru-RU" sz="1200" dirty="0" err="1">
                <a:solidFill>
                  <a:srgbClr val="1124AF"/>
                </a:solidFill>
              </a:rPr>
              <a:t>түрі</a:t>
            </a:r>
            <a:r>
              <a:rPr lang="ru-RU" sz="1200" dirty="0">
                <a:solidFill>
                  <a:srgbClr val="1124AF"/>
                </a:solidFill>
              </a:rPr>
              <a:t>.</a:t>
            </a:r>
            <a:r>
              <a:rPr lang="ru-RU" sz="1200" dirty="0"/>
              <a:t> </a:t>
            </a:r>
          </a:p>
          <a:p>
            <a:pPr algn="just"/>
            <a:r>
              <a:rPr lang="ru-RU" sz="1200" dirty="0" err="1">
                <a:solidFill>
                  <a:srgbClr val="1124AF"/>
                </a:solidFill>
              </a:rPr>
              <a:t>Мұндай</a:t>
            </a:r>
            <a:r>
              <a:rPr lang="ru-RU" sz="1200" dirty="0">
                <a:solidFill>
                  <a:srgbClr val="1124AF"/>
                </a:solidFill>
              </a:rPr>
              <a:t> разряд </a:t>
            </a:r>
            <a:r>
              <a:rPr lang="ru-RU" sz="1200" dirty="0" err="1">
                <a:solidFill>
                  <a:srgbClr val="1124AF"/>
                </a:solidFill>
              </a:rPr>
              <a:t>кезінде</a:t>
            </a:r>
            <a:r>
              <a:rPr lang="ru-RU" sz="1200" dirty="0">
                <a:solidFill>
                  <a:srgbClr val="1124AF"/>
                </a:solidFill>
              </a:rPr>
              <a:t> </a:t>
            </a:r>
            <a:r>
              <a:rPr lang="ru-RU" sz="1200" dirty="0" err="1">
                <a:solidFill>
                  <a:srgbClr val="1124AF"/>
                </a:solidFill>
              </a:rPr>
              <a:t>доғаның</a:t>
            </a:r>
            <a:r>
              <a:rPr lang="ru-RU" sz="1200" dirty="0">
                <a:solidFill>
                  <a:srgbClr val="1124AF"/>
                </a:solidFill>
              </a:rPr>
              <a:t> </a:t>
            </a:r>
            <a:r>
              <a:rPr lang="ru-RU" sz="1200" dirty="0" err="1">
                <a:solidFill>
                  <a:srgbClr val="1124AF"/>
                </a:solidFill>
              </a:rPr>
              <a:t>салыстырмалы</a:t>
            </a:r>
            <a:r>
              <a:rPr lang="ru-RU" sz="1200" dirty="0">
                <a:solidFill>
                  <a:srgbClr val="1124AF"/>
                </a:solidFill>
              </a:rPr>
              <a:t> </a:t>
            </a:r>
            <a:r>
              <a:rPr lang="ru-RU" sz="1200" dirty="0" err="1">
                <a:solidFill>
                  <a:srgbClr val="1124AF"/>
                </a:solidFill>
              </a:rPr>
              <a:t>түрде</a:t>
            </a:r>
            <a:r>
              <a:rPr lang="ru-RU" sz="1200" dirty="0">
                <a:solidFill>
                  <a:srgbClr val="1124AF"/>
                </a:solidFill>
              </a:rPr>
              <a:t> аз </a:t>
            </a:r>
            <a:r>
              <a:rPr lang="ru-RU" sz="1200" dirty="0" err="1">
                <a:solidFill>
                  <a:srgbClr val="1124AF"/>
                </a:solidFill>
              </a:rPr>
              <a:t>көлемінде</a:t>
            </a:r>
            <a:r>
              <a:rPr lang="ru-RU" sz="1200" dirty="0">
                <a:solidFill>
                  <a:srgbClr val="1124AF"/>
                </a:solidFill>
              </a:rPr>
              <a:t> </a:t>
            </a:r>
            <a:r>
              <a:rPr lang="ru-RU" sz="1200" dirty="0" err="1">
                <a:solidFill>
                  <a:srgbClr val="1124AF"/>
                </a:solidFill>
              </a:rPr>
              <a:t>үлкен</a:t>
            </a:r>
            <a:r>
              <a:rPr lang="ru-RU" sz="1200" dirty="0">
                <a:solidFill>
                  <a:srgbClr val="1124AF"/>
                </a:solidFill>
              </a:rPr>
              <a:t> </a:t>
            </a:r>
            <a:r>
              <a:rPr lang="ru-RU" sz="1200" dirty="0" err="1">
                <a:solidFill>
                  <a:srgbClr val="1124AF"/>
                </a:solidFill>
              </a:rPr>
              <a:t>күштер</a:t>
            </a:r>
            <a:r>
              <a:rPr lang="ru-RU" sz="1200" dirty="0">
                <a:solidFill>
                  <a:srgbClr val="1124AF"/>
                </a:solidFill>
              </a:rPr>
              <a:t> </a:t>
            </a:r>
            <a:r>
              <a:rPr lang="ru-RU" sz="1200" dirty="0" err="1">
                <a:solidFill>
                  <a:srgbClr val="1124AF"/>
                </a:solidFill>
              </a:rPr>
              <a:t>шоғырланып</a:t>
            </a:r>
            <a:r>
              <a:rPr lang="ru-RU" sz="1200" dirty="0">
                <a:solidFill>
                  <a:srgbClr val="1124AF"/>
                </a:solidFill>
              </a:rPr>
              <a:t>, </a:t>
            </a:r>
            <a:r>
              <a:rPr lang="ru-RU" sz="1200" dirty="0" err="1">
                <a:solidFill>
                  <a:srgbClr val="1124AF"/>
                </a:solidFill>
              </a:rPr>
              <a:t>өте</a:t>
            </a:r>
            <a:r>
              <a:rPr lang="ru-RU" sz="1200" dirty="0">
                <a:solidFill>
                  <a:srgbClr val="1124AF"/>
                </a:solidFill>
              </a:rPr>
              <a:t> </a:t>
            </a:r>
            <a:r>
              <a:rPr lang="ru-RU" sz="1200" dirty="0" err="1">
                <a:solidFill>
                  <a:srgbClr val="1124AF"/>
                </a:solidFill>
              </a:rPr>
              <a:t>жоғары</a:t>
            </a:r>
            <a:r>
              <a:rPr lang="ru-RU" sz="1200" dirty="0">
                <a:solidFill>
                  <a:srgbClr val="1124AF"/>
                </a:solidFill>
              </a:rPr>
              <a:t> температура </a:t>
            </a:r>
            <a:r>
              <a:rPr lang="ru-RU" sz="1200" dirty="0" err="1">
                <a:solidFill>
                  <a:srgbClr val="1124AF"/>
                </a:solidFill>
              </a:rPr>
              <a:t>алуға</a:t>
            </a:r>
            <a:r>
              <a:rPr lang="ru-RU" sz="1200" dirty="0">
                <a:solidFill>
                  <a:srgbClr val="1124AF"/>
                </a:solidFill>
              </a:rPr>
              <a:t> </a:t>
            </a:r>
            <a:r>
              <a:rPr lang="ru-RU" sz="1200" dirty="0" err="1">
                <a:solidFill>
                  <a:srgbClr val="1124AF"/>
                </a:solidFill>
              </a:rPr>
              <a:t>болады</a:t>
            </a:r>
            <a:r>
              <a:rPr lang="ru-RU" sz="1200" dirty="0">
                <a:solidFill>
                  <a:srgbClr val="1124AF"/>
                </a:solidFill>
              </a:rPr>
              <a:t>. </a:t>
            </a:r>
          </a:p>
          <a:p>
            <a:pPr algn="just"/>
            <a:r>
              <a:rPr lang="ru-RU" sz="1200" dirty="0" err="1">
                <a:solidFill>
                  <a:srgbClr val="1124AF"/>
                </a:solidFill>
              </a:rPr>
              <a:t>Доғадағы</a:t>
            </a:r>
            <a:r>
              <a:rPr lang="ru-RU" sz="1200" dirty="0">
                <a:solidFill>
                  <a:srgbClr val="1124AF"/>
                </a:solidFill>
              </a:rPr>
              <a:t> </a:t>
            </a:r>
            <a:r>
              <a:rPr lang="ru-RU" sz="1200" dirty="0" err="1">
                <a:solidFill>
                  <a:srgbClr val="C00000"/>
                </a:solidFill>
              </a:rPr>
              <a:t>жылудың</a:t>
            </a:r>
            <a:r>
              <a:rPr lang="ru-RU" sz="1200" dirty="0">
                <a:solidFill>
                  <a:srgbClr val="C00000"/>
                </a:solidFill>
              </a:rPr>
              <a:t> </a:t>
            </a:r>
            <a:r>
              <a:rPr lang="ru-RU" sz="1200" dirty="0" err="1">
                <a:solidFill>
                  <a:srgbClr val="C00000"/>
                </a:solidFill>
              </a:rPr>
              <a:t>жоғары</a:t>
            </a:r>
            <a:r>
              <a:rPr lang="ru-RU" sz="1200" dirty="0">
                <a:solidFill>
                  <a:srgbClr val="C00000"/>
                </a:solidFill>
              </a:rPr>
              <a:t> </a:t>
            </a:r>
            <a:r>
              <a:rPr lang="ru-RU" sz="1200" dirty="0" err="1">
                <a:solidFill>
                  <a:srgbClr val="C00000"/>
                </a:solidFill>
              </a:rPr>
              <a:t>концентрациясы</a:t>
            </a:r>
            <a:r>
              <a:rPr lang="ru-RU" sz="1200" dirty="0">
                <a:solidFill>
                  <a:srgbClr val="C00000"/>
                </a:solidFill>
              </a:rPr>
              <a:t> </a:t>
            </a:r>
            <a:r>
              <a:rPr lang="ru-RU" sz="1200" dirty="0" err="1">
                <a:solidFill>
                  <a:srgbClr val="1124AF"/>
                </a:solidFill>
              </a:rPr>
              <a:t>доғалық</a:t>
            </a:r>
            <a:r>
              <a:rPr lang="ru-RU" sz="1200" dirty="0">
                <a:solidFill>
                  <a:srgbClr val="1124AF"/>
                </a:solidFill>
              </a:rPr>
              <a:t> </a:t>
            </a:r>
            <a:r>
              <a:rPr lang="ru-RU" sz="1200" dirty="0" err="1">
                <a:solidFill>
                  <a:srgbClr val="1124AF"/>
                </a:solidFill>
              </a:rPr>
              <a:t>пештерде</a:t>
            </a:r>
            <a:r>
              <a:rPr lang="ru-RU" sz="1200" dirty="0">
                <a:solidFill>
                  <a:srgbClr val="1124AF"/>
                </a:solidFill>
              </a:rPr>
              <a:t> </a:t>
            </a:r>
            <a:r>
              <a:rPr lang="ru-RU" sz="1200" dirty="0" err="1">
                <a:solidFill>
                  <a:srgbClr val="1124AF"/>
                </a:solidFill>
              </a:rPr>
              <a:t>металды</a:t>
            </a:r>
            <a:r>
              <a:rPr lang="ru-RU" sz="1200" dirty="0">
                <a:solidFill>
                  <a:srgbClr val="1124AF"/>
                </a:solidFill>
              </a:rPr>
              <a:t> </a:t>
            </a:r>
            <a:r>
              <a:rPr lang="ru-RU" sz="1200" dirty="0" err="1">
                <a:solidFill>
                  <a:srgbClr val="1124AF"/>
                </a:solidFill>
              </a:rPr>
              <a:t>жоғары</a:t>
            </a:r>
            <a:r>
              <a:rPr lang="ru-RU" sz="1200" dirty="0">
                <a:solidFill>
                  <a:srgbClr val="1124AF"/>
                </a:solidFill>
              </a:rPr>
              <a:t> </a:t>
            </a:r>
            <a:r>
              <a:rPr lang="ru-RU" sz="1200" dirty="0" err="1">
                <a:solidFill>
                  <a:srgbClr val="1124AF"/>
                </a:solidFill>
              </a:rPr>
              <a:t>жылдамдықпен</a:t>
            </a:r>
            <a:r>
              <a:rPr lang="ru-RU" sz="1200" dirty="0">
                <a:solidFill>
                  <a:srgbClr val="1124AF"/>
                </a:solidFill>
              </a:rPr>
              <a:t> </a:t>
            </a:r>
            <a:r>
              <a:rPr lang="ru-RU" sz="1200" dirty="0" err="1">
                <a:solidFill>
                  <a:srgbClr val="1124AF"/>
                </a:solidFill>
              </a:rPr>
              <a:t>жоғары</a:t>
            </a:r>
            <a:r>
              <a:rPr lang="ru-RU" sz="1200" dirty="0">
                <a:solidFill>
                  <a:srgbClr val="1124AF"/>
                </a:solidFill>
              </a:rPr>
              <a:t> </a:t>
            </a:r>
            <a:r>
              <a:rPr lang="ru-RU" sz="1200" dirty="0" err="1">
                <a:solidFill>
                  <a:srgbClr val="1124AF"/>
                </a:solidFill>
              </a:rPr>
              <a:t>температураға</a:t>
            </a:r>
            <a:r>
              <a:rPr lang="ru-RU" sz="1200" dirty="0">
                <a:solidFill>
                  <a:srgbClr val="1124AF"/>
                </a:solidFill>
              </a:rPr>
              <a:t> </a:t>
            </a:r>
            <a:r>
              <a:rPr lang="ru-RU" sz="1200" dirty="0" err="1">
                <a:solidFill>
                  <a:srgbClr val="1124AF"/>
                </a:solidFill>
              </a:rPr>
              <a:t>дейін</a:t>
            </a:r>
            <a:r>
              <a:rPr lang="ru-RU" sz="1200" dirty="0">
                <a:solidFill>
                  <a:srgbClr val="1124AF"/>
                </a:solidFill>
              </a:rPr>
              <a:t> </a:t>
            </a:r>
            <a:r>
              <a:rPr lang="ru-RU" sz="1200" dirty="0" err="1">
                <a:solidFill>
                  <a:srgbClr val="1124AF"/>
                </a:solidFill>
              </a:rPr>
              <a:t>балқытуға</a:t>
            </a:r>
            <a:r>
              <a:rPr lang="ru-RU" sz="1200" dirty="0">
                <a:solidFill>
                  <a:srgbClr val="1124AF"/>
                </a:solidFill>
              </a:rPr>
              <a:t> </a:t>
            </a:r>
            <a:r>
              <a:rPr lang="ru-RU" sz="1200" dirty="0" err="1">
                <a:solidFill>
                  <a:srgbClr val="1124AF"/>
                </a:solidFill>
              </a:rPr>
              <a:t>және</a:t>
            </a:r>
            <a:r>
              <a:rPr lang="ru-RU" sz="1200" dirty="0">
                <a:solidFill>
                  <a:srgbClr val="1124AF"/>
                </a:solidFill>
              </a:rPr>
              <a:t> </a:t>
            </a:r>
            <a:r>
              <a:rPr lang="ru-RU" sz="1200" dirty="0" err="1">
                <a:solidFill>
                  <a:srgbClr val="1124AF"/>
                </a:solidFill>
              </a:rPr>
              <a:t>қыздыруға</a:t>
            </a:r>
            <a:r>
              <a:rPr lang="ru-RU" sz="1200" dirty="0">
                <a:solidFill>
                  <a:srgbClr val="1124AF"/>
                </a:solidFill>
              </a:rPr>
              <a:t> </a:t>
            </a:r>
            <a:r>
              <a:rPr lang="ru-RU" sz="1200" dirty="0" err="1">
                <a:solidFill>
                  <a:srgbClr val="1124AF"/>
                </a:solidFill>
              </a:rPr>
              <a:t>мүмкіндік</a:t>
            </a:r>
            <a:r>
              <a:rPr lang="ru-RU" sz="1200" dirty="0">
                <a:solidFill>
                  <a:srgbClr val="1124AF"/>
                </a:solidFill>
              </a:rPr>
              <a:t> </a:t>
            </a:r>
            <a:r>
              <a:rPr lang="ru-RU" sz="1200" dirty="0" err="1">
                <a:solidFill>
                  <a:srgbClr val="1124AF"/>
                </a:solidFill>
              </a:rPr>
              <a:t>береді</a:t>
            </a:r>
            <a:r>
              <a:rPr lang="ru-RU" sz="1200" dirty="0">
                <a:solidFill>
                  <a:srgbClr val="1124AF"/>
                </a:solidFill>
              </a:rPr>
              <a:t>.</a:t>
            </a:r>
          </a:p>
          <a:p>
            <a:pPr algn="just"/>
            <a:endParaRPr lang="ru-RU" sz="1200" dirty="0"/>
          </a:p>
          <a:p>
            <a:pPr algn="just"/>
            <a:r>
              <a:rPr lang="ru-RU" sz="1200" dirty="0" err="1"/>
              <a:t>Металдың</a:t>
            </a:r>
            <a:r>
              <a:rPr lang="ru-RU" sz="1200" dirty="0"/>
              <a:t> </a:t>
            </a:r>
            <a:r>
              <a:rPr lang="ru-RU" sz="1200" dirty="0" err="1"/>
              <a:t>доға</a:t>
            </a:r>
            <a:r>
              <a:rPr lang="ru-RU" sz="1200" dirty="0"/>
              <a:t> </a:t>
            </a:r>
            <a:r>
              <a:rPr lang="ru-RU" sz="1200" dirty="0" err="1"/>
              <a:t>арқылы</a:t>
            </a:r>
            <a:r>
              <a:rPr lang="ru-RU" sz="1200" dirty="0"/>
              <a:t> </a:t>
            </a:r>
            <a:r>
              <a:rPr lang="ru-RU" sz="1200" dirty="0" err="1"/>
              <a:t>қызуын</a:t>
            </a:r>
            <a:r>
              <a:rPr lang="ru-RU" sz="1200" dirty="0"/>
              <a:t> </a:t>
            </a:r>
            <a:r>
              <a:rPr lang="ru-RU" sz="1200" dirty="0" err="1"/>
              <a:t>тікелей</a:t>
            </a:r>
            <a:r>
              <a:rPr lang="ru-RU" sz="1200" dirty="0"/>
              <a:t> (электрод пен </a:t>
            </a:r>
            <a:r>
              <a:rPr lang="ru-RU" sz="1200" dirty="0" err="1"/>
              <a:t>балқытылған</a:t>
            </a:r>
            <a:r>
              <a:rPr lang="ru-RU" sz="1200" dirty="0"/>
              <a:t> </a:t>
            </a:r>
            <a:r>
              <a:rPr lang="ru-RU" sz="1200" dirty="0" err="1"/>
              <a:t>металдың</a:t>
            </a:r>
            <a:r>
              <a:rPr lang="ru-RU" sz="1200" dirty="0"/>
              <a:t> </a:t>
            </a:r>
            <a:r>
              <a:rPr lang="ru-RU" sz="1200" dirty="0" err="1"/>
              <a:t>арасында</a:t>
            </a:r>
            <a:r>
              <a:rPr lang="ru-RU" sz="1200" dirty="0"/>
              <a:t> </a:t>
            </a:r>
            <a:r>
              <a:rPr lang="ru-RU" sz="1200" dirty="0" err="1"/>
              <a:t>доға</a:t>
            </a:r>
            <a:r>
              <a:rPr lang="ru-RU" sz="1200" dirty="0"/>
              <a:t> </a:t>
            </a:r>
            <a:r>
              <a:rPr lang="ru-RU" sz="1200" dirty="0" err="1"/>
              <a:t>жанып</a:t>
            </a:r>
            <a:r>
              <a:rPr lang="ru-RU" sz="1200" dirty="0"/>
              <a:t> </a:t>
            </a:r>
            <a:r>
              <a:rPr lang="ru-RU" sz="1200" dirty="0" err="1"/>
              <a:t>тұрса</a:t>
            </a:r>
            <a:r>
              <a:rPr lang="ru-RU" sz="1200" dirty="0"/>
              <a:t>) </a:t>
            </a:r>
            <a:r>
              <a:rPr lang="ru-RU" sz="1200" dirty="0" err="1"/>
              <a:t>немесе</a:t>
            </a:r>
            <a:r>
              <a:rPr lang="ru-RU" sz="1200" dirty="0"/>
              <a:t> </a:t>
            </a:r>
            <a:r>
              <a:rPr lang="ru-RU" sz="1200" dirty="0" err="1">
                <a:solidFill>
                  <a:srgbClr val="FF0000"/>
                </a:solidFill>
              </a:rPr>
              <a:t>доға</a:t>
            </a:r>
            <a:r>
              <a:rPr lang="ru-RU" sz="1200" dirty="0">
                <a:solidFill>
                  <a:srgbClr val="FF0000"/>
                </a:solidFill>
              </a:rPr>
              <a:t> </a:t>
            </a:r>
            <a:r>
              <a:rPr lang="ru-RU" sz="1200" dirty="0" err="1">
                <a:solidFill>
                  <a:srgbClr val="FF0000"/>
                </a:solidFill>
              </a:rPr>
              <a:t>екі</a:t>
            </a:r>
            <a:r>
              <a:rPr lang="ru-RU" sz="1200" dirty="0">
                <a:solidFill>
                  <a:srgbClr val="FF0000"/>
                </a:solidFill>
              </a:rPr>
              <a:t> электрод </a:t>
            </a:r>
            <a:r>
              <a:rPr lang="ru-RU" sz="1200" dirty="0" err="1">
                <a:solidFill>
                  <a:srgbClr val="FF0000"/>
                </a:solidFill>
              </a:rPr>
              <a:t>арасында</a:t>
            </a:r>
            <a:r>
              <a:rPr lang="ru-RU" sz="1200" dirty="0">
                <a:solidFill>
                  <a:srgbClr val="FF0000"/>
                </a:solidFill>
              </a:rPr>
              <a:t> </a:t>
            </a:r>
            <a:r>
              <a:rPr lang="ru-RU" sz="1200" dirty="0" err="1">
                <a:solidFill>
                  <a:srgbClr val="FF0000"/>
                </a:solidFill>
              </a:rPr>
              <a:t>жанғанда</a:t>
            </a:r>
            <a:r>
              <a:rPr lang="ru-RU" sz="1200" dirty="0">
                <a:solidFill>
                  <a:srgbClr val="FF0000"/>
                </a:solidFill>
              </a:rPr>
              <a:t> </a:t>
            </a:r>
            <a:r>
              <a:rPr lang="ru-RU" sz="1200" dirty="0" err="1">
                <a:solidFill>
                  <a:srgbClr val="FF0000"/>
                </a:solidFill>
              </a:rPr>
              <a:t>сәулелену</a:t>
            </a:r>
            <a:r>
              <a:rPr lang="ru-RU" sz="1200" dirty="0">
                <a:solidFill>
                  <a:srgbClr val="FF0000"/>
                </a:solidFill>
              </a:rPr>
              <a:t> </a:t>
            </a:r>
            <a:r>
              <a:rPr lang="ru-RU" sz="1200" dirty="0" err="1">
                <a:solidFill>
                  <a:srgbClr val="FF0000"/>
                </a:solidFill>
              </a:rPr>
              <a:t>арқылы</a:t>
            </a:r>
            <a:r>
              <a:rPr lang="ru-RU" sz="1200" dirty="0">
                <a:solidFill>
                  <a:srgbClr val="FF0000"/>
                </a:solidFill>
              </a:rPr>
              <a:t> </a:t>
            </a:r>
            <a:r>
              <a:rPr lang="ru-RU" sz="1200" dirty="0" err="1">
                <a:solidFill>
                  <a:srgbClr val="FF0000"/>
                </a:solidFill>
              </a:rPr>
              <a:t>жүзеге</a:t>
            </a:r>
            <a:r>
              <a:rPr lang="ru-RU" sz="1200" dirty="0">
                <a:solidFill>
                  <a:srgbClr val="FF0000"/>
                </a:solidFill>
              </a:rPr>
              <a:t> </a:t>
            </a:r>
            <a:r>
              <a:rPr lang="ru-RU" sz="1200" dirty="0" err="1">
                <a:solidFill>
                  <a:srgbClr val="FF0000"/>
                </a:solidFill>
              </a:rPr>
              <a:t>асырылуы</a:t>
            </a:r>
            <a:r>
              <a:rPr lang="ru-RU" sz="1200" dirty="0">
                <a:solidFill>
                  <a:srgbClr val="FF0000"/>
                </a:solidFill>
              </a:rPr>
              <a:t> </a:t>
            </a:r>
            <a:r>
              <a:rPr lang="ru-RU" sz="1200" dirty="0" err="1">
                <a:solidFill>
                  <a:srgbClr val="FF0000"/>
                </a:solidFill>
              </a:rPr>
              <a:t>мүмкін</a:t>
            </a:r>
            <a:r>
              <a:rPr lang="ru-RU" sz="1200" dirty="0"/>
              <a:t>.</a:t>
            </a:r>
          </a:p>
          <a:p>
            <a:pPr algn="just"/>
            <a:endParaRPr lang="ru-RU" sz="1200" dirty="0">
              <a:solidFill>
                <a:srgbClr val="1124AF"/>
              </a:solidFill>
            </a:endParaRPr>
          </a:p>
          <a:p>
            <a:pPr algn="just"/>
            <a:r>
              <a:rPr lang="ru-RU" sz="1200" b="1" u="sng" dirty="0" err="1">
                <a:solidFill>
                  <a:srgbClr val="1124AF"/>
                </a:solidFill>
              </a:rPr>
              <a:t>Бірінші</a:t>
            </a:r>
            <a:r>
              <a:rPr lang="ru-RU" sz="1200" b="1" u="sng" dirty="0">
                <a:solidFill>
                  <a:srgbClr val="1124AF"/>
                </a:solidFill>
              </a:rPr>
              <a:t> </a:t>
            </a:r>
            <a:r>
              <a:rPr lang="ru-RU" sz="1200" b="1" u="sng" dirty="0" err="1">
                <a:solidFill>
                  <a:srgbClr val="1124AF"/>
                </a:solidFill>
              </a:rPr>
              <a:t>типтегі</a:t>
            </a:r>
            <a:r>
              <a:rPr lang="ru-RU" sz="1200" b="1" u="sng" dirty="0">
                <a:solidFill>
                  <a:srgbClr val="1124AF"/>
                </a:solidFill>
              </a:rPr>
              <a:t> </a:t>
            </a:r>
            <a:r>
              <a:rPr lang="ru-RU" sz="1200" b="1" i="1" u="sng" dirty="0" err="1">
                <a:solidFill>
                  <a:srgbClr val="1124AF"/>
                </a:solidFill>
              </a:rPr>
              <a:t>пештер</a:t>
            </a:r>
            <a:r>
              <a:rPr lang="ru-RU" sz="1200" dirty="0">
                <a:solidFill>
                  <a:srgbClr val="1124AF"/>
                </a:solidFill>
              </a:rPr>
              <a:t> - </a:t>
            </a:r>
            <a:r>
              <a:rPr lang="ru-RU" sz="1200" i="1" dirty="0" err="1">
                <a:solidFill>
                  <a:srgbClr val="1124AF"/>
                </a:solidFill>
              </a:rPr>
              <a:t>тікелей</a:t>
            </a:r>
            <a:r>
              <a:rPr lang="ru-RU" sz="1200" i="1" dirty="0">
                <a:solidFill>
                  <a:srgbClr val="1124AF"/>
                </a:solidFill>
              </a:rPr>
              <a:t> </a:t>
            </a:r>
            <a:r>
              <a:rPr lang="ru-RU" sz="1200" i="1" dirty="0" err="1">
                <a:solidFill>
                  <a:srgbClr val="1124AF"/>
                </a:solidFill>
              </a:rPr>
              <a:t>доғалы</a:t>
            </a:r>
            <a:r>
              <a:rPr lang="ru-RU" sz="1200" i="1" dirty="0">
                <a:solidFill>
                  <a:srgbClr val="1124AF"/>
                </a:solidFill>
              </a:rPr>
              <a:t> </a:t>
            </a:r>
            <a:r>
              <a:rPr lang="ru-RU" sz="1200" i="1" dirty="0" err="1">
                <a:solidFill>
                  <a:srgbClr val="1124AF"/>
                </a:solidFill>
              </a:rPr>
              <a:t>пештер</a:t>
            </a:r>
            <a:r>
              <a:rPr lang="ru-RU" sz="1200" dirty="0">
                <a:solidFill>
                  <a:srgbClr val="1124AF"/>
                </a:solidFill>
              </a:rPr>
              <a:t> , </a:t>
            </a:r>
            <a:r>
              <a:rPr lang="ru-RU" sz="1200" dirty="0" err="1">
                <a:solidFill>
                  <a:srgbClr val="1124AF"/>
                </a:solidFill>
              </a:rPr>
              <a:t>екінші</a:t>
            </a:r>
            <a:r>
              <a:rPr lang="ru-RU" sz="1200" dirty="0">
                <a:solidFill>
                  <a:srgbClr val="1124AF"/>
                </a:solidFill>
              </a:rPr>
              <a:t> тип - </a:t>
            </a:r>
            <a:r>
              <a:rPr lang="ru-RU" sz="1200" i="1" dirty="0" err="1">
                <a:solidFill>
                  <a:srgbClr val="1124AF"/>
                </a:solidFill>
              </a:rPr>
              <a:t>жанама</a:t>
            </a:r>
            <a:r>
              <a:rPr lang="ru-RU" sz="1200" i="1" dirty="0">
                <a:solidFill>
                  <a:srgbClr val="1124AF"/>
                </a:solidFill>
              </a:rPr>
              <a:t> </a:t>
            </a:r>
            <a:r>
              <a:rPr lang="ru-RU" sz="1200" i="1" dirty="0" err="1">
                <a:solidFill>
                  <a:srgbClr val="1124AF"/>
                </a:solidFill>
              </a:rPr>
              <a:t>доғалы</a:t>
            </a:r>
            <a:r>
              <a:rPr lang="ru-RU" sz="1200" i="1" dirty="0">
                <a:solidFill>
                  <a:srgbClr val="1124AF"/>
                </a:solidFill>
              </a:rPr>
              <a:t> </a:t>
            </a:r>
            <a:r>
              <a:rPr lang="ru-RU" sz="1200" i="1" dirty="0" err="1">
                <a:solidFill>
                  <a:srgbClr val="1124AF"/>
                </a:solidFill>
              </a:rPr>
              <a:t>пештер</a:t>
            </a:r>
            <a:r>
              <a:rPr lang="ru-RU" sz="1200" dirty="0">
                <a:solidFill>
                  <a:srgbClr val="1124AF"/>
                </a:solidFill>
              </a:rPr>
              <a:t>.</a:t>
            </a:r>
          </a:p>
          <a:p>
            <a:pPr algn="just"/>
            <a:r>
              <a:rPr lang="ru-RU" sz="1200" b="1" i="1" dirty="0" err="1">
                <a:solidFill>
                  <a:srgbClr val="1124AF"/>
                </a:solidFill>
              </a:rPr>
              <a:t>Жанама</a:t>
            </a:r>
            <a:r>
              <a:rPr lang="ru-RU" sz="1200" b="1" i="1" dirty="0">
                <a:solidFill>
                  <a:srgbClr val="1124AF"/>
                </a:solidFill>
              </a:rPr>
              <a:t> </a:t>
            </a:r>
            <a:r>
              <a:rPr lang="ru-RU" sz="1200" b="1" i="1" dirty="0" err="1">
                <a:solidFill>
                  <a:srgbClr val="1124AF"/>
                </a:solidFill>
              </a:rPr>
              <a:t>қыздыру</a:t>
            </a:r>
            <a:r>
              <a:rPr lang="ru-RU" sz="1200" b="1" i="1" dirty="0">
                <a:solidFill>
                  <a:srgbClr val="1124AF"/>
                </a:solidFill>
              </a:rPr>
              <a:t> </a:t>
            </a:r>
            <a:r>
              <a:rPr lang="ru-RU" sz="1200" b="1" i="1" dirty="0" err="1">
                <a:solidFill>
                  <a:srgbClr val="1124AF"/>
                </a:solidFill>
              </a:rPr>
              <a:t>пештерінде</a:t>
            </a:r>
            <a:r>
              <a:rPr lang="ru-RU" sz="1200" dirty="0"/>
              <a:t> </a:t>
            </a:r>
            <a:r>
              <a:rPr lang="ru-RU" sz="1200" dirty="0" err="1"/>
              <a:t>жоғары</a:t>
            </a:r>
            <a:r>
              <a:rPr lang="ru-RU" sz="1200" dirty="0"/>
              <a:t> </a:t>
            </a:r>
            <a:r>
              <a:rPr lang="ru-RU" sz="1200" dirty="0" err="1"/>
              <a:t>температуралы</a:t>
            </a:r>
            <a:r>
              <a:rPr lang="ru-RU" sz="1200" dirty="0"/>
              <a:t> </a:t>
            </a:r>
            <a:r>
              <a:rPr lang="ru-RU" sz="1200" dirty="0" err="1"/>
              <a:t>көз</a:t>
            </a:r>
            <a:r>
              <a:rPr lang="ru-RU" sz="1200" dirty="0"/>
              <a:t> металл </a:t>
            </a:r>
            <a:r>
              <a:rPr lang="ru-RU" sz="1200" dirty="0" err="1"/>
              <a:t>бетінен</a:t>
            </a:r>
            <a:r>
              <a:rPr lang="ru-RU" sz="1200" dirty="0"/>
              <a:t> </a:t>
            </a:r>
            <a:r>
              <a:rPr lang="ru-RU" sz="1200" dirty="0" err="1"/>
              <a:t>белгілі</a:t>
            </a:r>
            <a:r>
              <a:rPr lang="ru-RU" sz="1200" dirty="0"/>
              <a:t> </a:t>
            </a:r>
            <a:r>
              <a:rPr lang="ru-RU" sz="1200" dirty="0" err="1"/>
              <a:t>бір</a:t>
            </a:r>
            <a:r>
              <a:rPr lang="ru-RU" sz="1200" dirty="0"/>
              <a:t> </a:t>
            </a:r>
            <a:r>
              <a:rPr lang="ru-RU" sz="1200" dirty="0" err="1"/>
              <a:t>қашықтықта</a:t>
            </a:r>
            <a:r>
              <a:rPr lang="ru-RU" sz="1200" dirty="0"/>
              <a:t> </a:t>
            </a:r>
            <a:r>
              <a:rPr lang="ru-RU" sz="1200" dirty="0" err="1"/>
              <a:t>шығарылады</a:t>
            </a:r>
            <a:r>
              <a:rPr lang="ru-RU" sz="1200" dirty="0"/>
              <a:t> </a:t>
            </a:r>
            <a:r>
              <a:rPr lang="ru-RU" sz="1200" dirty="0" err="1"/>
              <a:t>және</a:t>
            </a:r>
            <a:r>
              <a:rPr lang="ru-RU" sz="1200" dirty="0"/>
              <a:t> </a:t>
            </a:r>
            <a:r>
              <a:rPr lang="ru-RU" sz="1200" dirty="0" err="1">
                <a:solidFill>
                  <a:srgbClr val="C00000"/>
                </a:solidFill>
              </a:rPr>
              <a:t>доғадан</a:t>
            </a:r>
            <a:r>
              <a:rPr lang="ru-RU" sz="1200" dirty="0">
                <a:solidFill>
                  <a:srgbClr val="C00000"/>
                </a:solidFill>
              </a:rPr>
              <a:t> </a:t>
            </a:r>
            <a:r>
              <a:rPr lang="ru-RU" sz="1200" dirty="0" err="1">
                <a:solidFill>
                  <a:srgbClr val="C00000"/>
                </a:solidFill>
              </a:rPr>
              <a:t>шығарылатын</a:t>
            </a:r>
            <a:r>
              <a:rPr lang="ru-RU" sz="1200" dirty="0">
                <a:solidFill>
                  <a:srgbClr val="C00000"/>
                </a:solidFill>
              </a:rPr>
              <a:t> </a:t>
            </a:r>
            <a:r>
              <a:rPr lang="ru-RU" sz="1200" dirty="0" err="1">
                <a:solidFill>
                  <a:srgbClr val="C00000"/>
                </a:solidFill>
              </a:rPr>
              <a:t>жылудың</a:t>
            </a:r>
            <a:r>
              <a:rPr lang="ru-RU" sz="1200" dirty="0">
                <a:solidFill>
                  <a:srgbClr val="C00000"/>
                </a:solidFill>
              </a:rPr>
              <a:t> тек </a:t>
            </a:r>
            <a:r>
              <a:rPr lang="ru-RU" sz="1200" dirty="0" err="1">
                <a:solidFill>
                  <a:srgbClr val="C00000"/>
                </a:solidFill>
              </a:rPr>
              <a:t>бір</a:t>
            </a:r>
            <a:r>
              <a:rPr lang="ru-RU" sz="1200" dirty="0">
                <a:solidFill>
                  <a:srgbClr val="C00000"/>
                </a:solidFill>
              </a:rPr>
              <a:t> </a:t>
            </a:r>
            <a:r>
              <a:rPr lang="ru-RU" sz="1200" dirty="0" err="1">
                <a:solidFill>
                  <a:srgbClr val="C00000"/>
                </a:solidFill>
              </a:rPr>
              <a:t>бөлігі</a:t>
            </a:r>
            <a:r>
              <a:rPr lang="ru-RU" sz="1200" dirty="0">
                <a:solidFill>
                  <a:srgbClr val="C00000"/>
                </a:solidFill>
              </a:rPr>
              <a:t> </a:t>
            </a:r>
            <a:r>
              <a:rPr lang="ru-RU" sz="1200" dirty="0" err="1">
                <a:solidFill>
                  <a:srgbClr val="C00000"/>
                </a:solidFill>
              </a:rPr>
              <a:t>ғана</a:t>
            </a:r>
            <a:r>
              <a:rPr lang="ru-RU" sz="1200" dirty="0">
                <a:solidFill>
                  <a:srgbClr val="C00000"/>
                </a:solidFill>
              </a:rPr>
              <a:t> металл </a:t>
            </a:r>
            <a:r>
              <a:rPr lang="ru-RU" sz="1200" dirty="0" err="1">
                <a:solidFill>
                  <a:srgbClr val="C00000"/>
                </a:solidFill>
              </a:rPr>
              <a:t>бетіне</a:t>
            </a:r>
            <a:r>
              <a:rPr lang="ru-RU" sz="1200" dirty="0">
                <a:solidFill>
                  <a:srgbClr val="C00000"/>
                </a:solidFill>
              </a:rPr>
              <a:t> </a:t>
            </a:r>
            <a:r>
              <a:rPr lang="ru-RU" sz="1200" dirty="0" err="1">
                <a:solidFill>
                  <a:srgbClr val="C00000"/>
                </a:solidFill>
              </a:rPr>
              <a:t>түседі</a:t>
            </a:r>
            <a:r>
              <a:rPr lang="ru-RU" sz="1200" dirty="0"/>
              <a:t>. </a:t>
            </a:r>
            <a:r>
              <a:rPr lang="ru-RU" sz="1200" dirty="0" err="1"/>
              <a:t>Оның</a:t>
            </a:r>
            <a:r>
              <a:rPr lang="ru-RU" sz="1200" dirty="0"/>
              <a:t> </a:t>
            </a:r>
            <a:r>
              <a:rPr lang="ru-RU" sz="1200" dirty="0" err="1"/>
              <a:t>едәуір</a:t>
            </a:r>
            <a:r>
              <a:rPr lang="ru-RU" sz="1200" dirty="0"/>
              <a:t> </a:t>
            </a:r>
            <a:r>
              <a:rPr lang="ru-RU" sz="1200" dirty="0" err="1"/>
              <a:t>бөлігі</a:t>
            </a:r>
            <a:r>
              <a:rPr lang="ru-RU" sz="1200" dirty="0"/>
              <a:t> </a:t>
            </a:r>
            <a:r>
              <a:rPr lang="ru-RU" sz="1200" dirty="0" err="1"/>
              <a:t>қабырға</a:t>
            </a:r>
            <a:r>
              <a:rPr lang="ru-RU" sz="1200" dirty="0"/>
              <a:t> мен </a:t>
            </a:r>
            <a:r>
              <a:rPr lang="ru-RU" sz="1200" dirty="0" err="1"/>
              <a:t>күмбезден</a:t>
            </a:r>
            <a:r>
              <a:rPr lang="ru-RU" sz="1200" dirty="0"/>
              <a:t> </a:t>
            </a:r>
            <a:r>
              <a:rPr lang="ru-RU" sz="1200" dirty="0" err="1"/>
              <a:t>шағылысқаннан</a:t>
            </a:r>
            <a:r>
              <a:rPr lang="ru-RU" sz="1200" dirty="0"/>
              <a:t> </a:t>
            </a:r>
            <a:r>
              <a:rPr lang="ru-RU" sz="1200" dirty="0" err="1"/>
              <a:t>кейін</a:t>
            </a:r>
            <a:r>
              <a:rPr lang="ru-RU" sz="1200" dirty="0"/>
              <a:t> металл </a:t>
            </a:r>
            <a:r>
              <a:rPr lang="ru-RU" sz="1200" dirty="0" err="1"/>
              <a:t>бетіне</a:t>
            </a:r>
            <a:r>
              <a:rPr lang="ru-RU" sz="1200" dirty="0"/>
              <a:t> </a:t>
            </a:r>
            <a:r>
              <a:rPr lang="ru-RU" sz="1200" dirty="0" err="1"/>
              <a:t>жетеді</a:t>
            </a:r>
            <a:r>
              <a:rPr lang="ru-RU" sz="1200" dirty="0"/>
              <a:t>, </a:t>
            </a:r>
            <a:r>
              <a:rPr lang="ru-RU" sz="1200" b="1" u="sng" dirty="0" err="1">
                <a:solidFill>
                  <a:srgbClr val="1124AF"/>
                </a:solidFill>
              </a:rPr>
              <a:t>сондықтан</a:t>
            </a:r>
            <a:r>
              <a:rPr lang="ru-RU" sz="1200" b="1" u="sng" dirty="0">
                <a:solidFill>
                  <a:srgbClr val="1124AF"/>
                </a:solidFill>
              </a:rPr>
              <a:t> </a:t>
            </a:r>
            <a:r>
              <a:rPr lang="ru-RU" sz="1200" b="1" u="sng" dirty="0" err="1">
                <a:solidFill>
                  <a:srgbClr val="1124AF"/>
                </a:solidFill>
              </a:rPr>
              <a:t>пештің</a:t>
            </a:r>
            <a:r>
              <a:rPr lang="ru-RU" sz="1200" b="1" u="sng" dirty="0">
                <a:solidFill>
                  <a:srgbClr val="1124AF"/>
                </a:solidFill>
              </a:rPr>
              <a:t> </a:t>
            </a:r>
            <a:r>
              <a:rPr lang="ru-RU" sz="1200" b="1" u="sng" dirty="0" err="1">
                <a:solidFill>
                  <a:srgbClr val="1124AF"/>
                </a:solidFill>
              </a:rPr>
              <a:t>қаптамасына</a:t>
            </a:r>
            <a:r>
              <a:rPr lang="ru-RU" sz="1200" b="1" u="sng" dirty="0">
                <a:solidFill>
                  <a:srgbClr val="1124AF"/>
                </a:solidFill>
              </a:rPr>
              <a:t> </a:t>
            </a:r>
            <a:r>
              <a:rPr lang="ru-RU" sz="1200" b="1" u="sng" dirty="0" err="1">
                <a:solidFill>
                  <a:srgbClr val="1124AF"/>
                </a:solidFill>
              </a:rPr>
              <a:t>өте</a:t>
            </a:r>
            <a:r>
              <a:rPr lang="ru-RU" sz="1200" b="1" u="sng" dirty="0">
                <a:solidFill>
                  <a:srgbClr val="1124AF"/>
                </a:solidFill>
              </a:rPr>
              <a:t> </a:t>
            </a:r>
            <a:r>
              <a:rPr lang="ru-RU" sz="1200" b="1" u="sng" dirty="0" err="1">
                <a:solidFill>
                  <a:srgbClr val="1124AF"/>
                </a:solidFill>
              </a:rPr>
              <a:t>жоғары</a:t>
            </a:r>
            <a:r>
              <a:rPr lang="ru-RU" sz="1200" b="1" u="sng" dirty="0">
                <a:solidFill>
                  <a:srgbClr val="1124AF"/>
                </a:solidFill>
              </a:rPr>
              <a:t> </a:t>
            </a:r>
            <a:r>
              <a:rPr lang="ru-RU" sz="1200" b="1" u="sng" dirty="0" err="1">
                <a:solidFill>
                  <a:srgbClr val="1124AF"/>
                </a:solidFill>
              </a:rPr>
              <a:t>жылу</a:t>
            </a:r>
            <a:r>
              <a:rPr lang="ru-RU" sz="1200" b="1" u="sng" dirty="0">
                <a:solidFill>
                  <a:srgbClr val="1124AF"/>
                </a:solidFill>
              </a:rPr>
              <a:t> </a:t>
            </a:r>
            <a:r>
              <a:rPr lang="ru-RU" sz="1200" b="1" u="sng" dirty="0" err="1">
                <a:solidFill>
                  <a:srgbClr val="1124AF"/>
                </a:solidFill>
              </a:rPr>
              <a:t>ауыртпалығы</a:t>
            </a:r>
            <a:r>
              <a:rPr lang="ru-RU" sz="1200" b="1" u="sng" dirty="0">
                <a:solidFill>
                  <a:srgbClr val="1124AF"/>
                </a:solidFill>
              </a:rPr>
              <a:t> </a:t>
            </a:r>
            <a:r>
              <a:rPr lang="ru-RU" sz="1200" b="1" u="sng" dirty="0" err="1">
                <a:solidFill>
                  <a:srgbClr val="1124AF"/>
                </a:solidFill>
              </a:rPr>
              <a:t>түседі</a:t>
            </a:r>
            <a:r>
              <a:rPr lang="ru-RU" sz="1200" b="1" u="sng" dirty="0">
                <a:solidFill>
                  <a:srgbClr val="1124AF"/>
                </a:solidFill>
              </a:rPr>
              <a:t>.</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323528" y="164027"/>
            <a:ext cx="8820472"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400" b="1" dirty="0">
                <a:solidFill>
                  <a:srgbClr val="1124AF"/>
                </a:solidFill>
                <a:latin typeface="Arial" charset="0"/>
              </a:rPr>
              <a:t>2. </a:t>
            </a:r>
            <a:r>
              <a:rPr lang="ru-RU" sz="2400" b="1" dirty="0" err="1">
                <a:solidFill>
                  <a:srgbClr val="1124AF"/>
                </a:solidFill>
              </a:rPr>
              <a:t>Доғалы</a:t>
            </a:r>
            <a:r>
              <a:rPr lang="ru-RU" sz="2400" b="1" dirty="0">
                <a:solidFill>
                  <a:srgbClr val="1124AF"/>
                </a:solidFill>
              </a:rPr>
              <a:t> </a:t>
            </a:r>
            <a:r>
              <a:rPr lang="ru-RU" sz="2400" b="1" dirty="0" err="1">
                <a:solidFill>
                  <a:srgbClr val="1124AF"/>
                </a:solidFill>
              </a:rPr>
              <a:t>пештер</a:t>
            </a:r>
            <a:r>
              <a:rPr lang="ru-RU" sz="2400" b="1" dirty="0">
                <a:solidFill>
                  <a:srgbClr val="1124AF"/>
                </a:solidFill>
              </a:rPr>
              <a:t>. </a:t>
            </a:r>
            <a:r>
              <a:rPr lang="ru-RU" sz="2400" b="1" dirty="0" err="1">
                <a:solidFill>
                  <a:srgbClr val="1124AF"/>
                </a:solidFill>
              </a:rPr>
              <a:t>Түрлері</a:t>
            </a:r>
            <a:r>
              <a:rPr lang="ru-RU" sz="2400" b="1" dirty="0">
                <a:solidFill>
                  <a:srgbClr val="1124AF"/>
                </a:solidFill>
              </a:rPr>
              <a:t> </a:t>
            </a:r>
            <a:r>
              <a:rPr lang="ru-RU" sz="2400" b="1" dirty="0" err="1">
                <a:solidFill>
                  <a:srgbClr val="1124AF"/>
                </a:solidFill>
              </a:rPr>
              <a:t>және</a:t>
            </a:r>
            <a:r>
              <a:rPr lang="ru-RU" sz="2400" b="1" dirty="0">
                <a:solidFill>
                  <a:srgbClr val="1124AF"/>
                </a:solidFill>
              </a:rPr>
              <a:t> </a:t>
            </a:r>
            <a:r>
              <a:rPr lang="ru-RU" sz="2400" b="1" dirty="0" err="1">
                <a:solidFill>
                  <a:srgbClr val="1124AF"/>
                </a:solidFill>
              </a:rPr>
              <a:t>сипаттамалары</a:t>
            </a:r>
            <a:endParaRPr lang="ru-RU" sz="2400" b="1" dirty="0">
              <a:solidFill>
                <a:srgbClr val="1124AF"/>
              </a:solidFill>
              <a:latin typeface="Arial" charset="0"/>
            </a:endParaRPr>
          </a:p>
        </p:txBody>
      </p:sp>
      <p:pic>
        <p:nvPicPr>
          <p:cNvPr id="2" name="Рисунок 1"/>
          <p:cNvPicPr>
            <a:picLocks noChangeAspect="1"/>
          </p:cNvPicPr>
          <p:nvPr/>
        </p:nvPicPr>
        <p:blipFill>
          <a:blip r:embed="rId2"/>
          <a:stretch>
            <a:fillRect/>
          </a:stretch>
        </p:blipFill>
        <p:spPr>
          <a:xfrm>
            <a:off x="395536" y="3765300"/>
            <a:ext cx="8352928" cy="1812032"/>
          </a:xfrm>
          <a:prstGeom prst="rect">
            <a:avLst/>
          </a:prstGeom>
        </p:spPr>
      </p:pic>
    </p:spTree>
    <p:extLst>
      <p:ext uri="{BB962C8B-B14F-4D97-AF65-F5344CB8AC3E}">
        <p14:creationId xmlns:p14="http://schemas.microsoft.com/office/powerpoint/2010/main" val="21001330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11</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49227" y="1268760"/>
            <a:ext cx="844554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endParaRPr lang="kk-KZ" sz="1600" dirty="0"/>
          </a:p>
          <a:p>
            <a:pPr algn="just"/>
            <a:r>
              <a:rPr lang="ru-RU" sz="1600" dirty="0" err="1"/>
              <a:t>Қаптаманың</a:t>
            </a:r>
            <a:r>
              <a:rPr lang="ru-RU" sz="1600" dirty="0"/>
              <a:t> </a:t>
            </a:r>
            <a:r>
              <a:rPr lang="ru-RU" sz="1600" dirty="0" err="1"/>
              <a:t>төмен</a:t>
            </a:r>
            <a:r>
              <a:rPr lang="ru-RU" sz="1600" dirty="0"/>
              <a:t> </a:t>
            </a:r>
            <a:r>
              <a:rPr lang="ru-RU" sz="1600" dirty="0" err="1"/>
              <a:t>беріктігі</a:t>
            </a:r>
            <a:r>
              <a:rPr lang="ru-RU" sz="1600" dirty="0"/>
              <a:t> </a:t>
            </a:r>
            <a:r>
              <a:rPr lang="ru-RU" sz="1600" dirty="0" err="1"/>
              <a:t>металды</a:t>
            </a:r>
            <a:r>
              <a:rPr lang="ru-RU" sz="1600" dirty="0"/>
              <a:t> </a:t>
            </a:r>
            <a:r>
              <a:rPr lang="ru-RU" sz="1600" dirty="0">
                <a:solidFill>
                  <a:srgbClr val="1124AF"/>
                </a:solidFill>
              </a:rPr>
              <a:t>1300-1400 ° С </a:t>
            </a:r>
            <a:r>
              <a:rPr lang="ru-RU" sz="1600" dirty="0" err="1"/>
              <a:t>аралығында</a:t>
            </a:r>
            <a:r>
              <a:rPr lang="ru-RU" sz="1600" dirty="0"/>
              <a:t> </a:t>
            </a:r>
            <a:r>
              <a:rPr lang="ru-RU" sz="1600" dirty="0" err="1"/>
              <a:t>қыздыруды</a:t>
            </a:r>
            <a:r>
              <a:rPr lang="ru-RU" sz="1600" dirty="0"/>
              <a:t> </a:t>
            </a:r>
            <a:r>
              <a:rPr lang="ru-RU" sz="1600" dirty="0" err="1"/>
              <a:t>қажет</a:t>
            </a:r>
            <a:r>
              <a:rPr lang="ru-RU" sz="1600" dirty="0"/>
              <a:t> </a:t>
            </a:r>
            <a:r>
              <a:rPr lang="ru-RU" sz="1600" dirty="0" err="1"/>
              <a:t>ететін</a:t>
            </a:r>
            <a:r>
              <a:rPr lang="ru-RU" sz="1600" dirty="0"/>
              <a:t> </a:t>
            </a:r>
            <a:r>
              <a:rPr lang="ru-RU" sz="1600" dirty="0" err="1"/>
              <a:t>осындай</a:t>
            </a:r>
            <a:r>
              <a:rPr lang="ru-RU" sz="1600" dirty="0"/>
              <a:t> </a:t>
            </a:r>
            <a:r>
              <a:rPr lang="ru-RU" sz="1600" dirty="0" err="1"/>
              <a:t>доғалық</a:t>
            </a:r>
            <a:r>
              <a:rPr lang="ru-RU" sz="1600" dirty="0"/>
              <a:t> </a:t>
            </a:r>
            <a:r>
              <a:rPr lang="ru-RU" sz="1600" dirty="0" err="1"/>
              <a:t>пештерде</a:t>
            </a:r>
            <a:r>
              <a:rPr lang="ru-RU" sz="1600" dirty="0"/>
              <a:t> </a:t>
            </a:r>
            <a:r>
              <a:rPr lang="ru-RU" sz="1600" dirty="0" err="1"/>
              <a:t>процестерді</a:t>
            </a:r>
            <a:r>
              <a:rPr lang="ru-RU" sz="1600" dirty="0"/>
              <a:t> </a:t>
            </a:r>
            <a:r>
              <a:rPr lang="ru-RU" sz="1600" dirty="0" err="1"/>
              <a:t>жүргізу</a:t>
            </a:r>
            <a:r>
              <a:rPr lang="ru-RU" sz="1600" dirty="0"/>
              <a:t> </a:t>
            </a:r>
            <a:r>
              <a:rPr lang="ru-RU" sz="1600" dirty="0" err="1">
                <a:solidFill>
                  <a:srgbClr val="1124AF"/>
                </a:solidFill>
              </a:rPr>
              <a:t>мүмкіндігін</a:t>
            </a:r>
            <a:r>
              <a:rPr lang="ru-RU" sz="1600" dirty="0">
                <a:solidFill>
                  <a:srgbClr val="1124AF"/>
                </a:solidFill>
              </a:rPr>
              <a:t> </a:t>
            </a:r>
            <a:r>
              <a:rPr lang="ru-RU" sz="1600" dirty="0" err="1">
                <a:solidFill>
                  <a:srgbClr val="1124AF"/>
                </a:solidFill>
              </a:rPr>
              <a:t>шектейді</a:t>
            </a:r>
            <a:r>
              <a:rPr lang="ru-RU" sz="1600" dirty="0">
                <a:solidFill>
                  <a:srgbClr val="1124AF"/>
                </a:solidFill>
              </a:rPr>
              <a:t> </a:t>
            </a:r>
            <a:r>
              <a:rPr lang="ru-RU" sz="1600" dirty="0" err="1"/>
              <a:t>және</a:t>
            </a:r>
            <a:r>
              <a:rPr lang="ru-RU" sz="1600" dirty="0"/>
              <a:t> </a:t>
            </a:r>
            <a:r>
              <a:rPr lang="ru-RU" sz="1600" dirty="0" err="1"/>
              <a:t>оларды</a:t>
            </a:r>
            <a:r>
              <a:rPr lang="ru-RU" sz="1600" dirty="0"/>
              <a:t> </a:t>
            </a:r>
            <a:r>
              <a:rPr lang="ru-RU" sz="1600" dirty="0" err="1"/>
              <a:t>қиын</a:t>
            </a:r>
            <a:r>
              <a:rPr lang="ru-RU" sz="1600" dirty="0"/>
              <a:t> </a:t>
            </a:r>
            <a:r>
              <a:rPr lang="ru-RU" sz="1600" dirty="0" err="1"/>
              <a:t>балқитын</a:t>
            </a:r>
            <a:r>
              <a:rPr lang="ru-RU" sz="1600" dirty="0"/>
              <a:t> </a:t>
            </a:r>
            <a:r>
              <a:rPr lang="ru-RU" sz="1600" dirty="0" err="1"/>
              <a:t>металдарды</a:t>
            </a:r>
            <a:r>
              <a:rPr lang="ru-RU" sz="1600" dirty="0"/>
              <a:t> </a:t>
            </a:r>
            <a:r>
              <a:rPr lang="ru-RU" sz="1600" dirty="0" err="1"/>
              <a:t>балқытуға</a:t>
            </a:r>
            <a:r>
              <a:rPr lang="ru-RU" sz="1600" dirty="0"/>
              <a:t> </a:t>
            </a:r>
            <a:r>
              <a:rPr lang="ru-RU" sz="1600" dirty="0" err="1"/>
              <a:t>қолдануға</a:t>
            </a:r>
            <a:r>
              <a:rPr lang="ru-RU" sz="1600" dirty="0"/>
              <a:t> </a:t>
            </a:r>
            <a:r>
              <a:rPr lang="ru-RU" sz="1600" dirty="0" err="1"/>
              <a:t>мүмкіндік</a:t>
            </a:r>
            <a:r>
              <a:rPr lang="ru-RU" sz="1600" dirty="0"/>
              <a:t> </a:t>
            </a:r>
            <a:r>
              <a:rPr lang="ru-RU" sz="1600" dirty="0" err="1"/>
              <a:t>бермейді</a:t>
            </a:r>
            <a:r>
              <a:rPr lang="ru-RU" sz="1600" dirty="0"/>
              <a:t>. </a:t>
            </a:r>
          </a:p>
          <a:p>
            <a:pPr algn="just"/>
            <a:r>
              <a:rPr lang="ru-RU" sz="1600" dirty="0" err="1"/>
              <a:t>Қара</a:t>
            </a:r>
            <a:r>
              <a:rPr lang="ru-RU" sz="1600" dirty="0"/>
              <a:t> </a:t>
            </a:r>
            <a:r>
              <a:rPr lang="ru-RU" sz="1600" dirty="0" err="1"/>
              <a:t>металлургияда</a:t>
            </a:r>
            <a:r>
              <a:rPr lang="ru-RU" sz="1600" dirty="0"/>
              <a:t> </a:t>
            </a:r>
            <a:r>
              <a:rPr lang="ru-RU" sz="1600" dirty="0" err="1"/>
              <a:t>мұндай</a:t>
            </a:r>
            <a:r>
              <a:rPr lang="ru-RU" sz="1600" dirty="0"/>
              <a:t> </a:t>
            </a:r>
            <a:r>
              <a:rPr lang="ru-RU" sz="1600" dirty="0" err="1"/>
              <a:t>доғалық</a:t>
            </a:r>
            <a:r>
              <a:rPr lang="ru-RU" sz="1600" dirty="0"/>
              <a:t> </a:t>
            </a:r>
            <a:r>
              <a:rPr lang="ru-RU" sz="1600" dirty="0" err="1"/>
              <a:t>пештер</a:t>
            </a:r>
            <a:r>
              <a:rPr lang="ru-RU" sz="1600" dirty="0"/>
              <a:t> </a:t>
            </a:r>
            <a:r>
              <a:rPr lang="ru-RU" sz="1600" dirty="0" err="1"/>
              <a:t>кейде</a:t>
            </a:r>
            <a:r>
              <a:rPr lang="ru-RU" sz="1600" dirty="0"/>
              <a:t> </a:t>
            </a:r>
            <a:r>
              <a:rPr lang="ru-RU" sz="1600" dirty="0" err="1"/>
              <a:t>шойынды</a:t>
            </a:r>
            <a:r>
              <a:rPr lang="ru-RU" sz="1600" dirty="0"/>
              <a:t> </a:t>
            </a:r>
            <a:r>
              <a:rPr lang="ru-RU" sz="1600" dirty="0" err="1"/>
              <a:t>балқыту</a:t>
            </a:r>
            <a:r>
              <a:rPr lang="ru-RU" sz="1600" dirty="0"/>
              <a:t> </a:t>
            </a:r>
            <a:r>
              <a:rPr lang="ru-RU" sz="1600" dirty="0" err="1"/>
              <a:t>үшін</a:t>
            </a:r>
            <a:r>
              <a:rPr lang="ru-RU" sz="1600" dirty="0"/>
              <a:t> </a:t>
            </a:r>
            <a:r>
              <a:rPr lang="ru-RU" sz="1600" dirty="0" err="1"/>
              <a:t>ұсақ</a:t>
            </a:r>
            <a:r>
              <a:rPr lang="ru-RU" sz="1600" dirty="0"/>
              <a:t> </a:t>
            </a:r>
            <a:r>
              <a:rPr lang="ru-RU" sz="1600" dirty="0" err="1"/>
              <a:t>құймаларда</a:t>
            </a:r>
            <a:r>
              <a:rPr lang="ru-RU" sz="1600" dirty="0"/>
              <a:t> </a:t>
            </a:r>
            <a:r>
              <a:rPr lang="ru-RU" sz="1600" dirty="0" err="1"/>
              <a:t>қолданылады</a:t>
            </a:r>
            <a:r>
              <a:rPr lang="ru-RU" sz="1600" dirty="0"/>
              <a:t>.</a:t>
            </a:r>
          </a:p>
          <a:p>
            <a:pPr algn="just"/>
            <a:r>
              <a:rPr lang="ru-RU" sz="1600" i="1" dirty="0" err="1">
                <a:solidFill>
                  <a:srgbClr val="FF0000"/>
                </a:solidFill>
              </a:rPr>
              <a:t>Тікелей</a:t>
            </a:r>
            <a:r>
              <a:rPr lang="ru-RU" sz="1600" i="1" dirty="0">
                <a:solidFill>
                  <a:srgbClr val="FF0000"/>
                </a:solidFill>
              </a:rPr>
              <a:t> </a:t>
            </a:r>
            <a:r>
              <a:rPr lang="ru-RU" sz="1600" i="1" dirty="0" err="1">
                <a:solidFill>
                  <a:srgbClr val="FF0000"/>
                </a:solidFill>
              </a:rPr>
              <a:t>қыздырылаты</a:t>
            </a:r>
            <a:r>
              <a:rPr lang="ru-RU" sz="1600" i="1" dirty="0">
                <a:solidFill>
                  <a:srgbClr val="FF0000"/>
                </a:solidFill>
              </a:rPr>
              <a:t> </a:t>
            </a:r>
            <a:r>
              <a:rPr lang="ru-RU" sz="1600" i="1" dirty="0" err="1">
                <a:solidFill>
                  <a:srgbClr val="FF0000"/>
                </a:solidFill>
              </a:rPr>
              <a:t>доғалы</a:t>
            </a:r>
            <a:r>
              <a:rPr lang="ru-RU" sz="1600" i="1" dirty="0">
                <a:solidFill>
                  <a:srgbClr val="FF0000"/>
                </a:solidFill>
              </a:rPr>
              <a:t> </a:t>
            </a:r>
            <a:r>
              <a:rPr lang="ru-RU" sz="1600" i="1" dirty="0" err="1">
                <a:solidFill>
                  <a:srgbClr val="FF0000"/>
                </a:solidFill>
              </a:rPr>
              <a:t>пештерде</a:t>
            </a:r>
            <a:r>
              <a:rPr lang="ru-RU" sz="1600" i="1" dirty="0">
                <a:solidFill>
                  <a:srgbClr val="FF0000"/>
                </a:solidFill>
              </a:rPr>
              <a:t> </a:t>
            </a:r>
            <a:r>
              <a:rPr lang="ru-RU" sz="1600" i="1" dirty="0" err="1">
                <a:solidFill>
                  <a:srgbClr val="1124AF"/>
                </a:solidFill>
              </a:rPr>
              <a:t>доғадан</a:t>
            </a:r>
            <a:r>
              <a:rPr lang="ru-RU" sz="1600" dirty="0"/>
              <a:t> </a:t>
            </a:r>
            <a:r>
              <a:rPr lang="ru-RU" sz="1600" dirty="0" err="1">
                <a:solidFill>
                  <a:srgbClr val="1124AF"/>
                </a:solidFill>
              </a:rPr>
              <a:t>металға</a:t>
            </a:r>
            <a:r>
              <a:rPr lang="ru-RU" sz="1600" dirty="0">
                <a:solidFill>
                  <a:srgbClr val="1124AF"/>
                </a:solidFill>
              </a:rPr>
              <a:t> </a:t>
            </a:r>
            <a:r>
              <a:rPr lang="ru-RU" sz="1600" dirty="0" err="1">
                <a:solidFill>
                  <a:srgbClr val="1124AF"/>
                </a:solidFill>
              </a:rPr>
              <a:t>жылу</a:t>
            </a:r>
            <a:r>
              <a:rPr lang="ru-RU" sz="1600" dirty="0">
                <a:solidFill>
                  <a:srgbClr val="1124AF"/>
                </a:solidFill>
              </a:rPr>
              <a:t> беру </a:t>
            </a:r>
            <a:r>
              <a:rPr lang="ru-RU" sz="1600" dirty="0" err="1">
                <a:solidFill>
                  <a:srgbClr val="1124AF"/>
                </a:solidFill>
              </a:rPr>
              <a:t>шарттары</a:t>
            </a:r>
            <a:r>
              <a:rPr lang="ru-RU" sz="1600" dirty="0">
                <a:solidFill>
                  <a:srgbClr val="1124AF"/>
                </a:solidFill>
              </a:rPr>
              <a:t> </a:t>
            </a:r>
            <a:r>
              <a:rPr lang="ru-RU" sz="1600" dirty="0" err="1">
                <a:solidFill>
                  <a:srgbClr val="1124AF"/>
                </a:solidFill>
              </a:rPr>
              <a:t>әлдеқайда</a:t>
            </a:r>
            <a:r>
              <a:rPr lang="ru-RU" sz="1600" dirty="0">
                <a:solidFill>
                  <a:srgbClr val="1124AF"/>
                </a:solidFill>
              </a:rPr>
              <a:t> </a:t>
            </a:r>
            <a:r>
              <a:rPr lang="ru-RU" sz="1600" dirty="0" err="1">
                <a:solidFill>
                  <a:srgbClr val="1124AF"/>
                </a:solidFill>
              </a:rPr>
              <a:t>жақсы</a:t>
            </a:r>
            <a:r>
              <a:rPr lang="ru-RU" sz="1600" i="1" dirty="0"/>
              <a:t>. </a:t>
            </a:r>
            <a:r>
              <a:rPr lang="ru-RU" sz="1600" dirty="0" err="1">
                <a:solidFill>
                  <a:srgbClr val="1124AF"/>
                </a:solidFill>
              </a:rPr>
              <a:t>Бұл</a:t>
            </a:r>
            <a:r>
              <a:rPr lang="ru-RU" sz="1600" dirty="0">
                <a:solidFill>
                  <a:srgbClr val="1124AF"/>
                </a:solidFill>
              </a:rPr>
              <a:t> </a:t>
            </a:r>
            <a:r>
              <a:rPr lang="ru-RU" sz="1600" dirty="0" err="1">
                <a:solidFill>
                  <a:srgbClr val="1124AF"/>
                </a:solidFill>
              </a:rPr>
              <a:t>жағдайда</a:t>
            </a:r>
            <a:r>
              <a:rPr lang="ru-RU" sz="1600" dirty="0">
                <a:solidFill>
                  <a:srgbClr val="1124AF"/>
                </a:solidFill>
              </a:rPr>
              <a:t> </a:t>
            </a:r>
            <a:r>
              <a:rPr lang="ru-RU" sz="1600" dirty="0" err="1">
                <a:solidFill>
                  <a:srgbClr val="1124AF"/>
                </a:solidFill>
              </a:rPr>
              <a:t>жоғары</a:t>
            </a:r>
            <a:r>
              <a:rPr lang="ru-RU" sz="1600" dirty="0">
                <a:solidFill>
                  <a:srgbClr val="1124AF"/>
                </a:solidFill>
              </a:rPr>
              <a:t> температура </a:t>
            </a:r>
            <a:r>
              <a:rPr lang="ru-RU" sz="1600" dirty="0" err="1">
                <a:solidFill>
                  <a:srgbClr val="1124AF"/>
                </a:solidFill>
              </a:rPr>
              <a:t>көзі</a:t>
            </a:r>
            <a:r>
              <a:rPr lang="ru-RU" sz="1600" dirty="0">
                <a:solidFill>
                  <a:srgbClr val="1124AF"/>
                </a:solidFill>
              </a:rPr>
              <a:t> металл </a:t>
            </a:r>
            <a:r>
              <a:rPr lang="ru-RU" sz="1600" dirty="0" err="1">
                <a:solidFill>
                  <a:srgbClr val="1124AF"/>
                </a:solidFill>
              </a:rPr>
              <a:t>бетіне</a:t>
            </a:r>
            <a:r>
              <a:rPr lang="ru-RU" sz="1600" dirty="0">
                <a:solidFill>
                  <a:srgbClr val="1124AF"/>
                </a:solidFill>
              </a:rPr>
              <a:t> </a:t>
            </a:r>
            <a:r>
              <a:rPr lang="ru-RU" sz="1600" dirty="0" err="1">
                <a:solidFill>
                  <a:srgbClr val="1124AF"/>
                </a:solidFill>
              </a:rPr>
              <a:t>мүмкіндігінше</a:t>
            </a:r>
            <a:r>
              <a:rPr lang="ru-RU" sz="1600" dirty="0">
                <a:solidFill>
                  <a:srgbClr val="1124AF"/>
                </a:solidFill>
              </a:rPr>
              <a:t> </a:t>
            </a:r>
            <a:r>
              <a:rPr lang="ru-RU" sz="1600" dirty="0" err="1">
                <a:solidFill>
                  <a:srgbClr val="1124AF"/>
                </a:solidFill>
              </a:rPr>
              <a:t>жақын</a:t>
            </a:r>
            <a:r>
              <a:rPr lang="ru-RU" sz="1600" dirty="0">
                <a:solidFill>
                  <a:srgbClr val="1124AF"/>
                </a:solidFill>
              </a:rPr>
              <a:t> </a:t>
            </a:r>
            <a:r>
              <a:rPr lang="ru-RU" sz="1600" dirty="0" err="1">
                <a:solidFill>
                  <a:srgbClr val="1124AF"/>
                </a:solidFill>
              </a:rPr>
              <a:t>болады</a:t>
            </a:r>
            <a:r>
              <a:rPr lang="ru-RU" sz="1600" dirty="0">
                <a:solidFill>
                  <a:srgbClr val="1124AF"/>
                </a:solidFill>
              </a:rPr>
              <a:t>. </a:t>
            </a:r>
          </a:p>
          <a:p>
            <a:pPr algn="just"/>
            <a:r>
              <a:rPr lang="ru-RU" sz="1600" dirty="0" err="1">
                <a:solidFill>
                  <a:srgbClr val="1124AF"/>
                </a:solidFill>
              </a:rPr>
              <a:t>Жоғары</a:t>
            </a:r>
            <a:r>
              <a:rPr lang="ru-RU" sz="1600" dirty="0">
                <a:solidFill>
                  <a:srgbClr val="1124AF"/>
                </a:solidFill>
              </a:rPr>
              <a:t> </a:t>
            </a:r>
            <a:r>
              <a:rPr lang="ru-RU" sz="1600" dirty="0" err="1">
                <a:solidFill>
                  <a:srgbClr val="1124AF"/>
                </a:solidFill>
              </a:rPr>
              <a:t>температуралық</a:t>
            </a:r>
            <a:r>
              <a:rPr lang="ru-RU" sz="1600" dirty="0">
                <a:solidFill>
                  <a:srgbClr val="1124AF"/>
                </a:solidFill>
              </a:rPr>
              <a:t> </a:t>
            </a:r>
            <a:r>
              <a:rPr lang="ru-RU" sz="1600" dirty="0" err="1">
                <a:solidFill>
                  <a:srgbClr val="1124AF"/>
                </a:solidFill>
              </a:rPr>
              <a:t>аймақтан</a:t>
            </a:r>
            <a:r>
              <a:rPr lang="ru-RU" sz="1600" dirty="0">
                <a:solidFill>
                  <a:srgbClr val="1124AF"/>
                </a:solidFill>
              </a:rPr>
              <a:t> </a:t>
            </a:r>
            <a:r>
              <a:rPr lang="ru-RU" sz="1600" dirty="0" err="1">
                <a:solidFill>
                  <a:srgbClr val="1124AF"/>
                </a:solidFill>
              </a:rPr>
              <a:t>шығатын</a:t>
            </a:r>
            <a:r>
              <a:rPr lang="ru-RU" sz="1600" dirty="0">
                <a:solidFill>
                  <a:srgbClr val="1124AF"/>
                </a:solidFill>
              </a:rPr>
              <a:t> </a:t>
            </a:r>
            <a:r>
              <a:rPr lang="ru-RU" sz="1600" dirty="0" err="1">
                <a:solidFill>
                  <a:srgbClr val="1124AF"/>
                </a:solidFill>
              </a:rPr>
              <a:t>жылудың</a:t>
            </a:r>
            <a:r>
              <a:rPr lang="ru-RU" sz="1600" dirty="0">
                <a:solidFill>
                  <a:srgbClr val="1124AF"/>
                </a:solidFill>
              </a:rPr>
              <a:t> </a:t>
            </a:r>
            <a:r>
              <a:rPr lang="ru-RU" sz="1600" dirty="0" err="1">
                <a:solidFill>
                  <a:srgbClr val="1124AF"/>
                </a:solidFill>
              </a:rPr>
              <a:t>бір</a:t>
            </a:r>
            <a:r>
              <a:rPr lang="ru-RU" sz="1600" dirty="0">
                <a:solidFill>
                  <a:srgbClr val="1124AF"/>
                </a:solidFill>
              </a:rPr>
              <a:t> </a:t>
            </a:r>
            <a:r>
              <a:rPr lang="ru-RU" sz="1600" dirty="0" err="1">
                <a:solidFill>
                  <a:srgbClr val="1124AF"/>
                </a:solidFill>
              </a:rPr>
              <a:t>бөлігі</a:t>
            </a:r>
            <a:r>
              <a:rPr lang="ru-RU" sz="1600" dirty="0">
                <a:solidFill>
                  <a:srgbClr val="1124AF"/>
                </a:solidFill>
              </a:rPr>
              <a:t> </a:t>
            </a:r>
            <a:r>
              <a:rPr lang="ru-RU" sz="1600" dirty="0" err="1">
                <a:solidFill>
                  <a:srgbClr val="1124AF"/>
                </a:solidFill>
              </a:rPr>
              <a:t>металға</a:t>
            </a:r>
            <a:r>
              <a:rPr lang="ru-RU" sz="1600" dirty="0">
                <a:solidFill>
                  <a:srgbClr val="1124AF"/>
                </a:solidFill>
              </a:rPr>
              <a:t> </a:t>
            </a:r>
            <a:r>
              <a:rPr lang="ru-RU" sz="1600" dirty="0" err="1">
                <a:solidFill>
                  <a:srgbClr val="1124AF"/>
                </a:solidFill>
              </a:rPr>
              <a:t>тікелей</a:t>
            </a:r>
            <a:r>
              <a:rPr lang="ru-RU" sz="1600" dirty="0">
                <a:solidFill>
                  <a:srgbClr val="1124AF"/>
                </a:solidFill>
              </a:rPr>
              <a:t> </a:t>
            </a:r>
            <a:r>
              <a:rPr lang="ru-RU" sz="1600" dirty="0" err="1">
                <a:solidFill>
                  <a:srgbClr val="1124AF"/>
                </a:solidFill>
              </a:rPr>
              <a:t>сіңіп</a:t>
            </a:r>
            <a:r>
              <a:rPr lang="ru-RU" sz="1600" dirty="0">
                <a:solidFill>
                  <a:srgbClr val="1124AF"/>
                </a:solidFill>
              </a:rPr>
              <a:t>, </a:t>
            </a:r>
            <a:r>
              <a:rPr lang="ru-RU" sz="1600" dirty="0" err="1">
                <a:solidFill>
                  <a:srgbClr val="1124AF"/>
                </a:solidFill>
              </a:rPr>
              <a:t>жылу</a:t>
            </a:r>
            <a:r>
              <a:rPr lang="ru-RU" sz="1600" dirty="0">
                <a:solidFill>
                  <a:srgbClr val="1124AF"/>
                </a:solidFill>
              </a:rPr>
              <a:t> </a:t>
            </a:r>
            <a:r>
              <a:rPr lang="ru-RU" sz="1600" dirty="0" err="1">
                <a:solidFill>
                  <a:srgbClr val="1124AF"/>
                </a:solidFill>
              </a:rPr>
              <a:t>өткізгіштікпен</a:t>
            </a:r>
            <a:r>
              <a:rPr lang="ru-RU" sz="1600" dirty="0">
                <a:solidFill>
                  <a:srgbClr val="1124AF"/>
                </a:solidFill>
              </a:rPr>
              <a:t> </a:t>
            </a:r>
            <a:r>
              <a:rPr lang="ru-RU" sz="1600" dirty="0" err="1">
                <a:solidFill>
                  <a:srgbClr val="1124AF"/>
                </a:solidFill>
              </a:rPr>
              <a:t>жойылады</a:t>
            </a:r>
            <a:r>
              <a:rPr lang="ru-RU" sz="1600" dirty="0"/>
              <a:t>. </a:t>
            </a:r>
          </a:p>
          <a:p>
            <a:pPr algn="just"/>
            <a:r>
              <a:rPr lang="ru-RU" sz="1600" dirty="0" err="1">
                <a:solidFill>
                  <a:srgbClr val="1124AF"/>
                </a:solidFill>
              </a:rPr>
              <a:t>Сәулелік</a:t>
            </a:r>
            <a:r>
              <a:rPr lang="ru-RU" sz="1600" dirty="0">
                <a:solidFill>
                  <a:srgbClr val="1124AF"/>
                </a:solidFill>
              </a:rPr>
              <a:t> </a:t>
            </a:r>
            <a:r>
              <a:rPr lang="ru-RU" sz="1600" dirty="0" err="1">
                <a:solidFill>
                  <a:srgbClr val="1124AF"/>
                </a:solidFill>
              </a:rPr>
              <a:t>энергияның</a:t>
            </a:r>
            <a:r>
              <a:rPr lang="ru-RU" sz="1600" dirty="0">
                <a:solidFill>
                  <a:srgbClr val="1124AF"/>
                </a:solidFill>
              </a:rPr>
              <a:t> </a:t>
            </a:r>
            <a:r>
              <a:rPr lang="ru-RU" sz="1600" dirty="0" err="1">
                <a:solidFill>
                  <a:srgbClr val="1124AF"/>
                </a:solidFill>
              </a:rPr>
              <a:t>едәуір</a:t>
            </a:r>
            <a:r>
              <a:rPr lang="ru-RU" sz="1600" dirty="0">
                <a:solidFill>
                  <a:srgbClr val="1124AF"/>
                </a:solidFill>
              </a:rPr>
              <a:t> </a:t>
            </a:r>
            <a:r>
              <a:rPr lang="ru-RU" sz="1600" dirty="0" err="1">
                <a:solidFill>
                  <a:srgbClr val="1124AF"/>
                </a:solidFill>
              </a:rPr>
              <a:t>үлкен</a:t>
            </a:r>
            <a:r>
              <a:rPr lang="ru-RU" sz="1600" dirty="0">
                <a:solidFill>
                  <a:srgbClr val="1124AF"/>
                </a:solidFill>
              </a:rPr>
              <a:t> </a:t>
            </a:r>
            <a:r>
              <a:rPr lang="ru-RU" sz="1600" dirty="0" err="1">
                <a:solidFill>
                  <a:srgbClr val="1124AF"/>
                </a:solidFill>
              </a:rPr>
              <a:t>бөлігі</a:t>
            </a:r>
            <a:r>
              <a:rPr lang="ru-RU" sz="1600" dirty="0">
                <a:solidFill>
                  <a:srgbClr val="1124AF"/>
                </a:solidFill>
              </a:rPr>
              <a:t> </a:t>
            </a:r>
            <a:r>
              <a:rPr lang="ru-RU" sz="1600" dirty="0" err="1">
                <a:solidFill>
                  <a:srgbClr val="1124AF"/>
                </a:solidFill>
              </a:rPr>
              <a:t>бірден</a:t>
            </a:r>
            <a:r>
              <a:rPr lang="ru-RU" sz="1600" dirty="0">
                <a:solidFill>
                  <a:srgbClr val="1124AF"/>
                </a:solidFill>
              </a:rPr>
              <a:t> металл </a:t>
            </a:r>
            <a:r>
              <a:rPr lang="ru-RU" sz="1600" dirty="0" err="1">
                <a:solidFill>
                  <a:srgbClr val="1124AF"/>
                </a:solidFill>
              </a:rPr>
              <a:t>бетіне</a:t>
            </a:r>
            <a:r>
              <a:rPr lang="ru-RU" sz="1600" dirty="0">
                <a:solidFill>
                  <a:srgbClr val="1124AF"/>
                </a:solidFill>
              </a:rPr>
              <a:t> </a:t>
            </a:r>
            <a:r>
              <a:rPr lang="ru-RU" sz="1600" dirty="0" err="1">
                <a:solidFill>
                  <a:srgbClr val="1124AF"/>
                </a:solidFill>
              </a:rPr>
              <a:t>түседі</a:t>
            </a:r>
            <a:r>
              <a:rPr lang="ru-RU" sz="1600" dirty="0"/>
              <a:t>, ал </a:t>
            </a:r>
            <a:r>
              <a:rPr lang="ru-RU" sz="1600" dirty="0" err="1"/>
              <a:t>пештің</a:t>
            </a:r>
            <a:r>
              <a:rPr lang="ru-RU" sz="1600" dirty="0"/>
              <a:t> </a:t>
            </a:r>
            <a:r>
              <a:rPr lang="ru-RU" sz="1600" dirty="0" err="1"/>
              <a:t>төбесі</a:t>
            </a:r>
            <a:r>
              <a:rPr lang="ru-RU" sz="1600" dirty="0"/>
              <a:t> </a:t>
            </a:r>
            <a:r>
              <a:rPr lang="ru-RU" sz="1600" dirty="0" err="1"/>
              <a:t>электродтардың</a:t>
            </a:r>
            <a:r>
              <a:rPr lang="ru-RU" sz="1600" dirty="0"/>
              <a:t> </a:t>
            </a:r>
            <a:r>
              <a:rPr lang="ru-RU" sz="1600" dirty="0" err="1"/>
              <a:t>қорғаныш</a:t>
            </a:r>
            <a:r>
              <a:rPr lang="ru-RU" sz="1600" dirty="0"/>
              <a:t> </a:t>
            </a:r>
            <a:r>
              <a:rPr lang="ru-RU" sz="1600" dirty="0" err="1"/>
              <a:t>әсерінен</a:t>
            </a:r>
            <a:r>
              <a:rPr lang="ru-RU" sz="1600" dirty="0"/>
              <a:t> </a:t>
            </a:r>
            <a:r>
              <a:rPr lang="ru-RU" sz="1600" dirty="0" err="1"/>
              <a:t>доғалардың</a:t>
            </a:r>
            <a:r>
              <a:rPr lang="ru-RU" sz="1600" dirty="0"/>
              <a:t> </a:t>
            </a:r>
            <a:r>
              <a:rPr lang="ru-RU" sz="1600" dirty="0" err="1"/>
              <a:t>әсерінен</a:t>
            </a:r>
            <a:r>
              <a:rPr lang="ru-RU" sz="1600" dirty="0"/>
              <a:t> </a:t>
            </a:r>
            <a:r>
              <a:rPr lang="ru-RU" sz="1600" dirty="0" err="1"/>
              <a:t>қорғалған</a:t>
            </a:r>
            <a:r>
              <a:rPr lang="ru-RU" sz="1600" dirty="0"/>
              <a:t>.</a:t>
            </a:r>
          </a:p>
          <a:p>
            <a:pPr algn="just"/>
            <a:r>
              <a:rPr lang="ru-RU" sz="1600" dirty="0" err="1"/>
              <a:t>Мұның</a:t>
            </a:r>
            <a:r>
              <a:rPr lang="ru-RU" sz="1600" dirty="0"/>
              <a:t> </a:t>
            </a:r>
            <a:r>
              <a:rPr lang="ru-RU" sz="1600" dirty="0" err="1"/>
              <a:t>бәрі</a:t>
            </a:r>
            <a:r>
              <a:rPr lang="ru-RU" sz="1600" dirty="0"/>
              <a:t> </a:t>
            </a:r>
            <a:r>
              <a:rPr lang="ru-RU" sz="1600" dirty="0" err="1"/>
              <a:t>доғадағы</a:t>
            </a:r>
            <a:r>
              <a:rPr lang="ru-RU" sz="1600" dirty="0"/>
              <a:t> </a:t>
            </a:r>
            <a:r>
              <a:rPr lang="ru-RU" sz="1600" dirty="0" err="1"/>
              <a:t>үлкен</a:t>
            </a:r>
            <a:r>
              <a:rPr lang="ru-RU" sz="1600" dirty="0"/>
              <a:t> </a:t>
            </a:r>
            <a:r>
              <a:rPr lang="ru-RU" sz="1600" dirty="0" err="1"/>
              <a:t>қуаттарды</a:t>
            </a:r>
            <a:r>
              <a:rPr lang="ru-RU" sz="1600" dirty="0"/>
              <a:t> </a:t>
            </a:r>
            <a:r>
              <a:rPr lang="ru-RU" sz="1600" dirty="0" err="1"/>
              <a:t>шоғырландыруға</a:t>
            </a:r>
            <a:r>
              <a:rPr lang="ru-RU" sz="1600" dirty="0"/>
              <a:t> </a:t>
            </a:r>
            <a:r>
              <a:rPr lang="ru-RU" sz="1600" dirty="0" err="1"/>
              <a:t>және</a:t>
            </a:r>
            <a:r>
              <a:rPr lang="ru-RU" sz="1600" dirty="0"/>
              <a:t> </a:t>
            </a:r>
            <a:r>
              <a:rPr lang="ru-RU" sz="1600" dirty="0" err="1"/>
              <a:t>жоғары</a:t>
            </a:r>
            <a:r>
              <a:rPr lang="ru-RU" sz="1600" dirty="0"/>
              <a:t> </a:t>
            </a:r>
            <a:r>
              <a:rPr lang="ru-RU" sz="1600" dirty="0" err="1"/>
              <a:t>температураға</a:t>
            </a:r>
            <a:r>
              <a:rPr lang="ru-RU" sz="1600" dirty="0"/>
              <a:t> </a:t>
            </a:r>
            <a:r>
              <a:rPr lang="ru-RU" sz="1600" dirty="0" err="1"/>
              <a:t>дейін</a:t>
            </a:r>
            <a:r>
              <a:rPr lang="ru-RU" sz="1600" dirty="0"/>
              <a:t> </a:t>
            </a:r>
            <a:r>
              <a:rPr lang="ru-RU" sz="1600" dirty="0" err="1"/>
              <a:t>қыздыруды</a:t>
            </a:r>
            <a:r>
              <a:rPr lang="ru-RU" sz="1600" dirty="0"/>
              <a:t> </a:t>
            </a:r>
            <a:r>
              <a:rPr lang="ru-RU" sz="1600" dirty="0" err="1"/>
              <a:t>қажет</a:t>
            </a:r>
            <a:r>
              <a:rPr lang="ru-RU" sz="1600" dirty="0"/>
              <a:t> </a:t>
            </a:r>
            <a:r>
              <a:rPr lang="ru-RU" sz="1600" dirty="0" err="1"/>
              <a:t>ететін</a:t>
            </a:r>
            <a:r>
              <a:rPr lang="ru-RU" sz="1600" dirty="0"/>
              <a:t> </a:t>
            </a:r>
            <a:r>
              <a:rPr lang="ru-RU" sz="1600" dirty="0" err="1"/>
              <a:t>процестерді</a:t>
            </a:r>
            <a:r>
              <a:rPr lang="ru-RU" sz="1600" dirty="0"/>
              <a:t> </a:t>
            </a:r>
            <a:r>
              <a:rPr lang="ru-RU" sz="1600" dirty="0" err="1"/>
              <a:t>табысты</a:t>
            </a:r>
            <a:r>
              <a:rPr lang="ru-RU" sz="1600" dirty="0"/>
              <a:t> </a:t>
            </a:r>
            <a:r>
              <a:rPr lang="ru-RU" sz="1600" dirty="0" err="1"/>
              <a:t>өткізуге</a:t>
            </a:r>
            <a:r>
              <a:rPr lang="ru-RU" sz="1600" dirty="0"/>
              <a:t> </a:t>
            </a:r>
            <a:r>
              <a:rPr lang="ru-RU" sz="1600" dirty="0" err="1"/>
              <a:t>мүмкіндік</a:t>
            </a:r>
            <a:r>
              <a:rPr lang="ru-RU" sz="1600" dirty="0"/>
              <a:t> </a:t>
            </a:r>
            <a:r>
              <a:rPr lang="ru-RU" sz="1600" dirty="0" err="1"/>
              <a:t>береді</a:t>
            </a:r>
            <a:r>
              <a:rPr lang="ru-RU" sz="1600" dirty="0"/>
              <a:t>.</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733996" y="573454"/>
            <a:ext cx="7956624"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rgbClr val="1124AF"/>
                </a:solidFill>
                <a:latin typeface="Arial" charset="0"/>
              </a:rPr>
              <a:t>2. </a:t>
            </a:r>
            <a:r>
              <a:rPr lang="ru-RU" sz="2800" b="1" dirty="0" err="1">
                <a:solidFill>
                  <a:srgbClr val="1124AF"/>
                </a:solidFill>
              </a:rPr>
              <a:t>Доғалы</a:t>
            </a:r>
            <a:r>
              <a:rPr lang="ru-RU" sz="2800" b="1" dirty="0">
                <a:solidFill>
                  <a:srgbClr val="1124AF"/>
                </a:solidFill>
              </a:rPr>
              <a:t> </a:t>
            </a:r>
            <a:r>
              <a:rPr lang="ru-RU" sz="2800" b="1" dirty="0" err="1">
                <a:solidFill>
                  <a:srgbClr val="1124AF"/>
                </a:solidFill>
              </a:rPr>
              <a:t>пештер</a:t>
            </a:r>
            <a:r>
              <a:rPr lang="ru-RU" sz="2800" b="1" dirty="0">
                <a:solidFill>
                  <a:srgbClr val="1124AF"/>
                </a:solidFill>
              </a:rPr>
              <a:t>. </a:t>
            </a:r>
            <a:r>
              <a:rPr lang="ru-RU" sz="2800" b="1" dirty="0" err="1">
                <a:solidFill>
                  <a:srgbClr val="1124AF"/>
                </a:solidFill>
              </a:rPr>
              <a:t>Түрлері</a:t>
            </a:r>
            <a:r>
              <a:rPr lang="ru-RU" sz="2800" b="1" dirty="0">
                <a:solidFill>
                  <a:srgbClr val="1124AF"/>
                </a:solidFill>
              </a:rPr>
              <a:t> </a:t>
            </a:r>
            <a:r>
              <a:rPr lang="ru-RU" sz="2800" b="1" dirty="0" err="1">
                <a:solidFill>
                  <a:srgbClr val="1124AF"/>
                </a:solidFill>
              </a:rPr>
              <a:t>және</a:t>
            </a:r>
            <a:r>
              <a:rPr lang="ru-RU" sz="2800" b="1" dirty="0">
                <a:solidFill>
                  <a:srgbClr val="1124AF"/>
                </a:solidFill>
              </a:rPr>
              <a:t> </a:t>
            </a:r>
            <a:r>
              <a:rPr lang="ru-RU" sz="2800" b="1" dirty="0" err="1">
                <a:solidFill>
                  <a:srgbClr val="1124AF"/>
                </a:solidFill>
              </a:rPr>
              <a:t>сипаттамалары</a:t>
            </a:r>
            <a:endParaRPr lang="ru-RU" sz="2800" b="1" dirty="0">
              <a:solidFill>
                <a:srgbClr val="1124AF"/>
              </a:solidFill>
              <a:latin typeface="Arial" charset="0"/>
            </a:endParaRPr>
          </a:p>
        </p:txBody>
      </p:sp>
    </p:spTree>
    <p:extLst>
      <p:ext uri="{BB962C8B-B14F-4D97-AF65-F5344CB8AC3E}">
        <p14:creationId xmlns:p14="http://schemas.microsoft.com/office/powerpoint/2010/main" val="18194827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12</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995936" y="1070330"/>
            <a:ext cx="482453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endParaRPr lang="kk-KZ" sz="1600" dirty="0"/>
          </a:p>
          <a:p>
            <a:pPr algn="just"/>
            <a:r>
              <a:rPr lang="ru-RU" sz="1600" dirty="0" err="1"/>
              <a:t>Қаптаманың</a:t>
            </a:r>
            <a:r>
              <a:rPr lang="ru-RU" sz="1600" dirty="0"/>
              <a:t> </a:t>
            </a:r>
            <a:r>
              <a:rPr lang="ru-RU" sz="1600" dirty="0" err="1"/>
              <a:t>беріктігінің</a:t>
            </a:r>
            <a:r>
              <a:rPr lang="ru-RU" sz="1600" dirty="0"/>
              <a:t> </a:t>
            </a:r>
            <a:r>
              <a:rPr lang="ru-RU" sz="1600" dirty="0" err="1"/>
              <a:t>төмен</a:t>
            </a:r>
            <a:r>
              <a:rPr lang="ru-RU" sz="1600" dirty="0"/>
              <a:t> </a:t>
            </a:r>
            <a:r>
              <a:rPr lang="ru-RU" sz="1600" dirty="0" err="1"/>
              <a:t>болуы</a:t>
            </a:r>
            <a:r>
              <a:rPr lang="ru-RU" sz="1600" dirty="0"/>
              <a:t> </a:t>
            </a:r>
            <a:r>
              <a:rPr lang="ru-RU" sz="1600" dirty="0" err="1"/>
              <a:t>металды</a:t>
            </a:r>
            <a:r>
              <a:rPr lang="ru-RU" sz="1600" dirty="0"/>
              <a:t>                         1300-1400°С </a:t>
            </a:r>
            <a:r>
              <a:rPr lang="ru-RU" sz="1600" dirty="0" err="1"/>
              <a:t>жоғары</a:t>
            </a:r>
            <a:r>
              <a:rPr lang="ru-RU" sz="1600" dirty="0"/>
              <a:t> </a:t>
            </a:r>
            <a:r>
              <a:rPr lang="ru-RU" sz="1600" dirty="0" err="1"/>
              <a:t>қыздыруды</a:t>
            </a:r>
            <a:r>
              <a:rPr lang="ru-RU" sz="1600" dirty="0"/>
              <a:t> </a:t>
            </a:r>
            <a:r>
              <a:rPr lang="ru-RU" sz="1600" dirty="0" err="1"/>
              <a:t>қажет</a:t>
            </a:r>
            <a:r>
              <a:rPr lang="ru-RU" sz="1600" dirty="0"/>
              <a:t> </a:t>
            </a:r>
            <a:r>
              <a:rPr lang="ru-RU" sz="1600" dirty="0" err="1"/>
              <a:t>ететін</a:t>
            </a:r>
            <a:r>
              <a:rPr lang="ru-RU" sz="1600" dirty="0"/>
              <a:t> </a:t>
            </a:r>
            <a:r>
              <a:rPr lang="ru-RU" sz="1600" dirty="0" err="1"/>
              <a:t>осындай</a:t>
            </a:r>
            <a:r>
              <a:rPr lang="ru-RU" sz="1600" dirty="0"/>
              <a:t> </a:t>
            </a:r>
            <a:r>
              <a:rPr lang="ru-RU" sz="1600" dirty="0" err="1"/>
              <a:t>доғалық</a:t>
            </a:r>
            <a:r>
              <a:rPr lang="ru-RU" sz="1600" dirty="0"/>
              <a:t> </a:t>
            </a:r>
            <a:r>
              <a:rPr lang="ru-RU" sz="1600" dirty="0" err="1"/>
              <a:t>пештерде</a:t>
            </a:r>
            <a:r>
              <a:rPr lang="ru-RU" sz="1600" dirty="0"/>
              <a:t> </a:t>
            </a:r>
            <a:r>
              <a:rPr lang="ru-RU" sz="1600" dirty="0" err="1"/>
              <a:t>процестерді</a:t>
            </a:r>
            <a:r>
              <a:rPr lang="ru-RU" sz="1600" dirty="0"/>
              <a:t> </a:t>
            </a:r>
            <a:r>
              <a:rPr lang="ru-RU" sz="1600" dirty="0" err="1"/>
              <a:t>жүргізу</a:t>
            </a:r>
            <a:r>
              <a:rPr lang="ru-RU" sz="1600" dirty="0"/>
              <a:t> </a:t>
            </a:r>
            <a:r>
              <a:rPr lang="ru-RU" sz="1600" dirty="0" err="1"/>
              <a:t>мүмкіндігін</a:t>
            </a:r>
            <a:r>
              <a:rPr lang="ru-RU" sz="1600" dirty="0"/>
              <a:t> </a:t>
            </a:r>
            <a:r>
              <a:rPr lang="ru-RU" sz="1600" dirty="0" err="1"/>
              <a:t>шектейді</a:t>
            </a:r>
            <a:r>
              <a:rPr lang="ru-RU" sz="1600" dirty="0"/>
              <a:t> </a:t>
            </a:r>
            <a:r>
              <a:rPr lang="ru-RU" sz="1600" dirty="0" err="1"/>
              <a:t>және</a:t>
            </a:r>
            <a:r>
              <a:rPr lang="ru-RU" sz="1600" dirty="0"/>
              <a:t> </a:t>
            </a:r>
            <a:r>
              <a:rPr lang="ru-RU" sz="1600" dirty="0" err="1"/>
              <a:t>оларды</a:t>
            </a:r>
            <a:r>
              <a:rPr lang="ru-RU" sz="1600" dirty="0"/>
              <a:t> </a:t>
            </a:r>
            <a:r>
              <a:rPr lang="ru-RU" sz="1600" dirty="0" err="1"/>
              <a:t>қиын</a:t>
            </a:r>
            <a:r>
              <a:rPr lang="ru-RU" sz="1600" dirty="0"/>
              <a:t> </a:t>
            </a:r>
            <a:r>
              <a:rPr lang="ru-RU" sz="1600" dirty="0" err="1"/>
              <a:t>балқитын</a:t>
            </a:r>
            <a:r>
              <a:rPr lang="ru-RU" sz="1600" dirty="0"/>
              <a:t> </a:t>
            </a:r>
            <a:r>
              <a:rPr lang="ru-RU" sz="1600" dirty="0" err="1"/>
              <a:t>металдарды</a:t>
            </a:r>
            <a:r>
              <a:rPr lang="ru-RU" sz="1600" dirty="0"/>
              <a:t> </a:t>
            </a:r>
            <a:r>
              <a:rPr lang="ru-RU" sz="1600" dirty="0" err="1"/>
              <a:t>балқытуға</a:t>
            </a:r>
            <a:r>
              <a:rPr lang="ru-RU" sz="1600" dirty="0"/>
              <a:t> </a:t>
            </a:r>
            <a:r>
              <a:rPr lang="ru-RU" sz="1600" dirty="0" err="1"/>
              <a:t>қолдануға</a:t>
            </a:r>
            <a:r>
              <a:rPr lang="ru-RU" sz="1600" dirty="0"/>
              <a:t> </a:t>
            </a:r>
            <a:r>
              <a:rPr lang="ru-RU" sz="1600" dirty="0" err="1"/>
              <a:t>мүмкіндік</a:t>
            </a:r>
            <a:r>
              <a:rPr lang="ru-RU" sz="1600" dirty="0"/>
              <a:t> </a:t>
            </a:r>
            <a:r>
              <a:rPr lang="ru-RU" sz="1600" dirty="0" err="1"/>
              <a:t>бермейді</a:t>
            </a:r>
            <a:r>
              <a:rPr lang="ru-RU" sz="1600" dirty="0"/>
              <a:t>. </a:t>
            </a:r>
          </a:p>
          <a:p>
            <a:pPr algn="just"/>
            <a:r>
              <a:rPr lang="ru-RU" sz="1600" dirty="0" err="1"/>
              <a:t>Қара</a:t>
            </a:r>
            <a:r>
              <a:rPr lang="ru-RU" sz="1600" dirty="0"/>
              <a:t> </a:t>
            </a:r>
            <a:r>
              <a:rPr lang="ru-RU" sz="1600" dirty="0" err="1"/>
              <a:t>металлургияда</a:t>
            </a:r>
            <a:r>
              <a:rPr lang="ru-RU" sz="1600" dirty="0"/>
              <a:t> </a:t>
            </a:r>
            <a:r>
              <a:rPr lang="ru-RU" sz="1600" dirty="0" err="1"/>
              <a:t>мұндай</a:t>
            </a:r>
            <a:r>
              <a:rPr lang="ru-RU" sz="1600" dirty="0"/>
              <a:t> </a:t>
            </a:r>
            <a:r>
              <a:rPr lang="ru-RU" sz="1600" dirty="0" err="1"/>
              <a:t>доғалық</a:t>
            </a:r>
            <a:r>
              <a:rPr lang="ru-RU" sz="1600" dirty="0"/>
              <a:t> </a:t>
            </a:r>
            <a:r>
              <a:rPr lang="ru-RU" sz="1600" dirty="0" err="1"/>
              <a:t>пештер</a:t>
            </a:r>
            <a:r>
              <a:rPr lang="ru-RU" sz="1600" dirty="0"/>
              <a:t> </a:t>
            </a:r>
            <a:r>
              <a:rPr lang="ru-RU" sz="1600" dirty="0" err="1"/>
              <a:t>кейде</a:t>
            </a:r>
            <a:r>
              <a:rPr lang="ru-RU" sz="1600" dirty="0"/>
              <a:t> </a:t>
            </a:r>
            <a:r>
              <a:rPr lang="ru-RU" sz="1600" dirty="0" err="1"/>
              <a:t>шойынды</a:t>
            </a:r>
            <a:r>
              <a:rPr lang="ru-RU" sz="1600" dirty="0"/>
              <a:t> </a:t>
            </a:r>
            <a:r>
              <a:rPr lang="ru-RU" sz="1600" dirty="0" err="1"/>
              <a:t>балқыту</a:t>
            </a:r>
            <a:r>
              <a:rPr lang="ru-RU" sz="1600" dirty="0"/>
              <a:t> </a:t>
            </a:r>
            <a:r>
              <a:rPr lang="ru-RU" sz="1600" dirty="0" err="1"/>
              <a:t>үшін</a:t>
            </a:r>
            <a:r>
              <a:rPr lang="ru-RU" sz="1600" dirty="0"/>
              <a:t> </a:t>
            </a:r>
            <a:r>
              <a:rPr lang="ru-RU" sz="1600" dirty="0" err="1"/>
              <a:t>ұсақ</a:t>
            </a:r>
            <a:r>
              <a:rPr lang="ru-RU" sz="1600" dirty="0"/>
              <a:t> </a:t>
            </a:r>
            <a:r>
              <a:rPr lang="ru-RU" sz="1600" dirty="0" err="1"/>
              <a:t>құймаларда</a:t>
            </a:r>
            <a:r>
              <a:rPr lang="ru-RU" sz="1600" dirty="0"/>
              <a:t> </a:t>
            </a:r>
            <a:r>
              <a:rPr lang="ru-RU" sz="1600" dirty="0" err="1"/>
              <a:t>қолданылады</a:t>
            </a:r>
            <a:r>
              <a:rPr lang="ru-RU" sz="1600" dirty="0"/>
              <a:t>.</a:t>
            </a:r>
          </a:p>
          <a:p>
            <a:pPr algn="just"/>
            <a:r>
              <a:rPr lang="ru-RU" sz="1600" dirty="0" err="1"/>
              <a:t>Тікелей</a:t>
            </a:r>
            <a:r>
              <a:rPr lang="ru-RU" sz="1600" dirty="0"/>
              <a:t> </a:t>
            </a:r>
            <a:r>
              <a:rPr lang="ru-RU" sz="1600" dirty="0" err="1"/>
              <a:t>доға</a:t>
            </a:r>
            <a:r>
              <a:rPr lang="ru-RU" sz="1600" dirty="0"/>
              <a:t> </a:t>
            </a:r>
            <a:r>
              <a:rPr lang="ru-RU" sz="1600" dirty="0" err="1"/>
              <a:t>пештеріндегі</a:t>
            </a:r>
            <a:r>
              <a:rPr lang="ru-RU" sz="1600" dirty="0"/>
              <a:t> </a:t>
            </a:r>
            <a:r>
              <a:rPr lang="ru-RU" sz="1600" dirty="0" err="1"/>
              <a:t>тік</a:t>
            </a:r>
            <a:r>
              <a:rPr lang="ru-RU" sz="1600" dirty="0"/>
              <a:t> </a:t>
            </a:r>
            <a:r>
              <a:rPr lang="ru-RU" sz="1600" dirty="0" err="1"/>
              <a:t>электродтар</a:t>
            </a:r>
            <a:r>
              <a:rPr lang="ru-RU" sz="1600" dirty="0"/>
              <a:t>, </a:t>
            </a:r>
            <a:r>
              <a:rPr lang="ru-RU" sz="1600" dirty="0" err="1"/>
              <a:t>ең</a:t>
            </a:r>
            <a:r>
              <a:rPr lang="ru-RU" sz="1600" dirty="0"/>
              <a:t> </a:t>
            </a:r>
            <a:r>
              <a:rPr lang="ru-RU" sz="1600" dirty="0" err="1"/>
              <a:t>алдымен</a:t>
            </a:r>
            <a:r>
              <a:rPr lang="ru-RU" sz="1600" dirty="0"/>
              <a:t>, </a:t>
            </a:r>
            <a:r>
              <a:rPr lang="ru-RU" sz="1600" dirty="0" err="1"/>
              <a:t>ұзару</a:t>
            </a:r>
            <a:r>
              <a:rPr lang="ru-RU" sz="1600" dirty="0"/>
              <a:t> </a:t>
            </a:r>
            <a:r>
              <a:rPr lang="ru-RU" sz="1600" dirty="0" err="1"/>
              <a:t>бойынша</a:t>
            </a:r>
            <a:r>
              <a:rPr lang="ru-RU" sz="1600" dirty="0"/>
              <a:t> </a:t>
            </a:r>
            <a:r>
              <a:rPr lang="ru-RU" sz="1600" dirty="0" err="1"/>
              <a:t>жұмыс</a:t>
            </a:r>
            <a:r>
              <a:rPr lang="ru-RU" sz="1600" dirty="0"/>
              <a:t> </a:t>
            </a:r>
            <a:r>
              <a:rPr lang="ru-RU" sz="1600" dirty="0" err="1"/>
              <a:t>істейді</a:t>
            </a:r>
            <a:r>
              <a:rPr lang="ru-RU" sz="1600" dirty="0"/>
              <a:t>. </a:t>
            </a:r>
            <a:r>
              <a:rPr lang="ru-RU" sz="1600" dirty="0" err="1"/>
              <a:t>Бұл</a:t>
            </a:r>
            <a:r>
              <a:rPr lang="ru-RU" sz="1600" dirty="0"/>
              <a:t> </a:t>
            </a:r>
            <a:r>
              <a:rPr lang="ru-RU" sz="1600" dirty="0" err="1"/>
              <a:t>үлкен</a:t>
            </a:r>
            <a:r>
              <a:rPr lang="ru-RU" sz="1600" dirty="0"/>
              <a:t> </a:t>
            </a:r>
            <a:r>
              <a:rPr lang="ru-RU" sz="1600" dirty="0" err="1"/>
              <a:t>тоқ</a:t>
            </a:r>
            <a:r>
              <a:rPr lang="ru-RU" sz="1600" dirty="0"/>
              <a:t> </a:t>
            </a:r>
            <a:r>
              <a:rPr lang="ru-RU" sz="1600" dirty="0" err="1"/>
              <a:t>кезінде</a:t>
            </a:r>
            <a:r>
              <a:rPr lang="ru-RU" sz="1600" dirty="0"/>
              <a:t> </a:t>
            </a:r>
            <a:r>
              <a:rPr lang="ru-RU" sz="1600" dirty="0" err="1"/>
              <a:t>жұмыс</a:t>
            </a:r>
            <a:r>
              <a:rPr lang="ru-RU" sz="1600" dirty="0"/>
              <a:t> </a:t>
            </a:r>
            <a:r>
              <a:rPr lang="ru-RU" sz="1600" dirty="0" err="1"/>
              <a:t>істеуге</a:t>
            </a:r>
            <a:r>
              <a:rPr lang="ru-RU" sz="1600" dirty="0"/>
              <a:t> </a:t>
            </a:r>
            <a:r>
              <a:rPr lang="ru-RU" sz="1600" dirty="0" err="1"/>
              <a:t>мүмкіндік</a:t>
            </a:r>
            <a:r>
              <a:rPr lang="ru-RU" sz="1600" dirty="0"/>
              <a:t> </a:t>
            </a:r>
            <a:r>
              <a:rPr lang="ru-RU" sz="1600" dirty="0" err="1"/>
              <a:t>беретін</a:t>
            </a:r>
            <a:r>
              <a:rPr lang="ru-RU" sz="1600" dirty="0"/>
              <a:t> </a:t>
            </a:r>
            <a:r>
              <a:rPr lang="ru-RU" sz="1600" dirty="0" err="1"/>
              <a:t>көлденең</a:t>
            </a:r>
            <a:r>
              <a:rPr lang="ru-RU" sz="1600" dirty="0"/>
              <a:t> </a:t>
            </a:r>
            <a:r>
              <a:rPr lang="ru-RU" sz="1600" dirty="0" err="1"/>
              <a:t>қимасы</a:t>
            </a:r>
            <a:r>
              <a:rPr lang="ru-RU" sz="1600" dirty="0"/>
              <a:t> бар </a:t>
            </a:r>
            <a:r>
              <a:rPr lang="ru-RU" sz="1600" dirty="0" err="1"/>
              <a:t>ұзын</a:t>
            </a:r>
            <a:r>
              <a:rPr lang="ru-RU" sz="1600" dirty="0"/>
              <a:t> графит </a:t>
            </a:r>
            <a:r>
              <a:rPr lang="ru-RU" sz="1600" dirty="0" err="1"/>
              <a:t>электродтарын</a:t>
            </a:r>
            <a:r>
              <a:rPr lang="ru-RU" sz="1600" dirty="0"/>
              <a:t> </a:t>
            </a:r>
            <a:r>
              <a:rPr lang="ru-RU" sz="1600" dirty="0" err="1"/>
              <a:t>пайдалануға</a:t>
            </a:r>
            <a:r>
              <a:rPr lang="ru-RU" sz="1600" dirty="0"/>
              <a:t> </a:t>
            </a:r>
            <a:r>
              <a:rPr lang="ru-RU" sz="1600" dirty="0" err="1"/>
              <a:t>мүмкіндік</a:t>
            </a:r>
            <a:r>
              <a:rPr lang="ru-RU" sz="1600" dirty="0"/>
              <a:t> </a:t>
            </a:r>
            <a:r>
              <a:rPr lang="ru-RU" sz="1600" dirty="0" err="1"/>
              <a:t>береді</a:t>
            </a:r>
            <a:r>
              <a:rPr lang="ru-RU" sz="1600" dirty="0"/>
              <a:t>. </a:t>
            </a:r>
            <a:r>
              <a:rPr lang="ru-RU" sz="1600" dirty="0" err="1"/>
              <a:t>Осылайша</a:t>
            </a:r>
            <a:r>
              <a:rPr lang="ru-RU" sz="1600" dirty="0"/>
              <a:t>, </a:t>
            </a:r>
            <a:r>
              <a:rPr lang="ru-RU" sz="1600" dirty="0" err="1"/>
              <a:t>бұл</a:t>
            </a:r>
            <a:r>
              <a:rPr lang="ru-RU" sz="1600" dirty="0"/>
              <a:t> </a:t>
            </a:r>
            <a:r>
              <a:rPr lang="ru-RU" sz="1600" dirty="0" err="1"/>
              <a:t>пештер</a:t>
            </a:r>
            <a:r>
              <a:rPr lang="ru-RU" sz="1600" dirty="0"/>
              <a:t> </a:t>
            </a:r>
            <a:r>
              <a:rPr lang="ru-RU" sz="1600" dirty="0" err="1"/>
              <a:t>қуатты</a:t>
            </a:r>
            <a:r>
              <a:rPr lang="ru-RU" sz="1600" dirty="0"/>
              <a:t>, </a:t>
            </a:r>
            <a:r>
              <a:rPr lang="ru-RU" sz="1600" dirty="0" err="1"/>
              <a:t>сыйымдылығы</a:t>
            </a:r>
            <a:r>
              <a:rPr lang="ru-RU" sz="1600" dirty="0"/>
              <a:t> мен </a:t>
            </a:r>
            <a:r>
              <a:rPr lang="ru-RU" sz="1600" dirty="0" err="1"/>
              <a:t>өнімділігі</a:t>
            </a:r>
            <a:r>
              <a:rPr lang="ru-RU" sz="1600" dirty="0"/>
              <a:t> </a:t>
            </a:r>
            <a:r>
              <a:rPr lang="ru-RU" sz="1600" dirty="0" err="1"/>
              <a:t>бойынша</a:t>
            </a:r>
            <a:r>
              <a:rPr lang="ru-RU" sz="1600" dirty="0"/>
              <a:t> </a:t>
            </a:r>
            <a:r>
              <a:rPr lang="ru-RU" sz="1600" dirty="0" err="1"/>
              <a:t>үлкен</a:t>
            </a:r>
            <a:r>
              <a:rPr lang="ru-RU" sz="1600" dirty="0"/>
              <a:t> </a:t>
            </a:r>
            <a:r>
              <a:rPr lang="ru-RU" sz="1600" dirty="0" err="1"/>
              <a:t>болуы</a:t>
            </a:r>
            <a:r>
              <a:rPr lang="ru-RU" sz="1600" dirty="0"/>
              <a:t> </a:t>
            </a:r>
            <a:r>
              <a:rPr lang="ru-RU" sz="1600" dirty="0" err="1"/>
              <a:t>мүмкін</a:t>
            </a:r>
            <a:r>
              <a:rPr lang="ru-RU" sz="1600" dirty="0"/>
              <a:t>.</a:t>
            </a:r>
          </a:p>
          <a:p>
            <a:pPr algn="just"/>
            <a:endParaRPr lang="ru-RU" sz="1600"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1800" y="16402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2. </a:t>
            </a:r>
            <a:r>
              <a:rPr lang="ru-RU" sz="2800" b="1" dirty="0" err="1">
                <a:solidFill>
                  <a:srgbClr val="1124AF"/>
                </a:solidFill>
              </a:rPr>
              <a:t>Доғалы</a:t>
            </a:r>
            <a:r>
              <a:rPr lang="ru-RU" sz="2800" b="1" dirty="0">
                <a:solidFill>
                  <a:srgbClr val="1124AF"/>
                </a:solidFill>
              </a:rPr>
              <a:t> </a:t>
            </a:r>
            <a:r>
              <a:rPr lang="ru-RU" sz="2800" b="1" dirty="0" err="1">
                <a:solidFill>
                  <a:srgbClr val="1124AF"/>
                </a:solidFill>
              </a:rPr>
              <a:t>пештер</a:t>
            </a:r>
            <a:r>
              <a:rPr lang="ru-RU" sz="2800" b="1" dirty="0">
                <a:solidFill>
                  <a:srgbClr val="1124AF"/>
                </a:solidFill>
              </a:rPr>
              <a:t>. </a:t>
            </a:r>
            <a:r>
              <a:rPr lang="ru-RU" sz="2800" b="1" dirty="0" err="1">
                <a:solidFill>
                  <a:srgbClr val="1124AF"/>
                </a:solidFill>
              </a:rPr>
              <a:t>Түрлері</a:t>
            </a:r>
            <a:r>
              <a:rPr lang="ru-RU" sz="2800" b="1" dirty="0">
                <a:solidFill>
                  <a:srgbClr val="1124AF"/>
                </a:solidFill>
              </a:rPr>
              <a:t> </a:t>
            </a:r>
            <a:r>
              <a:rPr lang="ru-RU" sz="2800" b="1" dirty="0" err="1">
                <a:solidFill>
                  <a:srgbClr val="1124AF"/>
                </a:solidFill>
              </a:rPr>
              <a:t>және</a:t>
            </a:r>
            <a:r>
              <a:rPr lang="ru-RU" sz="2800" b="1" dirty="0">
                <a:solidFill>
                  <a:srgbClr val="1124AF"/>
                </a:solidFill>
              </a:rPr>
              <a:t> </a:t>
            </a:r>
            <a:r>
              <a:rPr lang="ru-RU" sz="2800" b="1" dirty="0" err="1">
                <a:solidFill>
                  <a:srgbClr val="1124AF"/>
                </a:solidFill>
              </a:rPr>
              <a:t>сипаттамалары</a:t>
            </a:r>
            <a:endParaRPr lang="ru-RU" sz="2800" b="1" dirty="0">
              <a:solidFill>
                <a:srgbClr val="1124AF"/>
              </a:solidFill>
              <a:latin typeface="Arial" charset="0"/>
            </a:endParaRPr>
          </a:p>
          <a:p>
            <a:pPr>
              <a:defRPr/>
            </a:pPr>
            <a:endParaRPr lang="ru-RU" sz="2800" b="1" dirty="0">
              <a:solidFill>
                <a:schemeClr val="accent1">
                  <a:lumMod val="50000"/>
                </a:schemeClr>
              </a:solidFill>
              <a:latin typeface="Arial" charset="0"/>
            </a:endParaRPr>
          </a:p>
        </p:txBody>
      </p:sp>
      <p:pic>
        <p:nvPicPr>
          <p:cNvPr id="3" name="Рисунок 2">
            <a:extLst>
              <a:ext uri="{FF2B5EF4-FFF2-40B4-BE49-F238E27FC236}">
                <a16:creationId xmlns:a16="http://schemas.microsoft.com/office/drawing/2014/main" id="{684751FD-426F-3344-BCFC-06F68206A560}"/>
              </a:ext>
            </a:extLst>
          </p:cNvPr>
          <p:cNvPicPr>
            <a:picLocks noChangeAspect="1"/>
          </p:cNvPicPr>
          <p:nvPr/>
        </p:nvPicPr>
        <p:blipFill>
          <a:blip r:embed="rId2"/>
          <a:stretch>
            <a:fillRect/>
          </a:stretch>
        </p:blipFill>
        <p:spPr>
          <a:xfrm>
            <a:off x="453127" y="946645"/>
            <a:ext cx="6567145" cy="4653135"/>
          </a:xfrm>
          <a:prstGeom prst="rect">
            <a:avLst/>
          </a:prstGeom>
        </p:spPr>
      </p:pic>
      <p:sp>
        <p:nvSpPr>
          <p:cNvPr id="4" name="TextBox 3">
            <a:extLst>
              <a:ext uri="{FF2B5EF4-FFF2-40B4-BE49-F238E27FC236}">
                <a16:creationId xmlns:a16="http://schemas.microsoft.com/office/drawing/2014/main" id="{ED6B79AC-EC42-AA42-BA6A-3FCB6FD75BFA}"/>
              </a:ext>
            </a:extLst>
          </p:cNvPr>
          <p:cNvSpPr txBox="1"/>
          <p:nvPr/>
        </p:nvSpPr>
        <p:spPr>
          <a:xfrm>
            <a:off x="431800" y="5877272"/>
            <a:ext cx="3276104" cy="646331"/>
          </a:xfrm>
          <a:prstGeom prst="rect">
            <a:avLst/>
          </a:prstGeom>
          <a:noFill/>
        </p:spPr>
        <p:txBody>
          <a:bodyPr wrap="square" rtlCol="0">
            <a:spAutoFit/>
          </a:bodyPr>
          <a:lstStyle/>
          <a:p>
            <a:r>
              <a:rPr lang="ru-RU" dirty="0"/>
              <a:t>Электр </a:t>
            </a:r>
            <a:r>
              <a:rPr lang="ru-RU" dirty="0" err="1"/>
              <a:t>доға</a:t>
            </a:r>
            <a:r>
              <a:rPr lang="ru-RU" dirty="0"/>
              <a:t> </a:t>
            </a:r>
            <a:r>
              <a:rPr lang="ru-RU" dirty="0" err="1"/>
              <a:t>пешінің</a:t>
            </a:r>
            <a:r>
              <a:rPr lang="ru-RU" dirty="0"/>
              <a:t> </a:t>
            </a:r>
            <a:r>
              <a:rPr lang="ru-RU" dirty="0" err="1"/>
              <a:t>сызбасы</a:t>
            </a:r>
            <a:endParaRPr lang="ru-RU" dirty="0"/>
          </a:p>
        </p:txBody>
      </p:sp>
    </p:spTree>
    <p:extLst>
      <p:ext uri="{BB962C8B-B14F-4D97-AF65-F5344CB8AC3E}">
        <p14:creationId xmlns:p14="http://schemas.microsoft.com/office/powerpoint/2010/main" val="19586783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13</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23528" y="1070330"/>
            <a:ext cx="8496944"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600" dirty="0" err="1"/>
              <a:t>Доғалардың</a:t>
            </a:r>
            <a:r>
              <a:rPr lang="ru-RU" sz="1600" dirty="0"/>
              <a:t> </a:t>
            </a:r>
            <a:r>
              <a:rPr lang="ru-RU" sz="1600" dirty="0" err="1"/>
              <a:t>әсер</a:t>
            </a:r>
            <a:r>
              <a:rPr lang="ru-RU" sz="1600" dirty="0"/>
              <a:t> </a:t>
            </a:r>
            <a:r>
              <a:rPr lang="ru-RU" sz="1600" dirty="0" err="1"/>
              <a:t>ету</a:t>
            </a:r>
            <a:r>
              <a:rPr lang="ru-RU" sz="1600" dirty="0"/>
              <a:t> </a:t>
            </a:r>
            <a:r>
              <a:rPr lang="ru-RU" sz="1600" dirty="0" err="1"/>
              <a:t>аймағында</a:t>
            </a:r>
            <a:r>
              <a:rPr lang="ru-RU" sz="1600" dirty="0"/>
              <a:t> </a:t>
            </a:r>
            <a:r>
              <a:rPr lang="ru-RU" sz="1600" dirty="0" err="1"/>
              <a:t>металдың</a:t>
            </a:r>
            <a:r>
              <a:rPr lang="ru-RU" sz="1600" dirty="0"/>
              <a:t> </a:t>
            </a:r>
            <a:r>
              <a:rPr lang="ru-RU" sz="1600" dirty="0" err="1"/>
              <a:t>қарқынды</a:t>
            </a:r>
            <a:r>
              <a:rPr lang="ru-RU" sz="1600" dirty="0"/>
              <a:t> </a:t>
            </a:r>
            <a:r>
              <a:rPr lang="ru-RU" sz="1600" dirty="0" err="1"/>
              <a:t>булануы</a:t>
            </a:r>
            <a:r>
              <a:rPr lang="ru-RU" sz="1600" dirty="0"/>
              <a:t> </a:t>
            </a:r>
            <a:r>
              <a:rPr lang="ru-RU" sz="1600" dirty="0" err="1"/>
              <a:t>жүреді</a:t>
            </a:r>
            <a:r>
              <a:rPr lang="ru-RU" sz="1600" dirty="0"/>
              <a:t>, </a:t>
            </a:r>
            <a:r>
              <a:rPr lang="ru-RU" sz="1600" dirty="0" err="1"/>
              <a:t>сондықтан</a:t>
            </a:r>
            <a:r>
              <a:rPr lang="ru-RU" sz="1600" dirty="0"/>
              <a:t> </a:t>
            </a:r>
            <a:r>
              <a:rPr lang="ru-RU" sz="1600" dirty="0" err="1"/>
              <a:t>булану</a:t>
            </a:r>
            <a:r>
              <a:rPr lang="ru-RU" sz="1600" dirty="0"/>
              <a:t> </a:t>
            </a:r>
            <a:r>
              <a:rPr lang="ru-RU" sz="1600" dirty="0" err="1"/>
              <a:t>температурасының</a:t>
            </a:r>
            <a:r>
              <a:rPr lang="ru-RU" sz="1600" dirty="0"/>
              <a:t> </a:t>
            </a:r>
            <a:r>
              <a:rPr lang="ru-RU" sz="1600" dirty="0" err="1"/>
              <a:t>төмендігімен</a:t>
            </a:r>
            <a:r>
              <a:rPr lang="ru-RU" sz="1600" dirty="0"/>
              <a:t> </a:t>
            </a:r>
            <a:r>
              <a:rPr lang="ru-RU" sz="1600" dirty="0" err="1"/>
              <a:t>сипатталатын</a:t>
            </a:r>
            <a:r>
              <a:rPr lang="ru-RU" sz="1600" dirty="0"/>
              <a:t> </a:t>
            </a:r>
            <a:r>
              <a:rPr lang="ru-RU" sz="1600" dirty="0" err="1"/>
              <a:t>қымбат</a:t>
            </a:r>
            <a:r>
              <a:rPr lang="ru-RU" sz="1600" dirty="0"/>
              <a:t> </a:t>
            </a:r>
            <a:r>
              <a:rPr lang="ru-RU" sz="1600" dirty="0" err="1"/>
              <a:t>металдарды</a:t>
            </a:r>
            <a:r>
              <a:rPr lang="ru-RU" sz="1600" dirty="0"/>
              <a:t> </a:t>
            </a:r>
            <a:r>
              <a:rPr lang="ru-RU" sz="1600" dirty="0" err="1"/>
              <a:t>балқыту</a:t>
            </a:r>
            <a:r>
              <a:rPr lang="ru-RU" sz="1600" dirty="0"/>
              <a:t> </a:t>
            </a:r>
            <a:r>
              <a:rPr lang="ru-RU" sz="1600" dirty="0" err="1"/>
              <a:t>үшін</a:t>
            </a:r>
            <a:r>
              <a:rPr lang="ru-RU" sz="1600" dirty="0"/>
              <a:t> </a:t>
            </a:r>
            <a:r>
              <a:rPr lang="ru-RU" sz="1600" dirty="0" err="1"/>
              <a:t>тікелей</a:t>
            </a:r>
            <a:r>
              <a:rPr lang="ru-RU" sz="1600" dirty="0"/>
              <a:t> </a:t>
            </a:r>
            <a:r>
              <a:rPr lang="ru-RU" sz="1600" dirty="0" err="1"/>
              <a:t>әсер</a:t>
            </a:r>
            <a:r>
              <a:rPr lang="ru-RU" sz="1600" dirty="0"/>
              <a:t> </a:t>
            </a:r>
            <a:r>
              <a:rPr lang="ru-RU" sz="1600" dirty="0" err="1"/>
              <a:t>ететін</a:t>
            </a:r>
            <a:r>
              <a:rPr lang="ru-RU" sz="1600" dirty="0"/>
              <a:t> </a:t>
            </a:r>
            <a:r>
              <a:rPr lang="ru-RU" sz="1600" dirty="0" err="1"/>
              <a:t>доғалы</a:t>
            </a:r>
            <a:r>
              <a:rPr lang="ru-RU" sz="1600" dirty="0"/>
              <a:t> </a:t>
            </a:r>
            <a:r>
              <a:rPr lang="ru-RU" sz="1600" dirty="0" err="1"/>
              <a:t>пештері</a:t>
            </a:r>
            <a:r>
              <a:rPr lang="ru-RU" sz="1600" dirty="0"/>
              <a:t> </a:t>
            </a:r>
            <a:r>
              <a:rPr lang="ru-RU" sz="1600" dirty="0" err="1"/>
              <a:t>кеңінен</a:t>
            </a:r>
            <a:r>
              <a:rPr lang="ru-RU" sz="1600" dirty="0"/>
              <a:t> </a:t>
            </a:r>
            <a:r>
              <a:rPr lang="ru-RU" sz="1600" dirty="0" err="1"/>
              <a:t>қолданылмаған</a:t>
            </a:r>
            <a:r>
              <a:rPr lang="ru-RU" sz="1600" dirty="0"/>
              <a:t>. </a:t>
            </a:r>
          </a:p>
          <a:p>
            <a:endParaRPr lang="ru-RU" sz="1600" i="1" dirty="0">
              <a:solidFill>
                <a:srgbClr val="1124AF"/>
              </a:solidFill>
            </a:endParaRPr>
          </a:p>
          <a:p>
            <a:pPr algn="just"/>
            <a:r>
              <a:rPr lang="ru-RU" sz="1600" i="1" dirty="0" err="1">
                <a:solidFill>
                  <a:srgbClr val="1124AF"/>
                </a:solidFill>
              </a:rPr>
              <a:t>Бірақ</a:t>
            </a:r>
            <a:r>
              <a:rPr lang="ru-RU" sz="1600" i="1" dirty="0">
                <a:solidFill>
                  <a:srgbClr val="1124AF"/>
                </a:solidFill>
              </a:rPr>
              <a:t> </a:t>
            </a:r>
            <a:r>
              <a:rPr lang="ru-RU" sz="1600" i="1" dirty="0" err="1">
                <a:solidFill>
                  <a:srgbClr val="1124AF"/>
                </a:solidFill>
              </a:rPr>
              <a:t>буланудың</a:t>
            </a:r>
            <a:r>
              <a:rPr lang="ru-RU" sz="1600" i="1" dirty="0">
                <a:solidFill>
                  <a:srgbClr val="1124AF"/>
                </a:solidFill>
              </a:rPr>
              <a:t> </a:t>
            </a:r>
            <a:r>
              <a:rPr lang="ru-RU" sz="1600" i="1" dirty="0" err="1">
                <a:solidFill>
                  <a:srgbClr val="1124AF"/>
                </a:solidFill>
              </a:rPr>
              <a:t>салыстырмалы</a:t>
            </a:r>
            <a:r>
              <a:rPr lang="ru-RU" sz="1600" i="1" dirty="0">
                <a:solidFill>
                  <a:srgbClr val="1124AF"/>
                </a:solidFill>
              </a:rPr>
              <a:t> </a:t>
            </a:r>
            <a:r>
              <a:rPr lang="ru-RU" sz="1600" i="1" dirty="0" err="1">
                <a:solidFill>
                  <a:srgbClr val="1124AF"/>
                </a:solidFill>
              </a:rPr>
              <a:t>түрде</a:t>
            </a:r>
            <a:r>
              <a:rPr lang="ru-RU" sz="1600" i="1" dirty="0">
                <a:solidFill>
                  <a:srgbClr val="1124AF"/>
                </a:solidFill>
              </a:rPr>
              <a:t> </a:t>
            </a:r>
            <a:r>
              <a:rPr lang="ru-RU" sz="1600" i="1" dirty="0" err="1">
                <a:solidFill>
                  <a:srgbClr val="1124AF"/>
                </a:solidFill>
              </a:rPr>
              <a:t>жоғары</a:t>
            </a:r>
            <a:r>
              <a:rPr lang="ru-RU" sz="1600" i="1" dirty="0">
                <a:solidFill>
                  <a:srgbClr val="1124AF"/>
                </a:solidFill>
              </a:rPr>
              <a:t> </a:t>
            </a:r>
            <a:r>
              <a:rPr lang="ru-RU" sz="1600" i="1" dirty="0" err="1">
                <a:solidFill>
                  <a:srgbClr val="1124AF"/>
                </a:solidFill>
              </a:rPr>
              <a:t>температурасы</a:t>
            </a:r>
            <a:r>
              <a:rPr lang="ru-RU" sz="1600" i="1" dirty="0">
                <a:solidFill>
                  <a:srgbClr val="1124AF"/>
                </a:solidFill>
              </a:rPr>
              <a:t> </a:t>
            </a:r>
            <a:r>
              <a:rPr lang="ru-RU" sz="1600" i="1" dirty="0" err="1">
                <a:solidFill>
                  <a:srgbClr val="1124AF"/>
                </a:solidFill>
              </a:rPr>
              <a:t>және</a:t>
            </a:r>
            <a:r>
              <a:rPr lang="ru-RU" sz="1600" i="1" dirty="0">
                <a:solidFill>
                  <a:srgbClr val="1124AF"/>
                </a:solidFill>
              </a:rPr>
              <a:t> </a:t>
            </a:r>
            <a:r>
              <a:rPr lang="ru-RU" sz="1600" i="1" dirty="0" err="1">
                <a:solidFill>
                  <a:srgbClr val="1124AF"/>
                </a:solidFill>
              </a:rPr>
              <a:t>қара</a:t>
            </a:r>
            <a:r>
              <a:rPr lang="ru-RU" sz="1600" i="1" dirty="0">
                <a:solidFill>
                  <a:srgbClr val="1124AF"/>
                </a:solidFill>
              </a:rPr>
              <a:t> </a:t>
            </a:r>
            <a:r>
              <a:rPr lang="ru-RU" sz="1600" i="1" dirty="0" err="1">
                <a:solidFill>
                  <a:srgbClr val="1124AF"/>
                </a:solidFill>
              </a:rPr>
              <a:t>металдардың</a:t>
            </a:r>
            <a:r>
              <a:rPr lang="ru-RU" sz="1600" i="1" dirty="0">
                <a:solidFill>
                  <a:srgbClr val="1124AF"/>
                </a:solidFill>
              </a:rPr>
              <a:t> </a:t>
            </a:r>
            <a:r>
              <a:rPr lang="ru-RU" sz="1600" i="1" dirty="0" err="1">
                <a:solidFill>
                  <a:srgbClr val="1124AF"/>
                </a:solidFill>
              </a:rPr>
              <a:t>өзіндік</a:t>
            </a:r>
            <a:r>
              <a:rPr lang="ru-RU" sz="1600" i="1" dirty="0">
                <a:solidFill>
                  <a:srgbClr val="1124AF"/>
                </a:solidFill>
              </a:rPr>
              <a:t> </a:t>
            </a:r>
            <a:r>
              <a:rPr lang="ru-RU" sz="1600" i="1" dirty="0" err="1">
                <a:solidFill>
                  <a:srgbClr val="1124AF"/>
                </a:solidFill>
              </a:rPr>
              <a:t>құны</a:t>
            </a:r>
            <a:r>
              <a:rPr lang="ru-RU" sz="1600" i="1" dirty="0">
                <a:solidFill>
                  <a:srgbClr val="1124AF"/>
                </a:solidFill>
              </a:rPr>
              <a:t> </a:t>
            </a:r>
            <a:r>
              <a:rPr lang="ru-RU" sz="1600" i="1" dirty="0" err="1">
                <a:solidFill>
                  <a:srgbClr val="1124AF"/>
                </a:solidFill>
              </a:rPr>
              <a:t>салыстырмалы</a:t>
            </a:r>
            <a:r>
              <a:rPr lang="ru-RU" sz="1600" i="1" dirty="0">
                <a:solidFill>
                  <a:srgbClr val="1124AF"/>
                </a:solidFill>
              </a:rPr>
              <a:t> </a:t>
            </a:r>
            <a:r>
              <a:rPr lang="ru-RU" sz="1600" i="1" dirty="0" err="1">
                <a:solidFill>
                  <a:srgbClr val="1124AF"/>
                </a:solidFill>
              </a:rPr>
              <a:t>түрде</a:t>
            </a:r>
            <a:r>
              <a:rPr lang="ru-RU" sz="1600" i="1" dirty="0">
                <a:solidFill>
                  <a:srgbClr val="1124AF"/>
                </a:solidFill>
              </a:rPr>
              <a:t> </a:t>
            </a:r>
            <a:r>
              <a:rPr lang="ru-RU" sz="1600" i="1" dirty="0" err="1">
                <a:solidFill>
                  <a:srgbClr val="1124AF"/>
                </a:solidFill>
              </a:rPr>
              <a:t>төмен</a:t>
            </a:r>
            <a:r>
              <a:rPr lang="ru-RU" sz="1600" i="1" dirty="0">
                <a:solidFill>
                  <a:srgbClr val="1124AF"/>
                </a:solidFill>
              </a:rPr>
              <a:t> </a:t>
            </a:r>
            <a:r>
              <a:rPr lang="ru-RU" sz="1600" i="1" dirty="0" err="1">
                <a:solidFill>
                  <a:srgbClr val="1124AF"/>
                </a:solidFill>
              </a:rPr>
              <a:t>болуы</a:t>
            </a:r>
            <a:r>
              <a:rPr lang="ru-RU" sz="1600" i="1" dirty="0">
                <a:solidFill>
                  <a:srgbClr val="1124AF"/>
                </a:solidFill>
              </a:rPr>
              <a:t> </a:t>
            </a:r>
            <a:r>
              <a:rPr lang="ru-RU" sz="1600" i="1" dirty="0" err="1">
                <a:solidFill>
                  <a:srgbClr val="1124AF"/>
                </a:solidFill>
              </a:rPr>
              <a:t>пештердің</a:t>
            </a:r>
            <a:r>
              <a:rPr lang="ru-RU" sz="1600" i="1" dirty="0">
                <a:solidFill>
                  <a:srgbClr val="1124AF"/>
                </a:solidFill>
              </a:rPr>
              <a:t> </a:t>
            </a:r>
            <a:r>
              <a:rPr lang="ru-RU" sz="1600" i="1" dirty="0" err="1">
                <a:solidFill>
                  <a:srgbClr val="1124AF"/>
                </a:solidFill>
              </a:rPr>
              <a:t>бұл</a:t>
            </a:r>
            <a:r>
              <a:rPr lang="ru-RU" sz="1600" i="1" dirty="0">
                <a:solidFill>
                  <a:srgbClr val="1124AF"/>
                </a:solidFill>
              </a:rPr>
              <a:t> </a:t>
            </a:r>
            <a:r>
              <a:rPr lang="ru-RU" sz="1600" i="1" dirty="0" err="1">
                <a:solidFill>
                  <a:srgbClr val="1124AF"/>
                </a:solidFill>
              </a:rPr>
              <a:t>кемшіліктерін</a:t>
            </a:r>
            <a:r>
              <a:rPr lang="ru-RU" sz="1600" i="1" dirty="0">
                <a:solidFill>
                  <a:srgbClr val="1124AF"/>
                </a:solidFill>
              </a:rPr>
              <a:t> </a:t>
            </a:r>
            <a:r>
              <a:rPr lang="ru-RU" sz="1600" i="1" dirty="0" err="1">
                <a:solidFill>
                  <a:srgbClr val="1124AF"/>
                </a:solidFill>
              </a:rPr>
              <a:t>болат</a:t>
            </a:r>
            <a:r>
              <a:rPr lang="ru-RU" sz="1600" i="1" dirty="0">
                <a:solidFill>
                  <a:srgbClr val="1124AF"/>
                </a:solidFill>
              </a:rPr>
              <a:t> </a:t>
            </a:r>
            <a:r>
              <a:rPr lang="ru-RU" sz="1600" i="1" dirty="0" err="1">
                <a:solidFill>
                  <a:srgbClr val="1124AF"/>
                </a:solidFill>
              </a:rPr>
              <a:t>өндірісі</a:t>
            </a:r>
            <a:r>
              <a:rPr lang="ru-RU" sz="1600" i="1" dirty="0">
                <a:solidFill>
                  <a:srgbClr val="1124AF"/>
                </a:solidFill>
              </a:rPr>
              <a:t> </a:t>
            </a:r>
            <a:r>
              <a:rPr lang="ru-RU" sz="1600" i="1" dirty="0" err="1">
                <a:solidFill>
                  <a:srgbClr val="1124AF"/>
                </a:solidFill>
              </a:rPr>
              <a:t>жағдайында</a:t>
            </a:r>
            <a:r>
              <a:rPr lang="ru-RU" sz="1600" i="1" dirty="0">
                <a:solidFill>
                  <a:srgbClr val="1124AF"/>
                </a:solidFill>
              </a:rPr>
              <a:t> </a:t>
            </a:r>
            <a:r>
              <a:rPr lang="ru-RU" sz="1600" i="1" dirty="0" err="1">
                <a:solidFill>
                  <a:srgbClr val="1124AF"/>
                </a:solidFill>
              </a:rPr>
              <a:t>маңызды</a:t>
            </a:r>
            <a:r>
              <a:rPr lang="ru-RU" sz="1600" i="1" dirty="0">
                <a:solidFill>
                  <a:srgbClr val="1124AF"/>
                </a:solidFill>
              </a:rPr>
              <a:t> </a:t>
            </a:r>
            <a:r>
              <a:rPr lang="ru-RU" sz="1600" i="1" dirty="0" err="1">
                <a:solidFill>
                  <a:srgbClr val="1124AF"/>
                </a:solidFill>
              </a:rPr>
              <a:t>болмай</a:t>
            </a:r>
            <a:r>
              <a:rPr lang="ru-RU" sz="1600" i="1" dirty="0">
                <a:solidFill>
                  <a:srgbClr val="1124AF"/>
                </a:solidFill>
              </a:rPr>
              <a:t> </a:t>
            </a:r>
            <a:r>
              <a:rPr lang="ru-RU" sz="1600" i="1" dirty="0" err="1">
                <a:solidFill>
                  <a:srgbClr val="1124AF"/>
                </a:solidFill>
              </a:rPr>
              <a:t>қалады</a:t>
            </a:r>
            <a:r>
              <a:rPr lang="ru-RU" sz="1600" i="1" dirty="0">
                <a:solidFill>
                  <a:srgbClr val="1124AF"/>
                </a:solidFill>
              </a:rPr>
              <a:t>, </a:t>
            </a:r>
            <a:r>
              <a:rPr lang="ru-RU" sz="1600" i="1" dirty="0" err="1">
                <a:solidFill>
                  <a:srgbClr val="1124AF"/>
                </a:solidFill>
              </a:rPr>
              <a:t>егер</a:t>
            </a:r>
            <a:r>
              <a:rPr lang="ru-RU" sz="1600" i="1" dirty="0">
                <a:solidFill>
                  <a:srgbClr val="1124AF"/>
                </a:solidFill>
              </a:rPr>
              <a:t> </a:t>
            </a:r>
            <a:r>
              <a:rPr lang="ru-RU" sz="1600" i="1" dirty="0" err="1">
                <a:solidFill>
                  <a:srgbClr val="1124AF"/>
                </a:solidFill>
              </a:rPr>
              <a:t>біз</a:t>
            </a:r>
            <a:r>
              <a:rPr lang="ru-RU" sz="1600" i="1" dirty="0">
                <a:solidFill>
                  <a:srgbClr val="1124AF"/>
                </a:solidFill>
              </a:rPr>
              <a:t> </a:t>
            </a:r>
            <a:r>
              <a:rPr lang="ru-RU" sz="1600" i="1" dirty="0" err="1">
                <a:solidFill>
                  <a:srgbClr val="1124AF"/>
                </a:solidFill>
              </a:rPr>
              <a:t>олардың</a:t>
            </a:r>
            <a:r>
              <a:rPr lang="ru-RU" sz="1600" i="1" dirty="0">
                <a:solidFill>
                  <a:srgbClr val="1124AF"/>
                </a:solidFill>
              </a:rPr>
              <a:t> </a:t>
            </a:r>
            <a:r>
              <a:rPr lang="ru-RU" sz="1600" i="1" dirty="0" err="1">
                <a:solidFill>
                  <a:srgbClr val="1124AF"/>
                </a:solidFill>
              </a:rPr>
              <a:t>келесідей</a:t>
            </a:r>
            <a:r>
              <a:rPr lang="ru-RU" sz="1600" i="1" dirty="0">
                <a:solidFill>
                  <a:srgbClr val="1124AF"/>
                </a:solidFill>
              </a:rPr>
              <a:t> </a:t>
            </a:r>
            <a:r>
              <a:rPr lang="ru-RU" sz="1600" i="1" dirty="0" err="1">
                <a:solidFill>
                  <a:srgbClr val="1124AF"/>
                </a:solidFill>
              </a:rPr>
              <a:t>артықшылықтарын</a:t>
            </a:r>
            <a:r>
              <a:rPr lang="ru-RU" sz="1600" i="1" dirty="0">
                <a:solidFill>
                  <a:srgbClr val="1124AF"/>
                </a:solidFill>
              </a:rPr>
              <a:t> </a:t>
            </a:r>
            <a:r>
              <a:rPr lang="ru-RU" sz="1600" i="1" dirty="0" err="1">
                <a:solidFill>
                  <a:srgbClr val="1124AF"/>
                </a:solidFill>
              </a:rPr>
              <a:t>ескеретін</a:t>
            </a:r>
            <a:r>
              <a:rPr lang="ru-RU" sz="1600" i="1" dirty="0">
                <a:solidFill>
                  <a:srgbClr val="1124AF"/>
                </a:solidFill>
              </a:rPr>
              <a:t> </a:t>
            </a:r>
            <a:r>
              <a:rPr lang="ru-RU" sz="1600" i="1" dirty="0" err="1">
                <a:solidFill>
                  <a:srgbClr val="1124AF"/>
                </a:solidFill>
              </a:rPr>
              <a:t>болсақ</a:t>
            </a:r>
            <a:r>
              <a:rPr lang="ru-RU" sz="1600" i="1" dirty="0">
                <a:solidFill>
                  <a:srgbClr val="1124AF"/>
                </a:solidFill>
              </a:rPr>
              <a:t> - </a:t>
            </a:r>
            <a:r>
              <a:rPr lang="ru-RU" sz="1600" i="1" dirty="0" err="1">
                <a:solidFill>
                  <a:srgbClr val="1124AF"/>
                </a:solidFill>
              </a:rPr>
              <a:t>процестердің</a:t>
            </a:r>
            <a:r>
              <a:rPr lang="ru-RU" sz="1600" i="1" dirty="0">
                <a:solidFill>
                  <a:srgbClr val="1124AF"/>
                </a:solidFill>
              </a:rPr>
              <a:t> </a:t>
            </a:r>
            <a:r>
              <a:rPr lang="ru-RU" sz="1600" i="1" dirty="0" err="1">
                <a:solidFill>
                  <a:srgbClr val="1124AF"/>
                </a:solidFill>
              </a:rPr>
              <a:t>жоғары</a:t>
            </a:r>
            <a:r>
              <a:rPr lang="ru-RU" sz="1600" i="1" dirty="0">
                <a:solidFill>
                  <a:srgbClr val="1124AF"/>
                </a:solidFill>
              </a:rPr>
              <a:t> </a:t>
            </a:r>
            <a:r>
              <a:rPr lang="ru-RU" sz="1600" i="1" dirty="0" err="1">
                <a:solidFill>
                  <a:srgbClr val="1124AF"/>
                </a:solidFill>
              </a:rPr>
              <a:t>өнімділігі</a:t>
            </a:r>
            <a:r>
              <a:rPr lang="ru-RU" sz="1600" i="1" dirty="0">
                <a:solidFill>
                  <a:srgbClr val="1124AF"/>
                </a:solidFill>
              </a:rPr>
              <a:t> мен </a:t>
            </a:r>
            <a:r>
              <a:rPr lang="ru-RU" sz="1600" i="1" dirty="0" err="1">
                <a:solidFill>
                  <a:srgbClr val="1124AF"/>
                </a:solidFill>
              </a:rPr>
              <a:t>жоғары</a:t>
            </a:r>
            <a:r>
              <a:rPr lang="ru-RU" sz="1600" i="1" dirty="0">
                <a:solidFill>
                  <a:srgbClr val="1124AF"/>
                </a:solidFill>
              </a:rPr>
              <a:t> </a:t>
            </a:r>
            <a:r>
              <a:rPr lang="ru-RU" sz="1600" i="1" dirty="0" err="1">
                <a:solidFill>
                  <a:srgbClr val="1124AF"/>
                </a:solidFill>
              </a:rPr>
              <a:t>температуралық</a:t>
            </a:r>
            <a:r>
              <a:rPr lang="ru-RU" sz="1600" i="1" dirty="0">
                <a:solidFill>
                  <a:srgbClr val="1124AF"/>
                </a:solidFill>
              </a:rPr>
              <a:t> </a:t>
            </a:r>
            <a:r>
              <a:rPr lang="ru-RU" sz="1600" i="1" dirty="0" err="1">
                <a:solidFill>
                  <a:srgbClr val="1124AF"/>
                </a:solidFill>
              </a:rPr>
              <a:t>мүмкіндігі</a:t>
            </a:r>
            <a:r>
              <a:rPr lang="ru-RU" sz="1600" i="1" dirty="0">
                <a:solidFill>
                  <a:srgbClr val="C00000"/>
                </a:solidFill>
              </a:rPr>
              <a:t>.</a:t>
            </a:r>
            <a:r>
              <a:rPr lang="ru-RU" sz="1600" dirty="0">
                <a:solidFill>
                  <a:srgbClr val="C00000"/>
                </a:solidFill>
              </a:rPr>
              <a:t> </a:t>
            </a:r>
            <a:endParaRPr lang="ru-RU" sz="1600" i="1" dirty="0">
              <a:solidFill>
                <a:srgbClr val="1124AF"/>
              </a:solidFill>
            </a:endParaRPr>
          </a:p>
          <a:p>
            <a:endParaRPr lang="ru-RU" sz="1600" dirty="0"/>
          </a:p>
          <a:p>
            <a:r>
              <a:rPr lang="ru-RU" sz="1600" dirty="0" err="1"/>
              <a:t>Осыған</a:t>
            </a:r>
            <a:r>
              <a:rPr lang="ru-RU" sz="1600" dirty="0"/>
              <a:t> </a:t>
            </a:r>
            <a:r>
              <a:rPr lang="ru-RU" sz="1600" dirty="0" err="1"/>
              <a:t>байланысты</a:t>
            </a:r>
            <a:r>
              <a:rPr lang="ru-RU" sz="1600" dirty="0"/>
              <a:t> </a:t>
            </a:r>
            <a:r>
              <a:rPr lang="ru-RU" sz="1600" dirty="0" err="1"/>
              <a:t>мұндай</a:t>
            </a:r>
            <a:r>
              <a:rPr lang="ru-RU" sz="1600" dirty="0"/>
              <a:t> </a:t>
            </a:r>
            <a:r>
              <a:rPr lang="ru-RU" sz="1600" dirty="0" err="1"/>
              <a:t>доғалық</a:t>
            </a:r>
            <a:r>
              <a:rPr lang="ru-RU" sz="1600" dirty="0"/>
              <a:t> </a:t>
            </a:r>
            <a:r>
              <a:rPr lang="ru-RU" sz="1600" dirty="0" err="1"/>
              <a:t>пештер</a:t>
            </a:r>
            <a:r>
              <a:rPr lang="ru-RU" sz="1600" dirty="0"/>
              <a:t> </a:t>
            </a:r>
            <a:r>
              <a:rPr lang="ru-RU" sz="1600" dirty="0" err="1"/>
              <a:t>болат</a:t>
            </a:r>
            <a:r>
              <a:rPr lang="ru-RU" sz="1600" dirty="0"/>
              <a:t> </a:t>
            </a:r>
            <a:r>
              <a:rPr lang="ru-RU" sz="1600" dirty="0" err="1"/>
              <a:t>қорыту</a:t>
            </a:r>
            <a:r>
              <a:rPr lang="ru-RU" sz="1600" dirty="0"/>
              <a:t> </a:t>
            </a:r>
            <a:r>
              <a:rPr lang="ru-RU" sz="1600" dirty="0" err="1"/>
              <a:t>және</a:t>
            </a:r>
            <a:r>
              <a:rPr lang="ru-RU" sz="1600" dirty="0"/>
              <a:t> </a:t>
            </a:r>
            <a:r>
              <a:rPr lang="ru-RU" sz="1600" dirty="0" err="1"/>
              <a:t>ферроқорытпа</a:t>
            </a:r>
            <a:r>
              <a:rPr lang="ru-RU" sz="1600" dirty="0"/>
              <a:t> </a:t>
            </a:r>
            <a:r>
              <a:rPr lang="ru-RU" sz="1600" dirty="0" err="1"/>
              <a:t>өндірісінде</a:t>
            </a:r>
            <a:r>
              <a:rPr lang="ru-RU" sz="1600" dirty="0"/>
              <a:t> </a:t>
            </a:r>
            <a:r>
              <a:rPr lang="ru-RU" sz="1600" dirty="0" err="1"/>
              <a:t>кеңінен</a:t>
            </a:r>
            <a:r>
              <a:rPr lang="ru-RU" sz="1600" dirty="0"/>
              <a:t> </a:t>
            </a:r>
            <a:r>
              <a:rPr lang="ru-RU" sz="1600" dirty="0" err="1"/>
              <a:t>қолданылады</a:t>
            </a:r>
            <a:r>
              <a:rPr lang="ru-RU" sz="1600" dirty="0"/>
              <a:t>.</a:t>
            </a:r>
          </a:p>
          <a:p>
            <a:endParaRPr lang="ru-RU" sz="1600" dirty="0"/>
          </a:p>
          <a:p>
            <a:r>
              <a:rPr lang="ru-RU" sz="1600" dirty="0" err="1"/>
              <a:t>Ауа</a:t>
            </a:r>
            <a:r>
              <a:rPr lang="ru-RU" sz="1600" dirty="0"/>
              <a:t> </a:t>
            </a:r>
            <a:r>
              <a:rPr lang="ru-RU" sz="1600" dirty="0" err="1"/>
              <a:t>атмосферасында</a:t>
            </a:r>
            <a:r>
              <a:rPr lang="ru-RU" sz="1600" dirty="0"/>
              <a:t>  </a:t>
            </a:r>
            <a:r>
              <a:rPr lang="ru-RU" sz="1600" dirty="0" err="1"/>
              <a:t>жанатын</a:t>
            </a:r>
            <a:r>
              <a:rPr lang="ru-RU" sz="1600" dirty="0"/>
              <a:t> </a:t>
            </a:r>
            <a:r>
              <a:rPr lang="ru-RU" sz="1600" dirty="0" err="1"/>
              <a:t>үш</a:t>
            </a:r>
            <a:r>
              <a:rPr lang="ru-RU" sz="1600" dirty="0"/>
              <a:t> </a:t>
            </a:r>
            <a:r>
              <a:rPr lang="ru-RU" sz="1600" dirty="0" err="1"/>
              <a:t>фазалы</a:t>
            </a:r>
            <a:r>
              <a:rPr lang="ru-RU" sz="1600" dirty="0"/>
              <a:t> </a:t>
            </a:r>
            <a:r>
              <a:rPr lang="ru-RU" sz="1600" dirty="0" err="1"/>
              <a:t>доғалы</a:t>
            </a:r>
            <a:r>
              <a:rPr lang="ru-RU" sz="1600" dirty="0"/>
              <a:t> </a:t>
            </a:r>
            <a:r>
              <a:rPr lang="ru-RU" sz="1600" dirty="0" err="1"/>
              <a:t>пештер</a:t>
            </a:r>
            <a:r>
              <a:rPr lang="ru-RU" sz="1600" dirty="0"/>
              <a:t> </a:t>
            </a:r>
            <a:r>
              <a:rPr lang="ru-RU" sz="1600" dirty="0" err="1"/>
              <a:t>болат</a:t>
            </a:r>
            <a:r>
              <a:rPr lang="ru-RU" sz="1600" dirty="0"/>
              <a:t> </a:t>
            </a:r>
            <a:r>
              <a:rPr lang="ru-RU" sz="1600" dirty="0" err="1"/>
              <a:t>қорытуда</a:t>
            </a:r>
            <a:r>
              <a:rPr lang="ru-RU" sz="1600" dirty="0"/>
              <a:t> </a:t>
            </a:r>
            <a:r>
              <a:rPr lang="ru-RU" sz="1600" dirty="0" err="1"/>
              <a:t>кеңінен</a:t>
            </a:r>
            <a:r>
              <a:rPr lang="ru-RU" sz="1600" dirty="0"/>
              <a:t> </a:t>
            </a:r>
            <a:r>
              <a:rPr lang="ru-RU" sz="1600" dirty="0" err="1"/>
              <a:t>таралған</a:t>
            </a:r>
            <a:r>
              <a:rPr lang="ru-RU" sz="1600" dirty="0"/>
              <a:t>. </a:t>
            </a:r>
          </a:p>
          <a:p>
            <a:r>
              <a:rPr lang="ru-RU" sz="1600" dirty="0"/>
              <a:t>Металл </a:t>
            </a:r>
            <a:r>
              <a:rPr lang="ru-RU" sz="1600" dirty="0" err="1"/>
              <a:t>өндірісінің</a:t>
            </a:r>
            <a:r>
              <a:rPr lang="ru-RU" sz="1600" dirty="0"/>
              <a:t> </a:t>
            </a:r>
            <a:r>
              <a:rPr lang="ru-RU" sz="1600" dirty="0" err="1"/>
              <a:t>жалпы</a:t>
            </a:r>
            <a:r>
              <a:rPr lang="ru-RU" sz="1600" dirty="0"/>
              <a:t> </a:t>
            </a:r>
            <a:r>
              <a:rPr lang="ru-RU" sz="1600" dirty="0" err="1"/>
              <a:t>көлемі</a:t>
            </a:r>
            <a:r>
              <a:rPr lang="ru-RU" sz="1600" dirty="0"/>
              <a:t> </a:t>
            </a:r>
            <a:r>
              <a:rPr lang="ru-RU" sz="1600" dirty="0" err="1"/>
              <a:t>бойынша</a:t>
            </a:r>
            <a:r>
              <a:rPr lang="ru-RU" sz="1600" dirty="0"/>
              <a:t> </a:t>
            </a:r>
            <a:r>
              <a:rPr lang="ru-RU" sz="1600" dirty="0" err="1"/>
              <a:t>олар</a:t>
            </a:r>
            <a:r>
              <a:rPr lang="ru-RU" sz="1600" dirty="0"/>
              <a:t> </a:t>
            </a:r>
            <a:r>
              <a:rPr lang="ru-RU" sz="1600" dirty="0" err="1"/>
              <a:t>электрлік</a:t>
            </a:r>
            <a:r>
              <a:rPr lang="ru-RU" sz="1600" dirty="0"/>
              <a:t> </a:t>
            </a:r>
            <a:r>
              <a:rPr lang="ru-RU" sz="1600" dirty="0" err="1"/>
              <a:t>болат</a:t>
            </a:r>
            <a:r>
              <a:rPr lang="ru-RU" sz="1600" dirty="0"/>
              <a:t> </a:t>
            </a:r>
            <a:r>
              <a:rPr lang="ru-RU" sz="1600" dirty="0" err="1"/>
              <a:t>шығаратын</a:t>
            </a:r>
            <a:r>
              <a:rPr lang="ru-RU" sz="1600" dirty="0"/>
              <a:t> </a:t>
            </a:r>
            <a:r>
              <a:rPr lang="ru-RU" sz="1600" dirty="0" err="1"/>
              <a:t>қондырғылар</a:t>
            </a:r>
            <a:r>
              <a:rPr lang="ru-RU" sz="1600" dirty="0"/>
              <a:t> </a:t>
            </a:r>
            <a:r>
              <a:rPr lang="ru-RU" sz="1600" dirty="0" err="1"/>
              <a:t>арасында</a:t>
            </a:r>
            <a:r>
              <a:rPr lang="ru-RU" sz="1600" dirty="0"/>
              <a:t> </a:t>
            </a:r>
            <a:r>
              <a:rPr lang="ru-RU" sz="1600" dirty="0" err="1"/>
              <a:t>бірінші</a:t>
            </a:r>
            <a:r>
              <a:rPr lang="ru-RU" sz="1600" dirty="0"/>
              <a:t> </a:t>
            </a:r>
            <a:r>
              <a:rPr lang="ru-RU" sz="1600" dirty="0" err="1"/>
              <a:t>орында</a:t>
            </a:r>
            <a:r>
              <a:rPr lang="ru-RU" sz="1600" dirty="0"/>
              <a:t>.</a:t>
            </a:r>
          </a:p>
          <a:p>
            <a:endParaRPr lang="ru-RU" sz="1600" dirty="0"/>
          </a:p>
          <a:p>
            <a:r>
              <a:rPr lang="ru-RU" sz="1600" dirty="0" err="1"/>
              <a:t>Соңғы</a:t>
            </a:r>
            <a:r>
              <a:rPr lang="ru-RU" sz="1600" dirty="0"/>
              <a:t> </a:t>
            </a:r>
            <a:r>
              <a:rPr lang="ru-RU" sz="1600" dirty="0" err="1"/>
              <a:t>жылдары</a:t>
            </a:r>
            <a:r>
              <a:rPr lang="ru-RU" sz="1600" dirty="0"/>
              <a:t> </a:t>
            </a:r>
            <a:r>
              <a:rPr lang="ru-RU" sz="1600" b="1" dirty="0" err="1">
                <a:solidFill>
                  <a:srgbClr val="FF0000"/>
                </a:solidFill>
              </a:rPr>
              <a:t>арнайы</a:t>
            </a:r>
            <a:r>
              <a:rPr lang="ru-RU" sz="1600" b="1" dirty="0">
                <a:solidFill>
                  <a:srgbClr val="FF0000"/>
                </a:solidFill>
              </a:rPr>
              <a:t> </a:t>
            </a:r>
            <a:r>
              <a:rPr lang="ru-RU" sz="1600" b="1" dirty="0" err="1">
                <a:solidFill>
                  <a:srgbClr val="FF0000"/>
                </a:solidFill>
              </a:rPr>
              <a:t>мақсаттағы</a:t>
            </a:r>
            <a:r>
              <a:rPr lang="ru-RU" sz="1600" b="1" dirty="0">
                <a:solidFill>
                  <a:srgbClr val="FF0000"/>
                </a:solidFill>
              </a:rPr>
              <a:t> </a:t>
            </a:r>
            <a:r>
              <a:rPr lang="ru-RU" sz="1600" b="1" dirty="0" err="1">
                <a:solidFill>
                  <a:srgbClr val="FF0000"/>
                </a:solidFill>
              </a:rPr>
              <a:t>доғалы</a:t>
            </a:r>
            <a:r>
              <a:rPr lang="ru-RU" sz="1600" b="1" dirty="0">
                <a:solidFill>
                  <a:srgbClr val="FF0000"/>
                </a:solidFill>
              </a:rPr>
              <a:t> </a:t>
            </a:r>
            <a:r>
              <a:rPr lang="ru-RU" sz="1600" b="1" dirty="0" err="1">
                <a:solidFill>
                  <a:srgbClr val="FF0000"/>
                </a:solidFill>
              </a:rPr>
              <a:t>пештер</a:t>
            </a:r>
            <a:r>
              <a:rPr lang="ru-RU" sz="1600" b="1" dirty="0">
                <a:solidFill>
                  <a:srgbClr val="FF0000"/>
                </a:solidFill>
              </a:rPr>
              <a:t> </a:t>
            </a:r>
            <a:r>
              <a:rPr lang="ru-RU" sz="1600" dirty="0" err="1"/>
              <a:t>кең</a:t>
            </a:r>
            <a:r>
              <a:rPr lang="ru-RU" sz="1600" dirty="0"/>
              <a:t> </a:t>
            </a:r>
            <a:r>
              <a:rPr lang="ru-RU" sz="1600" dirty="0" err="1"/>
              <a:t>таралған</a:t>
            </a:r>
            <a:r>
              <a:rPr lang="ru-RU" sz="1600" dirty="0"/>
              <a:t>, </a:t>
            </a:r>
            <a:r>
              <a:rPr lang="ru-RU" sz="1600" dirty="0" err="1"/>
              <a:t>мысалы</a:t>
            </a:r>
            <a:r>
              <a:rPr lang="ru-RU" sz="1600" dirty="0"/>
              <a:t> </a:t>
            </a:r>
            <a:r>
              <a:rPr lang="ru-RU" sz="1600" dirty="0" err="1"/>
              <a:t>вакуумдық</a:t>
            </a:r>
            <a:r>
              <a:rPr lang="ru-RU" sz="1600" dirty="0"/>
              <a:t> </a:t>
            </a:r>
            <a:r>
              <a:rPr lang="ru-RU" sz="1600" dirty="0" err="1"/>
              <a:t>доға</a:t>
            </a:r>
            <a:r>
              <a:rPr lang="ru-RU" sz="1600" dirty="0"/>
              <a:t> </a:t>
            </a:r>
            <a:r>
              <a:rPr lang="ru-RU" sz="1600" dirty="0" err="1"/>
              <a:t>пештері</a:t>
            </a:r>
            <a:r>
              <a:rPr lang="ru-RU" sz="1600" dirty="0"/>
              <a:t> (ВДП), </a:t>
            </a:r>
            <a:r>
              <a:rPr lang="ru-RU" sz="1600" dirty="0" err="1"/>
              <a:t>олар</a:t>
            </a:r>
            <a:r>
              <a:rPr lang="ru-RU" sz="1600" dirty="0"/>
              <a:t> да </a:t>
            </a:r>
            <a:r>
              <a:rPr lang="ru-RU" sz="1600" dirty="0" err="1"/>
              <a:t>тікелей</a:t>
            </a:r>
            <a:r>
              <a:rPr lang="ru-RU" sz="1600" dirty="0"/>
              <a:t> </a:t>
            </a:r>
            <a:r>
              <a:rPr lang="ru-RU" sz="1600" dirty="0" err="1"/>
              <a:t>әсер</a:t>
            </a:r>
            <a:r>
              <a:rPr lang="ru-RU" sz="1600" dirty="0"/>
              <a:t> </a:t>
            </a:r>
            <a:r>
              <a:rPr lang="ru-RU" sz="1600" dirty="0" err="1"/>
              <a:t>ететін</a:t>
            </a:r>
            <a:r>
              <a:rPr lang="ru-RU" sz="1600" dirty="0"/>
              <a:t> </a:t>
            </a:r>
            <a:r>
              <a:rPr lang="ru-RU" sz="1600" dirty="0" err="1"/>
              <a:t>пештер</a:t>
            </a:r>
            <a:r>
              <a:rPr lang="ru-RU" sz="1600" dirty="0"/>
              <a:t> </a:t>
            </a:r>
            <a:r>
              <a:rPr lang="ru-RU" sz="1600" dirty="0" err="1"/>
              <a:t>б.т</a:t>
            </a:r>
            <a:r>
              <a:rPr lang="ru-RU" sz="1600" dirty="0"/>
              <a:t>.</a:t>
            </a:r>
          </a:p>
          <a:p>
            <a:pPr algn="just"/>
            <a:endParaRPr lang="ru-RU" sz="1100"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1800" y="16402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2. </a:t>
            </a:r>
            <a:r>
              <a:rPr lang="ru-RU" sz="2800" b="1" dirty="0" err="1">
                <a:solidFill>
                  <a:srgbClr val="1124AF"/>
                </a:solidFill>
              </a:rPr>
              <a:t>Доғалы</a:t>
            </a:r>
            <a:r>
              <a:rPr lang="ru-RU" sz="2800" b="1" dirty="0">
                <a:solidFill>
                  <a:srgbClr val="1124AF"/>
                </a:solidFill>
              </a:rPr>
              <a:t> </a:t>
            </a:r>
            <a:r>
              <a:rPr lang="ru-RU" sz="2800" b="1" dirty="0" err="1">
                <a:solidFill>
                  <a:srgbClr val="1124AF"/>
                </a:solidFill>
              </a:rPr>
              <a:t>пештер</a:t>
            </a:r>
            <a:r>
              <a:rPr lang="ru-RU" sz="2800" b="1" dirty="0">
                <a:solidFill>
                  <a:srgbClr val="1124AF"/>
                </a:solidFill>
              </a:rPr>
              <a:t>. </a:t>
            </a:r>
            <a:r>
              <a:rPr lang="ru-RU" sz="2800" b="1" dirty="0" err="1">
                <a:solidFill>
                  <a:srgbClr val="1124AF"/>
                </a:solidFill>
              </a:rPr>
              <a:t>Түрлері</a:t>
            </a:r>
            <a:r>
              <a:rPr lang="ru-RU" sz="2800" b="1" dirty="0">
                <a:solidFill>
                  <a:srgbClr val="1124AF"/>
                </a:solidFill>
              </a:rPr>
              <a:t> </a:t>
            </a:r>
            <a:r>
              <a:rPr lang="ru-RU" sz="2800" b="1" dirty="0" err="1">
                <a:solidFill>
                  <a:srgbClr val="1124AF"/>
                </a:solidFill>
              </a:rPr>
              <a:t>және</a:t>
            </a:r>
            <a:r>
              <a:rPr lang="ru-RU" sz="2800" b="1" dirty="0">
                <a:solidFill>
                  <a:srgbClr val="1124AF"/>
                </a:solidFill>
              </a:rPr>
              <a:t> </a:t>
            </a:r>
            <a:r>
              <a:rPr lang="ru-RU" sz="2800" b="1" dirty="0" err="1">
                <a:solidFill>
                  <a:srgbClr val="1124AF"/>
                </a:solidFill>
              </a:rPr>
              <a:t>сипаттамалары</a:t>
            </a:r>
            <a:endParaRPr lang="ru-RU" sz="2800" b="1" dirty="0">
              <a:solidFill>
                <a:schemeClr val="accent1">
                  <a:lumMod val="50000"/>
                </a:schemeClr>
              </a:solidFill>
              <a:latin typeface="Arial" charset="0"/>
            </a:endParaRPr>
          </a:p>
        </p:txBody>
      </p:sp>
    </p:spTree>
    <p:extLst>
      <p:ext uri="{BB962C8B-B14F-4D97-AF65-F5344CB8AC3E}">
        <p14:creationId xmlns:p14="http://schemas.microsoft.com/office/powerpoint/2010/main" val="15372166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14</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23528" y="1036608"/>
            <a:ext cx="849694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dirty="0" err="1">
                <a:solidFill>
                  <a:srgbClr val="FF0000"/>
                </a:solidFill>
              </a:rPr>
              <a:t>Вакуумдық</a:t>
            </a:r>
            <a:r>
              <a:rPr lang="ru-RU" dirty="0">
                <a:solidFill>
                  <a:srgbClr val="FF0000"/>
                </a:solidFill>
              </a:rPr>
              <a:t> </a:t>
            </a:r>
            <a:r>
              <a:rPr lang="ru-RU" dirty="0" err="1">
                <a:solidFill>
                  <a:srgbClr val="FF0000"/>
                </a:solidFill>
              </a:rPr>
              <a:t>доғалық</a:t>
            </a:r>
            <a:r>
              <a:rPr lang="ru-RU" dirty="0">
                <a:solidFill>
                  <a:srgbClr val="FF0000"/>
                </a:solidFill>
              </a:rPr>
              <a:t> </a:t>
            </a:r>
            <a:r>
              <a:rPr lang="ru-RU" dirty="0" err="1">
                <a:solidFill>
                  <a:srgbClr val="FF0000"/>
                </a:solidFill>
              </a:rPr>
              <a:t>пештердің</a:t>
            </a:r>
            <a:r>
              <a:rPr lang="ru-RU" dirty="0">
                <a:solidFill>
                  <a:srgbClr val="FF0000"/>
                </a:solidFill>
              </a:rPr>
              <a:t> </a:t>
            </a:r>
            <a:r>
              <a:rPr lang="ru-RU" dirty="0" err="1">
                <a:solidFill>
                  <a:srgbClr val="FF0000"/>
                </a:solidFill>
              </a:rPr>
              <a:t>екі</a:t>
            </a:r>
            <a:r>
              <a:rPr lang="ru-RU" dirty="0">
                <a:solidFill>
                  <a:srgbClr val="FF0000"/>
                </a:solidFill>
              </a:rPr>
              <a:t> </a:t>
            </a:r>
            <a:r>
              <a:rPr lang="ru-RU" dirty="0" err="1">
                <a:solidFill>
                  <a:srgbClr val="FF0000"/>
                </a:solidFill>
              </a:rPr>
              <a:t>түрлі</a:t>
            </a:r>
            <a:r>
              <a:rPr lang="ru-RU" dirty="0">
                <a:solidFill>
                  <a:srgbClr val="FF0000"/>
                </a:solidFill>
              </a:rPr>
              <a:t> </a:t>
            </a:r>
            <a:r>
              <a:rPr lang="ru-RU" dirty="0" err="1">
                <a:solidFill>
                  <a:srgbClr val="FF0000"/>
                </a:solidFill>
              </a:rPr>
              <a:t>ерекшелігі</a:t>
            </a:r>
            <a:r>
              <a:rPr lang="ru-RU" dirty="0">
                <a:solidFill>
                  <a:srgbClr val="FF0000"/>
                </a:solidFill>
              </a:rPr>
              <a:t> бар</a:t>
            </a:r>
            <a:r>
              <a:rPr lang="ru-RU" dirty="0"/>
              <a:t>: </a:t>
            </a:r>
          </a:p>
          <a:p>
            <a:pPr marL="285750" indent="-285750" algn="just">
              <a:buFont typeface="Wingdings" panose="05000000000000000000" pitchFamily="2" charset="2"/>
              <a:buChar char="ü"/>
            </a:pPr>
            <a:r>
              <a:rPr lang="ru-RU" dirty="0"/>
              <a:t>электроды </a:t>
            </a:r>
            <a:r>
              <a:rPr lang="ru-RU" dirty="0" err="1"/>
              <a:t>шығындалатын</a:t>
            </a:r>
            <a:r>
              <a:rPr lang="ru-RU" dirty="0"/>
              <a:t> </a:t>
            </a:r>
            <a:r>
              <a:rPr lang="ru-RU" dirty="0" err="1"/>
              <a:t>және</a:t>
            </a:r>
            <a:r>
              <a:rPr lang="ru-RU" dirty="0"/>
              <a:t> </a:t>
            </a:r>
          </a:p>
          <a:p>
            <a:pPr marL="285750" indent="-285750" algn="just">
              <a:buFont typeface="Wingdings" panose="05000000000000000000" pitchFamily="2" charset="2"/>
              <a:buChar char="ü"/>
            </a:pPr>
            <a:r>
              <a:rPr lang="ru-RU" dirty="0"/>
              <a:t>электроды </a:t>
            </a:r>
            <a:r>
              <a:rPr lang="ru-RU" dirty="0" err="1"/>
              <a:t>шығындалмайтын</a:t>
            </a:r>
            <a:r>
              <a:rPr lang="ru-RU" dirty="0"/>
              <a:t> </a:t>
            </a:r>
            <a:r>
              <a:rPr lang="ru-RU" dirty="0" err="1"/>
              <a:t>пештер</a:t>
            </a:r>
            <a:r>
              <a:rPr lang="ru-RU" dirty="0"/>
              <a:t> </a:t>
            </a:r>
            <a:r>
              <a:rPr lang="ru-RU" dirty="0" err="1"/>
              <a:t>деп</a:t>
            </a:r>
            <a:r>
              <a:rPr lang="ru-RU" dirty="0"/>
              <a:t> </a:t>
            </a:r>
            <a:r>
              <a:rPr lang="ru-RU" dirty="0" err="1"/>
              <a:t>бөлінеді</a:t>
            </a:r>
            <a:r>
              <a:rPr lang="ru-RU" dirty="0"/>
              <a:t>.</a:t>
            </a:r>
          </a:p>
          <a:p>
            <a:pPr algn="just"/>
            <a:r>
              <a:rPr lang="ru-RU" b="1" i="1" u="sng" dirty="0">
                <a:solidFill>
                  <a:srgbClr val="C00000"/>
                </a:solidFill>
              </a:rPr>
              <a:t>Электроды </a:t>
            </a:r>
            <a:r>
              <a:rPr lang="ru-RU" b="1" i="1" u="sng" dirty="0" err="1">
                <a:solidFill>
                  <a:srgbClr val="C00000"/>
                </a:solidFill>
              </a:rPr>
              <a:t>шығындалатын</a:t>
            </a:r>
            <a:r>
              <a:rPr lang="ru-RU" b="1" i="1" u="sng" dirty="0">
                <a:solidFill>
                  <a:srgbClr val="C00000"/>
                </a:solidFill>
              </a:rPr>
              <a:t> </a:t>
            </a:r>
            <a:r>
              <a:rPr lang="ru-RU" b="1" i="1" u="sng" dirty="0" err="1">
                <a:solidFill>
                  <a:srgbClr val="C00000"/>
                </a:solidFill>
              </a:rPr>
              <a:t>пештерде</a:t>
            </a:r>
            <a:r>
              <a:rPr lang="ru-RU" dirty="0"/>
              <a:t> </a:t>
            </a:r>
            <a:r>
              <a:rPr lang="ru-RU" dirty="0" err="1"/>
              <a:t>доға</a:t>
            </a:r>
            <a:r>
              <a:rPr lang="ru-RU" dirty="0"/>
              <a:t> </a:t>
            </a:r>
            <a:r>
              <a:rPr lang="ru-RU" dirty="0" err="1"/>
              <a:t>қайта</a:t>
            </a:r>
            <a:r>
              <a:rPr lang="ru-RU" dirty="0"/>
              <a:t> </a:t>
            </a:r>
            <a:r>
              <a:rPr lang="ru-RU" dirty="0" err="1"/>
              <a:t>балқытылған</a:t>
            </a:r>
            <a:r>
              <a:rPr lang="ru-RU" dirty="0"/>
              <a:t> </a:t>
            </a:r>
            <a:r>
              <a:rPr lang="ru-RU" u="sng" dirty="0">
                <a:solidFill>
                  <a:srgbClr val="FF0000"/>
                </a:solidFill>
              </a:rPr>
              <a:t>электрод</a:t>
            </a:r>
            <a:r>
              <a:rPr lang="ru-RU" dirty="0"/>
              <a:t> пен </a:t>
            </a:r>
            <a:r>
              <a:rPr lang="ru-RU" dirty="0" err="1"/>
              <a:t>сұйық</a:t>
            </a:r>
            <a:r>
              <a:rPr lang="ru-RU" dirty="0"/>
              <a:t> метал </a:t>
            </a:r>
            <a:r>
              <a:rPr lang="ru-RU" b="1" dirty="0" err="1">
                <a:solidFill>
                  <a:srgbClr val="FF0000"/>
                </a:solidFill>
              </a:rPr>
              <a:t>ваннасының</a:t>
            </a:r>
            <a:r>
              <a:rPr lang="ru-RU" dirty="0"/>
              <a:t> </a:t>
            </a:r>
            <a:r>
              <a:rPr lang="ru-RU" dirty="0" err="1"/>
              <a:t>беті</a:t>
            </a:r>
            <a:r>
              <a:rPr lang="ru-RU" dirty="0"/>
              <a:t> </a:t>
            </a:r>
            <a:r>
              <a:rPr lang="ru-RU" dirty="0" err="1"/>
              <a:t>арасында</a:t>
            </a:r>
            <a:r>
              <a:rPr lang="ru-RU" dirty="0"/>
              <a:t>, </a:t>
            </a:r>
            <a:r>
              <a:rPr lang="ru-RU" dirty="0">
                <a:solidFill>
                  <a:srgbClr val="1124AF"/>
                </a:solidFill>
              </a:rPr>
              <a:t>(</a:t>
            </a:r>
            <a:r>
              <a:rPr lang="ru-RU" dirty="0" err="1">
                <a:solidFill>
                  <a:srgbClr val="1124AF"/>
                </a:solidFill>
              </a:rPr>
              <a:t>доға</a:t>
            </a:r>
            <a:r>
              <a:rPr lang="ru-RU" dirty="0">
                <a:solidFill>
                  <a:srgbClr val="1124AF"/>
                </a:solidFill>
              </a:rPr>
              <a:t> - электрод-ванна)</a:t>
            </a:r>
          </a:p>
          <a:p>
            <a:pPr algn="just"/>
            <a:r>
              <a:rPr lang="ru-RU" dirty="0">
                <a:solidFill>
                  <a:srgbClr val="FF0000"/>
                </a:solidFill>
              </a:rPr>
              <a:t>ал </a:t>
            </a:r>
            <a:r>
              <a:rPr lang="ru-RU" dirty="0">
                <a:solidFill>
                  <a:srgbClr val="1124AF"/>
                </a:solidFill>
              </a:rPr>
              <a:t>электроды </a:t>
            </a:r>
            <a:r>
              <a:rPr lang="ru-RU" dirty="0" err="1">
                <a:solidFill>
                  <a:srgbClr val="1124AF"/>
                </a:solidFill>
              </a:rPr>
              <a:t>шығындалмайтын</a:t>
            </a:r>
            <a:r>
              <a:rPr lang="ru-RU" dirty="0">
                <a:solidFill>
                  <a:srgbClr val="1124AF"/>
                </a:solidFill>
              </a:rPr>
              <a:t> </a:t>
            </a:r>
            <a:r>
              <a:rPr lang="ru-RU" dirty="0" err="1">
                <a:solidFill>
                  <a:srgbClr val="1124AF"/>
                </a:solidFill>
              </a:rPr>
              <a:t>пештерде</a:t>
            </a:r>
            <a:r>
              <a:rPr lang="ru-RU" dirty="0">
                <a:solidFill>
                  <a:srgbClr val="1124AF"/>
                </a:solidFill>
              </a:rPr>
              <a:t> </a:t>
            </a:r>
            <a:r>
              <a:rPr lang="ru-RU" dirty="0" err="1">
                <a:solidFill>
                  <a:srgbClr val="FF0000"/>
                </a:solidFill>
              </a:rPr>
              <a:t>доға</a:t>
            </a:r>
            <a:r>
              <a:rPr lang="ru-RU" dirty="0">
                <a:solidFill>
                  <a:srgbClr val="FF0000"/>
                </a:solidFill>
              </a:rPr>
              <a:t> </a:t>
            </a:r>
            <a:r>
              <a:rPr lang="ru-RU" dirty="0">
                <a:solidFill>
                  <a:srgbClr val="1124AF"/>
                </a:solidFill>
              </a:rPr>
              <a:t>графит </a:t>
            </a:r>
            <a:r>
              <a:rPr lang="ru-RU" dirty="0" err="1">
                <a:solidFill>
                  <a:srgbClr val="1124AF"/>
                </a:solidFill>
              </a:rPr>
              <a:t>немесе</a:t>
            </a:r>
            <a:r>
              <a:rPr lang="ru-RU" dirty="0">
                <a:solidFill>
                  <a:srgbClr val="1124AF"/>
                </a:solidFill>
              </a:rPr>
              <a:t> металл </a:t>
            </a:r>
            <a:r>
              <a:rPr lang="ru-RU" dirty="0">
                <a:solidFill>
                  <a:srgbClr val="FF0000"/>
                </a:solidFill>
              </a:rPr>
              <a:t>(</a:t>
            </a:r>
            <a:r>
              <a:rPr lang="ru-RU" dirty="0" err="1">
                <a:solidFill>
                  <a:srgbClr val="FF0000"/>
                </a:solidFill>
              </a:rPr>
              <a:t>отқа</a:t>
            </a:r>
            <a:r>
              <a:rPr lang="ru-RU" dirty="0">
                <a:solidFill>
                  <a:srgbClr val="FF0000"/>
                </a:solidFill>
              </a:rPr>
              <a:t> </a:t>
            </a:r>
            <a:r>
              <a:rPr lang="ru-RU" dirty="0" err="1">
                <a:solidFill>
                  <a:srgbClr val="FF0000"/>
                </a:solidFill>
              </a:rPr>
              <a:t>төзімді</a:t>
            </a:r>
            <a:r>
              <a:rPr lang="ru-RU" dirty="0">
                <a:solidFill>
                  <a:srgbClr val="FF0000"/>
                </a:solidFill>
              </a:rPr>
              <a:t> металл) электроды мен </a:t>
            </a:r>
            <a:r>
              <a:rPr lang="ru-RU" dirty="0" err="1">
                <a:solidFill>
                  <a:srgbClr val="1124AF"/>
                </a:solidFill>
              </a:rPr>
              <a:t>балқытылатын</a:t>
            </a:r>
            <a:r>
              <a:rPr lang="ru-RU" dirty="0">
                <a:solidFill>
                  <a:srgbClr val="1124AF"/>
                </a:solidFill>
              </a:rPr>
              <a:t> </a:t>
            </a:r>
            <a:r>
              <a:rPr lang="ru-RU" dirty="0" err="1">
                <a:solidFill>
                  <a:srgbClr val="1124AF"/>
                </a:solidFill>
              </a:rPr>
              <a:t>металдың</a:t>
            </a:r>
            <a:r>
              <a:rPr lang="ru-RU" dirty="0">
                <a:solidFill>
                  <a:srgbClr val="1124AF"/>
                </a:solidFill>
              </a:rPr>
              <a:t> </a:t>
            </a:r>
            <a:r>
              <a:rPr lang="ru-RU" dirty="0" err="1">
                <a:solidFill>
                  <a:srgbClr val="FF0000"/>
                </a:solidFill>
              </a:rPr>
              <a:t>арасында</a:t>
            </a:r>
            <a:r>
              <a:rPr lang="ru-RU" dirty="0">
                <a:solidFill>
                  <a:srgbClr val="FF0000"/>
                </a:solidFill>
              </a:rPr>
              <a:t> </a:t>
            </a:r>
            <a:r>
              <a:rPr lang="ru-RU" dirty="0" err="1">
                <a:solidFill>
                  <a:srgbClr val="FF0000"/>
                </a:solidFill>
              </a:rPr>
              <a:t>пайда</a:t>
            </a:r>
            <a:r>
              <a:rPr lang="ru-RU" dirty="0">
                <a:solidFill>
                  <a:srgbClr val="FF0000"/>
                </a:solidFill>
              </a:rPr>
              <a:t> </a:t>
            </a:r>
            <a:r>
              <a:rPr lang="ru-RU" dirty="0" err="1">
                <a:solidFill>
                  <a:srgbClr val="FF0000"/>
                </a:solidFill>
              </a:rPr>
              <a:t>болады</a:t>
            </a:r>
            <a:r>
              <a:rPr lang="ru-RU" dirty="0">
                <a:solidFill>
                  <a:srgbClr val="FF0000"/>
                </a:solidFill>
              </a:rPr>
              <a:t> </a:t>
            </a:r>
            <a:r>
              <a:rPr lang="ru-RU" dirty="0">
                <a:solidFill>
                  <a:srgbClr val="B61AA0"/>
                </a:solidFill>
              </a:rPr>
              <a:t>(</a:t>
            </a:r>
            <a:r>
              <a:rPr lang="ru-RU" dirty="0" err="1">
                <a:solidFill>
                  <a:srgbClr val="B61AA0"/>
                </a:solidFill>
              </a:rPr>
              <a:t>доға</a:t>
            </a:r>
            <a:r>
              <a:rPr lang="ru-RU" dirty="0">
                <a:solidFill>
                  <a:srgbClr val="B61AA0"/>
                </a:solidFill>
              </a:rPr>
              <a:t> - электрод-металл </a:t>
            </a:r>
            <a:r>
              <a:rPr lang="ru-RU" dirty="0" err="1">
                <a:solidFill>
                  <a:srgbClr val="B61AA0"/>
                </a:solidFill>
              </a:rPr>
              <a:t>балқымасы</a:t>
            </a:r>
            <a:r>
              <a:rPr lang="ru-RU" dirty="0">
                <a:solidFill>
                  <a:srgbClr val="B61AA0"/>
                </a:solidFill>
              </a:rPr>
              <a:t>)</a:t>
            </a:r>
          </a:p>
          <a:p>
            <a:pPr algn="just"/>
            <a:r>
              <a:rPr lang="ru-RU" dirty="0" err="1"/>
              <a:t>Екі</a:t>
            </a:r>
            <a:r>
              <a:rPr lang="ru-RU" dirty="0"/>
              <a:t> </a:t>
            </a:r>
            <a:r>
              <a:rPr lang="ru-RU" dirty="0" err="1"/>
              <a:t>жағдайда</a:t>
            </a:r>
            <a:r>
              <a:rPr lang="ru-RU" dirty="0"/>
              <a:t> да </a:t>
            </a:r>
            <a:r>
              <a:rPr lang="ru-RU" dirty="0" err="1"/>
              <a:t>балқыту</a:t>
            </a:r>
            <a:r>
              <a:rPr lang="ru-RU" dirty="0"/>
              <a:t> </a:t>
            </a:r>
            <a:r>
              <a:rPr lang="ru-RU" dirty="0" err="1"/>
              <a:t>вакуумдық</a:t>
            </a:r>
            <a:r>
              <a:rPr lang="ru-RU" dirty="0"/>
              <a:t> </a:t>
            </a:r>
            <a:r>
              <a:rPr lang="ru-RU" dirty="0" err="1"/>
              <a:t>камерада</a:t>
            </a:r>
            <a:r>
              <a:rPr lang="ru-RU" dirty="0"/>
              <a:t> </a:t>
            </a:r>
            <a:r>
              <a:rPr lang="ru-RU" dirty="0" err="1"/>
              <a:t>жүзеге</a:t>
            </a:r>
            <a:r>
              <a:rPr lang="ru-RU" dirty="0"/>
              <a:t> </a:t>
            </a:r>
            <a:r>
              <a:rPr lang="ru-RU" dirty="0" err="1"/>
              <a:t>асырылады</a:t>
            </a:r>
            <a:r>
              <a:rPr lang="ru-RU" dirty="0"/>
              <a:t>.</a:t>
            </a:r>
          </a:p>
          <a:p>
            <a:pPr algn="just"/>
            <a:r>
              <a:rPr lang="ru-RU" u="sng" dirty="0" err="1">
                <a:solidFill>
                  <a:srgbClr val="1124AF"/>
                </a:solidFill>
              </a:rPr>
              <a:t>Вакуумдық</a:t>
            </a:r>
            <a:r>
              <a:rPr lang="ru-RU" u="sng" dirty="0">
                <a:solidFill>
                  <a:srgbClr val="1124AF"/>
                </a:solidFill>
              </a:rPr>
              <a:t> </a:t>
            </a:r>
            <a:r>
              <a:rPr lang="ru-RU" u="sng" dirty="0" err="1">
                <a:solidFill>
                  <a:srgbClr val="1124AF"/>
                </a:solidFill>
              </a:rPr>
              <a:t>доғалы</a:t>
            </a:r>
            <a:r>
              <a:rPr lang="ru-RU" u="sng" dirty="0">
                <a:solidFill>
                  <a:srgbClr val="1124AF"/>
                </a:solidFill>
              </a:rPr>
              <a:t> </a:t>
            </a:r>
            <a:r>
              <a:rPr lang="ru-RU" u="sng" dirty="0" err="1">
                <a:solidFill>
                  <a:srgbClr val="1124AF"/>
                </a:solidFill>
              </a:rPr>
              <a:t>пештерде</a:t>
            </a:r>
            <a:r>
              <a:rPr lang="ru-RU" u="sng" dirty="0">
                <a:solidFill>
                  <a:srgbClr val="1124AF"/>
                </a:solidFill>
              </a:rPr>
              <a:t> </a:t>
            </a:r>
            <a:r>
              <a:rPr lang="ru-RU" u="sng" dirty="0" err="1">
                <a:solidFill>
                  <a:srgbClr val="1124AF"/>
                </a:solidFill>
              </a:rPr>
              <a:t>отқа</a:t>
            </a:r>
            <a:r>
              <a:rPr lang="ru-RU" u="sng" dirty="0">
                <a:solidFill>
                  <a:srgbClr val="1124AF"/>
                </a:solidFill>
              </a:rPr>
              <a:t> </a:t>
            </a:r>
            <a:r>
              <a:rPr lang="ru-RU" u="sng" dirty="0" err="1">
                <a:solidFill>
                  <a:srgbClr val="1124AF"/>
                </a:solidFill>
              </a:rPr>
              <a:t>төзімді</a:t>
            </a:r>
            <a:r>
              <a:rPr lang="ru-RU" u="sng" dirty="0">
                <a:solidFill>
                  <a:srgbClr val="1124AF"/>
                </a:solidFill>
              </a:rPr>
              <a:t> </a:t>
            </a:r>
            <a:r>
              <a:rPr lang="ru-RU" u="sng" dirty="0" err="1">
                <a:solidFill>
                  <a:srgbClr val="1124AF"/>
                </a:solidFill>
              </a:rPr>
              <a:t>қаптама</a:t>
            </a:r>
            <a:r>
              <a:rPr lang="ru-RU" u="sng" dirty="0">
                <a:solidFill>
                  <a:srgbClr val="1124AF"/>
                </a:solidFill>
              </a:rPr>
              <a:t> </a:t>
            </a:r>
            <a:r>
              <a:rPr lang="ru-RU" u="sng" dirty="0" err="1">
                <a:solidFill>
                  <a:srgbClr val="1124AF"/>
                </a:solidFill>
              </a:rPr>
              <a:t>болмайды</a:t>
            </a:r>
            <a:r>
              <a:rPr lang="ru-RU" dirty="0"/>
              <a:t>, </a:t>
            </a:r>
            <a:r>
              <a:rPr lang="ru-RU" u="sng" dirty="0">
                <a:solidFill>
                  <a:srgbClr val="1124AF"/>
                </a:solidFill>
              </a:rPr>
              <a:t>ал </a:t>
            </a:r>
            <a:r>
              <a:rPr lang="ru-RU" u="sng" dirty="0" err="1">
                <a:solidFill>
                  <a:srgbClr val="1124AF"/>
                </a:solidFill>
              </a:rPr>
              <a:t>пештің</a:t>
            </a:r>
            <a:r>
              <a:rPr lang="ru-RU" u="sng" dirty="0">
                <a:solidFill>
                  <a:srgbClr val="1124AF"/>
                </a:solidFill>
              </a:rPr>
              <a:t> </a:t>
            </a:r>
            <a:r>
              <a:rPr lang="ru-RU" u="sng" dirty="0" err="1">
                <a:solidFill>
                  <a:srgbClr val="1124AF"/>
                </a:solidFill>
              </a:rPr>
              <a:t>жоғары</a:t>
            </a:r>
            <a:r>
              <a:rPr lang="ru-RU" u="sng" dirty="0">
                <a:solidFill>
                  <a:srgbClr val="1124AF"/>
                </a:solidFill>
              </a:rPr>
              <a:t> </a:t>
            </a:r>
            <a:r>
              <a:rPr lang="ru-RU" u="sng" dirty="0" err="1">
                <a:solidFill>
                  <a:srgbClr val="1124AF"/>
                </a:solidFill>
              </a:rPr>
              <a:t>температураға</a:t>
            </a:r>
            <a:r>
              <a:rPr lang="ru-RU" u="sng" dirty="0">
                <a:solidFill>
                  <a:srgbClr val="1124AF"/>
                </a:solidFill>
              </a:rPr>
              <a:t> </a:t>
            </a:r>
            <a:r>
              <a:rPr lang="ru-RU" u="sng" dirty="0" err="1">
                <a:solidFill>
                  <a:srgbClr val="1124AF"/>
                </a:solidFill>
              </a:rPr>
              <a:t>ұшырайтын</a:t>
            </a:r>
            <a:r>
              <a:rPr lang="ru-RU" u="sng" dirty="0">
                <a:solidFill>
                  <a:srgbClr val="1124AF"/>
                </a:solidFill>
              </a:rPr>
              <a:t> </a:t>
            </a:r>
            <a:r>
              <a:rPr lang="ru-RU" u="sng" dirty="0" err="1">
                <a:solidFill>
                  <a:srgbClr val="1124AF"/>
                </a:solidFill>
              </a:rPr>
              <a:t>барлық</a:t>
            </a:r>
            <a:r>
              <a:rPr lang="ru-RU" u="sng" dirty="0">
                <a:solidFill>
                  <a:srgbClr val="1124AF"/>
                </a:solidFill>
              </a:rPr>
              <a:t> </a:t>
            </a:r>
            <a:r>
              <a:rPr lang="ru-RU" u="sng" dirty="0" err="1">
                <a:solidFill>
                  <a:srgbClr val="1124AF"/>
                </a:solidFill>
              </a:rPr>
              <a:t>элементтері</a:t>
            </a:r>
            <a:r>
              <a:rPr lang="ru-RU" u="sng" dirty="0">
                <a:solidFill>
                  <a:srgbClr val="1124AF"/>
                </a:solidFill>
              </a:rPr>
              <a:t> </a:t>
            </a:r>
            <a:r>
              <a:rPr lang="ru-RU" u="sng" dirty="0" err="1">
                <a:solidFill>
                  <a:srgbClr val="1124AF"/>
                </a:solidFill>
              </a:rPr>
              <a:t>сумен</a:t>
            </a:r>
            <a:r>
              <a:rPr lang="ru-RU" u="sng" dirty="0">
                <a:solidFill>
                  <a:srgbClr val="1124AF"/>
                </a:solidFill>
              </a:rPr>
              <a:t> </a:t>
            </a:r>
            <a:r>
              <a:rPr lang="ru-RU" u="sng" dirty="0" err="1">
                <a:solidFill>
                  <a:srgbClr val="1124AF"/>
                </a:solidFill>
              </a:rPr>
              <a:t>салқындатылады</a:t>
            </a:r>
            <a:r>
              <a:rPr lang="ru-RU" u="sng" dirty="0">
                <a:solidFill>
                  <a:srgbClr val="1124AF"/>
                </a:solidFill>
              </a:rPr>
              <a:t>.</a:t>
            </a:r>
          </a:p>
          <a:p>
            <a:pPr algn="just"/>
            <a:r>
              <a:rPr lang="ru-RU" dirty="0" err="1"/>
              <a:t>Осыған</a:t>
            </a:r>
            <a:r>
              <a:rPr lang="ru-RU" dirty="0"/>
              <a:t> </a:t>
            </a:r>
            <a:r>
              <a:rPr lang="ru-RU" dirty="0" err="1"/>
              <a:t>байланысты</a:t>
            </a:r>
            <a:r>
              <a:rPr lang="ru-RU" dirty="0"/>
              <a:t> </a:t>
            </a:r>
            <a:r>
              <a:rPr lang="ru-RU" dirty="0" err="1"/>
              <a:t>олар</a:t>
            </a:r>
            <a:r>
              <a:rPr lang="ru-RU" dirty="0"/>
              <a:t> </a:t>
            </a:r>
            <a:r>
              <a:rPr lang="ru-RU" dirty="0" err="1"/>
              <a:t>жылу</a:t>
            </a:r>
            <a:r>
              <a:rPr lang="ru-RU" dirty="0"/>
              <a:t> мен </a:t>
            </a:r>
            <a:r>
              <a:rPr lang="ru-RU" dirty="0" err="1"/>
              <a:t>жоғары</a:t>
            </a:r>
            <a:r>
              <a:rPr lang="ru-RU" dirty="0"/>
              <a:t> </a:t>
            </a:r>
            <a:r>
              <a:rPr lang="ru-RU" dirty="0" err="1"/>
              <a:t>температураның</a:t>
            </a:r>
            <a:r>
              <a:rPr lang="ru-RU" dirty="0"/>
              <a:t> </a:t>
            </a:r>
            <a:r>
              <a:rPr lang="ru-RU" dirty="0" err="1"/>
              <a:t>жоғары</a:t>
            </a:r>
            <a:r>
              <a:rPr lang="ru-RU" dirty="0"/>
              <a:t> </a:t>
            </a:r>
            <a:r>
              <a:rPr lang="ru-RU" dirty="0" err="1"/>
              <a:t>концентрациясын</a:t>
            </a:r>
            <a:r>
              <a:rPr lang="ru-RU" dirty="0"/>
              <a:t> </a:t>
            </a:r>
            <a:r>
              <a:rPr lang="ru-RU" dirty="0" err="1"/>
              <a:t>қажет</a:t>
            </a:r>
            <a:r>
              <a:rPr lang="ru-RU" dirty="0"/>
              <a:t> </a:t>
            </a:r>
            <a:r>
              <a:rPr lang="ru-RU" dirty="0" err="1"/>
              <a:t>ететін</a:t>
            </a:r>
            <a:r>
              <a:rPr lang="ru-RU" dirty="0"/>
              <a:t> </a:t>
            </a:r>
            <a:r>
              <a:rPr lang="ru-RU" dirty="0" err="1"/>
              <a:t>процестерді</a:t>
            </a:r>
            <a:r>
              <a:rPr lang="ru-RU" dirty="0"/>
              <a:t> </a:t>
            </a:r>
            <a:r>
              <a:rPr lang="ru-RU" dirty="0" err="1"/>
              <a:t>жүзеге</a:t>
            </a:r>
            <a:r>
              <a:rPr lang="ru-RU" dirty="0"/>
              <a:t> </a:t>
            </a:r>
            <a:r>
              <a:rPr lang="ru-RU" dirty="0" err="1"/>
              <a:t>асыра</a:t>
            </a:r>
            <a:r>
              <a:rPr lang="ru-RU" dirty="0"/>
              <a:t> </a:t>
            </a:r>
            <a:r>
              <a:rPr lang="ru-RU" dirty="0" err="1"/>
              <a:t>алады</a:t>
            </a:r>
            <a:r>
              <a:rPr lang="ru-RU" dirty="0"/>
              <a:t>. </a:t>
            </a:r>
            <a:r>
              <a:rPr lang="ru-RU" dirty="0" err="1"/>
              <a:t>Олар</a:t>
            </a:r>
            <a:r>
              <a:rPr lang="ru-RU" dirty="0"/>
              <a:t> </a:t>
            </a:r>
            <a:r>
              <a:rPr lang="ru-RU" dirty="0" err="1"/>
              <a:t>отқа</a:t>
            </a:r>
            <a:r>
              <a:rPr lang="ru-RU" dirty="0"/>
              <a:t> </a:t>
            </a:r>
            <a:r>
              <a:rPr lang="ru-RU" dirty="0" err="1"/>
              <a:t>төзімді</a:t>
            </a:r>
            <a:r>
              <a:rPr lang="ru-RU" dirty="0"/>
              <a:t> </a:t>
            </a:r>
            <a:r>
              <a:rPr lang="ru-RU" u="sng" dirty="0">
                <a:solidFill>
                  <a:srgbClr val="1124AF"/>
                </a:solidFill>
              </a:rPr>
              <a:t>(молибден, вольфрам, ниобий, тантал) </a:t>
            </a:r>
            <a:r>
              <a:rPr lang="ru-RU" dirty="0" err="1"/>
              <a:t>және</a:t>
            </a:r>
            <a:r>
              <a:rPr lang="ru-RU" dirty="0"/>
              <a:t> </a:t>
            </a:r>
            <a:r>
              <a:rPr lang="ru-RU" b="1" u="sng" dirty="0" err="1">
                <a:solidFill>
                  <a:srgbClr val="1124AF"/>
                </a:solidFill>
              </a:rPr>
              <a:t>отқа</a:t>
            </a:r>
            <a:r>
              <a:rPr lang="ru-RU" b="1" u="sng" dirty="0">
                <a:solidFill>
                  <a:srgbClr val="1124AF"/>
                </a:solidFill>
              </a:rPr>
              <a:t> </a:t>
            </a:r>
            <a:r>
              <a:rPr lang="ru-RU" b="1" u="sng" dirty="0" err="1">
                <a:solidFill>
                  <a:srgbClr val="1124AF"/>
                </a:solidFill>
              </a:rPr>
              <a:t>төзімді</a:t>
            </a:r>
            <a:r>
              <a:rPr lang="ru-RU" b="1" u="sng" dirty="0">
                <a:solidFill>
                  <a:srgbClr val="1124AF"/>
                </a:solidFill>
              </a:rPr>
              <a:t> </a:t>
            </a:r>
            <a:r>
              <a:rPr lang="ru-RU" b="1" u="sng" dirty="0" err="1">
                <a:solidFill>
                  <a:srgbClr val="1124AF"/>
                </a:solidFill>
              </a:rPr>
              <a:t>белсенді</a:t>
            </a:r>
            <a:r>
              <a:rPr lang="ru-RU" b="1" u="sng" dirty="0">
                <a:solidFill>
                  <a:srgbClr val="1124AF"/>
                </a:solidFill>
              </a:rPr>
              <a:t> (цирконий, титан) </a:t>
            </a:r>
            <a:r>
              <a:rPr lang="ru-RU" b="1" u="sng" dirty="0" err="1">
                <a:solidFill>
                  <a:srgbClr val="1124AF"/>
                </a:solidFill>
              </a:rPr>
              <a:t>металдарды</a:t>
            </a:r>
            <a:r>
              <a:rPr lang="ru-RU" b="1" u="sng" dirty="0">
                <a:solidFill>
                  <a:srgbClr val="1124AF"/>
                </a:solidFill>
              </a:rPr>
              <a:t> </a:t>
            </a:r>
            <a:r>
              <a:rPr lang="ru-RU" b="1" u="sng" dirty="0" err="1">
                <a:solidFill>
                  <a:srgbClr val="1124AF"/>
                </a:solidFill>
              </a:rPr>
              <a:t>балқыту</a:t>
            </a:r>
            <a:r>
              <a:rPr lang="ru-RU" dirty="0"/>
              <a:t> </a:t>
            </a:r>
            <a:r>
              <a:rPr lang="ru-RU" dirty="0" err="1"/>
              <a:t>үшін</a:t>
            </a:r>
            <a:r>
              <a:rPr lang="ru-RU" dirty="0"/>
              <a:t>, </a:t>
            </a:r>
            <a:r>
              <a:rPr lang="ru-RU" dirty="0" err="1"/>
              <a:t>сондай-ақ</a:t>
            </a:r>
            <a:r>
              <a:rPr lang="ru-RU" dirty="0"/>
              <a:t> </a:t>
            </a:r>
            <a:r>
              <a:rPr lang="ru-RU" dirty="0" err="1"/>
              <a:t>вакууммен</a:t>
            </a:r>
            <a:r>
              <a:rPr lang="ru-RU" dirty="0"/>
              <a:t> </a:t>
            </a:r>
            <a:r>
              <a:rPr lang="ru-RU" dirty="0" err="1"/>
              <a:t>өңдеу</a:t>
            </a:r>
            <a:r>
              <a:rPr lang="ru-RU" dirty="0"/>
              <a:t> </a:t>
            </a:r>
            <a:r>
              <a:rPr lang="ru-RU" dirty="0" err="1"/>
              <a:t>және</a:t>
            </a:r>
            <a:r>
              <a:rPr lang="ru-RU" dirty="0"/>
              <a:t> </a:t>
            </a:r>
            <a:r>
              <a:rPr lang="ru-RU" dirty="0" err="1"/>
              <a:t>кристалдану</a:t>
            </a:r>
            <a:r>
              <a:rPr lang="ru-RU" dirty="0"/>
              <a:t> </a:t>
            </a:r>
            <a:r>
              <a:rPr lang="ru-RU" dirty="0" err="1"/>
              <a:t>жағдайының</a:t>
            </a:r>
            <a:r>
              <a:rPr lang="ru-RU" dirty="0"/>
              <a:t> </a:t>
            </a:r>
            <a:r>
              <a:rPr lang="ru-RU" dirty="0" err="1"/>
              <a:t>өзгеруі</a:t>
            </a:r>
            <a:r>
              <a:rPr lang="ru-RU" dirty="0"/>
              <a:t> </a:t>
            </a:r>
            <a:r>
              <a:rPr lang="ru-RU" dirty="0" err="1"/>
              <a:t>нәтижесінде</a:t>
            </a:r>
            <a:r>
              <a:rPr lang="ru-RU" dirty="0"/>
              <a:t> </a:t>
            </a:r>
            <a:r>
              <a:rPr lang="ru-RU" dirty="0" err="1"/>
              <a:t>оның</a:t>
            </a:r>
            <a:r>
              <a:rPr lang="ru-RU" dirty="0"/>
              <a:t> </a:t>
            </a:r>
            <a:r>
              <a:rPr lang="ru-RU" dirty="0" err="1"/>
              <a:t>қасиеттерін</a:t>
            </a:r>
            <a:r>
              <a:rPr lang="ru-RU" dirty="0"/>
              <a:t> </a:t>
            </a:r>
            <a:r>
              <a:rPr lang="ru-RU" dirty="0" err="1"/>
              <a:t>жақсарту</a:t>
            </a:r>
            <a:r>
              <a:rPr lang="ru-RU" dirty="0"/>
              <a:t> </a:t>
            </a:r>
            <a:r>
              <a:rPr lang="ru-RU" dirty="0" err="1"/>
              <a:t>мақсатында</a:t>
            </a:r>
            <a:r>
              <a:rPr lang="ru-RU" dirty="0"/>
              <a:t> </a:t>
            </a:r>
            <a:r>
              <a:rPr lang="ru-RU" dirty="0" err="1">
                <a:solidFill>
                  <a:srgbClr val="7030A0"/>
                </a:solidFill>
              </a:rPr>
              <a:t>болатты</a:t>
            </a:r>
            <a:r>
              <a:rPr lang="ru-RU" dirty="0">
                <a:solidFill>
                  <a:srgbClr val="7030A0"/>
                </a:solidFill>
              </a:rPr>
              <a:t> </a:t>
            </a:r>
            <a:r>
              <a:rPr lang="ru-RU" dirty="0" err="1">
                <a:solidFill>
                  <a:srgbClr val="7030A0"/>
                </a:solidFill>
              </a:rPr>
              <a:t>қайта</a:t>
            </a:r>
            <a:r>
              <a:rPr lang="ru-RU" dirty="0">
                <a:solidFill>
                  <a:srgbClr val="7030A0"/>
                </a:solidFill>
              </a:rPr>
              <a:t> </a:t>
            </a:r>
            <a:r>
              <a:rPr lang="ru-RU" dirty="0" err="1">
                <a:solidFill>
                  <a:srgbClr val="7030A0"/>
                </a:solidFill>
              </a:rPr>
              <a:t>балқыту</a:t>
            </a:r>
            <a:r>
              <a:rPr lang="ru-RU" dirty="0">
                <a:solidFill>
                  <a:srgbClr val="7030A0"/>
                </a:solidFill>
              </a:rPr>
              <a:t> </a:t>
            </a:r>
            <a:r>
              <a:rPr lang="ru-RU" dirty="0" err="1">
                <a:solidFill>
                  <a:srgbClr val="7030A0"/>
                </a:solidFill>
              </a:rPr>
              <a:t>үшін</a:t>
            </a:r>
            <a:r>
              <a:rPr lang="ru-RU" dirty="0">
                <a:solidFill>
                  <a:srgbClr val="7030A0"/>
                </a:solidFill>
              </a:rPr>
              <a:t> </a:t>
            </a:r>
            <a:r>
              <a:rPr lang="ru-RU" dirty="0" err="1">
                <a:solidFill>
                  <a:srgbClr val="7030A0"/>
                </a:solidFill>
              </a:rPr>
              <a:t>қолданылады</a:t>
            </a:r>
            <a:r>
              <a:rPr lang="ru-RU" dirty="0"/>
              <a:t>.</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1800" y="16402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400" b="1" dirty="0">
                <a:solidFill>
                  <a:schemeClr val="accent1">
                    <a:lumMod val="50000"/>
                  </a:schemeClr>
                </a:solidFill>
                <a:latin typeface="Arial" charset="0"/>
              </a:rPr>
              <a:t>2. </a:t>
            </a:r>
            <a:r>
              <a:rPr lang="ru-RU" sz="2400" b="1" dirty="0" err="1">
                <a:solidFill>
                  <a:srgbClr val="1124AF"/>
                </a:solidFill>
              </a:rPr>
              <a:t>Доғалы</a:t>
            </a:r>
            <a:r>
              <a:rPr lang="ru-RU" sz="2400" b="1" dirty="0">
                <a:solidFill>
                  <a:srgbClr val="1124AF"/>
                </a:solidFill>
              </a:rPr>
              <a:t> </a:t>
            </a:r>
            <a:r>
              <a:rPr lang="ru-RU" sz="2400" b="1" dirty="0" err="1">
                <a:solidFill>
                  <a:srgbClr val="1124AF"/>
                </a:solidFill>
              </a:rPr>
              <a:t>пештер</a:t>
            </a:r>
            <a:r>
              <a:rPr lang="ru-RU" sz="2400" b="1" dirty="0">
                <a:solidFill>
                  <a:srgbClr val="1124AF"/>
                </a:solidFill>
              </a:rPr>
              <a:t>. </a:t>
            </a:r>
            <a:r>
              <a:rPr lang="ru-RU" sz="2400" b="1" dirty="0" err="1">
                <a:solidFill>
                  <a:srgbClr val="1124AF"/>
                </a:solidFill>
              </a:rPr>
              <a:t>Түрлері</a:t>
            </a:r>
            <a:r>
              <a:rPr lang="ru-RU" sz="2400" b="1" dirty="0">
                <a:solidFill>
                  <a:srgbClr val="1124AF"/>
                </a:solidFill>
              </a:rPr>
              <a:t> </a:t>
            </a:r>
            <a:r>
              <a:rPr lang="ru-RU" sz="2400" b="1" dirty="0" err="1">
                <a:solidFill>
                  <a:srgbClr val="1124AF"/>
                </a:solidFill>
              </a:rPr>
              <a:t>және</a:t>
            </a:r>
            <a:r>
              <a:rPr lang="ru-RU" sz="2400" b="1" dirty="0">
                <a:solidFill>
                  <a:srgbClr val="1124AF"/>
                </a:solidFill>
              </a:rPr>
              <a:t> </a:t>
            </a:r>
            <a:r>
              <a:rPr lang="ru-RU" sz="2400" b="1" dirty="0" err="1">
                <a:solidFill>
                  <a:srgbClr val="1124AF"/>
                </a:solidFill>
              </a:rPr>
              <a:t>сипаттамалары</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15545694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15</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15256" y="5297948"/>
            <a:ext cx="849694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800" b="1" i="1" dirty="0">
                <a:solidFill>
                  <a:srgbClr val="0070C0"/>
                </a:solidFill>
              </a:rPr>
              <a:t>а - с расходуемым электродом; </a:t>
            </a:r>
            <a:r>
              <a:rPr lang="ru-RU" sz="800" dirty="0"/>
              <a:t>1 - вакуумная камера; 2 - расходуемый электрод; </a:t>
            </a:r>
          </a:p>
          <a:p>
            <a:pPr algn="ctr"/>
            <a:r>
              <a:rPr lang="ru-RU" sz="800" dirty="0"/>
              <a:t>3 - кристаллизатор; 4 - наплавляемый слиток; </a:t>
            </a:r>
          </a:p>
          <a:p>
            <a:pPr algn="ctr"/>
            <a:r>
              <a:rPr lang="ru-RU" sz="800" b="1" i="1" dirty="0">
                <a:solidFill>
                  <a:srgbClr val="0070C0"/>
                </a:solidFill>
              </a:rPr>
              <a:t>б - с </a:t>
            </a:r>
            <a:r>
              <a:rPr lang="ru-RU" sz="800" b="1" i="1" dirty="0" err="1">
                <a:solidFill>
                  <a:srgbClr val="0070C0"/>
                </a:solidFill>
              </a:rPr>
              <a:t>нерасходуемым</a:t>
            </a:r>
            <a:r>
              <a:rPr lang="ru-RU" sz="800" b="1" i="1" dirty="0">
                <a:solidFill>
                  <a:srgbClr val="0070C0"/>
                </a:solidFill>
              </a:rPr>
              <a:t> электродом; </a:t>
            </a:r>
            <a:r>
              <a:rPr lang="ru-RU" sz="800" dirty="0"/>
              <a:t>1 - питатель для подачи шихты; 2 - вакуумная камера; </a:t>
            </a:r>
          </a:p>
          <a:p>
            <a:pPr algn="ctr"/>
            <a:r>
              <a:rPr lang="ru-RU" sz="800" dirty="0"/>
              <a:t>3 - тугоплавкая насадка электрода; 4 - кристаллизатор; 5 - наплавляемый слиток. </a:t>
            </a:r>
          </a:p>
          <a:p>
            <a:pPr algn="ctr"/>
            <a:r>
              <a:rPr lang="ru-RU" sz="1400" b="1" dirty="0" err="1"/>
              <a:t>Доғалы</a:t>
            </a:r>
            <a:r>
              <a:rPr lang="ru-RU" sz="1400" b="1" dirty="0"/>
              <a:t> </a:t>
            </a:r>
            <a:r>
              <a:rPr lang="ru-RU" sz="1400" b="1" dirty="0" err="1"/>
              <a:t>вакуумды</a:t>
            </a:r>
            <a:r>
              <a:rPr lang="ru-RU" sz="1400" b="1" dirty="0"/>
              <a:t> пеш</a:t>
            </a:r>
          </a:p>
          <a:p>
            <a:pPr algn="just"/>
            <a:r>
              <a:rPr lang="ru-RU" sz="1200" i="1" dirty="0"/>
              <a:t>а - </a:t>
            </a:r>
            <a:r>
              <a:rPr lang="ru-RU" sz="1200" i="1" dirty="0" err="1"/>
              <a:t>шығындалатын</a:t>
            </a:r>
            <a:r>
              <a:rPr lang="ru-RU" sz="1200" i="1" dirty="0"/>
              <a:t> электроды бар </a:t>
            </a:r>
            <a:r>
              <a:rPr lang="ru-RU" sz="1200" i="1" dirty="0" err="1"/>
              <a:t>вакуумды</a:t>
            </a:r>
            <a:r>
              <a:rPr lang="ru-RU" sz="1200" i="1" dirty="0"/>
              <a:t> пеш; </a:t>
            </a:r>
            <a:r>
              <a:rPr lang="ru-RU" sz="1200" dirty="0"/>
              <a:t>1 - </a:t>
            </a:r>
            <a:r>
              <a:rPr lang="ru-RU" sz="1200" dirty="0" err="1"/>
              <a:t>вакуумдық</a:t>
            </a:r>
            <a:r>
              <a:rPr lang="ru-RU" sz="1200" dirty="0"/>
              <a:t> камера; 2 - </a:t>
            </a:r>
            <a:r>
              <a:rPr lang="ru-RU" sz="1200" i="1" dirty="0" err="1"/>
              <a:t>шығындалатын</a:t>
            </a:r>
            <a:r>
              <a:rPr lang="ru-RU" sz="1200" dirty="0"/>
              <a:t> электрод;                                3 - кристаллизатор; 4 - </a:t>
            </a:r>
            <a:r>
              <a:rPr lang="ru-RU" sz="1200" dirty="0" err="1"/>
              <a:t>балқытылатын</a:t>
            </a:r>
            <a:r>
              <a:rPr lang="ru-RU" sz="1200" dirty="0"/>
              <a:t> </a:t>
            </a:r>
            <a:r>
              <a:rPr lang="ru-RU" sz="1200" dirty="0" err="1"/>
              <a:t>құйма</a:t>
            </a:r>
            <a:r>
              <a:rPr lang="ru-RU" sz="1200" dirty="0"/>
              <a:t>; </a:t>
            </a:r>
            <a:r>
              <a:rPr lang="ru-RU" sz="1200" i="1" dirty="0"/>
              <a:t>б - </a:t>
            </a:r>
            <a:r>
              <a:rPr lang="ru-RU" sz="1200" i="1" dirty="0" err="1"/>
              <a:t>шығындалмайтын</a:t>
            </a:r>
            <a:r>
              <a:rPr lang="ru-RU" sz="1200" i="1" dirty="0"/>
              <a:t> электроды бар </a:t>
            </a:r>
            <a:r>
              <a:rPr lang="ru-RU" sz="1200" i="1" dirty="0" err="1"/>
              <a:t>вакуумды</a:t>
            </a:r>
            <a:r>
              <a:rPr lang="ru-RU" sz="1200" i="1" dirty="0"/>
              <a:t> пеш; </a:t>
            </a:r>
            <a:r>
              <a:rPr lang="ru-RU" sz="1200" dirty="0"/>
              <a:t>1 - </a:t>
            </a:r>
            <a:r>
              <a:rPr lang="ru-RU" sz="1200" dirty="0" err="1"/>
              <a:t>шихтаны</a:t>
            </a:r>
            <a:r>
              <a:rPr lang="ru-RU" sz="1200" dirty="0"/>
              <a:t> </a:t>
            </a:r>
            <a:r>
              <a:rPr lang="ru-RU" sz="1200" dirty="0" err="1"/>
              <a:t>беруге</a:t>
            </a:r>
            <a:r>
              <a:rPr lang="ru-RU" sz="1200" dirty="0"/>
              <a:t> </a:t>
            </a:r>
            <a:r>
              <a:rPr lang="ru-RU" sz="1200" dirty="0" err="1"/>
              <a:t>арналған</a:t>
            </a:r>
            <a:r>
              <a:rPr lang="ru-RU" sz="1200" dirty="0"/>
              <a:t> </a:t>
            </a:r>
            <a:r>
              <a:rPr lang="ru-RU" sz="1200" dirty="0" err="1"/>
              <a:t>қоректендіргіш</a:t>
            </a:r>
            <a:r>
              <a:rPr lang="ru-RU" sz="1200" dirty="0"/>
              <a:t>; 2 - </a:t>
            </a:r>
            <a:r>
              <a:rPr lang="ru-RU" sz="1200" dirty="0" err="1"/>
              <a:t>вакуумдық</a:t>
            </a:r>
            <a:r>
              <a:rPr lang="ru-RU" sz="1200" dirty="0"/>
              <a:t> камера; 3 – </a:t>
            </a:r>
            <a:r>
              <a:rPr lang="ru-RU" sz="1200" dirty="0" err="1"/>
              <a:t>электродтың</a:t>
            </a:r>
            <a:r>
              <a:rPr lang="ru-RU" sz="1200" dirty="0"/>
              <a:t> </a:t>
            </a:r>
            <a:r>
              <a:rPr lang="ru-RU" sz="1200" dirty="0" err="1"/>
              <a:t>отқа</a:t>
            </a:r>
            <a:r>
              <a:rPr lang="ru-RU" sz="1200" dirty="0"/>
              <a:t> </a:t>
            </a:r>
            <a:r>
              <a:rPr lang="ru-RU" sz="1200" dirty="0" err="1"/>
              <a:t>төзімді</a:t>
            </a:r>
            <a:r>
              <a:rPr lang="ru-RU" sz="1200" dirty="0"/>
              <a:t> </a:t>
            </a:r>
            <a:r>
              <a:rPr lang="ru-RU" sz="1200" dirty="0" err="1"/>
              <a:t>саптамасы</a:t>
            </a:r>
            <a:r>
              <a:rPr lang="ru-RU" sz="1200" dirty="0"/>
              <a:t>; 4 - кристаллизатор; 5 - </a:t>
            </a:r>
            <a:r>
              <a:rPr lang="ru-RU" sz="1200" dirty="0" err="1"/>
              <a:t>балқытылатын</a:t>
            </a:r>
            <a:r>
              <a:rPr lang="ru-RU" sz="1200" dirty="0"/>
              <a:t> </a:t>
            </a:r>
            <a:r>
              <a:rPr lang="ru-RU" sz="1200" dirty="0" err="1"/>
              <a:t>құйма</a:t>
            </a:r>
            <a:r>
              <a:rPr lang="ru-RU" sz="1200" dirty="0"/>
              <a:t>.</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1800" y="16402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2. </a:t>
            </a:r>
            <a:r>
              <a:rPr lang="ru-RU" sz="2800" b="1" dirty="0" err="1">
                <a:solidFill>
                  <a:srgbClr val="1124AF"/>
                </a:solidFill>
              </a:rPr>
              <a:t>Доғалы</a:t>
            </a:r>
            <a:r>
              <a:rPr lang="ru-RU" sz="2800" b="1" dirty="0">
                <a:solidFill>
                  <a:srgbClr val="1124AF"/>
                </a:solidFill>
              </a:rPr>
              <a:t> </a:t>
            </a:r>
            <a:r>
              <a:rPr lang="ru-RU" sz="2800" b="1" dirty="0" err="1">
                <a:solidFill>
                  <a:srgbClr val="1124AF"/>
                </a:solidFill>
              </a:rPr>
              <a:t>пештер</a:t>
            </a:r>
            <a:r>
              <a:rPr lang="ru-RU" sz="2800" b="1" dirty="0">
                <a:solidFill>
                  <a:srgbClr val="1124AF"/>
                </a:solidFill>
              </a:rPr>
              <a:t>. </a:t>
            </a:r>
            <a:r>
              <a:rPr lang="ru-RU" sz="2800" b="1" dirty="0" err="1">
                <a:solidFill>
                  <a:srgbClr val="1124AF"/>
                </a:solidFill>
              </a:rPr>
              <a:t>Түрлері</a:t>
            </a:r>
            <a:r>
              <a:rPr lang="ru-RU" sz="2800" b="1" dirty="0">
                <a:solidFill>
                  <a:srgbClr val="1124AF"/>
                </a:solidFill>
              </a:rPr>
              <a:t> </a:t>
            </a:r>
            <a:r>
              <a:rPr lang="ru-RU" sz="2800" b="1" dirty="0" err="1">
                <a:solidFill>
                  <a:srgbClr val="1124AF"/>
                </a:solidFill>
              </a:rPr>
              <a:t>және</a:t>
            </a:r>
            <a:r>
              <a:rPr lang="ru-RU" sz="2800" b="1" dirty="0">
                <a:solidFill>
                  <a:srgbClr val="1124AF"/>
                </a:solidFill>
              </a:rPr>
              <a:t> </a:t>
            </a:r>
            <a:r>
              <a:rPr lang="ru-RU" sz="2800" b="1" dirty="0" err="1">
                <a:solidFill>
                  <a:srgbClr val="1124AF"/>
                </a:solidFill>
              </a:rPr>
              <a:t>сипаттамалары</a:t>
            </a:r>
            <a:endParaRPr lang="ru-RU" sz="2800" b="1" dirty="0">
              <a:solidFill>
                <a:schemeClr val="accent1">
                  <a:lumMod val="50000"/>
                </a:schemeClr>
              </a:solidFill>
              <a:latin typeface="Arial" charset="0"/>
            </a:endParaRPr>
          </a:p>
        </p:txBody>
      </p:sp>
      <p:pic>
        <p:nvPicPr>
          <p:cNvPr id="2" name="Рисунок 1">
            <a:extLst>
              <a:ext uri="{FF2B5EF4-FFF2-40B4-BE49-F238E27FC236}">
                <a16:creationId xmlns:a16="http://schemas.microsoft.com/office/drawing/2014/main" id="{66EA377D-51C5-9249-981D-66A67A6334C1}"/>
              </a:ext>
            </a:extLst>
          </p:cNvPr>
          <p:cNvPicPr>
            <a:picLocks noChangeAspect="1"/>
          </p:cNvPicPr>
          <p:nvPr/>
        </p:nvPicPr>
        <p:blipFill>
          <a:blip r:embed="rId2"/>
          <a:stretch>
            <a:fillRect/>
          </a:stretch>
        </p:blipFill>
        <p:spPr>
          <a:xfrm>
            <a:off x="899592" y="975276"/>
            <a:ext cx="7344816" cy="4560612"/>
          </a:xfrm>
          <a:prstGeom prst="rect">
            <a:avLst/>
          </a:prstGeom>
        </p:spPr>
      </p:pic>
    </p:spTree>
    <p:extLst>
      <p:ext uri="{BB962C8B-B14F-4D97-AF65-F5344CB8AC3E}">
        <p14:creationId xmlns:p14="http://schemas.microsoft.com/office/powerpoint/2010/main" val="22812790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16</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2880" y="55804"/>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2. </a:t>
            </a:r>
            <a:r>
              <a:rPr lang="ru-RU" sz="2800" b="1" dirty="0" err="1">
                <a:solidFill>
                  <a:srgbClr val="1124AF"/>
                </a:solidFill>
              </a:rPr>
              <a:t>Доғалы</a:t>
            </a:r>
            <a:r>
              <a:rPr lang="ru-RU" sz="2800" b="1" dirty="0">
                <a:solidFill>
                  <a:srgbClr val="1124AF"/>
                </a:solidFill>
              </a:rPr>
              <a:t> </a:t>
            </a:r>
            <a:r>
              <a:rPr lang="ru-RU" sz="2800" b="1" dirty="0" err="1">
                <a:solidFill>
                  <a:srgbClr val="1124AF"/>
                </a:solidFill>
              </a:rPr>
              <a:t>пештер</a:t>
            </a:r>
            <a:r>
              <a:rPr lang="ru-RU" sz="2800" b="1" dirty="0">
                <a:solidFill>
                  <a:srgbClr val="1124AF"/>
                </a:solidFill>
              </a:rPr>
              <a:t>. </a:t>
            </a:r>
            <a:r>
              <a:rPr lang="ru-RU" sz="2800" b="1" dirty="0" err="1">
                <a:solidFill>
                  <a:srgbClr val="1124AF"/>
                </a:solidFill>
              </a:rPr>
              <a:t>Түрлері</a:t>
            </a:r>
            <a:r>
              <a:rPr lang="ru-RU" sz="2800" b="1" dirty="0">
                <a:solidFill>
                  <a:srgbClr val="1124AF"/>
                </a:solidFill>
              </a:rPr>
              <a:t> </a:t>
            </a:r>
            <a:r>
              <a:rPr lang="ru-RU" sz="2800" b="1" dirty="0" err="1">
                <a:solidFill>
                  <a:srgbClr val="1124AF"/>
                </a:solidFill>
              </a:rPr>
              <a:t>және</a:t>
            </a:r>
            <a:r>
              <a:rPr lang="ru-RU" sz="2800" b="1" dirty="0">
                <a:solidFill>
                  <a:srgbClr val="1124AF"/>
                </a:solidFill>
              </a:rPr>
              <a:t> </a:t>
            </a:r>
            <a:r>
              <a:rPr lang="ru-RU" sz="2800" b="1" dirty="0" err="1">
                <a:solidFill>
                  <a:srgbClr val="1124AF"/>
                </a:solidFill>
              </a:rPr>
              <a:t>сипаттамалары</a:t>
            </a:r>
            <a:endParaRPr lang="ru-RU" sz="2800" b="1" dirty="0">
              <a:solidFill>
                <a:schemeClr val="accent1">
                  <a:lumMod val="50000"/>
                </a:schemeClr>
              </a:solidFill>
              <a:latin typeface="Arial" charset="0"/>
            </a:endParaRPr>
          </a:p>
        </p:txBody>
      </p:sp>
      <p:sp>
        <p:nvSpPr>
          <p:cNvPr id="3" name="TextBox 2">
            <a:extLst>
              <a:ext uri="{FF2B5EF4-FFF2-40B4-BE49-F238E27FC236}">
                <a16:creationId xmlns:a16="http://schemas.microsoft.com/office/drawing/2014/main" id="{59794CF0-F5BD-5844-9F47-BE5136EC3DEF}"/>
              </a:ext>
            </a:extLst>
          </p:cNvPr>
          <p:cNvSpPr txBox="1"/>
          <p:nvPr/>
        </p:nvSpPr>
        <p:spPr>
          <a:xfrm>
            <a:off x="107504" y="777323"/>
            <a:ext cx="8784976" cy="6247864"/>
          </a:xfrm>
          <a:prstGeom prst="rect">
            <a:avLst/>
          </a:prstGeom>
          <a:noFill/>
        </p:spPr>
        <p:txBody>
          <a:bodyPr wrap="square" rtlCol="0">
            <a:spAutoFit/>
          </a:bodyPr>
          <a:lstStyle/>
          <a:p>
            <a:pPr algn="just"/>
            <a:r>
              <a:rPr lang="ru-RU" sz="1600" dirty="0" err="1">
                <a:solidFill>
                  <a:srgbClr val="C00000"/>
                </a:solidFill>
              </a:rPr>
              <a:t>Тікелей</a:t>
            </a:r>
            <a:r>
              <a:rPr lang="ru-RU" sz="1600" dirty="0">
                <a:solidFill>
                  <a:srgbClr val="C00000"/>
                </a:solidFill>
              </a:rPr>
              <a:t> </a:t>
            </a:r>
            <a:r>
              <a:rPr lang="ru-RU" sz="1600" dirty="0" err="1">
                <a:solidFill>
                  <a:srgbClr val="C00000"/>
                </a:solidFill>
              </a:rPr>
              <a:t>әрекет</a:t>
            </a:r>
            <a:r>
              <a:rPr lang="ru-RU" sz="1600" dirty="0">
                <a:solidFill>
                  <a:srgbClr val="C00000"/>
                </a:solidFill>
              </a:rPr>
              <a:t> </a:t>
            </a:r>
            <a:r>
              <a:rPr lang="ru-RU" sz="1600" dirty="0" err="1">
                <a:solidFill>
                  <a:srgbClr val="C00000"/>
                </a:solidFill>
              </a:rPr>
              <a:t>ететін</a:t>
            </a:r>
            <a:r>
              <a:rPr lang="ru-RU" sz="1600" dirty="0">
                <a:solidFill>
                  <a:srgbClr val="C00000"/>
                </a:solidFill>
              </a:rPr>
              <a:t> </a:t>
            </a:r>
            <a:r>
              <a:rPr lang="ru-RU" sz="1600" dirty="0" err="1">
                <a:solidFill>
                  <a:srgbClr val="C00000"/>
                </a:solidFill>
              </a:rPr>
              <a:t>доғалы</a:t>
            </a:r>
            <a:r>
              <a:rPr lang="ru-RU" sz="1600" dirty="0">
                <a:solidFill>
                  <a:srgbClr val="C00000"/>
                </a:solidFill>
              </a:rPr>
              <a:t> </a:t>
            </a:r>
            <a:r>
              <a:rPr lang="ru-RU" sz="1600" dirty="0" err="1">
                <a:solidFill>
                  <a:srgbClr val="C00000"/>
                </a:solidFill>
              </a:rPr>
              <a:t>пештеріне</a:t>
            </a:r>
            <a:r>
              <a:rPr lang="ru-RU" sz="1600" dirty="0">
                <a:solidFill>
                  <a:srgbClr val="C00000"/>
                </a:solidFill>
              </a:rPr>
              <a:t> </a:t>
            </a:r>
            <a:r>
              <a:rPr lang="ru-RU" sz="1600" u="sng" dirty="0">
                <a:solidFill>
                  <a:srgbClr val="1124AF"/>
                </a:solidFill>
              </a:rPr>
              <a:t>металл аноды бар </a:t>
            </a:r>
            <a:r>
              <a:rPr lang="ru-RU" sz="1600" u="sng" dirty="0" err="1">
                <a:solidFill>
                  <a:srgbClr val="1124AF"/>
                </a:solidFill>
              </a:rPr>
              <a:t>плазмалық</a:t>
            </a:r>
            <a:r>
              <a:rPr lang="ru-RU" sz="1600" u="sng" dirty="0">
                <a:solidFill>
                  <a:srgbClr val="1124AF"/>
                </a:solidFill>
              </a:rPr>
              <a:t> </a:t>
            </a:r>
            <a:r>
              <a:rPr lang="ru-RU" sz="1600" u="sng" dirty="0" err="1">
                <a:solidFill>
                  <a:srgbClr val="1124AF"/>
                </a:solidFill>
              </a:rPr>
              <a:t>доғалы</a:t>
            </a:r>
            <a:r>
              <a:rPr lang="ru-RU" sz="1600" u="sng" dirty="0">
                <a:solidFill>
                  <a:srgbClr val="1124AF"/>
                </a:solidFill>
              </a:rPr>
              <a:t> </a:t>
            </a:r>
            <a:r>
              <a:rPr lang="ru-RU" sz="1600" u="sng" dirty="0" err="1">
                <a:solidFill>
                  <a:srgbClr val="1124AF"/>
                </a:solidFill>
              </a:rPr>
              <a:t>пештерді</a:t>
            </a:r>
            <a:r>
              <a:rPr lang="ru-RU" sz="1600" u="sng" dirty="0">
                <a:solidFill>
                  <a:srgbClr val="1124AF"/>
                </a:solidFill>
              </a:rPr>
              <a:t> </a:t>
            </a:r>
            <a:r>
              <a:rPr lang="ru-RU" sz="1600" u="sng" dirty="0" err="1">
                <a:solidFill>
                  <a:srgbClr val="1124AF"/>
                </a:solidFill>
              </a:rPr>
              <a:t>жатқызуға</a:t>
            </a:r>
            <a:r>
              <a:rPr lang="ru-RU" sz="1600" u="sng" dirty="0">
                <a:solidFill>
                  <a:srgbClr val="1124AF"/>
                </a:solidFill>
              </a:rPr>
              <a:t> </a:t>
            </a:r>
            <a:r>
              <a:rPr lang="ru-RU" sz="1600" u="sng" dirty="0" err="1">
                <a:solidFill>
                  <a:srgbClr val="1124AF"/>
                </a:solidFill>
              </a:rPr>
              <a:t>болады</a:t>
            </a:r>
            <a:r>
              <a:rPr lang="ru-RU" sz="1600" u="sng" dirty="0">
                <a:solidFill>
                  <a:srgbClr val="1124AF"/>
                </a:solidFill>
              </a:rPr>
              <a:t>.</a:t>
            </a:r>
            <a:r>
              <a:rPr lang="ru-RU" sz="1600" dirty="0"/>
              <a:t> </a:t>
            </a:r>
          </a:p>
          <a:p>
            <a:pPr algn="just"/>
            <a:r>
              <a:rPr lang="ru-RU" sz="1600" dirty="0" err="1"/>
              <a:t>Бұл</a:t>
            </a:r>
            <a:r>
              <a:rPr lang="ru-RU" sz="1600" dirty="0"/>
              <a:t> </a:t>
            </a:r>
            <a:r>
              <a:rPr lang="ru-RU" sz="1600" dirty="0" err="1"/>
              <a:t>пештердегі</a:t>
            </a:r>
            <a:r>
              <a:rPr lang="ru-RU" sz="1600" dirty="0"/>
              <a:t> </a:t>
            </a:r>
            <a:r>
              <a:rPr lang="ru-RU" sz="1600" dirty="0" err="1"/>
              <a:t>жылу</a:t>
            </a:r>
            <a:r>
              <a:rPr lang="ru-RU" sz="1600" dirty="0"/>
              <a:t> </a:t>
            </a:r>
            <a:r>
              <a:rPr lang="ru-RU" sz="1600" dirty="0" err="1"/>
              <a:t>көзі</a:t>
            </a:r>
            <a:r>
              <a:rPr lang="ru-RU" sz="1600" dirty="0"/>
              <a:t> </a:t>
            </a:r>
            <a:r>
              <a:rPr lang="ru-RU" sz="1600" dirty="0" err="1"/>
              <a:t>көлденең</a:t>
            </a:r>
            <a:r>
              <a:rPr lang="ru-RU" sz="1600" dirty="0"/>
              <a:t> </a:t>
            </a:r>
            <a:r>
              <a:rPr lang="ru-RU" sz="1600" dirty="0" err="1"/>
              <a:t>бағытта</a:t>
            </a:r>
            <a:r>
              <a:rPr lang="ru-RU" sz="1600" dirty="0"/>
              <a:t> </a:t>
            </a:r>
            <a:r>
              <a:rPr lang="ru-RU" sz="1600" dirty="0" err="1"/>
              <a:t>жоғары</a:t>
            </a:r>
            <a:r>
              <a:rPr lang="ru-RU" sz="1600" dirty="0"/>
              <a:t> </a:t>
            </a:r>
            <a:r>
              <a:rPr lang="ru-RU" sz="1600" dirty="0" err="1"/>
              <a:t>сығылған</a:t>
            </a:r>
            <a:r>
              <a:rPr lang="ru-RU" sz="1600" dirty="0"/>
              <a:t> </a:t>
            </a:r>
            <a:r>
              <a:rPr lang="ru-RU" sz="1600" dirty="0" err="1"/>
              <a:t>доға</a:t>
            </a:r>
            <a:r>
              <a:rPr lang="ru-RU" sz="1600" dirty="0"/>
              <a:t> разряды </a:t>
            </a:r>
            <a:r>
              <a:rPr lang="ru-RU" sz="1600" dirty="0" err="1"/>
              <a:t>болып</a:t>
            </a:r>
            <a:r>
              <a:rPr lang="ru-RU" sz="1600" dirty="0"/>
              <a:t> </a:t>
            </a:r>
            <a:r>
              <a:rPr lang="ru-RU" sz="1600" dirty="0" err="1"/>
              <a:t>табылады</a:t>
            </a:r>
            <a:r>
              <a:rPr lang="ru-RU" sz="1600" dirty="0"/>
              <a:t>. </a:t>
            </a:r>
          </a:p>
          <a:p>
            <a:pPr algn="just"/>
            <a:r>
              <a:rPr lang="ru-RU" sz="1600" dirty="0" err="1"/>
              <a:t>Сығылған</a:t>
            </a:r>
            <a:r>
              <a:rPr lang="ru-RU" sz="1600" dirty="0"/>
              <a:t> </a:t>
            </a:r>
            <a:r>
              <a:rPr lang="ru-RU" sz="1600" dirty="0" err="1"/>
              <a:t>доғадағы</a:t>
            </a:r>
            <a:r>
              <a:rPr lang="ru-RU" sz="1600" dirty="0"/>
              <a:t> </a:t>
            </a:r>
            <a:r>
              <a:rPr lang="ru-RU" sz="1600" dirty="0" err="1"/>
              <a:t>тоқ</a:t>
            </a:r>
            <a:r>
              <a:rPr lang="ru-RU" sz="1600" dirty="0"/>
              <a:t> </a:t>
            </a:r>
            <a:r>
              <a:rPr lang="ru-RU" sz="1600" dirty="0" err="1"/>
              <a:t>тығыздығы</a:t>
            </a:r>
            <a:r>
              <a:rPr lang="ru-RU" sz="1600" dirty="0"/>
              <a:t> </a:t>
            </a:r>
            <a:r>
              <a:rPr lang="ru-RU" sz="1600" dirty="0" err="1"/>
              <a:t>әдеттегіге</a:t>
            </a:r>
            <a:r>
              <a:rPr lang="ru-RU" sz="1600" dirty="0"/>
              <a:t> </a:t>
            </a:r>
            <a:r>
              <a:rPr lang="ru-RU" sz="1600" dirty="0" err="1"/>
              <a:t>қарағанда</a:t>
            </a:r>
            <a:r>
              <a:rPr lang="ru-RU" sz="1600" dirty="0"/>
              <a:t> </a:t>
            </a:r>
            <a:r>
              <a:rPr lang="ru-RU" sz="1600" dirty="0" err="1"/>
              <a:t>бірнеше</a:t>
            </a:r>
            <a:r>
              <a:rPr lang="ru-RU" sz="1600" dirty="0"/>
              <a:t> </a:t>
            </a:r>
            <a:r>
              <a:rPr lang="ru-RU" sz="1600" dirty="0" err="1"/>
              <a:t>есе</a:t>
            </a:r>
            <a:r>
              <a:rPr lang="ru-RU" sz="1600" dirty="0"/>
              <a:t> </a:t>
            </a:r>
            <a:r>
              <a:rPr lang="ru-RU" sz="1600" dirty="0" err="1"/>
              <a:t>көп</a:t>
            </a:r>
            <a:r>
              <a:rPr lang="ru-RU" sz="1600" dirty="0"/>
              <a:t>, </a:t>
            </a:r>
            <a:r>
              <a:rPr lang="ru-RU" sz="1600" dirty="0" err="1"/>
              <a:t>сондықтан</a:t>
            </a:r>
            <a:r>
              <a:rPr lang="ru-RU" sz="1600" dirty="0"/>
              <a:t> </a:t>
            </a:r>
            <a:r>
              <a:rPr lang="ru-RU" sz="1600" dirty="0" err="1"/>
              <a:t>оның</a:t>
            </a:r>
            <a:r>
              <a:rPr lang="ru-RU" sz="1600" dirty="0"/>
              <a:t> </a:t>
            </a:r>
            <a:r>
              <a:rPr lang="ru-RU" sz="1600" dirty="0" err="1"/>
              <a:t>температурасы</a:t>
            </a:r>
            <a:r>
              <a:rPr lang="ru-RU" sz="1600" dirty="0"/>
              <a:t> да </a:t>
            </a:r>
            <a:r>
              <a:rPr lang="ru-RU" sz="1600" dirty="0" err="1"/>
              <a:t>жоғары</a:t>
            </a:r>
            <a:r>
              <a:rPr lang="ru-RU" sz="1600" dirty="0"/>
              <a:t> </a:t>
            </a:r>
            <a:r>
              <a:rPr lang="ru-RU" sz="1600" dirty="0" err="1"/>
              <a:t>болады</a:t>
            </a:r>
            <a:r>
              <a:rPr lang="ru-RU" sz="1600" dirty="0"/>
              <a:t>. </a:t>
            </a:r>
          </a:p>
          <a:p>
            <a:pPr algn="just"/>
            <a:r>
              <a:rPr lang="ru-RU" sz="1600" dirty="0" err="1"/>
              <a:t>Инертті</a:t>
            </a:r>
            <a:r>
              <a:rPr lang="ru-RU" sz="1600" dirty="0"/>
              <a:t> </a:t>
            </a:r>
            <a:r>
              <a:rPr lang="ru-RU" sz="1600" dirty="0" err="1"/>
              <a:t>газдар</a:t>
            </a:r>
            <a:r>
              <a:rPr lang="ru-RU" sz="1600" dirty="0"/>
              <a:t> </a:t>
            </a:r>
            <a:r>
              <a:rPr lang="ru-RU" sz="1600" dirty="0" err="1"/>
              <a:t>ортасында</a:t>
            </a:r>
            <a:r>
              <a:rPr lang="ru-RU" sz="1600" dirty="0"/>
              <a:t> </a:t>
            </a:r>
            <a:r>
              <a:rPr lang="ru-RU" sz="1600" dirty="0" err="1"/>
              <a:t>сығылған</a:t>
            </a:r>
            <a:r>
              <a:rPr lang="ru-RU" sz="1600" dirty="0"/>
              <a:t> </a:t>
            </a:r>
            <a:r>
              <a:rPr lang="ru-RU" sz="1600" dirty="0" err="1"/>
              <a:t>доғаның</a:t>
            </a:r>
            <a:r>
              <a:rPr lang="ru-RU" sz="1600" dirty="0"/>
              <a:t> </a:t>
            </a:r>
            <a:r>
              <a:rPr lang="ru-RU" sz="1600" dirty="0" err="1"/>
              <a:t>температурасы</a:t>
            </a:r>
            <a:r>
              <a:rPr lang="ru-RU" sz="1600" dirty="0"/>
              <a:t> </a:t>
            </a:r>
            <a:r>
              <a:rPr lang="ru-RU" sz="1600" dirty="0">
                <a:solidFill>
                  <a:srgbClr val="1124AF"/>
                </a:solidFill>
              </a:rPr>
              <a:t>30000°C </a:t>
            </a:r>
            <a:r>
              <a:rPr lang="ru-RU" sz="1600" dirty="0" err="1">
                <a:solidFill>
                  <a:srgbClr val="1124AF"/>
                </a:solidFill>
              </a:rPr>
              <a:t>дейін</a:t>
            </a:r>
            <a:r>
              <a:rPr lang="ru-RU" sz="1600" dirty="0">
                <a:solidFill>
                  <a:srgbClr val="1124AF"/>
                </a:solidFill>
              </a:rPr>
              <a:t> </a:t>
            </a:r>
            <a:r>
              <a:rPr lang="ru-RU" sz="1600" dirty="0" err="1">
                <a:solidFill>
                  <a:srgbClr val="1124AF"/>
                </a:solidFill>
              </a:rPr>
              <a:t>жетуі</a:t>
            </a:r>
            <a:r>
              <a:rPr lang="ru-RU" sz="1600" dirty="0">
                <a:solidFill>
                  <a:srgbClr val="1124AF"/>
                </a:solidFill>
              </a:rPr>
              <a:t> </a:t>
            </a:r>
            <a:r>
              <a:rPr lang="ru-RU" sz="1600" dirty="0" err="1">
                <a:solidFill>
                  <a:srgbClr val="1124AF"/>
                </a:solidFill>
              </a:rPr>
              <a:t>мүмкін</a:t>
            </a:r>
            <a:r>
              <a:rPr lang="ru-RU" sz="1600" dirty="0"/>
              <a:t>. </a:t>
            </a:r>
          </a:p>
          <a:p>
            <a:pPr algn="just"/>
            <a:r>
              <a:rPr lang="ru-RU" sz="1600" dirty="0"/>
              <a:t>Плазма </a:t>
            </a:r>
            <a:r>
              <a:rPr lang="ru-RU" sz="1600" dirty="0" err="1"/>
              <a:t>пештеріндегі</a:t>
            </a:r>
            <a:r>
              <a:rPr lang="ru-RU" sz="1600" dirty="0"/>
              <a:t> </a:t>
            </a:r>
            <a:r>
              <a:rPr lang="ru-RU" sz="1600" dirty="0" err="1"/>
              <a:t>жылудың</a:t>
            </a:r>
            <a:r>
              <a:rPr lang="ru-RU" sz="1600" dirty="0"/>
              <a:t> </a:t>
            </a:r>
            <a:r>
              <a:rPr lang="ru-RU" sz="1600" dirty="0" err="1"/>
              <a:t>бұл</a:t>
            </a:r>
            <a:r>
              <a:rPr lang="ru-RU" sz="1600" dirty="0"/>
              <a:t> </a:t>
            </a:r>
            <a:r>
              <a:rPr lang="ru-RU" sz="1600" dirty="0" err="1"/>
              <a:t>концентрациясы</a:t>
            </a:r>
            <a:r>
              <a:rPr lang="ru-RU" sz="1600" dirty="0"/>
              <a:t> </a:t>
            </a:r>
            <a:r>
              <a:rPr lang="ru-RU" sz="1600" dirty="0" err="1"/>
              <a:t>процестерді</a:t>
            </a:r>
            <a:r>
              <a:rPr lang="ru-RU" sz="1600" dirty="0"/>
              <a:t> </a:t>
            </a:r>
            <a:r>
              <a:rPr lang="ru-RU" sz="1600" dirty="0" err="1"/>
              <a:t>өте</a:t>
            </a:r>
            <a:r>
              <a:rPr lang="ru-RU" sz="1600" dirty="0"/>
              <a:t> </a:t>
            </a:r>
            <a:r>
              <a:rPr lang="ru-RU" sz="1600" dirty="0" err="1"/>
              <a:t>жоғары</a:t>
            </a:r>
            <a:r>
              <a:rPr lang="ru-RU" sz="1600" dirty="0"/>
              <a:t> </a:t>
            </a:r>
            <a:r>
              <a:rPr lang="ru-RU" sz="1600" dirty="0" err="1"/>
              <a:t>жылдамдықпен</a:t>
            </a:r>
            <a:r>
              <a:rPr lang="ru-RU" sz="1600" dirty="0"/>
              <a:t> </a:t>
            </a:r>
            <a:r>
              <a:rPr lang="ru-RU" sz="1600" dirty="0" err="1"/>
              <a:t>жүргізуге</a:t>
            </a:r>
            <a:r>
              <a:rPr lang="ru-RU" sz="1600" dirty="0"/>
              <a:t> </a:t>
            </a:r>
            <a:r>
              <a:rPr lang="ru-RU" sz="1600" dirty="0" err="1"/>
              <a:t>мүмкіндік</a:t>
            </a:r>
            <a:r>
              <a:rPr lang="ru-RU" sz="1600" dirty="0"/>
              <a:t> </a:t>
            </a:r>
            <a:r>
              <a:rPr lang="ru-RU" sz="1600" dirty="0" err="1"/>
              <a:t>береді</a:t>
            </a:r>
            <a:r>
              <a:rPr lang="ru-RU" sz="1600" dirty="0"/>
              <a:t>, </a:t>
            </a:r>
            <a:r>
              <a:rPr lang="ru-RU" sz="1600" dirty="0" err="1"/>
              <a:t>нәтижесінде</a:t>
            </a:r>
            <a:r>
              <a:rPr lang="ru-RU" sz="1600" dirty="0"/>
              <a:t> </a:t>
            </a:r>
            <a:r>
              <a:rPr lang="ru-RU" sz="1600" dirty="0" err="1"/>
              <a:t>плазмалық</a:t>
            </a:r>
            <a:r>
              <a:rPr lang="ru-RU" sz="1600" dirty="0"/>
              <a:t> </a:t>
            </a:r>
            <a:r>
              <a:rPr lang="ru-RU" sz="1600" dirty="0" err="1"/>
              <a:t>қыздыру</a:t>
            </a:r>
            <a:r>
              <a:rPr lang="ru-RU" sz="1600" dirty="0"/>
              <a:t> </a:t>
            </a:r>
            <a:r>
              <a:rPr lang="ru-RU" sz="1600" dirty="0" err="1"/>
              <a:t>үлкен</a:t>
            </a:r>
            <a:r>
              <a:rPr lang="ru-RU" sz="1600" dirty="0"/>
              <a:t> </a:t>
            </a:r>
            <a:r>
              <a:rPr lang="ru-RU" sz="1600" dirty="0" err="1"/>
              <a:t>өнімділікті</a:t>
            </a:r>
            <a:r>
              <a:rPr lang="ru-RU" sz="1600" dirty="0"/>
              <a:t> </a:t>
            </a:r>
            <a:r>
              <a:rPr lang="ru-RU" sz="1600" dirty="0" err="1"/>
              <a:t>қамтамасыз</a:t>
            </a:r>
            <a:r>
              <a:rPr lang="ru-RU" sz="1600" dirty="0"/>
              <a:t> </a:t>
            </a:r>
            <a:r>
              <a:rPr lang="ru-RU" sz="1600" dirty="0" err="1"/>
              <a:t>етеді</a:t>
            </a:r>
            <a:r>
              <a:rPr lang="ru-RU" sz="1600" dirty="0"/>
              <a:t>.</a:t>
            </a:r>
          </a:p>
          <a:p>
            <a:pPr algn="just"/>
            <a:endParaRPr lang="ru-RU" sz="1600" dirty="0"/>
          </a:p>
          <a:p>
            <a:pPr algn="just"/>
            <a:r>
              <a:rPr lang="ru-RU" sz="1600" dirty="0" err="1">
                <a:solidFill>
                  <a:srgbClr val="1124AF"/>
                </a:solidFill>
              </a:rPr>
              <a:t>Доғаны</a:t>
            </a:r>
            <a:r>
              <a:rPr lang="ru-RU" sz="1600" dirty="0">
                <a:solidFill>
                  <a:srgbClr val="1124AF"/>
                </a:solidFill>
              </a:rPr>
              <a:t> </a:t>
            </a:r>
            <a:r>
              <a:rPr lang="ru-RU" sz="1600" dirty="0" err="1">
                <a:solidFill>
                  <a:srgbClr val="1124AF"/>
                </a:solidFill>
              </a:rPr>
              <a:t>қысуды</a:t>
            </a:r>
            <a:r>
              <a:rPr lang="ru-RU" sz="1600" dirty="0">
                <a:solidFill>
                  <a:srgbClr val="1124AF"/>
                </a:solidFill>
              </a:rPr>
              <a:t> магнит </a:t>
            </a:r>
            <a:r>
              <a:rPr lang="ru-RU" sz="1600" dirty="0" err="1">
                <a:solidFill>
                  <a:srgbClr val="1124AF"/>
                </a:solidFill>
              </a:rPr>
              <a:t>өрісі</a:t>
            </a:r>
            <a:r>
              <a:rPr lang="ru-RU" sz="1600" dirty="0">
                <a:solidFill>
                  <a:srgbClr val="1124AF"/>
                </a:solidFill>
              </a:rPr>
              <a:t> </a:t>
            </a:r>
            <a:r>
              <a:rPr lang="ru-RU" sz="1600" dirty="0" err="1">
                <a:solidFill>
                  <a:srgbClr val="1124AF"/>
                </a:solidFill>
              </a:rPr>
              <a:t>немесе</a:t>
            </a:r>
            <a:r>
              <a:rPr lang="ru-RU" sz="1600" dirty="0">
                <a:solidFill>
                  <a:srgbClr val="1124AF"/>
                </a:solidFill>
              </a:rPr>
              <a:t> газ </a:t>
            </a:r>
            <a:r>
              <a:rPr lang="ru-RU" sz="1600" dirty="0" err="1">
                <a:solidFill>
                  <a:srgbClr val="1124AF"/>
                </a:solidFill>
              </a:rPr>
              <a:t>ағыны</a:t>
            </a:r>
            <a:r>
              <a:rPr lang="ru-RU" sz="1600" dirty="0">
                <a:solidFill>
                  <a:srgbClr val="1124AF"/>
                </a:solidFill>
              </a:rPr>
              <a:t> </a:t>
            </a:r>
            <a:r>
              <a:rPr lang="ru-RU" sz="1600" dirty="0" err="1">
                <a:solidFill>
                  <a:srgbClr val="1124AF"/>
                </a:solidFill>
              </a:rPr>
              <a:t>арқылы</a:t>
            </a:r>
            <a:r>
              <a:rPr lang="ru-RU" sz="1600" dirty="0">
                <a:solidFill>
                  <a:srgbClr val="1124AF"/>
                </a:solidFill>
              </a:rPr>
              <a:t> </a:t>
            </a:r>
            <a:r>
              <a:rPr lang="ru-RU" sz="1600" dirty="0" err="1">
                <a:solidFill>
                  <a:srgbClr val="1124AF"/>
                </a:solidFill>
              </a:rPr>
              <a:t>жасауға</a:t>
            </a:r>
            <a:r>
              <a:rPr lang="ru-RU" sz="1600" dirty="0">
                <a:solidFill>
                  <a:srgbClr val="1124AF"/>
                </a:solidFill>
              </a:rPr>
              <a:t> </a:t>
            </a:r>
            <a:r>
              <a:rPr lang="ru-RU" sz="1600" dirty="0" err="1">
                <a:solidFill>
                  <a:srgbClr val="1124AF"/>
                </a:solidFill>
              </a:rPr>
              <a:t>болады</a:t>
            </a:r>
            <a:r>
              <a:rPr lang="ru-RU" sz="1600" dirty="0">
                <a:solidFill>
                  <a:srgbClr val="1124AF"/>
                </a:solidFill>
              </a:rPr>
              <a:t>. </a:t>
            </a:r>
          </a:p>
          <a:p>
            <a:pPr algn="just"/>
            <a:r>
              <a:rPr lang="ru-RU" sz="1600" dirty="0" err="1"/>
              <a:t>Доғаны</a:t>
            </a:r>
            <a:r>
              <a:rPr lang="ru-RU" sz="1600" dirty="0"/>
              <a:t> </a:t>
            </a:r>
            <a:r>
              <a:rPr lang="ru-RU" sz="1600" dirty="0" err="1"/>
              <a:t>қысу</a:t>
            </a:r>
            <a:r>
              <a:rPr lang="ru-RU" sz="1600" dirty="0"/>
              <a:t> </a:t>
            </a:r>
            <a:r>
              <a:rPr lang="ru-RU" sz="1600" dirty="0" err="1"/>
              <a:t>үшін</a:t>
            </a:r>
            <a:r>
              <a:rPr lang="ru-RU" sz="1600" dirty="0"/>
              <a:t> </a:t>
            </a:r>
            <a:r>
              <a:rPr lang="ru-RU" sz="1600" dirty="0" err="1"/>
              <a:t>инертті</a:t>
            </a:r>
            <a:r>
              <a:rPr lang="ru-RU" sz="1600" dirty="0"/>
              <a:t> </a:t>
            </a:r>
            <a:r>
              <a:rPr lang="ru-RU" sz="1600" dirty="0" err="1"/>
              <a:t>немесе</a:t>
            </a:r>
            <a:r>
              <a:rPr lang="ru-RU" sz="1600" dirty="0"/>
              <a:t> </a:t>
            </a:r>
            <a:r>
              <a:rPr lang="ru-RU" sz="1600" dirty="0" err="1"/>
              <a:t>белсенді</a:t>
            </a:r>
            <a:r>
              <a:rPr lang="ru-RU" sz="1600" dirty="0"/>
              <a:t> </a:t>
            </a:r>
            <a:r>
              <a:rPr lang="ru-RU" sz="1600" dirty="0" err="1"/>
              <a:t>газдарды</a:t>
            </a:r>
            <a:r>
              <a:rPr lang="ru-RU" sz="1600" dirty="0"/>
              <a:t> </a:t>
            </a:r>
            <a:r>
              <a:rPr lang="ru-RU" sz="1600" dirty="0" err="1"/>
              <a:t>қолдану</a:t>
            </a:r>
            <a:r>
              <a:rPr lang="ru-RU" sz="1600" dirty="0"/>
              <a:t> </a:t>
            </a:r>
            <a:r>
              <a:rPr lang="ru-RU" sz="1600" dirty="0" err="1"/>
              <a:t>арқылы</a:t>
            </a:r>
            <a:r>
              <a:rPr lang="ru-RU" sz="1600" dirty="0"/>
              <a:t> </a:t>
            </a:r>
            <a:r>
              <a:rPr lang="ru-RU" sz="1600" dirty="0" err="1"/>
              <a:t>балқу</a:t>
            </a:r>
            <a:r>
              <a:rPr lang="ru-RU" sz="1600" dirty="0"/>
              <a:t> </a:t>
            </a:r>
            <a:r>
              <a:rPr lang="ru-RU" sz="1600" dirty="0" err="1"/>
              <a:t>кеңістігінде</a:t>
            </a:r>
            <a:r>
              <a:rPr lang="ru-RU" sz="1600" dirty="0"/>
              <a:t> </a:t>
            </a:r>
            <a:r>
              <a:rPr lang="ru-RU" sz="1600" dirty="0" err="1"/>
              <a:t>бейтарап</a:t>
            </a:r>
            <a:r>
              <a:rPr lang="ru-RU" sz="1600" dirty="0"/>
              <a:t> </a:t>
            </a:r>
            <a:r>
              <a:rPr lang="ru-RU" sz="1600" dirty="0" err="1"/>
              <a:t>немесе</a:t>
            </a:r>
            <a:r>
              <a:rPr lang="ru-RU" sz="1600" dirty="0"/>
              <a:t> </a:t>
            </a:r>
            <a:r>
              <a:rPr lang="ru-RU" sz="1600" dirty="0" err="1"/>
              <a:t>жоғары</a:t>
            </a:r>
            <a:r>
              <a:rPr lang="ru-RU" sz="1600" dirty="0"/>
              <a:t> </a:t>
            </a:r>
            <a:r>
              <a:rPr lang="ru-RU" sz="1600" dirty="0" err="1"/>
              <a:t>белсенді</a:t>
            </a:r>
            <a:r>
              <a:rPr lang="ru-RU" sz="1600" dirty="0"/>
              <a:t> </a:t>
            </a:r>
            <a:r>
              <a:rPr lang="ru-RU" sz="1600" dirty="0" err="1"/>
              <a:t>атмосфераны</a:t>
            </a:r>
            <a:r>
              <a:rPr lang="ru-RU" sz="1600" dirty="0"/>
              <a:t> </a:t>
            </a:r>
            <a:r>
              <a:rPr lang="ru-RU" sz="1600" dirty="0" err="1"/>
              <a:t>алуға</a:t>
            </a:r>
            <a:r>
              <a:rPr lang="ru-RU" sz="1600" dirty="0"/>
              <a:t> </a:t>
            </a:r>
            <a:r>
              <a:rPr lang="ru-RU" sz="1600" dirty="0" err="1"/>
              <a:t>болады</a:t>
            </a:r>
            <a:r>
              <a:rPr lang="ru-RU" sz="1600" dirty="0"/>
              <a:t>.</a:t>
            </a:r>
          </a:p>
          <a:p>
            <a:pPr algn="just"/>
            <a:endParaRPr lang="ru-RU" sz="1600" dirty="0"/>
          </a:p>
          <a:p>
            <a:pPr algn="just"/>
            <a:r>
              <a:rPr lang="ru-RU" sz="1600" dirty="0" err="1">
                <a:solidFill>
                  <a:srgbClr val="1124AF"/>
                </a:solidFill>
              </a:rPr>
              <a:t>Балқыту</a:t>
            </a:r>
            <a:r>
              <a:rPr lang="ru-RU" sz="1600" dirty="0">
                <a:solidFill>
                  <a:srgbClr val="1124AF"/>
                </a:solidFill>
              </a:rPr>
              <a:t> </a:t>
            </a:r>
            <a:r>
              <a:rPr lang="ru-RU" sz="1600" dirty="0" err="1">
                <a:solidFill>
                  <a:srgbClr val="1124AF"/>
                </a:solidFill>
              </a:rPr>
              <a:t>процестерін</a:t>
            </a:r>
            <a:r>
              <a:rPr lang="ru-RU" sz="1600" dirty="0">
                <a:solidFill>
                  <a:srgbClr val="1124AF"/>
                </a:solidFill>
              </a:rPr>
              <a:t> </a:t>
            </a:r>
            <a:r>
              <a:rPr lang="ru-RU" sz="1600" dirty="0" err="1">
                <a:solidFill>
                  <a:srgbClr val="1124AF"/>
                </a:solidFill>
              </a:rPr>
              <a:t>жүргізу</a:t>
            </a:r>
            <a:r>
              <a:rPr lang="ru-RU" sz="1600" dirty="0">
                <a:solidFill>
                  <a:srgbClr val="1124AF"/>
                </a:solidFill>
              </a:rPr>
              <a:t> </a:t>
            </a:r>
            <a:r>
              <a:rPr lang="ru-RU" sz="1600" dirty="0" err="1">
                <a:solidFill>
                  <a:srgbClr val="1124AF"/>
                </a:solidFill>
              </a:rPr>
              <a:t>үшін</a:t>
            </a:r>
            <a:r>
              <a:rPr lang="ru-RU" sz="1600" dirty="0">
                <a:solidFill>
                  <a:srgbClr val="1124AF"/>
                </a:solidFill>
              </a:rPr>
              <a:t> </a:t>
            </a:r>
            <a:r>
              <a:rPr lang="ru-RU" sz="1600" dirty="0" err="1">
                <a:solidFill>
                  <a:srgbClr val="1124AF"/>
                </a:solidFill>
              </a:rPr>
              <a:t>екі</a:t>
            </a:r>
            <a:r>
              <a:rPr lang="ru-RU" sz="1600" dirty="0">
                <a:solidFill>
                  <a:srgbClr val="1124AF"/>
                </a:solidFill>
              </a:rPr>
              <a:t> </a:t>
            </a:r>
            <a:r>
              <a:rPr lang="ru-RU" sz="1600" dirty="0" err="1">
                <a:solidFill>
                  <a:srgbClr val="1124AF"/>
                </a:solidFill>
              </a:rPr>
              <a:t>түрдегі</a:t>
            </a:r>
            <a:r>
              <a:rPr lang="ru-RU" sz="1600" dirty="0">
                <a:solidFill>
                  <a:srgbClr val="1124AF"/>
                </a:solidFill>
              </a:rPr>
              <a:t> </a:t>
            </a:r>
            <a:r>
              <a:rPr lang="ru-RU" sz="1600" dirty="0" err="1">
                <a:solidFill>
                  <a:srgbClr val="1124AF"/>
                </a:solidFill>
              </a:rPr>
              <a:t>плазмалық</a:t>
            </a:r>
            <a:r>
              <a:rPr lang="ru-RU" sz="1600" dirty="0">
                <a:solidFill>
                  <a:srgbClr val="1124AF"/>
                </a:solidFill>
              </a:rPr>
              <a:t> </a:t>
            </a:r>
            <a:r>
              <a:rPr lang="ru-RU" sz="1600" dirty="0" err="1">
                <a:solidFill>
                  <a:srgbClr val="1124AF"/>
                </a:solidFill>
              </a:rPr>
              <a:t>доғалы</a:t>
            </a:r>
            <a:r>
              <a:rPr lang="ru-RU" sz="1600" dirty="0">
                <a:solidFill>
                  <a:srgbClr val="1124AF"/>
                </a:solidFill>
              </a:rPr>
              <a:t> </a:t>
            </a:r>
            <a:r>
              <a:rPr lang="ru-RU" sz="1600" dirty="0" err="1">
                <a:solidFill>
                  <a:srgbClr val="1124AF"/>
                </a:solidFill>
              </a:rPr>
              <a:t>пештерді</a:t>
            </a:r>
            <a:r>
              <a:rPr lang="ru-RU" sz="1600" dirty="0">
                <a:solidFill>
                  <a:srgbClr val="1124AF"/>
                </a:solidFill>
              </a:rPr>
              <a:t> </a:t>
            </a:r>
            <a:r>
              <a:rPr lang="ru-RU" sz="1600" dirty="0" err="1">
                <a:solidFill>
                  <a:srgbClr val="1124AF"/>
                </a:solidFill>
              </a:rPr>
              <a:t>қолданады</a:t>
            </a:r>
            <a:r>
              <a:rPr lang="ru-RU" sz="1600" dirty="0">
                <a:solidFill>
                  <a:srgbClr val="1124AF"/>
                </a:solidFill>
              </a:rPr>
              <a:t> </a:t>
            </a:r>
            <a:r>
              <a:rPr lang="ru-RU" sz="1600" dirty="0"/>
              <a:t>- </a:t>
            </a:r>
            <a:r>
              <a:rPr lang="ru-RU" sz="1600" i="1" dirty="0" err="1"/>
              <a:t>керамикалық</a:t>
            </a:r>
            <a:r>
              <a:rPr lang="ru-RU" sz="1600" i="1" dirty="0"/>
              <a:t> </a:t>
            </a:r>
            <a:r>
              <a:rPr lang="ru-RU" sz="1600" i="1" dirty="0" err="1"/>
              <a:t>тигельмен</a:t>
            </a:r>
            <a:r>
              <a:rPr lang="ru-RU" sz="1600" i="1" dirty="0"/>
              <a:t> </a:t>
            </a:r>
            <a:r>
              <a:rPr lang="ru-RU" sz="1600" i="1" dirty="0" err="1"/>
              <a:t>немесе</a:t>
            </a:r>
            <a:r>
              <a:rPr lang="ru-RU" sz="1600" i="1" dirty="0"/>
              <a:t> </a:t>
            </a:r>
            <a:r>
              <a:rPr lang="ru-RU" sz="1600" i="1" dirty="0" err="1"/>
              <a:t>сумен</a:t>
            </a:r>
            <a:r>
              <a:rPr lang="ru-RU" sz="1600" i="1" dirty="0"/>
              <a:t> </a:t>
            </a:r>
            <a:r>
              <a:rPr lang="ru-RU" sz="1600" i="1" dirty="0" err="1"/>
              <a:t>салқындатылатын</a:t>
            </a:r>
            <a:r>
              <a:rPr lang="ru-RU" sz="1600" i="1" dirty="0"/>
              <a:t> </a:t>
            </a:r>
            <a:r>
              <a:rPr lang="ru-RU" sz="1600" i="1" dirty="0" err="1"/>
              <a:t>кристаллизатормен</a:t>
            </a:r>
            <a:r>
              <a:rPr lang="ru-RU" sz="1600" dirty="0"/>
              <a:t>. </a:t>
            </a:r>
          </a:p>
          <a:p>
            <a:pPr algn="just"/>
            <a:endParaRPr lang="ru-RU" sz="1600" dirty="0"/>
          </a:p>
          <a:p>
            <a:pPr algn="just"/>
            <a:r>
              <a:rPr lang="ru-RU" sz="1600" dirty="0" err="1">
                <a:solidFill>
                  <a:srgbClr val="1124AF"/>
                </a:solidFill>
              </a:rPr>
              <a:t>Керамикалық</a:t>
            </a:r>
            <a:r>
              <a:rPr lang="ru-RU" sz="1600" dirty="0">
                <a:solidFill>
                  <a:srgbClr val="1124AF"/>
                </a:solidFill>
              </a:rPr>
              <a:t> </a:t>
            </a:r>
            <a:r>
              <a:rPr lang="ru-RU" sz="1600" dirty="0" err="1">
                <a:solidFill>
                  <a:srgbClr val="1124AF"/>
                </a:solidFill>
              </a:rPr>
              <a:t>тигелі</a:t>
            </a:r>
            <a:r>
              <a:rPr lang="ru-RU" sz="1600" dirty="0">
                <a:solidFill>
                  <a:srgbClr val="1124AF"/>
                </a:solidFill>
              </a:rPr>
              <a:t> бар </a:t>
            </a:r>
            <a:r>
              <a:rPr lang="ru-RU" sz="1600" dirty="0" err="1">
                <a:solidFill>
                  <a:srgbClr val="1124AF"/>
                </a:solidFill>
              </a:rPr>
              <a:t>плазмалық</a:t>
            </a:r>
            <a:r>
              <a:rPr lang="ru-RU" sz="1600" dirty="0">
                <a:solidFill>
                  <a:srgbClr val="1124AF"/>
                </a:solidFill>
              </a:rPr>
              <a:t> </a:t>
            </a:r>
            <a:r>
              <a:rPr lang="ru-RU" sz="1600" dirty="0" err="1">
                <a:solidFill>
                  <a:srgbClr val="1124AF"/>
                </a:solidFill>
              </a:rPr>
              <a:t>пештер</a:t>
            </a:r>
            <a:r>
              <a:rPr lang="ru-RU" sz="1600" dirty="0">
                <a:solidFill>
                  <a:srgbClr val="1124AF"/>
                </a:solidFill>
              </a:rPr>
              <a:t> </a:t>
            </a:r>
            <a:r>
              <a:rPr lang="ru-RU" sz="1600" dirty="0" err="1">
                <a:solidFill>
                  <a:srgbClr val="1124AF"/>
                </a:solidFill>
              </a:rPr>
              <a:t>кәдімгі</a:t>
            </a:r>
            <a:r>
              <a:rPr lang="ru-RU" sz="1600" dirty="0">
                <a:solidFill>
                  <a:srgbClr val="1124AF"/>
                </a:solidFill>
              </a:rPr>
              <a:t> </a:t>
            </a:r>
            <a:r>
              <a:rPr lang="ru-RU" sz="1600" dirty="0" err="1">
                <a:solidFill>
                  <a:srgbClr val="1124AF"/>
                </a:solidFill>
              </a:rPr>
              <a:t>доғалық</a:t>
            </a:r>
            <a:r>
              <a:rPr lang="ru-RU" sz="1600" dirty="0">
                <a:solidFill>
                  <a:srgbClr val="1124AF"/>
                </a:solidFill>
              </a:rPr>
              <a:t> </a:t>
            </a:r>
            <a:r>
              <a:rPr lang="ru-RU" sz="1600" dirty="0" err="1">
                <a:solidFill>
                  <a:srgbClr val="1124AF"/>
                </a:solidFill>
              </a:rPr>
              <a:t>болат</a:t>
            </a:r>
            <a:r>
              <a:rPr lang="ru-RU" sz="1600" dirty="0">
                <a:solidFill>
                  <a:srgbClr val="1124AF"/>
                </a:solidFill>
              </a:rPr>
              <a:t> </a:t>
            </a:r>
            <a:r>
              <a:rPr lang="ru-RU" sz="1600" dirty="0" err="1">
                <a:solidFill>
                  <a:srgbClr val="1124AF"/>
                </a:solidFill>
              </a:rPr>
              <a:t>балқыту</a:t>
            </a:r>
            <a:r>
              <a:rPr lang="ru-RU" sz="1600" dirty="0">
                <a:solidFill>
                  <a:srgbClr val="1124AF"/>
                </a:solidFill>
              </a:rPr>
              <a:t> </a:t>
            </a:r>
            <a:r>
              <a:rPr lang="ru-RU" sz="1600" dirty="0" err="1">
                <a:solidFill>
                  <a:srgbClr val="1124AF"/>
                </a:solidFill>
              </a:rPr>
              <a:t>пештеріне</a:t>
            </a:r>
            <a:r>
              <a:rPr lang="ru-RU" sz="1600" dirty="0">
                <a:solidFill>
                  <a:srgbClr val="1124AF"/>
                </a:solidFill>
              </a:rPr>
              <a:t> </a:t>
            </a:r>
            <a:r>
              <a:rPr lang="ru-RU" sz="1600" dirty="0" err="1">
                <a:solidFill>
                  <a:srgbClr val="1124AF"/>
                </a:solidFill>
              </a:rPr>
              <a:t>ұқсас</a:t>
            </a:r>
            <a:r>
              <a:rPr lang="ru-RU" sz="1600" dirty="0"/>
              <a:t>, </a:t>
            </a:r>
            <a:r>
              <a:rPr lang="ru-RU" sz="1600" dirty="0" err="1"/>
              <a:t>бірақ</a:t>
            </a:r>
            <a:r>
              <a:rPr lang="ru-RU" sz="1600" dirty="0"/>
              <a:t> </a:t>
            </a:r>
            <a:r>
              <a:rPr lang="ru-RU" sz="1600" dirty="0" err="1"/>
              <a:t>олардан</a:t>
            </a:r>
            <a:r>
              <a:rPr lang="ru-RU" sz="1600" dirty="0"/>
              <a:t> </a:t>
            </a:r>
            <a:r>
              <a:rPr lang="ru-RU" sz="1600" dirty="0" err="1">
                <a:solidFill>
                  <a:srgbClr val="1124AF"/>
                </a:solidFill>
              </a:rPr>
              <a:t>жоғары</a:t>
            </a:r>
            <a:r>
              <a:rPr lang="ru-RU" sz="1600" dirty="0">
                <a:solidFill>
                  <a:srgbClr val="1124AF"/>
                </a:solidFill>
              </a:rPr>
              <a:t> </a:t>
            </a:r>
            <a:r>
              <a:rPr lang="ru-RU" sz="1600" dirty="0" err="1">
                <a:solidFill>
                  <a:srgbClr val="1124AF"/>
                </a:solidFill>
              </a:rPr>
              <a:t>өнімділікпен</a:t>
            </a:r>
            <a:r>
              <a:rPr lang="ru-RU" sz="1600" dirty="0">
                <a:solidFill>
                  <a:srgbClr val="1124AF"/>
                </a:solidFill>
              </a:rPr>
              <a:t> </a:t>
            </a:r>
            <a:r>
              <a:rPr lang="ru-RU" sz="1600" dirty="0" err="1">
                <a:solidFill>
                  <a:srgbClr val="1124AF"/>
                </a:solidFill>
              </a:rPr>
              <a:t>ерекшеленеді</a:t>
            </a:r>
            <a:r>
              <a:rPr lang="ru-RU" sz="1600" dirty="0">
                <a:solidFill>
                  <a:srgbClr val="1124AF"/>
                </a:solidFill>
              </a:rPr>
              <a:t> </a:t>
            </a:r>
            <a:r>
              <a:rPr lang="ru-RU" sz="1600" dirty="0" err="1"/>
              <a:t>және</a:t>
            </a:r>
            <a:r>
              <a:rPr lang="ru-RU" sz="1600" dirty="0"/>
              <a:t> </a:t>
            </a:r>
            <a:r>
              <a:rPr lang="ru-RU" sz="1600" dirty="0" err="1">
                <a:solidFill>
                  <a:srgbClr val="1124AF"/>
                </a:solidFill>
              </a:rPr>
              <a:t>жоғары</a:t>
            </a:r>
            <a:r>
              <a:rPr lang="ru-RU" sz="1600" dirty="0">
                <a:solidFill>
                  <a:srgbClr val="1124AF"/>
                </a:solidFill>
              </a:rPr>
              <a:t> </a:t>
            </a:r>
            <a:r>
              <a:rPr lang="ru-RU" sz="1600" dirty="0" err="1">
                <a:solidFill>
                  <a:srgbClr val="1124AF"/>
                </a:solidFill>
              </a:rPr>
              <a:t>сапалы</a:t>
            </a:r>
            <a:r>
              <a:rPr lang="ru-RU" sz="1600" dirty="0">
                <a:solidFill>
                  <a:srgbClr val="1124AF"/>
                </a:solidFill>
              </a:rPr>
              <a:t> металл </a:t>
            </a:r>
            <a:r>
              <a:rPr lang="ru-RU" sz="1600" dirty="0" err="1">
                <a:solidFill>
                  <a:srgbClr val="1124AF"/>
                </a:solidFill>
              </a:rPr>
              <a:t>алуға</a:t>
            </a:r>
            <a:r>
              <a:rPr lang="ru-RU" sz="1600" dirty="0">
                <a:solidFill>
                  <a:srgbClr val="1124AF"/>
                </a:solidFill>
              </a:rPr>
              <a:t> </a:t>
            </a:r>
            <a:r>
              <a:rPr lang="ru-RU" sz="1600" dirty="0" err="1">
                <a:solidFill>
                  <a:srgbClr val="1124AF"/>
                </a:solidFill>
              </a:rPr>
              <a:t>мүмкіндік</a:t>
            </a:r>
            <a:r>
              <a:rPr lang="ru-RU" sz="1600" dirty="0">
                <a:solidFill>
                  <a:srgbClr val="1124AF"/>
                </a:solidFill>
              </a:rPr>
              <a:t> </a:t>
            </a:r>
            <a:r>
              <a:rPr lang="ru-RU" sz="1600" dirty="0" err="1">
                <a:solidFill>
                  <a:srgbClr val="1124AF"/>
                </a:solidFill>
              </a:rPr>
              <a:t>береді</a:t>
            </a:r>
            <a:r>
              <a:rPr lang="ru-RU" sz="1600" dirty="0">
                <a:solidFill>
                  <a:srgbClr val="1124AF"/>
                </a:solidFill>
              </a:rPr>
              <a:t>. </a:t>
            </a:r>
          </a:p>
          <a:p>
            <a:pPr algn="just"/>
            <a:r>
              <a:rPr lang="ru-RU" sz="1600" u="sng" dirty="0" err="1">
                <a:solidFill>
                  <a:srgbClr val="1124AF"/>
                </a:solidFill>
              </a:rPr>
              <a:t>Қайта</a:t>
            </a:r>
            <a:r>
              <a:rPr lang="ru-RU" sz="1600" u="sng" dirty="0">
                <a:solidFill>
                  <a:srgbClr val="1124AF"/>
                </a:solidFill>
              </a:rPr>
              <a:t> </a:t>
            </a:r>
            <a:r>
              <a:rPr lang="ru-RU" sz="1600" u="sng" dirty="0" err="1">
                <a:solidFill>
                  <a:srgbClr val="1124AF"/>
                </a:solidFill>
              </a:rPr>
              <a:t>балқыту</a:t>
            </a:r>
            <a:r>
              <a:rPr lang="ru-RU" sz="1600" u="sng" dirty="0">
                <a:solidFill>
                  <a:srgbClr val="1124AF"/>
                </a:solidFill>
              </a:rPr>
              <a:t> </a:t>
            </a:r>
            <a:r>
              <a:rPr lang="ru-RU" sz="1600" u="sng" dirty="0" err="1">
                <a:solidFill>
                  <a:srgbClr val="1124AF"/>
                </a:solidFill>
              </a:rPr>
              <a:t>үшін</a:t>
            </a:r>
            <a:r>
              <a:rPr lang="ru-RU" sz="1600" u="sng" dirty="0">
                <a:solidFill>
                  <a:srgbClr val="1124AF"/>
                </a:solidFill>
              </a:rPr>
              <a:t> </a:t>
            </a:r>
            <a:r>
              <a:rPr lang="ru-RU" sz="1600" u="sng" dirty="0" err="1">
                <a:solidFill>
                  <a:srgbClr val="1124AF"/>
                </a:solidFill>
              </a:rPr>
              <a:t>сумен</a:t>
            </a:r>
            <a:r>
              <a:rPr lang="ru-RU" sz="1600" u="sng" dirty="0">
                <a:solidFill>
                  <a:srgbClr val="1124AF"/>
                </a:solidFill>
              </a:rPr>
              <a:t> </a:t>
            </a:r>
            <a:r>
              <a:rPr lang="ru-RU" sz="1600" u="sng" dirty="0" err="1">
                <a:solidFill>
                  <a:srgbClr val="1124AF"/>
                </a:solidFill>
              </a:rPr>
              <a:t>салқындатылатын</a:t>
            </a:r>
            <a:r>
              <a:rPr lang="ru-RU" sz="1600" u="sng" dirty="0">
                <a:solidFill>
                  <a:srgbClr val="1124AF"/>
                </a:solidFill>
              </a:rPr>
              <a:t> кристаллизаторы бар </a:t>
            </a:r>
            <a:r>
              <a:rPr lang="ru-RU" sz="1600" u="sng" dirty="0" err="1">
                <a:solidFill>
                  <a:srgbClr val="1124AF"/>
                </a:solidFill>
              </a:rPr>
              <a:t>пештер</a:t>
            </a:r>
            <a:r>
              <a:rPr lang="ru-RU" sz="1600" u="sng" dirty="0">
                <a:solidFill>
                  <a:srgbClr val="1124AF"/>
                </a:solidFill>
              </a:rPr>
              <a:t> </a:t>
            </a:r>
            <a:r>
              <a:rPr lang="ru-RU" sz="1600" u="sng" dirty="0" err="1">
                <a:solidFill>
                  <a:srgbClr val="1124AF"/>
                </a:solidFill>
              </a:rPr>
              <a:t>қолданылады</a:t>
            </a:r>
            <a:r>
              <a:rPr lang="ru-RU" sz="1600" dirty="0"/>
              <a:t>, </a:t>
            </a:r>
            <a:r>
              <a:rPr lang="ru-RU" sz="1600" dirty="0" err="1"/>
              <a:t>нәтижесінде</a:t>
            </a:r>
            <a:r>
              <a:rPr lang="ru-RU" sz="1600" dirty="0"/>
              <a:t> </a:t>
            </a:r>
            <a:r>
              <a:rPr lang="ru-RU" sz="1600" dirty="0" err="1"/>
              <a:t>металдың</a:t>
            </a:r>
            <a:r>
              <a:rPr lang="ru-RU" sz="1600" dirty="0"/>
              <a:t> </a:t>
            </a:r>
            <a:r>
              <a:rPr lang="ru-RU" sz="1600" dirty="0" err="1"/>
              <a:t>қасиеттері</a:t>
            </a:r>
            <a:r>
              <a:rPr lang="ru-RU" sz="1600" dirty="0"/>
              <a:t> </a:t>
            </a:r>
            <a:r>
              <a:rPr lang="ru-RU" sz="1600" dirty="0" err="1"/>
              <a:t>белсенді</a:t>
            </a:r>
            <a:r>
              <a:rPr lang="ru-RU" sz="1600" dirty="0"/>
              <a:t> </a:t>
            </a:r>
            <a:r>
              <a:rPr lang="ru-RU" sz="1600" dirty="0" err="1"/>
              <a:t>газбен</a:t>
            </a:r>
            <a:r>
              <a:rPr lang="ru-RU" sz="1600" dirty="0"/>
              <a:t> </a:t>
            </a:r>
            <a:r>
              <a:rPr lang="ru-RU" sz="1600" dirty="0" err="1"/>
              <a:t>қосымша</a:t>
            </a:r>
            <a:r>
              <a:rPr lang="ru-RU" sz="1600" dirty="0"/>
              <a:t> </a:t>
            </a:r>
            <a:r>
              <a:rPr lang="ru-RU" sz="1600" dirty="0" err="1"/>
              <a:t>өңдеу</a:t>
            </a:r>
            <a:r>
              <a:rPr lang="ru-RU" sz="1600" dirty="0"/>
              <a:t> </a:t>
            </a:r>
            <a:r>
              <a:rPr lang="ru-RU" sz="1600" dirty="0" err="1"/>
              <a:t>және</a:t>
            </a:r>
            <a:r>
              <a:rPr lang="ru-RU" sz="1600" dirty="0"/>
              <a:t> </a:t>
            </a:r>
            <a:r>
              <a:rPr lang="ru-RU" sz="1600" dirty="0" err="1"/>
              <a:t>сумен</a:t>
            </a:r>
            <a:r>
              <a:rPr lang="ru-RU" sz="1600" dirty="0"/>
              <a:t> </a:t>
            </a:r>
            <a:r>
              <a:rPr lang="ru-RU" sz="1600" dirty="0" err="1"/>
              <a:t>салқындатылатын</a:t>
            </a:r>
            <a:r>
              <a:rPr lang="ru-RU" sz="1600" dirty="0"/>
              <a:t> </a:t>
            </a:r>
            <a:r>
              <a:rPr lang="ru-RU" sz="1600" dirty="0" err="1"/>
              <a:t>кристаллизаторда</a:t>
            </a:r>
            <a:r>
              <a:rPr lang="ru-RU" sz="1600" dirty="0"/>
              <a:t> </a:t>
            </a:r>
            <a:r>
              <a:rPr lang="ru-RU" sz="1600" dirty="0" err="1"/>
              <a:t>мәжбүрлі</a:t>
            </a:r>
            <a:r>
              <a:rPr lang="ru-RU" sz="1600" dirty="0"/>
              <a:t> </a:t>
            </a:r>
            <a:r>
              <a:rPr lang="ru-RU" sz="1600" dirty="0" err="1"/>
              <a:t>бағыттағы</a:t>
            </a:r>
            <a:r>
              <a:rPr lang="ru-RU" sz="1600" dirty="0"/>
              <a:t> </a:t>
            </a:r>
            <a:r>
              <a:rPr lang="ru-RU" sz="1600" dirty="0" err="1"/>
              <a:t>кристалдану</a:t>
            </a:r>
            <a:r>
              <a:rPr lang="ru-RU" sz="1600" dirty="0"/>
              <a:t> </a:t>
            </a:r>
            <a:r>
              <a:rPr lang="ru-RU" sz="1600" dirty="0" err="1"/>
              <a:t>есебінен</a:t>
            </a:r>
            <a:r>
              <a:rPr lang="ru-RU" sz="1600" dirty="0"/>
              <a:t> </a:t>
            </a:r>
            <a:r>
              <a:rPr lang="ru-RU" sz="1600" dirty="0" err="1"/>
              <a:t>жақсарады</a:t>
            </a:r>
            <a:r>
              <a:rPr lang="ru-RU" sz="1600" dirty="0"/>
              <a:t>.</a:t>
            </a:r>
            <a:endParaRPr lang="x-none" sz="1600" dirty="0"/>
          </a:p>
        </p:txBody>
      </p:sp>
    </p:spTree>
    <p:extLst>
      <p:ext uri="{BB962C8B-B14F-4D97-AF65-F5344CB8AC3E}">
        <p14:creationId xmlns:p14="http://schemas.microsoft.com/office/powerpoint/2010/main" val="42144731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17</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2880" y="55804"/>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2. </a:t>
            </a:r>
            <a:r>
              <a:rPr lang="ru-RU" sz="2800" b="1" dirty="0" err="1">
                <a:solidFill>
                  <a:srgbClr val="1124AF"/>
                </a:solidFill>
              </a:rPr>
              <a:t>Доғалы</a:t>
            </a:r>
            <a:r>
              <a:rPr lang="ru-RU" sz="2800" b="1" dirty="0">
                <a:solidFill>
                  <a:srgbClr val="1124AF"/>
                </a:solidFill>
              </a:rPr>
              <a:t> </a:t>
            </a:r>
            <a:r>
              <a:rPr lang="ru-RU" sz="2800" b="1" dirty="0" err="1">
                <a:solidFill>
                  <a:srgbClr val="1124AF"/>
                </a:solidFill>
              </a:rPr>
              <a:t>пештер</a:t>
            </a:r>
            <a:r>
              <a:rPr lang="ru-RU" sz="2800" b="1" dirty="0">
                <a:solidFill>
                  <a:srgbClr val="1124AF"/>
                </a:solidFill>
              </a:rPr>
              <a:t>. </a:t>
            </a:r>
            <a:r>
              <a:rPr lang="ru-RU" sz="2800" b="1" dirty="0" err="1">
                <a:solidFill>
                  <a:srgbClr val="1124AF"/>
                </a:solidFill>
              </a:rPr>
              <a:t>Түрлері</a:t>
            </a:r>
            <a:r>
              <a:rPr lang="ru-RU" sz="2800" b="1" dirty="0">
                <a:solidFill>
                  <a:srgbClr val="1124AF"/>
                </a:solidFill>
              </a:rPr>
              <a:t> </a:t>
            </a:r>
            <a:r>
              <a:rPr lang="ru-RU" sz="2800" b="1" dirty="0" err="1">
                <a:solidFill>
                  <a:srgbClr val="1124AF"/>
                </a:solidFill>
              </a:rPr>
              <a:t>және</a:t>
            </a:r>
            <a:r>
              <a:rPr lang="ru-RU" sz="2800" b="1" dirty="0">
                <a:solidFill>
                  <a:srgbClr val="1124AF"/>
                </a:solidFill>
              </a:rPr>
              <a:t> </a:t>
            </a:r>
            <a:r>
              <a:rPr lang="ru-RU" sz="2800" b="1" dirty="0" err="1">
                <a:solidFill>
                  <a:srgbClr val="1124AF"/>
                </a:solidFill>
              </a:rPr>
              <a:t>сипаттамалары</a:t>
            </a:r>
            <a:endParaRPr lang="ru-RU" sz="2800" b="1" dirty="0">
              <a:solidFill>
                <a:schemeClr val="accent1">
                  <a:lumMod val="50000"/>
                </a:schemeClr>
              </a:solidFill>
              <a:latin typeface="Arial" charset="0"/>
            </a:endParaRPr>
          </a:p>
        </p:txBody>
      </p:sp>
      <p:sp>
        <p:nvSpPr>
          <p:cNvPr id="3" name="TextBox 2">
            <a:extLst>
              <a:ext uri="{FF2B5EF4-FFF2-40B4-BE49-F238E27FC236}">
                <a16:creationId xmlns:a16="http://schemas.microsoft.com/office/drawing/2014/main" id="{59794CF0-F5BD-5844-9F47-BE5136EC3DEF}"/>
              </a:ext>
            </a:extLst>
          </p:cNvPr>
          <p:cNvSpPr txBox="1"/>
          <p:nvPr/>
        </p:nvSpPr>
        <p:spPr>
          <a:xfrm>
            <a:off x="430720" y="5447145"/>
            <a:ext cx="8640960" cy="738664"/>
          </a:xfrm>
          <a:prstGeom prst="rect">
            <a:avLst/>
          </a:prstGeom>
          <a:noFill/>
        </p:spPr>
        <p:txBody>
          <a:bodyPr wrap="square" rtlCol="0">
            <a:spAutoFit/>
          </a:bodyPr>
          <a:lstStyle/>
          <a:p>
            <a:pPr algn="ctr"/>
            <a:r>
              <a:rPr lang="ru-RU" sz="1400" b="1" dirty="0" err="1"/>
              <a:t>Плазмалы</a:t>
            </a:r>
            <a:r>
              <a:rPr lang="ru-RU" sz="1400" b="1" dirty="0"/>
              <a:t> пеш </a:t>
            </a:r>
            <a:r>
              <a:rPr lang="ru-RU" sz="1400" b="1" dirty="0" err="1"/>
              <a:t>сұлбасы</a:t>
            </a:r>
            <a:endParaRPr lang="ru-RU" sz="1400" b="1" dirty="0"/>
          </a:p>
          <a:p>
            <a:pPr algn="ctr"/>
            <a:r>
              <a:rPr lang="ru-RU" sz="1400" dirty="0"/>
              <a:t> </a:t>
            </a:r>
          </a:p>
          <a:p>
            <a:pPr algn="ctr"/>
            <a:r>
              <a:rPr lang="ru-RU" sz="1400" dirty="0"/>
              <a:t>а – </a:t>
            </a:r>
            <a:r>
              <a:rPr lang="ru-RU" sz="1400" dirty="0" err="1"/>
              <a:t>керамикалық</a:t>
            </a:r>
            <a:r>
              <a:rPr lang="ru-RU" sz="1400" dirty="0"/>
              <a:t> </a:t>
            </a:r>
            <a:r>
              <a:rPr lang="ru-RU" sz="1400" dirty="0" err="1"/>
              <a:t>тигелі</a:t>
            </a:r>
            <a:r>
              <a:rPr lang="ru-RU" sz="1400" dirty="0"/>
              <a:t> бар; б  - </a:t>
            </a:r>
            <a:r>
              <a:rPr lang="ru-RU" sz="1400" dirty="0" err="1"/>
              <a:t>сумен</a:t>
            </a:r>
            <a:r>
              <a:rPr lang="ru-RU" sz="1400" dirty="0"/>
              <a:t> </a:t>
            </a:r>
            <a:r>
              <a:rPr lang="ru-RU" sz="1400" dirty="0" err="1"/>
              <a:t>суытылатын</a:t>
            </a:r>
            <a:r>
              <a:rPr lang="ru-RU" sz="1400" dirty="0"/>
              <a:t> кристаллизаторы бар пеш</a:t>
            </a:r>
            <a:endParaRPr lang="x-none" sz="1400" dirty="0"/>
          </a:p>
        </p:txBody>
      </p:sp>
      <p:pic>
        <p:nvPicPr>
          <p:cNvPr id="2" name="Рисунок 1">
            <a:extLst>
              <a:ext uri="{FF2B5EF4-FFF2-40B4-BE49-F238E27FC236}">
                <a16:creationId xmlns:a16="http://schemas.microsoft.com/office/drawing/2014/main" id="{F686374C-E192-CD49-BFD5-1ABC2348D583}"/>
              </a:ext>
            </a:extLst>
          </p:cNvPr>
          <p:cNvPicPr>
            <a:picLocks noChangeAspect="1"/>
          </p:cNvPicPr>
          <p:nvPr/>
        </p:nvPicPr>
        <p:blipFill>
          <a:blip r:embed="rId2"/>
          <a:stretch>
            <a:fillRect/>
          </a:stretch>
        </p:blipFill>
        <p:spPr>
          <a:xfrm>
            <a:off x="1221569" y="853884"/>
            <a:ext cx="6700862" cy="4350641"/>
          </a:xfrm>
          <a:prstGeom prst="rect">
            <a:avLst/>
          </a:prstGeom>
        </p:spPr>
      </p:pic>
    </p:spTree>
    <p:extLst>
      <p:ext uri="{BB962C8B-B14F-4D97-AF65-F5344CB8AC3E}">
        <p14:creationId xmlns:p14="http://schemas.microsoft.com/office/powerpoint/2010/main" val="33719214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18</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251520" y="332656"/>
            <a:ext cx="8568952"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3. </a:t>
            </a:r>
            <a:r>
              <a:rPr lang="ru-RU" sz="2800" b="1" dirty="0" err="1"/>
              <a:t>Индукциялық</a:t>
            </a:r>
            <a:r>
              <a:rPr lang="ru-RU" sz="2800" b="1" dirty="0"/>
              <a:t> </a:t>
            </a:r>
            <a:r>
              <a:rPr lang="ru-RU" sz="2800" b="1" dirty="0" err="1"/>
              <a:t>пештердің</a:t>
            </a:r>
            <a:r>
              <a:rPr lang="ru-RU" sz="2800" b="1" dirty="0"/>
              <a:t> </a:t>
            </a:r>
            <a:r>
              <a:rPr lang="ru-RU" sz="2800" b="1" dirty="0" err="1"/>
              <a:t>сипаттамалары</a:t>
            </a:r>
            <a:r>
              <a:rPr lang="ru-RU" sz="2800" b="1" dirty="0"/>
              <a:t>, </a:t>
            </a:r>
            <a:r>
              <a:rPr lang="ru-RU" sz="2800" b="1" dirty="0" err="1"/>
              <a:t>түрлері</a:t>
            </a:r>
            <a:r>
              <a:rPr lang="ru-RU" sz="2800" b="1" dirty="0"/>
              <a:t>, </a:t>
            </a:r>
            <a:r>
              <a:rPr lang="ru-RU" sz="2800" b="1" dirty="0" err="1"/>
              <a:t>жұмыс</a:t>
            </a:r>
            <a:r>
              <a:rPr lang="ru-RU" sz="2800" b="1" dirty="0"/>
              <a:t> </a:t>
            </a:r>
            <a:r>
              <a:rPr lang="ru-RU" sz="2800" b="1" dirty="0" err="1"/>
              <a:t>принципі</a:t>
            </a:r>
            <a:endParaRPr lang="ru-RU" sz="2800" b="1" dirty="0">
              <a:solidFill>
                <a:schemeClr val="accent1">
                  <a:lumMod val="50000"/>
                </a:schemeClr>
              </a:solidFill>
              <a:latin typeface="Arial" charset="0"/>
            </a:endParaRPr>
          </a:p>
        </p:txBody>
      </p:sp>
      <p:sp>
        <p:nvSpPr>
          <p:cNvPr id="3" name="TextBox 2">
            <a:extLst>
              <a:ext uri="{FF2B5EF4-FFF2-40B4-BE49-F238E27FC236}">
                <a16:creationId xmlns:a16="http://schemas.microsoft.com/office/drawing/2014/main" id="{59794CF0-F5BD-5844-9F47-BE5136EC3DEF}"/>
              </a:ext>
            </a:extLst>
          </p:cNvPr>
          <p:cNvSpPr txBox="1"/>
          <p:nvPr/>
        </p:nvSpPr>
        <p:spPr>
          <a:xfrm>
            <a:off x="251520" y="1196752"/>
            <a:ext cx="8640960" cy="5632311"/>
          </a:xfrm>
          <a:prstGeom prst="rect">
            <a:avLst/>
          </a:prstGeom>
          <a:noFill/>
        </p:spPr>
        <p:txBody>
          <a:bodyPr wrap="square" rtlCol="0">
            <a:spAutoFit/>
          </a:bodyPr>
          <a:lstStyle/>
          <a:p>
            <a:pPr algn="just"/>
            <a:r>
              <a:rPr lang="ru-RU" dirty="0" err="1"/>
              <a:t>Индукциялық</a:t>
            </a:r>
            <a:r>
              <a:rPr lang="ru-RU" dirty="0"/>
              <a:t> </a:t>
            </a:r>
            <a:r>
              <a:rPr lang="ru-RU" dirty="0" err="1"/>
              <a:t>пештерде</a:t>
            </a:r>
            <a:r>
              <a:rPr lang="ru-RU" dirty="0"/>
              <a:t> металл </a:t>
            </a:r>
            <a:r>
              <a:rPr lang="ru-RU" dirty="0" err="1"/>
              <a:t>индуктордың</a:t>
            </a:r>
            <a:r>
              <a:rPr lang="ru-RU" dirty="0"/>
              <a:t> </a:t>
            </a:r>
            <a:r>
              <a:rPr lang="ru-RU" dirty="0" err="1"/>
              <a:t>айнымалы</a:t>
            </a:r>
            <a:r>
              <a:rPr lang="ru-RU" dirty="0"/>
              <a:t> </a:t>
            </a:r>
            <a:r>
              <a:rPr lang="ru-RU" dirty="0" err="1"/>
              <a:t>емес</a:t>
            </a:r>
            <a:r>
              <a:rPr lang="ru-RU" dirty="0"/>
              <a:t> </a:t>
            </a:r>
            <a:r>
              <a:rPr lang="ru-RU" dirty="0" err="1"/>
              <a:t>өрісінде</a:t>
            </a:r>
            <a:r>
              <a:rPr lang="ru-RU" dirty="0"/>
              <a:t> </a:t>
            </a:r>
            <a:r>
              <a:rPr lang="ru-RU" dirty="0" err="1"/>
              <a:t>қозғалатын</a:t>
            </a:r>
            <a:r>
              <a:rPr lang="ru-RU" dirty="0"/>
              <a:t> </a:t>
            </a:r>
            <a:r>
              <a:rPr lang="ru-RU" dirty="0" err="1"/>
              <a:t>токтармен</a:t>
            </a:r>
            <a:r>
              <a:rPr lang="ru-RU" dirty="0"/>
              <a:t> </a:t>
            </a:r>
            <a:r>
              <a:rPr lang="ru-RU" dirty="0" err="1"/>
              <a:t>қызады</a:t>
            </a:r>
            <a:r>
              <a:rPr lang="ru-RU" dirty="0"/>
              <a:t>. </a:t>
            </a:r>
            <a:r>
              <a:rPr lang="ru-RU" dirty="0" err="1"/>
              <a:t>Шын</a:t>
            </a:r>
            <a:r>
              <a:rPr lang="ru-RU" dirty="0"/>
              <a:t> </a:t>
            </a:r>
            <a:r>
              <a:rPr lang="ru-RU" dirty="0" err="1"/>
              <a:t>мәнінде</a:t>
            </a:r>
            <a:r>
              <a:rPr lang="ru-RU" dirty="0"/>
              <a:t> </a:t>
            </a:r>
            <a:r>
              <a:rPr lang="ru-RU" dirty="0" err="1"/>
              <a:t>индукциялық</a:t>
            </a:r>
            <a:r>
              <a:rPr lang="ru-RU" dirty="0"/>
              <a:t> </a:t>
            </a:r>
            <a:r>
              <a:rPr lang="ru-RU" dirty="0" err="1"/>
              <a:t>пештер</a:t>
            </a:r>
            <a:r>
              <a:rPr lang="ru-RU" dirty="0"/>
              <a:t> </a:t>
            </a:r>
            <a:r>
              <a:rPr lang="ru-RU" dirty="0" err="1"/>
              <a:t>сонымен</a:t>
            </a:r>
            <a:r>
              <a:rPr lang="ru-RU" dirty="0"/>
              <a:t> </a:t>
            </a:r>
            <a:r>
              <a:rPr lang="ru-RU" dirty="0" err="1"/>
              <a:t>қатар</a:t>
            </a:r>
            <a:r>
              <a:rPr lang="ru-RU" dirty="0"/>
              <a:t> </a:t>
            </a:r>
            <a:r>
              <a:rPr lang="ru-RU" dirty="0" err="1"/>
              <a:t>кедергілік</a:t>
            </a:r>
            <a:r>
              <a:rPr lang="ru-RU" dirty="0"/>
              <a:t> </a:t>
            </a:r>
            <a:r>
              <a:rPr lang="ru-RU" dirty="0" err="1"/>
              <a:t>пештер</a:t>
            </a:r>
            <a:r>
              <a:rPr lang="ru-RU" dirty="0"/>
              <a:t> </a:t>
            </a:r>
            <a:r>
              <a:rPr lang="ru-RU" dirty="0" err="1"/>
              <a:t>болып</a:t>
            </a:r>
            <a:r>
              <a:rPr lang="ru-RU" dirty="0"/>
              <a:t> </a:t>
            </a:r>
            <a:r>
              <a:rPr lang="ru-RU" dirty="0" err="1"/>
              <a:t>табылады</a:t>
            </a:r>
            <a:r>
              <a:rPr lang="ru-RU" dirty="0"/>
              <a:t>, </a:t>
            </a:r>
            <a:r>
              <a:rPr lang="ru-RU" dirty="0" err="1"/>
              <a:t>бірақ</a:t>
            </a:r>
            <a:r>
              <a:rPr lang="ru-RU" dirty="0"/>
              <a:t> </a:t>
            </a:r>
            <a:r>
              <a:rPr lang="ru-RU" dirty="0" err="1"/>
              <a:t>олардан</a:t>
            </a:r>
            <a:r>
              <a:rPr lang="ru-RU" dirty="0"/>
              <a:t> </a:t>
            </a:r>
            <a:r>
              <a:rPr lang="ru-RU" dirty="0" err="1"/>
              <a:t>энергияны</a:t>
            </a:r>
            <a:r>
              <a:rPr lang="ru-RU" dirty="0"/>
              <a:t> </a:t>
            </a:r>
            <a:r>
              <a:rPr lang="ru-RU" dirty="0" err="1"/>
              <a:t>қыздырылған</a:t>
            </a:r>
            <a:r>
              <a:rPr lang="ru-RU" dirty="0"/>
              <a:t> </a:t>
            </a:r>
            <a:r>
              <a:rPr lang="ru-RU" dirty="0" err="1"/>
              <a:t>металға</a:t>
            </a:r>
            <a:r>
              <a:rPr lang="ru-RU" dirty="0"/>
              <a:t> беру </a:t>
            </a:r>
            <a:r>
              <a:rPr lang="ru-RU" dirty="0" err="1"/>
              <a:t>тәсілімен</a:t>
            </a:r>
            <a:r>
              <a:rPr lang="ru-RU" dirty="0"/>
              <a:t> </a:t>
            </a:r>
            <a:r>
              <a:rPr lang="ru-RU" dirty="0" err="1"/>
              <a:t>ерекшеленеді</a:t>
            </a:r>
            <a:r>
              <a:rPr lang="ru-RU" dirty="0"/>
              <a:t>. </a:t>
            </a:r>
            <a:r>
              <a:rPr lang="ru-RU" dirty="0" err="1"/>
              <a:t>Олардың</a:t>
            </a:r>
            <a:r>
              <a:rPr lang="ru-RU" dirty="0"/>
              <a:t> </a:t>
            </a:r>
            <a:r>
              <a:rPr lang="ru-RU" dirty="0" err="1"/>
              <a:t>Кедергілік</a:t>
            </a:r>
            <a:r>
              <a:rPr lang="ru-RU" dirty="0"/>
              <a:t> </a:t>
            </a:r>
            <a:r>
              <a:rPr lang="ru-RU" dirty="0" err="1"/>
              <a:t>пештерден</a:t>
            </a:r>
            <a:r>
              <a:rPr lang="ru-RU" dirty="0"/>
              <a:t> </a:t>
            </a:r>
            <a:r>
              <a:rPr lang="ru-RU" dirty="0" err="1"/>
              <a:t>айырмашылығы</a:t>
            </a:r>
            <a:r>
              <a:rPr lang="ru-RU" dirty="0"/>
              <a:t>, </a:t>
            </a:r>
            <a:r>
              <a:rPr lang="ru-RU" dirty="0" err="1"/>
              <a:t>индукциялық</a:t>
            </a:r>
            <a:r>
              <a:rPr lang="ru-RU" dirty="0"/>
              <a:t> </a:t>
            </a:r>
            <a:r>
              <a:rPr lang="ru-RU" dirty="0" err="1"/>
              <a:t>пештердегі</a:t>
            </a:r>
            <a:r>
              <a:rPr lang="ru-RU" dirty="0"/>
              <a:t> </a:t>
            </a:r>
            <a:r>
              <a:rPr lang="ru-RU" dirty="0" err="1"/>
              <a:t>электр</a:t>
            </a:r>
            <a:r>
              <a:rPr lang="ru-RU" dirty="0"/>
              <a:t> </a:t>
            </a:r>
            <a:r>
              <a:rPr lang="ru-RU" dirty="0" err="1"/>
              <a:t>энергиясы</a:t>
            </a:r>
            <a:r>
              <a:rPr lang="ru-RU" dirty="0"/>
              <a:t> </a:t>
            </a:r>
            <a:r>
              <a:rPr lang="ru-RU" dirty="0" err="1"/>
              <a:t>алдымен</a:t>
            </a:r>
            <a:r>
              <a:rPr lang="ru-RU" dirty="0"/>
              <a:t> </a:t>
            </a:r>
            <a:r>
              <a:rPr lang="ru-RU" dirty="0" err="1"/>
              <a:t>электромагниттік</a:t>
            </a:r>
            <a:r>
              <a:rPr lang="ru-RU" dirty="0"/>
              <a:t> </a:t>
            </a:r>
            <a:r>
              <a:rPr lang="ru-RU" dirty="0" err="1"/>
              <a:t>энергияға</a:t>
            </a:r>
            <a:r>
              <a:rPr lang="ru-RU" dirty="0"/>
              <a:t>, </a:t>
            </a:r>
            <a:r>
              <a:rPr lang="ru-RU" dirty="0" err="1"/>
              <a:t>содан</a:t>
            </a:r>
            <a:r>
              <a:rPr lang="ru-RU" dirty="0"/>
              <a:t> </a:t>
            </a:r>
            <a:r>
              <a:rPr lang="ru-RU" dirty="0" err="1"/>
              <a:t>кейін</a:t>
            </a:r>
            <a:r>
              <a:rPr lang="ru-RU" dirty="0"/>
              <a:t> </a:t>
            </a:r>
            <a:r>
              <a:rPr lang="ru-RU" dirty="0" err="1"/>
              <a:t>қайтадан</a:t>
            </a:r>
            <a:r>
              <a:rPr lang="ru-RU" dirty="0"/>
              <a:t> </a:t>
            </a:r>
            <a:r>
              <a:rPr lang="ru-RU" dirty="0" err="1"/>
              <a:t>электр</a:t>
            </a:r>
            <a:r>
              <a:rPr lang="ru-RU" dirty="0"/>
              <a:t> </a:t>
            </a:r>
            <a:r>
              <a:rPr lang="ru-RU" dirty="0" err="1"/>
              <a:t>энергиясына</a:t>
            </a:r>
            <a:r>
              <a:rPr lang="ru-RU" dirty="0"/>
              <a:t>, </a:t>
            </a:r>
            <a:r>
              <a:rPr lang="ru-RU" dirty="0" err="1"/>
              <a:t>соңында</a:t>
            </a:r>
            <a:r>
              <a:rPr lang="ru-RU" dirty="0"/>
              <a:t> </a:t>
            </a:r>
            <a:r>
              <a:rPr lang="ru-RU" dirty="0" err="1"/>
              <a:t>жылуға</a:t>
            </a:r>
            <a:r>
              <a:rPr lang="ru-RU" dirty="0"/>
              <a:t> </a:t>
            </a:r>
            <a:r>
              <a:rPr lang="ru-RU" dirty="0" err="1"/>
              <a:t>айналады</a:t>
            </a:r>
            <a:r>
              <a:rPr lang="ru-RU" dirty="0"/>
              <a:t>.</a:t>
            </a:r>
          </a:p>
          <a:p>
            <a:pPr algn="just"/>
            <a:r>
              <a:rPr lang="ru-RU" dirty="0" err="1"/>
              <a:t>Индукциялық</a:t>
            </a:r>
            <a:r>
              <a:rPr lang="ru-RU" dirty="0"/>
              <a:t> </a:t>
            </a:r>
            <a:r>
              <a:rPr lang="ru-RU" dirty="0" err="1"/>
              <a:t>қыздыру</a:t>
            </a:r>
            <a:r>
              <a:rPr lang="ru-RU" dirty="0"/>
              <a:t> </a:t>
            </a:r>
            <a:r>
              <a:rPr lang="ru-RU" dirty="0" err="1"/>
              <a:t>кезінде</a:t>
            </a:r>
            <a:r>
              <a:rPr lang="ru-RU" dirty="0"/>
              <a:t> </a:t>
            </a:r>
            <a:r>
              <a:rPr lang="ru-RU" dirty="0" err="1"/>
              <a:t>жылу</a:t>
            </a:r>
            <a:r>
              <a:rPr lang="ru-RU" dirty="0"/>
              <a:t> </a:t>
            </a:r>
            <a:r>
              <a:rPr lang="ru-RU" dirty="0" err="1"/>
              <a:t>тікелей</a:t>
            </a:r>
            <a:r>
              <a:rPr lang="ru-RU" dirty="0"/>
              <a:t> </a:t>
            </a:r>
            <a:r>
              <a:rPr lang="ru-RU" dirty="0" err="1"/>
              <a:t>қыздырылған</a:t>
            </a:r>
            <a:r>
              <a:rPr lang="ru-RU" dirty="0"/>
              <a:t> </a:t>
            </a:r>
            <a:r>
              <a:rPr lang="ru-RU" dirty="0" err="1"/>
              <a:t>металда</a:t>
            </a:r>
            <a:r>
              <a:rPr lang="ru-RU" dirty="0"/>
              <a:t> </a:t>
            </a:r>
            <a:r>
              <a:rPr lang="ru-RU" dirty="0" err="1"/>
              <a:t>пайда</a:t>
            </a:r>
            <a:r>
              <a:rPr lang="ru-RU" dirty="0"/>
              <a:t> </a:t>
            </a:r>
            <a:r>
              <a:rPr lang="ru-RU" dirty="0" err="1"/>
              <a:t>болады</a:t>
            </a:r>
            <a:r>
              <a:rPr lang="ru-RU" dirty="0"/>
              <a:t>, </a:t>
            </a:r>
            <a:r>
              <a:rPr lang="ru-RU" dirty="0" err="1"/>
              <a:t>сондықтан</a:t>
            </a:r>
            <a:r>
              <a:rPr lang="ru-RU" dirty="0"/>
              <a:t> </a:t>
            </a:r>
            <a:r>
              <a:rPr lang="ru-RU" dirty="0" err="1"/>
              <a:t>жылуды</a:t>
            </a:r>
            <a:r>
              <a:rPr lang="ru-RU" dirty="0"/>
              <a:t> </a:t>
            </a:r>
            <a:r>
              <a:rPr lang="ru-RU" dirty="0" err="1"/>
              <a:t>пайдалану</a:t>
            </a:r>
            <a:r>
              <a:rPr lang="ru-RU" dirty="0"/>
              <a:t> </a:t>
            </a:r>
            <a:r>
              <a:rPr lang="ru-RU" dirty="0" err="1"/>
              <a:t>ең</a:t>
            </a:r>
            <a:r>
              <a:rPr lang="ru-RU" dirty="0"/>
              <a:t> </a:t>
            </a:r>
            <a:r>
              <a:rPr lang="ru-RU" dirty="0" err="1"/>
              <a:t>толық</a:t>
            </a:r>
            <a:r>
              <a:rPr lang="ru-RU" dirty="0"/>
              <a:t> </a:t>
            </a:r>
            <a:r>
              <a:rPr lang="ru-RU" dirty="0" err="1"/>
              <a:t>болады</a:t>
            </a:r>
            <a:r>
              <a:rPr lang="ru-RU" dirty="0"/>
              <a:t>. Осы </a:t>
            </a:r>
            <a:r>
              <a:rPr lang="ru-RU" dirty="0" err="1"/>
              <a:t>тұрғыдан</a:t>
            </a:r>
            <a:r>
              <a:rPr lang="ru-RU" dirty="0"/>
              <a:t> </a:t>
            </a:r>
            <a:r>
              <a:rPr lang="ru-RU" dirty="0" err="1"/>
              <a:t>алғанда</a:t>
            </a:r>
            <a:r>
              <a:rPr lang="ru-RU" dirty="0"/>
              <a:t>, </a:t>
            </a:r>
            <a:r>
              <a:rPr lang="ru-RU" dirty="0" err="1"/>
              <a:t>бұл</a:t>
            </a:r>
            <a:r>
              <a:rPr lang="ru-RU" dirty="0"/>
              <a:t> </a:t>
            </a:r>
            <a:r>
              <a:rPr lang="ru-RU" dirty="0" err="1"/>
              <a:t>пештер</a:t>
            </a:r>
            <a:r>
              <a:rPr lang="ru-RU" dirty="0"/>
              <a:t> </a:t>
            </a:r>
            <a:r>
              <a:rPr lang="ru-RU" dirty="0" err="1"/>
              <a:t>электр</a:t>
            </a:r>
            <a:r>
              <a:rPr lang="ru-RU" dirty="0"/>
              <a:t> </a:t>
            </a:r>
            <a:r>
              <a:rPr lang="ru-RU" dirty="0" err="1"/>
              <a:t>пештерінің</a:t>
            </a:r>
            <a:r>
              <a:rPr lang="ru-RU" dirty="0"/>
              <a:t> </a:t>
            </a:r>
            <a:r>
              <a:rPr lang="ru-RU" dirty="0" err="1"/>
              <a:t>ең</a:t>
            </a:r>
            <a:r>
              <a:rPr lang="ru-RU" dirty="0"/>
              <a:t> </a:t>
            </a:r>
            <a:r>
              <a:rPr lang="ru-RU" dirty="0" err="1"/>
              <a:t>жетілдірілген</a:t>
            </a:r>
            <a:r>
              <a:rPr lang="ru-RU" dirty="0"/>
              <a:t> </a:t>
            </a:r>
            <a:r>
              <a:rPr lang="ru-RU" dirty="0" err="1"/>
              <a:t>түрі</a:t>
            </a:r>
            <a:r>
              <a:rPr lang="ru-RU" dirty="0"/>
              <a:t> </a:t>
            </a:r>
            <a:r>
              <a:rPr lang="ru-RU" dirty="0" err="1"/>
              <a:t>болып</a:t>
            </a:r>
            <a:r>
              <a:rPr lang="ru-RU" dirty="0"/>
              <a:t> </a:t>
            </a:r>
            <a:r>
              <a:rPr lang="ru-RU" dirty="0" err="1"/>
              <a:t>табылады</a:t>
            </a:r>
            <a:r>
              <a:rPr lang="ru-RU" dirty="0"/>
              <a:t>.</a:t>
            </a:r>
          </a:p>
          <a:p>
            <a:pPr algn="just"/>
            <a:r>
              <a:rPr lang="ru-RU" dirty="0" err="1"/>
              <a:t>Индукциялық</a:t>
            </a:r>
            <a:r>
              <a:rPr lang="ru-RU" dirty="0"/>
              <a:t> </a:t>
            </a:r>
            <a:r>
              <a:rPr lang="ru-RU" dirty="0" err="1"/>
              <a:t>пештер</a:t>
            </a:r>
            <a:r>
              <a:rPr lang="ru-RU" dirty="0"/>
              <a:t> </a:t>
            </a:r>
            <a:r>
              <a:rPr lang="ru-RU" dirty="0" err="1"/>
              <a:t>екі</a:t>
            </a:r>
            <a:r>
              <a:rPr lang="ru-RU" dirty="0"/>
              <a:t> </a:t>
            </a:r>
            <a:r>
              <a:rPr lang="ru-RU" dirty="0" err="1"/>
              <a:t>түрге</a:t>
            </a:r>
            <a:r>
              <a:rPr lang="ru-RU" dirty="0"/>
              <a:t> </a:t>
            </a:r>
            <a:r>
              <a:rPr lang="ru-RU" dirty="0" err="1"/>
              <a:t>бөлінеді</a:t>
            </a:r>
            <a:r>
              <a:rPr lang="ru-RU" dirty="0"/>
              <a:t>: </a:t>
            </a:r>
            <a:r>
              <a:rPr lang="ru-RU" i="1" dirty="0" err="1">
                <a:solidFill>
                  <a:srgbClr val="C00000"/>
                </a:solidFill>
              </a:rPr>
              <a:t>жүрекшемен</a:t>
            </a:r>
            <a:r>
              <a:rPr lang="ru-RU" i="1" dirty="0">
                <a:solidFill>
                  <a:srgbClr val="C00000"/>
                </a:solidFill>
              </a:rPr>
              <a:t> </a:t>
            </a:r>
            <a:r>
              <a:rPr lang="ru-RU" i="1" dirty="0" err="1">
                <a:solidFill>
                  <a:srgbClr val="C00000"/>
                </a:solidFill>
              </a:rPr>
              <a:t>және</a:t>
            </a:r>
            <a:r>
              <a:rPr lang="ru-RU" i="1" dirty="0">
                <a:solidFill>
                  <a:srgbClr val="C00000"/>
                </a:solidFill>
              </a:rPr>
              <a:t> </a:t>
            </a:r>
            <a:r>
              <a:rPr lang="ru-RU" i="1" dirty="0" err="1">
                <a:solidFill>
                  <a:srgbClr val="C00000"/>
                </a:solidFill>
              </a:rPr>
              <a:t>тигельді</a:t>
            </a:r>
            <a:r>
              <a:rPr lang="ru-RU" i="1" dirty="0">
                <a:solidFill>
                  <a:srgbClr val="C00000"/>
                </a:solidFill>
              </a:rPr>
              <a:t> </a:t>
            </a:r>
            <a:r>
              <a:rPr lang="ru-RU" i="1" dirty="0" err="1">
                <a:solidFill>
                  <a:srgbClr val="C00000"/>
                </a:solidFill>
              </a:rPr>
              <a:t>жүрекшесіз</a:t>
            </a:r>
            <a:r>
              <a:rPr lang="ru-RU" dirty="0"/>
              <a:t> .</a:t>
            </a:r>
          </a:p>
          <a:p>
            <a:pPr algn="just"/>
            <a:r>
              <a:rPr lang="ru-RU" i="1" dirty="0" err="1"/>
              <a:t>Жүрекшелі</a:t>
            </a:r>
            <a:r>
              <a:rPr lang="ru-RU" i="1" dirty="0"/>
              <a:t> </a:t>
            </a:r>
            <a:r>
              <a:rPr lang="ru-RU" i="1" dirty="0" err="1"/>
              <a:t>пештерде</a:t>
            </a:r>
            <a:r>
              <a:rPr lang="ru-RU" dirty="0"/>
              <a:t> металл индуктор </a:t>
            </a:r>
            <a:r>
              <a:rPr lang="ru-RU" dirty="0" err="1"/>
              <a:t>айналасындағы</a:t>
            </a:r>
            <a:r>
              <a:rPr lang="ru-RU" dirty="0"/>
              <a:t> </a:t>
            </a:r>
            <a:r>
              <a:rPr lang="ru-RU" dirty="0" err="1"/>
              <a:t>сақиналы</a:t>
            </a:r>
            <a:r>
              <a:rPr lang="ru-RU" dirty="0"/>
              <a:t> </a:t>
            </a:r>
            <a:r>
              <a:rPr lang="ru-RU" dirty="0" err="1"/>
              <a:t>каналда</a:t>
            </a:r>
            <a:r>
              <a:rPr lang="ru-RU" dirty="0"/>
              <a:t> </a:t>
            </a:r>
            <a:r>
              <a:rPr lang="ru-RU" dirty="0" err="1"/>
              <a:t>болады</a:t>
            </a:r>
            <a:r>
              <a:rPr lang="ru-RU" dirty="0"/>
              <a:t>, </a:t>
            </a:r>
            <a:r>
              <a:rPr lang="ru-RU" dirty="0" err="1"/>
              <a:t>оның</a:t>
            </a:r>
            <a:r>
              <a:rPr lang="ru-RU" dirty="0"/>
              <a:t> </a:t>
            </a:r>
            <a:r>
              <a:rPr lang="ru-RU" dirty="0" err="1"/>
              <a:t>ортасынан</a:t>
            </a:r>
            <a:r>
              <a:rPr lang="ru-RU" dirty="0"/>
              <a:t> </a:t>
            </a:r>
            <a:r>
              <a:rPr lang="ru-RU" dirty="0" err="1"/>
              <a:t>жүрекше</a:t>
            </a:r>
            <a:r>
              <a:rPr lang="ru-RU" dirty="0"/>
              <a:t> </a:t>
            </a:r>
            <a:r>
              <a:rPr lang="ru-RU" dirty="0" err="1"/>
              <a:t>өткізіледі</a:t>
            </a:r>
            <a:r>
              <a:rPr lang="ru-RU" dirty="0"/>
              <a:t>.</a:t>
            </a:r>
          </a:p>
          <a:p>
            <a:pPr algn="just"/>
            <a:r>
              <a:rPr lang="ru-RU" dirty="0"/>
              <a:t>Тигель </a:t>
            </a:r>
            <a:r>
              <a:rPr lang="ru-RU" dirty="0" err="1"/>
              <a:t>пештерінде</a:t>
            </a:r>
            <a:r>
              <a:rPr lang="ru-RU" dirty="0"/>
              <a:t> </a:t>
            </a:r>
            <a:r>
              <a:rPr lang="ru-RU" dirty="0" err="1"/>
              <a:t>индуктордың</a:t>
            </a:r>
            <a:r>
              <a:rPr lang="ru-RU" dirty="0"/>
              <a:t> </a:t>
            </a:r>
            <a:r>
              <a:rPr lang="ru-RU" dirty="0" err="1"/>
              <a:t>ішінде</a:t>
            </a:r>
            <a:r>
              <a:rPr lang="ru-RU" dirty="0"/>
              <a:t> </a:t>
            </a:r>
            <a:r>
              <a:rPr lang="ru-RU" dirty="0" err="1"/>
              <a:t>металы</a:t>
            </a:r>
            <a:r>
              <a:rPr lang="ru-RU" dirty="0"/>
              <a:t> бар тигель </a:t>
            </a:r>
            <a:r>
              <a:rPr lang="ru-RU" dirty="0" err="1"/>
              <a:t>орналасқан</a:t>
            </a:r>
            <a:r>
              <a:rPr lang="ru-RU" dirty="0"/>
              <a:t>. </a:t>
            </a:r>
            <a:r>
              <a:rPr lang="ru-RU" dirty="0" err="1"/>
              <a:t>Бұл</a:t>
            </a:r>
            <a:r>
              <a:rPr lang="ru-RU" dirty="0"/>
              <a:t> </a:t>
            </a:r>
            <a:r>
              <a:rPr lang="ru-RU" dirty="0" err="1"/>
              <a:t>жағдайда</a:t>
            </a:r>
            <a:r>
              <a:rPr lang="ru-RU" dirty="0"/>
              <a:t> </a:t>
            </a:r>
            <a:r>
              <a:rPr lang="ru-RU" dirty="0" err="1"/>
              <a:t>тұйық</a:t>
            </a:r>
            <a:r>
              <a:rPr lang="ru-RU" dirty="0"/>
              <a:t> </a:t>
            </a:r>
            <a:r>
              <a:rPr lang="ru-RU" dirty="0" err="1"/>
              <a:t>жүрекшені</a:t>
            </a:r>
            <a:r>
              <a:rPr lang="ru-RU" dirty="0"/>
              <a:t> </a:t>
            </a:r>
            <a:r>
              <a:rPr lang="ru-RU" dirty="0" err="1"/>
              <a:t>қолдану</a:t>
            </a:r>
            <a:r>
              <a:rPr lang="ru-RU" dirty="0"/>
              <a:t> </a:t>
            </a:r>
            <a:r>
              <a:rPr lang="ru-RU" dirty="0" err="1"/>
              <a:t>мүмкін</a:t>
            </a:r>
            <a:r>
              <a:rPr lang="ru-RU" dirty="0"/>
              <a:t> </a:t>
            </a:r>
            <a:r>
              <a:rPr lang="ru-RU" dirty="0" err="1"/>
              <a:t>емес</a:t>
            </a:r>
            <a:r>
              <a:rPr lang="ru-RU" dirty="0"/>
              <a:t>. </a:t>
            </a:r>
            <a:r>
              <a:rPr lang="ru-RU" dirty="0" err="1"/>
              <a:t>Индуктордың</a:t>
            </a:r>
            <a:r>
              <a:rPr lang="ru-RU" dirty="0"/>
              <a:t> </a:t>
            </a:r>
            <a:r>
              <a:rPr lang="ru-RU" dirty="0" err="1"/>
              <a:t>айналасындағы</a:t>
            </a:r>
            <a:r>
              <a:rPr lang="ru-RU" dirty="0"/>
              <a:t> металл </a:t>
            </a:r>
            <a:r>
              <a:rPr lang="ru-RU" dirty="0" err="1"/>
              <a:t>сақинасында</a:t>
            </a:r>
            <a:r>
              <a:rPr lang="ru-RU" dirty="0"/>
              <a:t> </a:t>
            </a:r>
            <a:r>
              <a:rPr lang="ru-RU" dirty="0" err="1"/>
              <a:t>пайда</a:t>
            </a:r>
            <a:r>
              <a:rPr lang="ru-RU" dirty="0"/>
              <a:t> </a:t>
            </a:r>
            <a:r>
              <a:rPr lang="ru-RU" dirty="0" err="1"/>
              <a:t>болатын</a:t>
            </a:r>
            <a:r>
              <a:rPr lang="ru-RU" dirty="0"/>
              <a:t> </a:t>
            </a:r>
            <a:r>
              <a:rPr lang="ru-RU" dirty="0" err="1"/>
              <a:t>бірқатар</a:t>
            </a:r>
            <a:r>
              <a:rPr lang="ru-RU" dirty="0"/>
              <a:t> </a:t>
            </a:r>
            <a:r>
              <a:rPr lang="ru-RU" dirty="0" err="1"/>
              <a:t>электродинамикалық</a:t>
            </a:r>
            <a:r>
              <a:rPr lang="ru-RU" dirty="0"/>
              <a:t> </a:t>
            </a:r>
            <a:r>
              <a:rPr lang="ru-RU" dirty="0" err="1"/>
              <a:t>әсерлерге</a:t>
            </a:r>
            <a:r>
              <a:rPr lang="ru-RU" dirty="0"/>
              <a:t> </a:t>
            </a:r>
            <a:r>
              <a:rPr lang="ru-RU" dirty="0" err="1"/>
              <a:t>байланысты</a:t>
            </a:r>
            <a:r>
              <a:rPr lang="ru-RU" dirty="0"/>
              <a:t> </a:t>
            </a:r>
            <a:r>
              <a:rPr lang="ru-RU" dirty="0" err="1"/>
              <a:t>каналды</a:t>
            </a:r>
            <a:r>
              <a:rPr lang="ru-RU" dirty="0"/>
              <a:t> </a:t>
            </a:r>
            <a:r>
              <a:rPr lang="ru-RU" dirty="0" err="1"/>
              <a:t>пештерінің</a:t>
            </a:r>
            <a:r>
              <a:rPr lang="ru-RU" dirty="0"/>
              <a:t> </a:t>
            </a:r>
            <a:r>
              <a:rPr lang="ru-RU" dirty="0" err="1"/>
              <a:t>меншікті</a:t>
            </a:r>
            <a:r>
              <a:rPr lang="ru-RU" dirty="0"/>
              <a:t> </a:t>
            </a:r>
            <a:r>
              <a:rPr lang="ru-RU" dirty="0" err="1"/>
              <a:t>қуаты</a:t>
            </a:r>
            <a:r>
              <a:rPr lang="ru-RU" dirty="0"/>
              <a:t> </a:t>
            </a:r>
            <a:r>
              <a:rPr lang="ru-RU" dirty="0" err="1"/>
              <a:t>белгілі</a:t>
            </a:r>
            <a:r>
              <a:rPr lang="ru-RU" dirty="0"/>
              <a:t> </a:t>
            </a:r>
            <a:r>
              <a:rPr lang="ru-RU" dirty="0" err="1"/>
              <a:t>бір</a:t>
            </a:r>
            <a:r>
              <a:rPr lang="ru-RU" dirty="0"/>
              <a:t> </a:t>
            </a:r>
            <a:r>
              <a:rPr lang="ru-RU" dirty="0" err="1"/>
              <a:t>шектермен</a:t>
            </a:r>
            <a:r>
              <a:rPr lang="ru-RU" dirty="0"/>
              <a:t> </a:t>
            </a:r>
            <a:r>
              <a:rPr lang="ru-RU" dirty="0" err="1"/>
              <a:t>шектеледі</a:t>
            </a:r>
            <a:r>
              <a:rPr lang="ru-RU" dirty="0"/>
              <a:t>.</a:t>
            </a:r>
          </a:p>
          <a:p>
            <a:pPr algn="just"/>
            <a:endParaRPr lang="ru-RU" dirty="0"/>
          </a:p>
        </p:txBody>
      </p:sp>
    </p:spTree>
    <p:extLst>
      <p:ext uri="{BB962C8B-B14F-4D97-AF65-F5344CB8AC3E}">
        <p14:creationId xmlns:p14="http://schemas.microsoft.com/office/powerpoint/2010/main" val="22494998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19</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251520" y="332656"/>
            <a:ext cx="8568952"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3. </a:t>
            </a:r>
            <a:r>
              <a:rPr lang="ru-RU" sz="2800" b="1" dirty="0" err="1"/>
              <a:t>Индукциялық</a:t>
            </a:r>
            <a:r>
              <a:rPr lang="ru-RU" sz="2800" b="1" dirty="0"/>
              <a:t> </a:t>
            </a:r>
            <a:r>
              <a:rPr lang="ru-RU" sz="2800" b="1" dirty="0" err="1"/>
              <a:t>пештердің</a:t>
            </a:r>
            <a:r>
              <a:rPr lang="ru-RU" sz="2800" b="1" dirty="0"/>
              <a:t> </a:t>
            </a:r>
            <a:r>
              <a:rPr lang="ru-RU" sz="2800" b="1" dirty="0" err="1"/>
              <a:t>сипаттамалары</a:t>
            </a:r>
            <a:r>
              <a:rPr lang="ru-RU" sz="2800" b="1" dirty="0"/>
              <a:t>, </a:t>
            </a:r>
            <a:r>
              <a:rPr lang="ru-RU" sz="2800" b="1" dirty="0" err="1"/>
              <a:t>түрлері</a:t>
            </a:r>
            <a:r>
              <a:rPr lang="ru-RU" sz="2800" b="1" dirty="0"/>
              <a:t>, </a:t>
            </a:r>
            <a:r>
              <a:rPr lang="ru-RU" sz="2800" b="1" dirty="0" err="1"/>
              <a:t>жұмыс</a:t>
            </a:r>
            <a:r>
              <a:rPr lang="ru-RU" sz="2800" b="1" dirty="0"/>
              <a:t> </a:t>
            </a:r>
            <a:r>
              <a:rPr lang="ru-RU" sz="2800" b="1" dirty="0" err="1"/>
              <a:t>жасау</a:t>
            </a:r>
            <a:r>
              <a:rPr lang="ru-RU" sz="2800" b="1" dirty="0"/>
              <a:t> </a:t>
            </a:r>
            <a:r>
              <a:rPr lang="ru-RU" sz="2800" b="1" dirty="0" err="1"/>
              <a:t>принципі</a:t>
            </a:r>
            <a:endParaRPr lang="ru-RU" sz="2800" b="1" dirty="0">
              <a:solidFill>
                <a:schemeClr val="accent1">
                  <a:lumMod val="50000"/>
                </a:schemeClr>
              </a:solidFill>
              <a:latin typeface="Arial" charset="0"/>
            </a:endParaRPr>
          </a:p>
        </p:txBody>
      </p:sp>
      <p:sp>
        <p:nvSpPr>
          <p:cNvPr id="3" name="TextBox 2">
            <a:extLst>
              <a:ext uri="{FF2B5EF4-FFF2-40B4-BE49-F238E27FC236}">
                <a16:creationId xmlns:a16="http://schemas.microsoft.com/office/drawing/2014/main" id="{59794CF0-F5BD-5844-9F47-BE5136EC3DEF}"/>
              </a:ext>
            </a:extLst>
          </p:cNvPr>
          <p:cNvSpPr txBox="1"/>
          <p:nvPr/>
        </p:nvSpPr>
        <p:spPr>
          <a:xfrm>
            <a:off x="179512" y="5170293"/>
            <a:ext cx="8435280" cy="1384995"/>
          </a:xfrm>
          <a:prstGeom prst="rect">
            <a:avLst/>
          </a:prstGeom>
          <a:noFill/>
        </p:spPr>
        <p:txBody>
          <a:bodyPr wrap="square" rtlCol="0">
            <a:spAutoFit/>
          </a:bodyPr>
          <a:lstStyle/>
          <a:p>
            <a:pPr algn="ctr"/>
            <a:r>
              <a:rPr lang="ru-RU" sz="1400" b="1" dirty="0"/>
              <a:t>Конструкция индукционной печи </a:t>
            </a:r>
          </a:p>
          <a:p>
            <a:pPr algn="ctr"/>
            <a:endParaRPr lang="ru-RU" sz="1400" b="1" i="1" dirty="0">
              <a:solidFill>
                <a:srgbClr val="0070C0"/>
              </a:solidFill>
            </a:endParaRPr>
          </a:p>
          <a:p>
            <a:pPr algn="ctr"/>
            <a:r>
              <a:rPr lang="ru-RU" sz="1400" b="1" i="1" dirty="0">
                <a:solidFill>
                  <a:srgbClr val="0070C0"/>
                </a:solidFill>
              </a:rPr>
              <a:t>а - конструктивное оформление: </a:t>
            </a:r>
            <a:r>
              <a:rPr lang="ru-RU" sz="1400" dirty="0"/>
              <a:t>1 - индуктор, 2 - крепление витков индуктора, 3 - каркас, </a:t>
            </a:r>
          </a:p>
          <a:p>
            <a:pPr algn="ctr"/>
            <a:r>
              <a:rPr lang="ru-RU" sz="1400" dirty="0"/>
              <a:t>4 - изоляция, 5 - подовая плита, 6 - тигель, 7 - цапфы, 8 - крышка </a:t>
            </a:r>
          </a:p>
          <a:p>
            <a:pPr algn="ctr"/>
            <a:r>
              <a:rPr lang="ru-RU" sz="1400" b="1" i="1" dirty="0">
                <a:solidFill>
                  <a:srgbClr val="0070C0"/>
                </a:solidFill>
              </a:rPr>
              <a:t>б - футеровка тигля: </a:t>
            </a:r>
            <a:r>
              <a:rPr lang="ru-RU" sz="1400" dirty="0"/>
              <a:t>1 - подовая плита, 2 - тигель, 3 - воротник, 4 - сливной желоб, </a:t>
            </a:r>
          </a:p>
          <a:p>
            <a:pPr algn="ctr"/>
            <a:r>
              <a:rPr lang="ru-RU" sz="1400" dirty="0"/>
              <a:t>5 - огнеупорная обмазка</a:t>
            </a:r>
          </a:p>
        </p:txBody>
      </p:sp>
      <p:pic>
        <p:nvPicPr>
          <p:cNvPr id="2" name="Рисунок 1">
            <a:extLst>
              <a:ext uri="{FF2B5EF4-FFF2-40B4-BE49-F238E27FC236}">
                <a16:creationId xmlns:a16="http://schemas.microsoft.com/office/drawing/2014/main" id="{8F6B19BE-5A7D-414F-9935-02DDC884F9B9}"/>
              </a:ext>
            </a:extLst>
          </p:cNvPr>
          <p:cNvPicPr>
            <a:picLocks noChangeAspect="1"/>
          </p:cNvPicPr>
          <p:nvPr/>
        </p:nvPicPr>
        <p:blipFill>
          <a:blip r:embed="rId2"/>
          <a:stretch>
            <a:fillRect/>
          </a:stretch>
        </p:blipFill>
        <p:spPr>
          <a:xfrm>
            <a:off x="1185565" y="1110237"/>
            <a:ext cx="6772870" cy="3988591"/>
          </a:xfrm>
          <a:prstGeom prst="rect">
            <a:avLst/>
          </a:prstGeom>
        </p:spPr>
      </p:pic>
    </p:spTree>
    <p:extLst>
      <p:ext uri="{BB962C8B-B14F-4D97-AF65-F5344CB8AC3E}">
        <p14:creationId xmlns:p14="http://schemas.microsoft.com/office/powerpoint/2010/main" val="33349729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3">
            <a:extLst>
              <a:ext uri="{FF2B5EF4-FFF2-40B4-BE49-F238E27FC236}">
                <a16:creationId xmlns:a16="http://schemas.microsoft.com/office/drawing/2014/main" id="{A2A63883-AEAC-1641-8102-B1B20A3B303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313EB6-59EF-104D-9ADA-660F86C660C3}" type="slidenum">
              <a:rPr lang="ru-RU" altLang="x-none"/>
              <a:pPr eaLnBrk="1" hangingPunct="1"/>
              <a:t>2</a:t>
            </a:fld>
            <a:endParaRPr lang="ru-RU" altLang="x-none"/>
          </a:p>
        </p:txBody>
      </p:sp>
      <p:sp>
        <p:nvSpPr>
          <p:cNvPr id="3075" name="Rectangle 4">
            <a:extLst>
              <a:ext uri="{FF2B5EF4-FFF2-40B4-BE49-F238E27FC236}">
                <a16:creationId xmlns:a16="http://schemas.microsoft.com/office/drawing/2014/main" id="{562FAA5F-69C9-4F4C-B8EF-CA1F442E1976}"/>
              </a:ext>
            </a:extLst>
          </p:cNvPr>
          <p:cNvSpPr>
            <a:spLocks noChangeArrowheads="1"/>
          </p:cNvSpPr>
          <p:nvPr/>
        </p:nvSpPr>
        <p:spPr bwMode="auto">
          <a:xfrm>
            <a:off x="611560" y="644545"/>
            <a:ext cx="4142521" cy="5209855"/>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1400" b="1" dirty="0" err="1">
                <a:solidFill>
                  <a:schemeClr val="accent2"/>
                </a:solidFill>
                <a:effectLst>
                  <a:outerShdw blurRad="38100" dist="38100" dir="2700000" algn="tl">
                    <a:srgbClr val="C0C0C0"/>
                  </a:outerShdw>
                </a:effectLst>
                <a:latin typeface="Arial" charset="0"/>
              </a:rPr>
              <a:t>Дәріс</a:t>
            </a:r>
            <a:r>
              <a:rPr lang="ru-RU" sz="1400" b="1" dirty="0">
                <a:solidFill>
                  <a:schemeClr val="accent2"/>
                </a:solidFill>
                <a:effectLst>
                  <a:outerShdw blurRad="38100" dist="38100" dir="2700000" algn="tl">
                    <a:srgbClr val="C0C0C0"/>
                  </a:outerShdw>
                </a:effectLst>
                <a:latin typeface="Arial" charset="0"/>
              </a:rPr>
              <a:t> </a:t>
            </a:r>
            <a:r>
              <a:rPr lang="ru-RU" sz="1400" b="1" dirty="0" err="1">
                <a:solidFill>
                  <a:schemeClr val="accent2"/>
                </a:solidFill>
                <a:effectLst>
                  <a:outerShdw blurRad="38100" dist="38100" dir="2700000" algn="tl">
                    <a:srgbClr val="C0C0C0"/>
                  </a:outerShdw>
                </a:effectLst>
                <a:latin typeface="Arial" charset="0"/>
              </a:rPr>
              <a:t>жоспары</a:t>
            </a:r>
            <a:endParaRPr lang="ru-RU" sz="1400" b="1" dirty="0">
              <a:solidFill>
                <a:schemeClr val="accent2"/>
              </a:solidFill>
              <a:effectLst>
                <a:outerShdw blurRad="38100" dist="38100" dir="2700000" algn="tl">
                  <a:srgbClr val="C0C0C0"/>
                </a:outerShdw>
              </a:effectLst>
              <a:latin typeface="Arial" charset="0"/>
            </a:endParaRPr>
          </a:p>
          <a:p>
            <a:pPr algn="ctr">
              <a:defRPr/>
            </a:pPr>
            <a:endParaRPr lang="ru-RU" sz="1400" dirty="0">
              <a:solidFill>
                <a:schemeClr val="accent2"/>
              </a:solidFill>
              <a:effectLst>
                <a:outerShdw blurRad="38100" dist="38100" dir="2700000" algn="tl">
                  <a:srgbClr val="C0C0C0"/>
                </a:outerShdw>
              </a:effectLst>
              <a:latin typeface="Arial" charset="0"/>
            </a:endParaRPr>
          </a:p>
          <a:p>
            <a:pPr marL="342900" indent="-342900">
              <a:buFont typeface="+mj-lt"/>
              <a:buAutoNum type="arabicPeriod"/>
              <a:defRPr/>
            </a:pPr>
            <a:r>
              <a:rPr lang="ru-RU" sz="1400" dirty="0" err="1">
                <a:latin typeface="Arial" charset="0"/>
              </a:rPr>
              <a:t>Электробалқыту</a:t>
            </a:r>
            <a:r>
              <a:rPr lang="ru-RU" sz="1400" dirty="0">
                <a:latin typeface="Arial" charset="0"/>
              </a:rPr>
              <a:t> </a:t>
            </a:r>
            <a:r>
              <a:rPr lang="ru-RU" sz="1400" dirty="0" err="1">
                <a:latin typeface="Arial" charset="0"/>
              </a:rPr>
              <a:t>процестерінің</a:t>
            </a:r>
            <a:r>
              <a:rPr lang="ru-RU" sz="1400" dirty="0">
                <a:latin typeface="Arial" charset="0"/>
              </a:rPr>
              <a:t> </a:t>
            </a:r>
            <a:r>
              <a:rPr lang="ru-RU" sz="1400" dirty="0" err="1">
                <a:latin typeface="Arial" charset="0"/>
              </a:rPr>
              <a:t>мәні</a:t>
            </a:r>
            <a:endParaRPr lang="ru-RU" sz="1400" dirty="0">
              <a:latin typeface="Arial" charset="0"/>
            </a:endParaRPr>
          </a:p>
          <a:p>
            <a:pPr marL="342900" indent="-342900">
              <a:buFont typeface="+mj-lt"/>
              <a:buAutoNum type="arabicPeriod"/>
              <a:defRPr/>
            </a:pPr>
            <a:r>
              <a:rPr lang="ru-RU" sz="1400" dirty="0" err="1">
                <a:latin typeface="Arial" charset="0"/>
              </a:rPr>
              <a:t>Кедергілік</a:t>
            </a:r>
            <a:r>
              <a:rPr lang="ru-RU" sz="1400" dirty="0">
                <a:latin typeface="Arial" charset="0"/>
              </a:rPr>
              <a:t> </a:t>
            </a:r>
            <a:r>
              <a:rPr lang="ru-RU" sz="1400" dirty="0" err="1">
                <a:latin typeface="Arial" charset="0"/>
              </a:rPr>
              <a:t>пештердің</a:t>
            </a:r>
            <a:r>
              <a:rPr lang="ru-RU" sz="1400" dirty="0">
                <a:latin typeface="Arial" charset="0"/>
              </a:rPr>
              <a:t> </a:t>
            </a:r>
            <a:r>
              <a:rPr lang="ru-RU" sz="1400" dirty="0" err="1">
                <a:latin typeface="Arial" charset="0"/>
              </a:rPr>
              <a:t>жұмыс</a:t>
            </a:r>
            <a:r>
              <a:rPr lang="ru-RU" sz="1400" dirty="0">
                <a:latin typeface="Arial" charset="0"/>
              </a:rPr>
              <a:t> </a:t>
            </a:r>
            <a:r>
              <a:rPr lang="ru-RU" sz="1400" dirty="0" err="1">
                <a:latin typeface="Arial" charset="0"/>
              </a:rPr>
              <a:t>жасау</a:t>
            </a:r>
            <a:r>
              <a:rPr lang="ru-RU" sz="1400" dirty="0">
                <a:latin typeface="Arial" charset="0"/>
              </a:rPr>
              <a:t> </a:t>
            </a:r>
            <a:r>
              <a:rPr lang="ru-RU" sz="1400" dirty="0" err="1">
                <a:latin typeface="Arial" charset="0"/>
              </a:rPr>
              <a:t>принциптері</a:t>
            </a:r>
            <a:endParaRPr lang="ru-RU" sz="1400" dirty="0">
              <a:latin typeface="Arial" charset="0"/>
            </a:endParaRPr>
          </a:p>
          <a:p>
            <a:pPr marL="342900" indent="-342900">
              <a:buFont typeface="+mj-lt"/>
              <a:buAutoNum type="arabicPeriod"/>
              <a:defRPr/>
            </a:pPr>
            <a:r>
              <a:rPr lang="ru-RU" sz="1400" dirty="0" err="1"/>
              <a:t>Доғалы</a:t>
            </a:r>
            <a:r>
              <a:rPr lang="ru-RU" sz="1400" dirty="0"/>
              <a:t> </a:t>
            </a:r>
            <a:r>
              <a:rPr lang="ru-RU" sz="1400" dirty="0" err="1"/>
              <a:t>пештер</a:t>
            </a:r>
            <a:r>
              <a:rPr lang="ru-RU" sz="1400" dirty="0"/>
              <a:t>. </a:t>
            </a:r>
            <a:r>
              <a:rPr lang="ru-RU" sz="1400" dirty="0" err="1"/>
              <a:t>Түрлері</a:t>
            </a:r>
            <a:r>
              <a:rPr lang="ru-RU" sz="1400" dirty="0"/>
              <a:t> </a:t>
            </a:r>
            <a:r>
              <a:rPr lang="ru-RU" sz="1400" dirty="0" err="1"/>
              <a:t>және</a:t>
            </a:r>
            <a:r>
              <a:rPr lang="ru-RU" sz="1400" dirty="0"/>
              <a:t> </a:t>
            </a:r>
            <a:r>
              <a:rPr lang="ru-RU" sz="1400" dirty="0" err="1"/>
              <a:t>сипаттамалары</a:t>
            </a:r>
            <a:endParaRPr lang="ru-RU" sz="1400" dirty="0"/>
          </a:p>
          <a:p>
            <a:pPr marL="342900" lvl="0" indent="-342900">
              <a:buFont typeface="+mj-lt"/>
              <a:buAutoNum type="arabicPeriod"/>
            </a:pPr>
            <a:r>
              <a:rPr lang="ru-RU" sz="1400" dirty="0" err="1">
                <a:latin typeface="Arial" charset="0"/>
              </a:rPr>
              <a:t>Индукциялық</a:t>
            </a:r>
            <a:r>
              <a:rPr lang="ru-RU" sz="1400" dirty="0">
                <a:latin typeface="Arial" charset="0"/>
              </a:rPr>
              <a:t> </a:t>
            </a:r>
            <a:r>
              <a:rPr lang="ru-RU" sz="1400" dirty="0" err="1">
                <a:latin typeface="Arial" charset="0"/>
              </a:rPr>
              <a:t>пештердің</a:t>
            </a:r>
            <a:r>
              <a:rPr lang="ru-RU" sz="1400" dirty="0">
                <a:latin typeface="Arial" charset="0"/>
              </a:rPr>
              <a:t> </a:t>
            </a:r>
            <a:r>
              <a:rPr lang="ru-RU" sz="1400" dirty="0" err="1">
                <a:latin typeface="Arial" charset="0"/>
              </a:rPr>
              <a:t>сипаттамалары</a:t>
            </a:r>
            <a:r>
              <a:rPr lang="ru-RU" sz="1400" dirty="0">
                <a:latin typeface="Arial" charset="0"/>
              </a:rPr>
              <a:t>, </a:t>
            </a:r>
            <a:r>
              <a:rPr lang="ru-RU" sz="1400" dirty="0" err="1">
                <a:latin typeface="Arial" charset="0"/>
              </a:rPr>
              <a:t>түрлері</a:t>
            </a:r>
            <a:r>
              <a:rPr lang="ru-RU" sz="1400" dirty="0">
                <a:latin typeface="Arial" charset="0"/>
              </a:rPr>
              <a:t>, </a:t>
            </a:r>
            <a:r>
              <a:rPr lang="ru-RU" sz="1400" dirty="0" err="1">
                <a:latin typeface="Arial" charset="0"/>
              </a:rPr>
              <a:t>жұмыс</a:t>
            </a:r>
            <a:r>
              <a:rPr lang="ru-RU" sz="1400" dirty="0">
                <a:latin typeface="Arial" charset="0"/>
              </a:rPr>
              <a:t> </a:t>
            </a:r>
            <a:r>
              <a:rPr lang="ru-RU" sz="1400" dirty="0" err="1">
                <a:latin typeface="Arial" charset="0"/>
              </a:rPr>
              <a:t>принципі</a:t>
            </a:r>
            <a:endParaRPr lang="ru-RU" sz="1400" dirty="0">
              <a:latin typeface="Arial" charset="0"/>
            </a:endParaRPr>
          </a:p>
          <a:p>
            <a:pPr marL="342900" lvl="0" indent="-342900">
              <a:buFont typeface="+mj-lt"/>
              <a:buAutoNum type="arabicPeriod"/>
            </a:pPr>
            <a:r>
              <a:rPr lang="ru-RU" sz="1400" dirty="0" err="1">
                <a:latin typeface="Arial" charset="0"/>
              </a:rPr>
              <a:t>Электронды</a:t>
            </a:r>
            <a:r>
              <a:rPr lang="ru-RU" sz="1400" dirty="0">
                <a:latin typeface="Arial" charset="0"/>
              </a:rPr>
              <a:t> </a:t>
            </a:r>
            <a:r>
              <a:rPr lang="ru-RU" sz="1400" dirty="0" err="1">
                <a:latin typeface="Arial" charset="0"/>
              </a:rPr>
              <a:t>сәулелер</a:t>
            </a:r>
            <a:r>
              <a:rPr lang="ru-RU" sz="1400" dirty="0">
                <a:latin typeface="Arial" charset="0"/>
              </a:rPr>
              <a:t> </a:t>
            </a:r>
            <a:r>
              <a:rPr lang="ru-RU" sz="1400" dirty="0" err="1">
                <a:latin typeface="Arial" charset="0"/>
              </a:rPr>
              <a:t>қондырғыларының</a:t>
            </a:r>
            <a:r>
              <a:rPr lang="ru-RU" sz="1400" dirty="0">
                <a:latin typeface="Arial" charset="0"/>
              </a:rPr>
              <a:t> </a:t>
            </a:r>
            <a:r>
              <a:rPr lang="ru-RU" sz="1400" dirty="0" err="1">
                <a:latin typeface="Arial" charset="0"/>
              </a:rPr>
              <a:t>сипаттамалары</a:t>
            </a:r>
            <a:endParaRPr lang="ru-RU" sz="1400" dirty="0">
              <a:latin typeface="Arial" charset="0"/>
            </a:endParaRPr>
          </a:p>
          <a:p>
            <a:pPr marL="342900" lvl="0" indent="-342900">
              <a:buFont typeface="+mj-lt"/>
              <a:buAutoNum type="arabicPeriod"/>
            </a:pPr>
            <a:r>
              <a:rPr lang="ru-RU" sz="1400" dirty="0" err="1">
                <a:latin typeface="Arial" charset="0"/>
              </a:rPr>
              <a:t>Доғалық</a:t>
            </a:r>
            <a:r>
              <a:rPr lang="ru-RU" sz="1400" dirty="0">
                <a:latin typeface="Arial" charset="0"/>
              </a:rPr>
              <a:t> разряд </a:t>
            </a:r>
            <a:r>
              <a:rPr lang="ru-RU" sz="1400" dirty="0" err="1">
                <a:latin typeface="Arial" charset="0"/>
              </a:rPr>
              <a:t>және</a:t>
            </a:r>
            <a:r>
              <a:rPr lang="ru-RU" sz="1400" dirty="0">
                <a:latin typeface="Arial" charset="0"/>
              </a:rPr>
              <a:t> </a:t>
            </a:r>
            <a:r>
              <a:rPr lang="ru-RU" sz="1400" dirty="0" err="1">
                <a:latin typeface="Arial" charset="0"/>
              </a:rPr>
              <a:t>оның</a:t>
            </a:r>
            <a:r>
              <a:rPr lang="ru-RU" sz="1400" dirty="0">
                <a:latin typeface="Arial" charset="0"/>
              </a:rPr>
              <a:t> </a:t>
            </a:r>
            <a:r>
              <a:rPr lang="ru-RU" sz="1400" dirty="0" err="1">
                <a:latin typeface="Arial" charset="0"/>
              </a:rPr>
              <a:t>табиғаты</a:t>
            </a:r>
            <a:endParaRPr lang="ru-RU" sz="1400" dirty="0">
              <a:latin typeface="Arial" charset="0"/>
            </a:endParaRPr>
          </a:p>
          <a:p>
            <a:pPr marL="342900" lvl="0" indent="-342900">
              <a:buFont typeface="+mj-lt"/>
              <a:buAutoNum type="arabicPeriod"/>
            </a:pPr>
            <a:r>
              <a:rPr lang="ru-RU" sz="1400" dirty="0" err="1">
                <a:latin typeface="Arial" charset="0"/>
              </a:rPr>
              <a:t>Айнымалы</a:t>
            </a:r>
            <a:r>
              <a:rPr lang="ru-RU" sz="1400" dirty="0">
                <a:latin typeface="Arial" charset="0"/>
              </a:rPr>
              <a:t> </a:t>
            </a:r>
            <a:r>
              <a:rPr lang="ru-RU" sz="1400" dirty="0" err="1">
                <a:latin typeface="Arial" charset="0"/>
              </a:rPr>
              <a:t>және</a:t>
            </a:r>
            <a:r>
              <a:rPr lang="ru-RU" sz="1400" dirty="0">
                <a:latin typeface="Arial" charset="0"/>
              </a:rPr>
              <a:t> </a:t>
            </a:r>
            <a:r>
              <a:rPr lang="ru-RU" sz="1400" dirty="0" err="1">
                <a:latin typeface="Arial" charset="0"/>
              </a:rPr>
              <a:t>тұрақты</a:t>
            </a:r>
            <a:r>
              <a:rPr lang="ru-RU" sz="1400" dirty="0">
                <a:latin typeface="Arial" charset="0"/>
              </a:rPr>
              <a:t> </a:t>
            </a:r>
            <a:r>
              <a:rPr lang="ru-RU" sz="1400" dirty="0" err="1">
                <a:latin typeface="Arial" charset="0"/>
              </a:rPr>
              <a:t>доға</a:t>
            </a:r>
            <a:endParaRPr lang="ru-RU" sz="1400" dirty="0">
              <a:latin typeface="Arial" charset="0"/>
            </a:endParaRPr>
          </a:p>
          <a:p>
            <a:pPr marL="342900" lvl="0" indent="-342900">
              <a:buFont typeface="+mj-lt"/>
              <a:buAutoNum type="arabicPeriod"/>
            </a:pPr>
            <a:r>
              <a:rPr lang="ru-RU" sz="1400" dirty="0" err="1">
                <a:latin typeface="Arial" charset="0"/>
              </a:rPr>
              <a:t>Вакуумдағы</a:t>
            </a:r>
            <a:r>
              <a:rPr lang="ru-RU" sz="1400" dirty="0">
                <a:latin typeface="Arial" charset="0"/>
              </a:rPr>
              <a:t> </a:t>
            </a:r>
            <a:r>
              <a:rPr lang="ru-RU" sz="1400" dirty="0" err="1">
                <a:latin typeface="Arial" charset="0"/>
              </a:rPr>
              <a:t>электр</a:t>
            </a:r>
            <a:r>
              <a:rPr lang="ru-RU" sz="1400" dirty="0">
                <a:latin typeface="Arial" charset="0"/>
              </a:rPr>
              <a:t> </a:t>
            </a:r>
            <a:r>
              <a:rPr lang="ru-RU" sz="1400" dirty="0" err="1">
                <a:latin typeface="Arial" charset="0"/>
              </a:rPr>
              <a:t>доғасы</a:t>
            </a:r>
            <a:endParaRPr lang="ru-RU" sz="1400" dirty="0">
              <a:latin typeface="Arial" charset="0"/>
            </a:endParaRPr>
          </a:p>
          <a:p>
            <a:pPr marL="342900" lvl="0" indent="-342900">
              <a:buFont typeface="+mj-lt"/>
              <a:buAutoNum type="arabicPeriod"/>
            </a:pPr>
            <a:r>
              <a:rPr lang="ru-RU" sz="1400" dirty="0">
                <a:latin typeface="Arial" charset="0"/>
              </a:rPr>
              <a:t>Электр </a:t>
            </a:r>
            <a:r>
              <a:rPr lang="ru-RU" sz="1400" dirty="0" err="1">
                <a:latin typeface="Arial" charset="0"/>
              </a:rPr>
              <a:t>доғалық</a:t>
            </a:r>
            <a:r>
              <a:rPr lang="ru-RU" sz="1400" dirty="0">
                <a:latin typeface="Arial" charset="0"/>
              </a:rPr>
              <a:t> </a:t>
            </a:r>
            <a:r>
              <a:rPr lang="ru-RU" sz="1400" dirty="0" err="1">
                <a:latin typeface="Arial" charset="0"/>
              </a:rPr>
              <a:t>пештерінің</a:t>
            </a:r>
            <a:r>
              <a:rPr lang="ru-RU" sz="1400" dirty="0">
                <a:latin typeface="Arial" charset="0"/>
              </a:rPr>
              <a:t> </a:t>
            </a:r>
            <a:r>
              <a:rPr lang="ru-RU" sz="1400" dirty="0" err="1">
                <a:latin typeface="Arial" charset="0"/>
              </a:rPr>
              <a:t>жұмыс</a:t>
            </a:r>
            <a:r>
              <a:rPr lang="ru-RU" sz="1400" dirty="0">
                <a:latin typeface="Arial" charset="0"/>
              </a:rPr>
              <a:t> </a:t>
            </a:r>
            <a:r>
              <a:rPr lang="ru-RU" sz="1400" dirty="0" err="1">
                <a:latin typeface="Arial" charset="0"/>
              </a:rPr>
              <a:t>кеңістігінде</a:t>
            </a:r>
            <a:r>
              <a:rPr lang="ru-RU" sz="1400" dirty="0">
                <a:latin typeface="Arial" charset="0"/>
              </a:rPr>
              <a:t> </a:t>
            </a:r>
            <a:r>
              <a:rPr lang="ru-RU" sz="1400" dirty="0" err="1">
                <a:latin typeface="Arial" charset="0"/>
              </a:rPr>
              <a:t>жылу</a:t>
            </a:r>
            <a:r>
              <a:rPr lang="ru-RU" sz="1400" dirty="0">
                <a:latin typeface="Arial" charset="0"/>
              </a:rPr>
              <a:t> беру</a:t>
            </a:r>
          </a:p>
        </p:txBody>
      </p:sp>
      <p:sp>
        <p:nvSpPr>
          <p:cNvPr id="2" name="TextBox 1">
            <a:extLst>
              <a:ext uri="{FF2B5EF4-FFF2-40B4-BE49-F238E27FC236}">
                <a16:creationId xmlns:a16="http://schemas.microsoft.com/office/drawing/2014/main" id="{ADB7247F-431E-3B4E-A93F-CA2D3E2FD646}"/>
              </a:ext>
            </a:extLst>
          </p:cNvPr>
          <p:cNvSpPr txBox="1"/>
          <p:nvPr/>
        </p:nvSpPr>
        <p:spPr>
          <a:xfrm>
            <a:off x="5533256" y="644545"/>
            <a:ext cx="3610744" cy="5632311"/>
          </a:xfrm>
          <a:prstGeom prst="rect">
            <a:avLst/>
          </a:prstGeom>
          <a:noFill/>
        </p:spPr>
        <p:txBody>
          <a:bodyPr wrap="square" rtlCol="0">
            <a:spAutoFit/>
          </a:bodyPr>
          <a:lstStyle/>
          <a:p>
            <a:pPr algn="ctr">
              <a:defRPr/>
            </a:pPr>
            <a:r>
              <a:rPr lang="ru-RU" b="1" dirty="0">
                <a:solidFill>
                  <a:schemeClr val="accent2"/>
                </a:solidFill>
                <a:effectLst>
                  <a:outerShdw blurRad="38100" dist="38100" dir="2700000" algn="tl">
                    <a:srgbClr val="C0C0C0"/>
                  </a:outerShdw>
                </a:effectLst>
                <a:latin typeface="Arial" charset="0"/>
              </a:rPr>
              <a:t>ГЛОССАРИЙ</a:t>
            </a:r>
          </a:p>
          <a:p>
            <a:pPr>
              <a:defRPr/>
            </a:pPr>
            <a:endParaRPr lang="ru-RU" dirty="0">
              <a:solidFill>
                <a:schemeClr val="accent2"/>
              </a:solidFill>
              <a:effectLst>
                <a:outerShdw blurRad="38100" dist="38100" dir="2700000" algn="tl">
                  <a:srgbClr val="C0C0C0"/>
                </a:outerShdw>
              </a:effectLst>
              <a:latin typeface="Arial" charset="0"/>
            </a:endParaRPr>
          </a:p>
          <a:p>
            <a:r>
              <a:rPr lang="ru-RU" b="1" dirty="0"/>
              <a:t> </a:t>
            </a:r>
            <a:r>
              <a:rPr lang="ru-RU" dirty="0"/>
              <a:t>Электр </a:t>
            </a:r>
            <a:r>
              <a:rPr lang="ru-RU" dirty="0" err="1"/>
              <a:t>доғасы</a:t>
            </a:r>
            <a:endParaRPr lang="ru-RU" dirty="0"/>
          </a:p>
          <a:p>
            <a:pPr lvl="0"/>
            <a:r>
              <a:rPr lang="ru-RU" dirty="0"/>
              <a:t>Плазма</a:t>
            </a:r>
          </a:p>
          <a:p>
            <a:pPr lvl="0"/>
            <a:r>
              <a:rPr lang="ru-RU" dirty="0" err="1"/>
              <a:t>Иондану</a:t>
            </a:r>
            <a:endParaRPr lang="ru-RU" dirty="0"/>
          </a:p>
          <a:p>
            <a:pPr lvl="0"/>
            <a:r>
              <a:rPr lang="ru-RU" dirty="0"/>
              <a:t>Электр </a:t>
            </a:r>
            <a:r>
              <a:rPr lang="ru-RU" dirty="0" err="1"/>
              <a:t>қуаты</a:t>
            </a:r>
            <a:endParaRPr lang="ru-RU" dirty="0"/>
          </a:p>
          <a:p>
            <a:pPr lvl="0"/>
            <a:r>
              <a:rPr lang="ru-RU" dirty="0"/>
              <a:t>Жану </a:t>
            </a:r>
            <a:r>
              <a:rPr lang="ru-RU" dirty="0" err="1"/>
              <a:t>жылуы</a:t>
            </a:r>
            <a:endParaRPr lang="ru-RU" dirty="0"/>
          </a:p>
          <a:p>
            <a:pPr lvl="0"/>
            <a:r>
              <a:rPr lang="ru-RU" dirty="0" err="1"/>
              <a:t>Магнитті</a:t>
            </a:r>
            <a:r>
              <a:rPr lang="ru-RU" dirty="0"/>
              <a:t> индукция</a:t>
            </a:r>
          </a:p>
          <a:p>
            <a:pPr lvl="0"/>
            <a:r>
              <a:rPr lang="ru-RU" dirty="0" err="1"/>
              <a:t>Кедергілік</a:t>
            </a:r>
            <a:r>
              <a:rPr lang="ru-RU" dirty="0"/>
              <a:t> пеш</a:t>
            </a:r>
          </a:p>
          <a:p>
            <a:pPr lvl="0"/>
            <a:r>
              <a:rPr lang="ru-RU" dirty="0" err="1"/>
              <a:t>Доғалық</a:t>
            </a:r>
            <a:r>
              <a:rPr lang="ru-RU" dirty="0"/>
              <a:t> пеш</a:t>
            </a:r>
          </a:p>
          <a:p>
            <a:pPr lvl="0"/>
            <a:r>
              <a:rPr lang="ru-RU" dirty="0" err="1"/>
              <a:t>Индукциялық</a:t>
            </a:r>
            <a:r>
              <a:rPr lang="ru-RU" dirty="0"/>
              <a:t> пеш</a:t>
            </a:r>
          </a:p>
          <a:p>
            <a:pPr lvl="0"/>
            <a:r>
              <a:rPr lang="ru-RU" dirty="0" err="1"/>
              <a:t>Электронды</a:t>
            </a:r>
            <a:r>
              <a:rPr lang="ru-RU" dirty="0"/>
              <a:t> </a:t>
            </a:r>
            <a:r>
              <a:rPr lang="ru-RU" dirty="0" err="1"/>
              <a:t>сәулелену</a:t>
            </a:r>
            <a:r>
              <a:rPr lang="ru-RU" dirty="0"/>
              <a:t> </a:t>
            </a:r>
            <a:r>
              <a:rPr lang="ru-RU" dirty="0" err="1"/>
              <a:t>қондырғысы</a:t>
            </a:r>
            <a:endParaRPr lang="ru-RU" dirty="0"/>
          </a:p>
          <a:p>
            <a:pPr lvl="0"/>
            <a:r>
              <a:rPr lang="ru-RU" dirty="0"/>
              <a:t>Радиация</a:t>
            </a:r>
          </a:p>
          <a:p>
            <a:pPr lvl="0"/>
            <a:r>
              <a:rPr lang="ru-RU" dirty="0" err="1"/>
              <a:t>Жылу</a:t>
            </a:r>
            <a:r>
              <a:rPr lang="ru-RU" dirty="0"/>
              <a:t> </a:t>
            </a:r>
            <a:r>
              <a:rPr lang="ru-RU" dirty="0" err="1"/>
              <a:t>өткізгіштік</a:t>
            </a:r>
            <a:endParaRPr lang="ru-RU" dirty="0"/>
          </a:p>
          <a:p>
            <a:pPr lvl="0"/>
            <a:r>
              <a:rPr lang="ru-RU" dirty="0"/>
              <a:t>Конвекция</a:t>
            </a:r>
          </a:p>
          <a:p>
            <a:pPr lvl="0"/>
            <a:r>
              <a:rPr lang="ru-RU" dirty="0" err="1"/>
              <a:t>Айнымалы</a:t>
            </a:r>
            <a:r>
              <a:rPr lang="ru-RU" dirty="0"/>
              <a:t> </a:t>
            </a:r>
            <a:r>
              <a:rPr lang="ru-RU" dirty="0" err="1"/>
              <a:t>тоқ</a:t>
            </a:r>
            <a:endParaRPr lang="ru-RU" dirty="0"/>
          </a:p>
          <a:p>
            <a:pPr lvl="0"/>
            <a:r>
              <a:rPr lang="ru-RU" dirty="0" err="1"/>
              <a:t>Тұрақты</a:t>
            </a:r>
            <a:r>
              <a:rPr lang="ru-RU" dirty="0"/>
              <a:t> </a:t>
            </a:r>
            <a:r>
              <a:rPr lang="ru-RU" dirty="0" err="1"/>
              <a:t>тоқ</a:t>
            </a:r>
            <a:endParaRPr lang="ru-RU" dirty="0"/>
          </a:p>
          <a:p>
            <a:pPr lvl="0"/>
            <a:r>
              <a:rPr lang="ru-RU" dirty="0" err="1"/>
              <a:t>Вакуумдағы</a:t>
            </a:r>
            <a:r>
              <a:rPr lang="ru-RU" dirty="0"/>
              <a:t> </a:t>
            </a:r>
            <a:r>
              <a:rPr lang="ru-RU" dirty="0" err="1"/>
              <a:t>жылуалмасу</a:t>
            </a:r>
            <a:endParaRPr lang="ru-RU" dirty="0"/>
          </a:p>
          <a:p>
            <a:pPr>
              <a:defRPr/>
            </a:pPr>
            <a:endParaRPr lang="x-none"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20</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251520" y="332656"/>
            <a:ext cx="8568952"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3. </a:t>
            </a:r>
            <a:r>
              <a:rPr lang="ru-RU" sz="2800" b="1" dirty="0" err="1"/>
              <a:t>Индукциялық</a:t>
            </a:r>
            <a:r>
              <a:rPr lang="ru-RU" sz="2800" b="1" dirty="0"/>
              <a:t> </a:t>
            </a:r>
            <a:r>
              <a:rPr lang="ru-RU" sz="2800" b="1" dirty="0" err="1"/>
              <a:t>пештердің</a:t>
            </a:r>
            <a:r>
              <a:rPr lang="ru-RU" sz="2800" b="1" dirty="0"/>
              <a:t> </a:t>
            </a:r>
            <a:r>
              <a:rPr lang="ru-RU" sz="2800" b="1" dirty="0" err="1"/>
              <a:t>сипаттамалары</a:t>
            </a:r>
            <a:r>
              <a:rPr lang="ru-RU" sz="2800" b="1" dirty="0"/>
              <a:t>, </a:t>
            </a:r>
            <a:r>
              <a:rPr lang="ru-RU" sz="2800" b="1" dirty="0" err="1"/>
              <a:t>түрлері</a:t>
            </a:r>
            <a:r>
              <a:rPr lang="ru-RU" sz="2800" b="1" dirty="0"/>
              <a:t>, </a:t>
            </a:r>
            <a:r>
              <a:rPr lang="ru-RU" sz="2800" b="1" dirty="0" err="1"/>
              <a:t>жұмыс</a:t>
            </a:r>
            <a:r>
              <a:rPr lang="ru-RU" sz="2800" b="1" dirty="0"/>
              <a:t> </a:t>
            </a:r>
            <a:r>
              <a:rPr lang="ru-RU" sz="2800" b="1" dirty="0" err="1"/>
              <a:t>жасау</a:t>
            </a:r>
            <a:r>
              <a:rPr lang="ru-RU" sz="2800" b="1" dirty="0"/>
              <a:t> </a:t>
            </a:r>
            <a:r>
              <a:rPr lang="ru-RU" sz="2800" b="1" dirty="0" err="1"/>
              <a:t>принципі</a:t>
            </a:r>
            <a:endParaRPr lang="ru-RU" sz="2800" b="1" dirty="0">
              <a:solidFill>
                <a:schemeClr val="accent1">
                  <a:lumMod val="50000"/>
                </a:schemeClr>
              </a:solidFill>
              <a:latin typeface="Arial" charset="0"/>
            </a:endParaRPr>
          </a:p>
          <a:p>
            <a:pPr algn="ctr">
              <a:defRPr/>
            </a:pPr>
            <a:endParaRPr lang="ru-RU" sz="2800" b="1" dirty="0">
              <a:solidFill>
                <a:schemeClr val="accent1">
                  <a:lumMod val="50000"/>
                </a:schemeClr>
              </a:solidFill>
              <a:latin typeface="Arial" charset="0"/>
            </a:endParaRPr>
          </a:p>
        </p:txBody>
      </p:sp>
      <p:sp>
        <p:nvSpPr>
          <p:cNvPr id="3" name="TextBox 2">
            <a:extLst>
              <a:ext uri="{FF2B5EF4-FFF2-40B4-BE49-F238E27FC236}">
                <a16:creationId xmlns:a16="http://schemas.microsoft.com/office/drawing/2014/main" id="{59794CF0-F5BD-5844-9F47-BE5136EC3DEF}"/>
              </a:ext>
            </a:extLst>
          </p:cNvPr>
          <p:cNvSpPr txBox="1"/>
          <p:nvPr/>
        </p:nvSpPr>
        <p:spPr>
          <a:xfrm>
            <a:off x="266372" y="1391639"/>
            <a:ext cx="8640960" cy="5078313"/>
          </a:xfrm>
          <a:prstGeom prst="rect">
            <a:avLst/>
          </a:prstGeom>
          <a:noFill/>
        </p:spPr>
        <p:txBody>
          <a:bodyPr wrap="square" rtlCol="0">
            <a:spAutoFit/>
          </a:bodyPr>
          <a:lstStyle/>
          <a:p>
            <a:pPr algn="just"/>
            <a:r>
              <a:rPr lang="ru-RU" dirty="0"/>
              <a:t> </a:t>
            </a:r>
            <a:r>
              <a:rPr lang="ru-RU" dirty="0" err="1"/>
              <a:t>Сондықтан</a:t>
            </a:r>
            <a:r>
              <a:rPr lang="ru-RU" dirty="0"/>
              <a:t> </a:t>
            </a:r>
            <a:r>
              <a:rPr lang="ru-RU" dirty="0" err="1"/>
              <a:t>бұл</a:t>
            </a:r>
            <a:r>
              <a:rPr lang="ru-RU" dirty="0"/>
              <a:t> </a:t>
            </a:r>
            <a:r>
              <a:rPr lang="ru-RU" dirty="0" err="1"/>
              <a:t>пештер</a:t>
            </a:r>
            <a:r>
              <a:rPr lang="ru-RU" dirty="0"/>
              <a:t> </a:t>
            </a:r>
            <a:r>
              <a:rPr lang="ru-RU" dirty="0" err="1"/>
              <a:t>негізінен</a:t>
            </a:r>
            <a:r>
              <a:rPr lang="ru-RU" dirty="0"/>
              <a:t> </a:t>
            </a:r>
            <a:r>
              <a:rPr lang="ru-RU" dirty="0" err="1"/>
              <a:t>төмен</a:t>
            </a:r>
            <a:r>
              <a:rPr lang="ru-RU" dirty="0"/>
              <a:t> </a:t>
            </a:r>
            <a:r>
              <a:rPr lang="ru-RU" dirty="0" err="1"/>
              <a:t>балқитын</a:t>
            </a:r>
            <a:r>
              <a:rPr lang="ru-RU" dirty="0"/>
              <a:t> </a:t>
            </a:r>
            <a:r>
              <a:rPr lang="ru-RU" dirty="0" err="1"/>
              <a:t>түсті</a:t>
            </a:r>
            <a:r>
              <a:rPr lang="ru-RU" dirty="0"/>
              <a:t> </a:t>
            </a:r>
            <a:r>
              <a:rPr lang="ru-RU" dirty="0" err="1"/>
              <a:t>металдарды</a:t>
            </a:r>
            <a:r>
              <a:rPr lang="ru-RU" dirty="0"/>
              <a:t> </a:t>
            </a:r>
            <a:r>
              <a:rPr lang="ru-RU" dirty="0" err="1"/>
              <a:t>балқытуда</a:t>
            </a:r>
            <a:r>
              <a:rPr lang="ru-RU" dirty="0"/>
              <a:t> </a:t>
            </a:r>
            <a:r>
              <a:rPr lang="ru-RU" dirty="0" err="1"/>
              <a:t>қолданылады</a:t>
            </a:r>
            <a:r>
              <a:rPr lang="ru-RU" dirty="0"/>
              <a:t> </a:t>
            </a:r>
            <a:r>
              <a:rPr lang="ru-RU" dirty="0" err="1"/>
              <a:t>және</a:t>
            </a:r>
            <a:r>
              <a:rPr lang="ru-RU" dirty="0"/>
              <a:t> тек </a:t>
            </a:r>
            <a:r>
              <a:rPr lang="ru-RU" dirty="0" err="1"/>
              <a:t>кейбір</a:t>
            </a:r>
            <a:r>
              <a:rPr lang="ru-RU" dirty="0"/>
              <a:t> </a:t>
            </a:r>
            <a:r>
              <a:rPr lang="ru-RU" dirty="0" err="1"/>
              <a:t>жағдайларда</a:t>
            </a:r>
            <a:r>
              <a:rPr lang="ru-RU" dirty="0"/>
              <a:t> </a:t>
            </a:r>
            <a:r>
              <a:rPr lang="ru-RU" dirty="0" err="1"/>
              <a:t>құю</a:t>
            </a:r>
            <a:r>
              <a:rPr lang="ru-RU" dirty="0"/>
              <a:t> </a:t>
            </a:r>
            <a:r>
              <a:rPr lang="ru-RU" dirty="0" err="1"/>
              <a:t>цехтарында</a:t>
            </a:r>
            <a:r>
              <a:rPr lang="ru-RU" dirty="0"/>
              <a:t> </a:t>
            </a:r>
            <a:r>
              <a:rPr lang="ru-RU" dirty="0" err="1"/>
              <a:t>шойынды</a:t>
            </a:r>
            <a:r>
              <a:rPr lang="ru-RU" dirty="0"/>
              <a:t> </a:t>
            </a:r>
            <a:r>
              <a:rPr lang="ru-RU" dirty="0" err="1"/>
              <a:t>балқыту</a:t>
            </a:r>
            <a:r>
              <a:rPr lang="ru-RU" dirty="0"/>
              <a:t> </a:t>
            </a:r>
            <a:r>
              <a:rPr lang="ru-RU" dirty="0" err="1"/>
              <a:t>және</a:t>
            </a:r>
            <a:r>
              <a:rPr lang="ru-RU" dirty="0"/>
              <a:t> </a:t>
            </a:r>
            <a:r>
              <a:rPr lang="ru-RU" dirty="0" err="1"/>
              <a:t>шойынды</a:t>
            </a:r>
            <a:r>
              <a:rPr lang="ru-RU" dirty="0"/>
              <a:t> </a:t>
            </a:r>
            <a:r>
              <a:rPr lang="ru-RU" dirty="0" err="1"/>
              <a:t>қыздыру</a:t>
            </a:r>
            <a:r>
              <a:rPr lang="ru-RU" dirty="0"/>
              <a:t> </a:t>
            </a:r>
            <a:r>
              <a:rPr lang="ru-RU" dirty="0" err="1"/>
              <a:t>үшін</a:t>
            </a:r>
            <a:r>
              <a:rPr lang="ru-RU" dirty="0"/>
              <a:t> </a:t>
            </a:r>
            <a:r>
              <a:rPr lang="ru-RU" dirty="0" err="1"/>
              <a:t>қолданылады</a:t>
            </a:r>
            <a:r>
              <a:rPr lang="ru-RU" dirty="0"/>
              <a:t>.</a:t>
            </a:r>
          </a:p>
          <a:p>
            <a:pPr algn="just"/>
            <a:r>
              <a:rPr lang="ru-RU" dirty="0" err="1"/>
              <a:t>Индукциялық</a:t>
            </a:r>
            <a:r>
              <a:rPr lang="ru-RU" dirty="0"/>
              <a:t> тигель </a:t>
            </a:r>
            <a:r>
              <a:rPr lang="ru-RU" dirty="0" err="1"/>
              <a:t>пештерінің</a:t>
            </a:r>
            <a:r>
              <a:rPr lang="ru-RU" dirty="0"/>
              <a:t> </a:t>
            </a:r>
            <a:r>
              <a:rPr lang="ru-RU" dirty="0" err="1"/>
              <a:t>меншікті</a:t>
            </a:r>
            <a:r>
              <a:rPr lang="ru-RU" dirty="0"/>
              <a:t> </a:t>
            </a:r>
            <a:r>
              <a:rPr lang="ru-RU" dirty="0" err="1"/>
              <a:t>қуаты</a:t>
            </a:r>
            <a:r>
              <a:rPr lang="ru-RU" dirty="0"/>
              <a:t> </a:t>
            </a:r>
            <a:r>
              <a:rPr lang="ru-RU" dirty="0" err="1"/>
              <a:t>едәуір</a:t>
            </a:r>
            <a:r>
              <a:rPr lang="ru-RU" dirty="0"/>
              <a:t> </a:t>
            </a:r>
            <a:r>
              <a:rPr lang="ru-RU" dirty="0" err="1"/>
              <a:t>жоғары</a:t>
            </a:r>
            <a:r>
              <a:rPr lang="ru-RU" dirty="0"/>
              <a:t> </a:t>
            </a:r>
            <a:r>
              <a:rPr lang="ru-RU" dirty="0" err="1"/>
              <a:t>болуы</a:t>
            </a:r>
            <a:r>
              <a:rPr lang="ru-RU" dirty="0"/>
              <a:t> </a:t>
            </a:r>
            <a:r>
              <a:rPr lang="ru-RU" dirty="0" err="1"/>
              <a:t>мүмкін</a:t>
            </a:r>
            <a:r>
              <a:rPr lang="ru-RU" dirty="0"/>
              <a:t>, ал </a:t>
            </a:r>
            <a:r>
              <a:rPr lang="ru-RU" dirty="0" err="1"/>
              <a:t>металдың</a:t>
            </a:r>
            <a:r>
              <a:rPr lang="ru-RU" dirty="0"/>
              <a:t> </a:t>
            </a:r>
            <a:r>
              <a:rPr lang="ru-RU" dirty="0" err="1"/>
              <a:t>магниттік</a:t>
            </a:r>
            <a:r>
              <a:rPr lang="ru-RU" dirty="0"/>
              <a:t> </a:t>
            </a:r>
            <a:r>
              <a:rPr lang="ru-RU" dirty="0" err="1"/>
              <a:t>пештері</a:t>
            </a:r>
            <a:r>
              <a:rPr lang="ru-RU" dirty="0"/>
              <a:t> мен </a:t>
            </a:r>
            <a:r>
              <a:rPr lang="ru-RU" dirty="0" err="1"/>
              <a:t>индуктордың</a:t>
            </a:r>
            <a:r>
              <a:rPr lang="ru-RU" dirty="0"/>
              <a:t> </a:t>
            </a:r>
            <a:r>
              <a:rPr lang="ru-RU" dirty="0" err="1"/>
              <a:t>өзара</a:t>
            </a:r>
            <a:r>
              <a:rPr lang="ru-RU" dirty="0"/>
              <a:t> </a:t>
            </a:r>
            <a:r>
              <a:rPr lang="ru-RU" dirty="0" err="1"/>
              <a:t>әрекеттесуінен</a:t>
            </a:r>
            <a:r>
              <a:rPr lang="ru-RU" dirty="0"/>
              <a:t> </a:t>
            </a:r>
            <a:r>
              <a:rPr lang="ru-RU" dirty="0" err="1"/>
              <a:t>туындайтын</a:t>
            </a:r>
            <a:r>
              <a:rPr lang="ru-RU" dirty="0"/>
              <a:t> </a:t>
            </a:r>
            <a:r>
              <a:rPr lang="ru-RU" dirty="0" err="1"/>
              <a:t>күштер</a:t>
            </a:r>
            <a:r>
              <a:rPr lang="ru-RU" dirty="0"/>
              <a:t> осы </a:t>
            </a:r>
            <a:r>
              <a:rPr lang="ru-RU" dirty="0" err="1"/>
              <a:t>пештердегі</a:t>
            </a:r>
            <a:r>
              <a:rPr lang="ru-RU" dirty="0"/>
              <a:t> </a:t>
            </a:r>
            <a:r>
              <a:rPr lang="ru-RU" dirty="0" err="1"/>
              <a:t>процеске</a:t>
            </a:r>
            <a:r>
              <a:rPr lang="ru-RU" dirty="0"/>
              <a:t> </a:t>
            </a:r>
            <a:r>
              <a:rPr lang="ru-RU" dirty="0" err="1"/>
              <a:t>оң</a:t>
            </a:r>
            <a:r>
              <a:rPr lang="ru-RU" dirty="0"/>
              <a:t> </a:t>
            </a:r>
            <a:r>
              <a:rPr lang="ru-RU" dirty="0" err="1"/>
              <a:t>әсер</a:t>
            </a:r>
            <a:r>
              <a:rPr lang="ru-RU" dirty="0"/>
              <a:t> </a:t>
            </a:r>
            <a:r>
              <a:rPr lang="ru-RU" dirty="0" err="1"/>
              <a:t>етіп</a:t>
            </a:r>
            <a:r>
              <a:rPr lang="ru-RU" dirty="0"/>
              <a:t>, </a:t>
            </a:r>
            <a:r>
              <a:rPr lang="ru-RU" dirty="0" err="1"/>
              <a:t>металдың</a:t>
            </a:r>
            <a:r>
              <a:rPr lang="ru-RU" dirty="0"/>
              <a:t> </a:t>
            </a:r>
            <a:r>
              <a:rPr lang="ru-RU" dirty="0" err="1"/>
              <a:t>араласуына</a:t>
            </a:r>
            <a:r>
              <a:rPr lang="ru-RU" dirty="0"/>
              <a:t> </a:t>
            </a:r>
            <a:r>
              <a:rPr lang="ru-RU" dirty="0" err="1"/>
              <a:t>ықпал</a:t>
            </a:r>
            <a:r>
              <a:rPr lang="ru-RU" dirty="0"/>
              <a:t> </a:t>
            </a:r>
            <a:r>
              <a:rPr lang="ru-RU" dirty="0" err="1"/>
              <a:t>етеді</a:t>
            </a:r>
            <a:r>
              <a:rPr lang="ru-RU" dirty="0"/>
              <a:t>.</a:t>
            </a:r>
          </a:p>
          <a:p>
            <a:pPr algn="just"/>
            <a:r>
              <a:rPr lang="ru-RU" i="1" dirty="0" err="1"/>
              <a:t>Жүрекшесіз</a:t>
            </a:r>
            <a:r>
              <a:rPr lang="ru-RU" i="1" dirty="0"/>
              <a:t> </a:t>
            </a:r>
            <a:r>
              <a:rPr lang="ru-RU" i="1" dirty="0" err="1"/>
              <a:t>индукциялық</a:t>
            </a:r>
            <a:r>
              <a:rPr lang="ru-RU" i="1" dirty="0"/>
              <a:t> </a:t>
            </a:r>
            <a:r>
              <a:rPr lang="ru-RU" i="1" dirty="0" err="1"/>
              <a:t>пештер</a:t>
            </a:r>
            <a:r>
              <a:rPr lang="ru-RU" dirty="0"/>
              <a:t> никель, хром, </a:t>
            </a:r>
            <a:r>
              <a:rPr lang="ru-RU" dirty="0" err="1"/>
              <a:t>темір</a:t>
            </a:r>
            <a:r>
              <a:rPr lang="ru-RU" dirty="0"/>
              <a:t>, кобальт </a:t>
            </a:r>
            <a:r>
              <a:rPr lang="ru-RU" dirty="0" err="1"/>
              <a:t>негізінде</a:t>
            </a:r>
            <a:r>
              <a:rPr lang="ru-RU" dirty="0"/>
              <a:t> </a:t>
            </a:r>
            <a:r>
              <a:rPr lang="ru-RU" dirty="0" err="1"/>
              <a:t>арнайы</a:t>
            </a:r>
            <a:r>
              <a:rPr lang="ru-RU" dirty="0"/>
              <a:t>, </a:t>
            </a:r>
            <a:r>
              <a:rPr lang="ru-RU" dirty="0" err="1"/>
              <a:t>әсіресе</a:t>
            </a:r>
            <a:r>
              <a:rPr lang="ru-RU" dirty="0"/>
              <a:t> аз </a:t>
            </a:r>
            <a:r>
              <a:rPr lang="ru-RU" dirty="0" err="1"/>
              <a:t>көміртекті</a:t>
            </a:r>
            <a:r>
              <a:rPr lang="ru-RU" dirty="0"/>
              <a:t> </a:t>
            </a:r>
            <a:r>
              <a:rPr lang="ru-RU" dirty="0" err="1"/>
              <a:t>болаттар</a:t>
            </a:r>
            <a:r>
              <a:rPr lang="ru-RU" dirty="0"/>
              <a:t> мен </a:t>
            </a:r>
            <a:r>
              <a:rPr lang="ru-RU" dirty="0" err="1"/>
              <a:t>қорытпаларды</a:t>
            </a:r>
            <a:r>
              <a:rPr lang="ru-RU" dirty="0"/>
              <a:t> </a:t>
            </a:r>
            <a:r>
              <a:rPr lang="ru-RU" dirty="0" err="1"/>
              <a:t>балқыту</a:t>
            </a:r>
            <a:r>
              <a:rPr lang="ru-RU" dirty="0"/>
              <a:t> </a:t>
            </a:r>
            <a:r>
              <a:rPr lang="ru-RU" dirty="0" err="1"/>
              <a:t>үшін</a:t>
            </a:r>
            <a:r>
              <a:rPr lang="ru-RU" dirty="0"/>
              <a:t> </a:t>
            </a:r>
            <a:r>
              <a:rPr lang="ru-RU" dirty="0" err="1"/>
              <a:t>қолданылады</a:t>
            </a:r>
            <a:r>
              <a:rPr lang="ru-RU" dirty="0"/>
              <a:t>.</a:t>
            </a:r>
          </a:p>
          <a:p>
            <a:pPr algn="just"/>
            <a:endParaRPr lang="ru-RU" dirty="0"/>
          </a:p>
          <a:p>
            <a:pPr algn="just"/>
            <a:r>
              <a:rPr lang="ru-RU" dirty="0"/>
              <a:t>Тигель </a:t>
            </a:r>
            <a:r>
              <a:rPr lang="ru-RU" dirty="0" err="1"/>
              <a:t>пештерінің</a:t>
            </a:r>
            <a:r>
              <a:rPr lang="ru-RU" dirty="0"/>
              <a:t> </a:t>
            </a:r>
            <a:r>
              <a:rPr lang="ru-RU" dirty="0" err="1"/>
              <a:t>маңызды</a:t>
            </a:r>
            <a:r>
              <a:rPr lang="ru-RU" dirty="0"/>
              <a:t> </a:t>
            </a:r>
            <a:r>
              <a:rPr lang="ru-RU" dirty="0" err="1"/>
              <a:t>артықшылығы</a:t>
            </a:r>
            <a:r>
              <a:rPr lang="ru-RU" dirty="0"/>
              <a:t> </a:t>
            </a:r>
            <a:r>
              <a:rPr lang="ru-RU" dirty="0" err="1"/>
              <a:t>олардың</a:t>
            </a:r>
            <a:r>
              <a:rPr lang="ru-RU" dirty="0"/>
              <a:t> </a:t>
            </a:r>
            <a:r>
              <a:rPr lang="ru-RU" dirty="0" err="1"/>
              <a:t>дизайнының</a:t>
            </a:r>
            <a:r>
              <a:rPr lang="ru-RU" dirty="0"/>
              <a:t> </a:t>
            </a:r>
            <a:r>
              <a:rPr lang="ru-RU" dirty="0" err="1"/>
              <a:t>қарапайымдылығы</a:t>
            </a:r>
            <a:r>
              <a:rPr lang="ru-RU" dirty="0"/>
              <a:t> </a:t>
            </a:r>
            <a:r>
              <a:rPr lang="ru-RU" dirty="0" err="1"/>
              <a:t>және</a:t>
            </a:r>
            <a:r>
              <a:rPr lang="ru-RU" dirty="0"/>
              <a:t> </a:t>
            </a:r>
            <a:r>
              <a:rPr lang="ru-RU" dirty="0" err="1"/>
              <a:t>шағын</a:t>
            </a:r>
            <a:r>
              <a:rPr lang="ru-RU" dirty="0"/>
              <a:t> </a:t>
            </a:r>
            <a:r>
              <a:rPr lang="ru-RU" dirty="0" err="1"/>
              <a:t>өлшемді</a:t>
            </a:r>
            <a:r>
              <a:rPr lang="ru-RU" dirty="0"/>
              <a:t> </a:t>
            </a:r>
            <a:r>
              <a:rPr lang="ru-RU" dirty="0" err="1"/>
              <a:t>болуы</a:t>
            </a:r>
            <a:r>
              <a:rPr lang="ru-RU" dirty="0"/>
              <a:t>. </a:t>
            </a:r>
            <a:r>
              <a:rPr lang="ru-RU" dirty="0" err="1"/>
              <a:t>Осының</a:t>
            </a:r>
            <a:r>
              <a:rPr lang="ru-RU" dirty="0"/>
              <a:t> </a:t>
            </a:r>
            <a:r>
              <a:rPr lang="ru-RU" dirty="0" err="1"/>
              <a:t>арқасында</a:t>
            </a:r>
            <a:r>
              <a:rPr lang="ru-RU" dirty="0"/>
              <a:t> </a:t>
            </a:r>
            <a:r>
              <a:rPr lang="ru-RU" dirty="0" err="1"/>
              <a:t>оларды</a:t>
            </a:r>
            <a:r>
              <a:rPr lang="ru-RU" dirty="0"/>
              <a:t> </a:t>
            </a:r>
            <a:r>
              <a:rPr lang="ru-RU" dirty="0" err="1"/>
              <a:t>толығымен</a:t>
            </a:r>
            <a:r>
              <a:rPr lang="ru-RU" dirty="0"/>
              <a:t> </a:t>
            </a:r>
            <a:r>
              <a:rPr lang="ru-RU" dirty="0" err="1"/>
              <a:t>вакуумдық</a:t>
            </a:r>
            <a:r>
              <a:rPr lang="ru-RU" dirty="0"/>
              <a:t> </a:t>
            </a:r>
            <a:r>
              <a:rPr lang="ru-RU" dirty="0" err="1"/>
              <a:t>камераға</a:t>
            </a:r>
            <a:r>
              <a:rPr lang="ru-RU" dirty="0"/>
              <a:t> </a:t>
            </a:r>
            <a:r>
              <a:rPr lang="ru-RU" dirty="0" err="1"/>
              <a:t>орналастыруға</a:t>
            </a:r>
            <a:r>
              <a:rPr lang="ru-RU" dirty="0"/>
              <a:t> </a:t>
            </a:r>
            <a:r>
              <a:rPr lang="ru-RU" dirty="0" err="1"/>
              <a:t>болады</a:t>
            </a:r>
            <a:r>
              <a:rPr lang="ru-RU" dirty="0"/>
              <a:t> </a:t>
            </a:r>
            <a:r>
              <a:rPr lang="ru-RU" dirty="0" err="1"/>
              <a:t>және</a:t>
            </a:r>
            <a:r>
              <a:rPr lang="ru-RU" dirty="0"/>
              <a:t> </a:t>
            </a:r>
            <a:r>
              <a:rPr lang="ru-RU" dirty="0" err="1"/>
              <a:t>онда</a:t>
            </a:r>
            <a:r>
              <a:rPr lang="ru-RU" dirty="0"/>
              <a:t> </a:t>
            </a:r>
            <a:r>
              <a:rPr lang="ru-RU" dirty="0" err="1"/>
              <a:t>балқыту</a:t>
            </a:r>
            <a:r>
              <a:rPr lang="ru-RU" dirty="0"/>
              <a:t> </a:t>
            </a:r>
            <a:r>
              <a:rPr lang="ru-RU" dirty="0" err="1"/>
              <a:t>процесінде</a:t>
            </a:r>
            <a:r>
              <a:rPr lang="ru-RU" dirty="0"/>
              <a:t> </a:t>
            </a:r>
            <a:r>
              <a:rPr lang="ru-RU" dirty="0" err="1"/>
              <a:t>металды</a:t>
            </a:r>
            <a:r>
              <a:rPr lang="ru-RU" dirty="0"/>
              <a:t> </a:t>
            </a:r>
            <a:r>
              <a:rPr lang="ru-RU" dirty="0" err="1"/>
              <a:t>вакууммен</a:t>
            </a:r>
            <a:r>
              <a:rPr lang="ru-RU" dirty="0"/>
              <a:t> </a:t>
            </a:r>
            <a:r>
              <a:rPr lang="ru-RU" dirty="0" err="1"/>
              <a:t>өңдеуге</a:t>
            </a:r>
            <a:r>
              <a:rPr lang="ru-RU" dirty="0"/>
              <a:t> </a:t>
            </a:r>
            <a:r>
              <a:rPr lang="ru-RU" dirty="0" err="1"/>
              <a:t>болады</a:t>
            </a:r>
            <a:r>
              <a:rPr lang="ru-RU" dirty="0"/>
              <a:t>. </a:t>
            </a:r>
            <a:r>
              <a:rPr lang="ru-RU" dirty="0" err="1"/>
              <a:t>Вакуумдық</a:t>
            </a:r>
            <a:r>
              <a:rPr lang="ru-RU" dirty="0"/>
              <a:t> </a:t>
            </a:r>
            <a:r>
              <a:rPr lang="ru-RU" dirty="0" err="1"/>
              <a:t>болат</a:t>
            </a:r>
            <a:r>
              <a:rPr lang="ru-RU" dirty="0"/>
              <a:t> </a:t>
            </a:r>
            <a:r>
              <a:rPr lang="ru-RU" dirty="0" err="1"/>
              <a:t>құю</a:t>
            </a:r>
            <a:r>
              <a:rPr lang="ru-RU" dirty="0"/>
              <a:t> </a:t>
            </a:r>
            <a:r>
              <a:rPr lang="ru-RU" dirty="0" err="1"/>
              <a:t>қондырғылары</a:t>
            </a:r>
            <a:r>
              <a:rPr lang="ru-RU" dirty="0"/>
              <a:t> </a:t>
            </a:r>
            <a:r>
              <a:rPr lang="ru-RU" dirty="0" err="1"/>
              <a:t>ретінде</a:t>
            </a:r>
            <a:r>
              <a:rPr lang="ru-RU" dirty="0"/>
              <a:t> </a:t>
            </a:r>
            <a:r>
              <a:rPr lang="ru-RU" dirty="0" err="1"/>
              <a:t>индукциялық</a:t>
            </a:r>
            <a:r>
              <a:rPr lang="ru-RU" dirty="0"/>
              <a:t> тигель </a:t>
            </a:r>
            <a:r>
              <a:rPr lang="ru-RU" dirty="0" err="1"/>
              <a:t>пештері</a:t>
            </a:r>
            <a:r>
              <a:rPr lang="ru-RU" dirty="0"/>
              <a:t> </a:t>
            </a:r>
            <a:r>
              <a:rPr lang="ru-RU" dirty="0" err="1"/>
              <a:t>жоғары</a:t>
            </a:r>
            <a:r>
              <a:rPr lang="ru-RU" dirty="0"/>
              <a:t> </a:t>
            </a:r>
            <a:r>
              <a:rPr lang="ru-RU" dirty="0" err="1"/>
              <a:t>сапалы</a:t>
            </a:r>
            <a:r>
              <a:rPr lang="ru-RU" dirty="0"/>
              <a:t> </a:t>
            </a:r>
            <a:r>
              <a:rPr lang="ru-RU" dirty="0" err="1"/>
              <a:t>болаттар</a:t>
            </a:r>
            <a:r>
              <a:rPr lang="ru-RU" dirty="0"/>
              <a:t> </a:t>
            </a:r>
            <a:r>
              <a:rPr lang="ru-RU" dirty="0" err="1"/>
              <a:t>металлургиясында</a:t>
            </a:r>
            <a:r>
              <a:rPr lang="ru-RU" dirty="0"/>
              <a:t> </a:t>
            </a:r>
            <a:r>
              <a:rPr lang="ru-RU" dirty="0" err="1"/>
              <a:t>кеңінен</a:t>
            </a:r>
            <a:r>
              <a:rPr lang="ru-RU" dirty="0"/>
              <a:t> </a:t>
            </a:r>
            <a:r>
              <a:rPr lang="ru-RU" dirty="0" err="1"/>
              <a:t>таралуда</a:t>
            </a:r>
            <a:r>
              <a:rPr lang="ru-RU" dirty="0"/>
              <a:t>.</a:t>
            </a:r>
          </a:p>
          <a:p>
            <a:pPr algn="just"/>
            <a:endParaRPr lang="ru-RU" dirty="0"/>
          </a:p>
        </p:txBody>
      </p:sp>
    </p:spTree>
    <p:extLst>
      <p:ext uri="{BB962C8B-B14F-4D97-AF65-F5344CB8AC3E}">
        <p14:creationId xmlns:p14="http://schemas.microsoft.com/office/powerpoint/2010/main" val="6993677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9D82BA-2B26-AE43-A032-19449B34ADD6}" type="slidenum">
              <a:rPr lang="ru-RU" altLang="x-none" smtClean="0"/>
              <a:pPr/>
              <a:t>21</a:t>
            </a:fld>
            <a:endParaRPr lang="ru-RU" altLang="x-none"/>
          </a:p>
        </p:txBody>
      </p:sp>
      <p:pic>
        <p:nvPicPr>
          <p:cNvPr id="3" name="Рисунок 2"/>
          <p:cNvPicPr>
            <a:picLocks noChangeAspect="1"/>
          </p:cNvPicPr>
          <p:nvPr/>
        </p:nvPicPr>
        <p:blipFill>
          <a:blip r:embed="rId2"/>
          <a:stretch>
            <a:fillRect/>
          </a:stretch>
        </p:blipFill>
        <p:spPr>
          <a:xfrm>
            <a:off x="179512" y="415394"/>
            <a:ext cx="8846063" cy="5829831"/>
          </a:xfrm>
          <a:prstGeom prst="rect">
            <a:avLst/>
          </a:prstGeom>
        </p:spPr>
      </p:pic>
    </p:spTree>
    <p:extLst>
      <p:ext uri="{BB962C8B-B14F-4D97-AF65-F5344CB8AC3E}">
        <p14:creationId xmlns:p14="http://schemas.microsoft.com/office/powerpoint/2010/main" val="348319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22</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251520" y="332656"/>
            <a:ext cx="8568952"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4. </a:t>
            </a:r>
            <a:r>
              <a:rPr lang="ru-RU" sz="2800" b="1" dirty="0" err="1"/>
              <a:t>Электронды-сәулелі</a:t>
            </a:r>
            <a:r>
              <a:rPr lang="ru-RU" sz="2800" b="1" dirty="0"/>
              <a:t> </a:t>
            </a:r>
            <a:r>
              <a:rPr lang="ru-RU" sz="2800" b="1" dirty="0" err="1"/>
              <a:t>қондырғылардың</a:t>
            </a:r>
            <a:r>
              <a:rPr lang="ru-RU" sz="2800" b="1" dirty="0"/>
              <a:t> </a:t>
            </a:r>
            <a:r>
              <a:rPr lang="ru-RU" sz="2800" b="1" dirty="0" err="1"/>
              <a:t>сипаттамалары</a:t>
            </a:r>
            <a:endParaRPr lang="ru-RU" sz="2800" b="1" dirty="0">
              <a:solidFill>
                <a:schemeClr val="accent1">
                  <a:lumMod val="50000"/>
                </a:schemeClr>
              </a:solidFill>
              <a:latin typeface="Arial" charset="0"/>
            </a:endParaRPr>
          </a:p>
        </p:txBody>
      </p:sp>
      <p:sp>
        <p:nvSpPr>
          <p:cNvPr id="3" name="TextBox 2">
            <a:extLst>
              <a:ext uri="{FF2B5EF4-FFF2-40B4-BE49-F238E27FC236}">
                <a16:creationId xmlns:a16="http://schemas.microsoft.com/office/drawing/2014/main" id="{59794CF0-F5BD-5844-9F47-BE5136EC3DEF}"/>
              </a:ext>
            </a:extLst>
          </p:cNvPr>
          <p:cNvSpPr txBox="1"/>
          <p:nvPr/>
        </p:nvSpPr>
        <p:spPr>
          <a:xfrm>
            <a:off x="266372" y="1391639"/>
            <a:ext cx="8640960" cy="4401205"/>
          </a:xfrm>
          <a:prstGeom prst="rect">
            <a:avLst/>
          </a:prstGeom>
          <a:noFill/>
        </p:spPr>
        <p:txBody>
          <a:bodyPr wrap="square" rtlCol="0">
            <a:spAutoFit/>
          </a:bodyPr>
          <a:lstStyle/>
          <a:p>
            <a:pPr algn="just"/>
            <a:r>
              <a:rPr lang="ru-RU" sz="2000" dirty="0"/>
              <a:t>Нагрев металла в электронно-лучевых установках осуществляется потоком электронов. Бомбардируя поверхность нагреваемого металла, электроны часть своей кинетической энергии передают частицам металла, повышая тем самым его температуру. Источником электронов служит кольцевой катод, радиальная или аксиальная электронная пушка. </a:t>
            </a:r>
          </a:p>
          <a:p>
            <a:pPr algn="just"/>
            <a:endParaRPr lang="ru-RU" sz="2000" dirty="0"/>
          </a:p>
          <a:p>
            <a:pPr algn="just"/>
            <a:r>
              <a:rPr lang="ru-RU" sz="2000" dirty="0"/>
              <a:t>Получить плотный не рассеивающийся в пространстве поток электронов можно только в вакууме при давлении менее 13,33 Па (или 0,1 мм рт. ст.), вследствие чего электронно-лучевые установки являются вакуумными. Их используют для производства слитков металлов высокой степени чистоты, получения высококачественных отливок. </a:t>
            </a:r>
          </a:p>
          <a:p>
            <a:pPr algn="just"/>
            <a:endParaRPr lang="ru-RU" sz="2000" dirty="0"/>
          </a:p>
        </p:txBody>
      </p:sp>
    </p:spTree>
    <p:extLst>
      <p:ext uri="{BB962C8B-B14F-4D97-AF65-F5344CB8AC3E}">
        <p14:creationId xmlns:p14="http://schemas.microsoft.com/office/powerpoint/2010/main" val="22534411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23</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251520" y="332656"/>
            <a:ext cx="8568952"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4. </a:t>
            </a:r>
            <a:r>
              <a:rPr lang="ru-RU" sz="2800" b="1" dirty="0" err="1"/>
              <a:t>Электронды-сәулелі</a:t>
            </a:r>
            <a:r>
              <a:rPr lang="ru-RU" sz="2800" b="1" dirty="0"/>
              <a:t> </a:t>
            </a:r>
            <a:r>
              <a:rPr lang="ru-RU" sz="2800" b="1" dirty="0" err="1"/>
              <a:t>қондырғылардың</a:t>
            </a:r>
            <a:r>
              <a:rPr lang="ru-RU" sz="2800" b="1" dirty="0"/>
              <a:t> </a:t>
            </a:r>
            <a:r>
              <a:rPr lang="ru-RU" sz="2800" b="1" dirty="0" err="1"/>
              <a:t>сипаттамалары</a:t>
            </a:r>
            <a:endParaRPr lang="ru-RU" sz="2800" b="1" dirty="0">
              <a:solidFill>
                <a:schemeClr val="accent1">
                  <a:lumMod val="50000"/>
                </a:schemeClr>
              </a:solidFill>
              <a:latin typeface="Arial" charset="0"/>
            </a:endParaRPr>
          </a:p>
        </p:txBody>
      </p:sp>
      <p:sp>
        <p:nvSpPr>
          <p:cNvPr id="3" name="TextBox 2">
            <a:extLst>
              <a:ext uri="{FF2B5EF4-FFF2-40B4-BE49-F238E27FC236}">
                <a16:creationId xmlns:a16="http://schemas.microsoft.com/office/drawing/2014/main" id="{59794CF0-F5BD-5844-9F47-BE5136EC3DEF}"/>
              </a:ext>
            </a:extLst>
          </p:cNvPr>
          <p:cNvSpPr txBox="1"/>
          <p:nvPr/>
        </p:nvSpPr>
        <p:spPr>
          <a:xfrm>
            <a:off x="251520" y="5235144"/>
            <a:ext cx="8640960" cy="1384995"/>
          </a:xfrm>
          <a:prstGeom prst="rect">
            <a:avLst/>
          </a:prstGeom>
          <a:noFill/>
        </p:spPr>
        <p:txBody>
          <a:bodyPr wrap="square" rtlCol="0">
            <a:spAutoFit/>
          </a:bodyPr>
          <a:lstStyle/>
          <a:p>
            <a:pPr algn="ctr"/>
            <a:r>
              <a:rPr lang="ru-RU" sz="1400" b="1" dirty="0"/>
              <a:t>Электронно-лучевая установка </a:t>
            </a:r>
          </a:p>
          <a:p>
            <a:pPr algn="ctr"/>
            <a:endParaRPr lang="ru-RU" sz="1400" b="1" i="1" dirty="0"/>
          </a:p>
          <a:p>
            <a:pPr algn="ctr"/>
            <a:r>
              <a:rPr lang="ru-RU" sz="1400" b="1" i="1" dirty="0">
                <a:solidFill>
                  <a:srgbClr val="0070C0"/>
                </a:solidFill>
              </a:rPr>
              <a:t>а - с кольцевым катодом: </a:t>
            </a:r>
            <a:r>
              <a:rPr lang="ru-RU" sz="1400" dirty="0"/>
              <a:t>1 - расходуемый электрод; 2 - кольцевой катод; 3 - экран; 4 - кристаллизатор; 5 - наплавляемый слиток; </a:t>
            </a:r>
          </a:p>
          <a:p>
            <a:pPr algn="ctr"/>
            <a:r>
              <a:rPr lang="ru-RU" sz="1400" b="1" i="1" dirty="0">
                <a:solidFill>
                  <a:srgbClr val="0070C0"/>
                </a:solidFill>
              </a:rPr>
              <a:t>б - с аксиальной пушкой:</a:t>
            </a:r>
            <a:r>
              <a:rPr lang="ru-RU" sz="1400" b="1" i="1" dirty="0"/>
              <a:t> </a:t>
            </a:r>
            <a:r>
              <a:rPr lang="ru-RU" sz="1400" dirty="0"/>
              <a:t>1 - аксиальная пушка; 2 - переплавляемый металл; 3 - кристаллизатор; 4 - наплавляемый слиток</a:t>
            </a:r>
          </a:p>
        </p:txBody>
      </p:sp>
      <p:pic>
        <p:nvPicPr>
          <p:cNvPr id="2" name="Рисунок 1">
            <a:extLst>
              <a:ext uri="{FF2B5EF4-FFF2-40B4-BE49-F238E27FC236}">
                <a16:creationId xmlns:a16="http://schemas.microsoft.com/office/drawing/2014/main" id="{F79AE783-C603-4345-BB5C-ADB7960BC7D1}"/>
              </a:ext>
            </a:extLst>
          </p:cNvPr>
          <p:cNvPicPr>
            <a:picLocks noChangeAspect="1"/>
          </p:cNvPicPr>
          <p:nvPr/>
        </p:nvPicPr>
        <p:blipFill>
          <a:blip r:embed="rId2"/>
          <a:stretch>
            <a:fillRect/>
          </a:stretch>
        </p:blipFill>
        <p:spPr>
          <a:xfrm>
            <a:off x="2699792" y="1196752"/>
            <a:ext cx="6336704" cy="4038392"/>
          </a:xfrm>
          <a:prstGeom prst="rect">
            <a:avLst/>
          </a:prstGeom>
        </p:spPr>
      </p:pic>
      <p:pic>
        <p:nvPicPr>
          <p:cNvPr id="4" name="Рисунок 3"/>
          <p:cNvPicPr>
            <a:picLocks noChangeAspect="1"/>
          </p:cNvPicPr>
          <p:nvPr/>
        </p:nvPicPr>
        <p:blipFill>
          <a:blip r:embed="rId3"/>
          <a:stretch>
            <a:fillRect/>
          </a:stretch>
        </p:blipFill>
        <p:spPr>
          <a:xfrm>
            <a:off x="188596" y="1215960"/>
            <a:ext cx="2511196" cy="4426080"/>
          </a:xfrm>
          <a:prstGeom prst="rect">
            <a:avLst/>
          </a:prstGeom>
        </p:spPr>
      </p:pic>
    </p:spTree>
    <p:extLst>
      <p:ext uri="{BB962C8B-B14F-4D97-AF65-F5344CB8AC3E}">
        <p14:creationId xmlns:p14="http://schemas.microsoft.com/office/powerpoint/2010/main" val="26224909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24</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5. </a:t>
            </a:r>
            <a:r>
              <a:rPr lang="ru-RU" sz="2800" b="1" dirty="0" err="1">
                <a:solidFill>
                  <a:schemeClr val="accent1">
                    <a:lumMod val="50000"/>
                  </a:schemeClr>
                </a:solidFill>
                <a:latin typeface="Arial" charset="0"/>
              </a:rPr>
              <a:t>Доға</a:t>
            </a:r>
            <a:r>
              <a:rPr lang="ru-RU" sz="2800" b="1" dirty="0">
                <a:solidFill>
                  <a:schemeClr val="accent1">
                    <a:lumMod val="50000"/>
                  </a:schemeClr>
                </a:solidFill>
                <a:latin typeface="Arial" charset="0"/>
              </a:rPr>
              <a:t> разряд </a:t>
            </a:r>
            <a:r>
              <a:rPr lang="ru-RU" sz="2800" b="1" dirty="0" err="1">
                <a:solidFill>
                  <a:schemeClr val="accent1">
                    <a:lumMod val="50000"/>
                  </a:schemeClr>
                </a:solidFill>
                <a:latin typeface="Arial" charset="0"/>
              </a:rPr>
              <a:t>және</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оның</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табиғаты</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89624" y="5962560"/>
            <a:ext cx="41111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1400" b="1" dirty="0"/>
              <a:t>Область существования разрядов в газах</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3" name="TextBox 2">
            <a:extLst>
              <a:ext uri="{FF2B5EF4-FFF2-40B4-BE49-F238E27FC236}">
                <a16:creationId xmlns:a16="http://schemas.microsoft.com/office/drawing/2014/main" id="{B6069219-D6B8-B446-914E-986BCDEB4E7C}"/>
              </a:ext>
            </a:extLst>
          </p:cNvPr>
          <p:cNvSpPr txBox="1"/>
          <p:nvPr/>
        </p:nvSpPr>
        <p:spPr>
          <a:xfrm>
            <a:off x="431800" y="926719"/>
            <a:ext cx="8137884" cy="1569660"/>
          </a:xfrm>
          <a:prstGeom prst="rect">
            <a:avLst/>
          </a:prstGeom>
          <a:noFill/>
        </p:spPr>
        <p:txBody>
          <a:bodyPr wrap="square" rtlCol="0">
            <a:spAutoFit/>
          </a:bodyPr>
          <a:lstStyle/>
          <a:p>
            <a:pPr algn="just"/>
            <a:r>
              <a:rPr lang="ru-RU" sz="1600" dirty="0" err="1"/>
              <a:t>Қыздырылған</a:t>
            </a:r>
            <a:r>
              <a:rPr lang="ru-RU" sz="1600" dirty="0"/>
              <a:t> </a:t>
            </a:r>
            <a:r>
              <a:rPr lang="ru-RU" sz="1600" dirty="0" err="1"/>
              <a:t>дененің</a:t>
            </a:r>
            <a:r>
              <a:rPr lang="ru-RU" sz="1600" dirty="0"/>
              <a:t> </a:t>
            </a:r>
            <a:r>
              <a:rPr lang="ru-RU" sz="1600" dirty="0" err="1"/>
              <a:t>электрондар</a:t>
            </a:r>
            <a:r>
              <a:rPr lang="ru-RU" sz="1600" dirty="0"/>
              <a:t> </a:t>
            </a:r>
            <a:r>
              <a:rPr lang="ru-RU" sz="1600" dirty="0" err="1"/>
              <a:t>шығару</a:t>
            </a:r>
            <a:r>
              <a:rPr lang="ru-RU" sz="1600" dirty="0"/>
              <a:t> </a:t>
            </a:r>
            <a:r>
              <a:rPr lang="ru-RU" sz="1600" dirty="0" err="1"/>
              <a:t>құбылысы</a:t>
            </a:r>
            <a:r>
              <a:rPr lang="ru-RU" sz="1600" dirty="0"/>
              <a:t> </a:t>
            </a:r>
            <a:r>
              <a:rPr lang="ru-RU" sz="1600" u="sng" dirty="0" err="1">
                <a:solidFill>
                  <a:srgbClr val="1124AF"/>
                </a:solidFill>
              </a:rPr>
              <a:t>термоэлектронды</a:t>
            </a:r>
            <a:r>
              <a:rPr lang="ru-RU" sz="1600" u="sng" dirty="0">
                <a:solidFill>
                  <a:srgbClr val="1124AF"/>
                </a:solidFill>
              </a:rPr>
              <a:t> эмиссия </a:t>
            </a:r>
            <a:r>
              <a:rPr lang="ru-RU" sz="1600" dirty="0" err="1"/>
              <a:t>деп</a:t>
            </a:r>
            <a:r>
              <a:rPr lang="ru-RU" sz="1600" dirty="0"/>
              <a:t> </a:t>
            </a:r>
            <a:r>
              <a:rPr lang="ru-RU" sz="1600" dirty="0" err="1"/>
              <a:t>аталады</a:t>
            </a:r>
            <a:r>
              <a:rPr lang="ru-RU" sz="1600" dirty="0"/>
              <a:t>.</a:t>
            </a:r>
          </a:p>
          <a:p>
            <a:pPr algn="just"/>
            <a:r>
              <a:rPr lang="ru-RU" sz="1600" dirty="0" err="1"/>
              <a:t>Доғаның</a:t>
            </a:r>
            <a:r>
              <a:rPr lang="ru-RU" sz="1600" dirty="0"/>
              <a:t> </a:t>
            </a:r>
            <a:r>
              <a:rPr lang="ru-RU" sz="1600" dirty="0" err="1"/>
              <a:t>термоэлектронды</a:t>
            </a:r>
            <a:r>
              <a:rPr lang="ru-RU" sz="1600" dirty="0"/>
              <a:t> </a:t>
            </a:r>
            <a:r>
              <a:rPr lang="ru-RU" sz="1600" dirty="0" err="1"/>
              <a:t>табиғаты</a:t>
            </a:r>
            <a:r>
              <a:rPr lang="ru-RU" sz="1600" dirty="0"/>
              <a:t> </a:t>
            </a:r>
            <a:r>
              <a:rPr lang="ru-RU" sz="1600" dirty="0" err="1"/>
              <a:t>туралы</a:t>
            </a:r>
            <a:r>
              <a:rPr lang="ru-RU" sz="1600" dirty="0"/>
              <a:t> </a:t>
            </a:r>
            <a:r>
              <a:rPr lang="ru-RU" sz="1600" dirty="0" err="1"/>
              <a:t>жорамалды</a:t>
            </a:r>
            <a:r>
              <a:rPr lang="ru-RU" sz="1600" dirty="0"/>
              <a:t> </a:t>
            </a:r>
            <a:r>
              <a:rPr lang="ru-RU" sz="1600" dirty="0" err="1"/>
              <a:t>алғаш</a:t>
            </a:r>
            <a:r>
              <a:rPr lang="ru-RU" sz="1600" dirty="0"/>
              <a:t> </a:t>
            </a:r>
            <a:r>
              <a:rPr lang="ru-RU" sz="1600" dirty="0" err="1"/>
              <a:t>рет</a:t>
            </a:r>
            <a:r>
              <a:rPr lang="ru-RU" sz="1600" dirty="0"/>
              <a:t> </a:t>
            </a:r>
            <a:r>
              <a:rPr lang="ru-RU" sz="1600" dirty="0">
                <a:solidFill>
                  <a:srgbClr val="1124AF"/>
                </a:solidFill>
              </a:rPr>
              <a:t>1905 </a:t>
            </a:r>
            <a:r>
              <a:rPr lang="ru-RU" sz="1600" dirty="0" err="1">
                <a:solidFill>
                  <a:srgbClr val="1124AF"/>
                </a:solidFill>
              </a:rPr>
              <a:t>жылы</a:t>
            </a:r>
            <a:r>
              <a:rPr lang="ru-RU" sz="1600" dirty="0">
                <a:solidFill>
                  <a:srgbClr val="1124AF"/>
                </a:solidFill>
              </a:rPr>
              <a:t> </a:t>
            </a:r>
            <a:r>
              <a:rPr lang="ru-RU" sz="1600" dirty="0" err="1">
                <a:solidFill>
                  <a:srgbClr val="1124AF"/>
                </a:solidFill>
              </a:rPr>
              <a:t>В.Ф.Миткевич</a:t>
            </a:r>
            <a:r>
              <a:rPr lang="ru-RU" sz="1600" dirty="0">
                <a:solidFill>
                  <a:srgbClr val="1124AF"/>
                </a:solidFill>
              </a:rPr>
              <a:t> </a:t>
            </a:r>
            <a:r>
              <a:rPr lang="ru-RU" sz="1600" dirty="0" err="1"/>
              <a:t>жасады</a:t>
            </a:r>
            <a:r>
              <a:rPr lang="ru-RU" sz="1600" dirty="0"/>
              <a:t>.</a:t>
            </a:r>
          </a:p>
          <a:p>
            <a:pPr algn="just"/>
            <a:r>
              <a:rPr lang="ru-RU" sz="1600" dirty="0"/>
              <a:t>Электр </a:t>
            </a:r>
            <a:r>
              <a:rPr lang="ru-RU" sz="1600" dirty="0" err="1"/>
              <a:t>доғасының</a:t>
            </a:r>
            <a:r>
              <a:rPr lang="ru-RU" sz="1600" dirty="0"/>
              <a:t> </a:t>
            </a:r>
            <a:r>
              <a:rPr lang="ru-RU" sz="1600" dirty="0" err="1"/>
              <a:t>табиғаты</a:t>
            </a:r>
            <a:r>
              <a:rPr lang="ru-RU" sz="1600" dirty="0"/>
              <a:t> </a:t>
            </a:r>
            <a:r>
              <a:rPr lang="ru-RU" sz="1600" dirty="0" err="1"/>
              <a:t>туралы</a:t>
            </a:r>
            <a:r>
              <a:rPr lang="ru-RU" sz="1600" dirty="0"/>
              <a:t> </a:t>
            </a:r>
            <a:r>
              <a:rPr lang="ru-RU" sz="1600" dirty="0" err="1"/>
              <a:t>оның</a:t>
            </a:r>
            <a:r>
              <a:rPr lang="ru-RU" sz="1600" dirty="0"/>
              <a:t> </a:t>
            </a:r>
            <a:r>
              <a:rPr lang="ru-RU" sz="1600" dirty="0" err="1"/>
              <a:t>жұмысының</a:t>
            </a:r>
            <a:r>
              <a:rPr lang="ru-RU" sz="1600" dirty="0"/>
              <a:t> </a:t>
            </a:r>
            <a:r>
              <a:rPr lang="ru-RU" sz="1600" dirty="0" err="1"/>
              <a:t>қорытындылары</a:t>
            </a:r>
            <a:r>
              <a:rPr lang="ru-RU" sz="1600" dirty="0"/>
              <a:t> </a:t>
            </a:r>
            <a:r>
              <a:rPr lang="ru-RU" sz="1600" dirty="0" err="1"/>
              <a:t>доғалық</a:t>
            </a:r>
            <a:r>
              <a:rPr lang="ru-RU" sz="1600" dirty="0"/>
              <a:t> </a:t>
            </a:r>
            <a:r>
              <a:rPr lang="ru-RU" sz="1600" dirty="0" err="1"/>
              <a:t>разрядтың</a:t>
            </a:r>
            <a:r>
              <a:rPr lang="ru-RU" sz="1600" dirty="0"/>
              <a:t> </a:t>
            </a:r>
            <a:r>
              <a:rPr lang="ru-RU" sz="1600" dirty="0" err="1"/>
              <a:t>қазіргі</a:t>
            </a:r>
            <a:r>
              <a:rPr lang="ru-RU" sz="1600" dirty="0"/>
              <a:t> </a:t>
            </a:r>
            <a:r>
              <a:rPr lang="ru-RU" sz="1600" dirty="0" err="1"/>
              <a:t>теориясының</a:t>
            </a:r>
            <a:r>
              <a:rPr lang="ru-RU" sz="1600" dirty="0"/>
              <a:t> </a:t>
            </a:r>
            <a:r>
              <a:rPr lang="ru-RU" sz="1600" dirty="0" err="1"/>
              <a:t>негізін</a:t>
            </a:r>
            <a:r>
              <a:rPr lang="ru-RU" sz="1600" dirty="0"/>
              <a:t> </a:t>
            </a:r>
            <a:r>
              <a:rPr lang="ru-RU" sz="1600" dirty="0" err="1"/>
              <a:t>қалады</a:t>
            </a:r>
            <a:r>
              <a:rPr lang="ru-RU" sz="1600" dirty="0"/>
              <a:t>. </a:t>
            </a:r>
            <a:endParaRPr lang="x-none" sz="1600" dirty="0"/>
          </a:p>
        </p:txBody>
      </p:sp>
      <p:pic>
        <p:nvPicPr>
          <p:cNvPr id="4" name="Рисунок 3">
            <a:extLst>
              <a:ext uri="{FF2B5EF4-FFF2-40B4-BE49-F238E27FC236}">
                <a16:creationId xmlns:a16="http://schemas.microsoft.com/office/drawing/2014/main" id="{60EC67C5-3D0F-A043-9612-64C4B8BFE083}"/>
              </a:ext>
            </a:extLst>
          </p:cNvPr>
          <p:cNvPicPr>
            <a:picLocks noChangeAspect="1"/>
          </p:cNvPicPr>
          <p:nvPr/>
        </p:nvPicPr>
        <p:blipFill>
          <a:blip r:embed="rId2"/>
          <a:stretch>
            <a:fillRect/>
          </a:stretch>
        </p:blipFill>
        <p:spPr>
          <a:xfrm>
            <a:off x="318614" y="3026836"/>
            <a:ext cx="4253386" cy="2872597"/>
          </a:xfrm>
          <a:prstGeom prst="rect">
            <a:avLst/>
          </a:prstGeom>
        </p:spPr>
      </p:pic>
      <p:pic>
        <p:nvPicPr>
          <p:cNvPr id="14" name="Рисунок 13">
            <a:extLst>
              <a:ext uri="{FF2B5EF4-FFF2-40B4-BE49-F238E27FC236}">
                <a16:creationId xmlns:a16="http://schemas.microsoft.com/office/drawing/2014/main" id="{65F2D876-05F3-DD4E-B3B0-AFE8940A362D}"/>
              </a:ext>
            </a:extLst>
          </p:cNvPr>
          <p:cNvPicPr>
            <a:picLocks noChangeAspect="1"/>
          </p:cNvPicPr>
          <p:nvPr/>
        </p:nvPicPr>
        <p:blipFill>
          <a:blip r:embed="rId3"/>
          <a:stretch>
            <a:fillRect/>
          </a:stretch>
        </p:blipFill>
        <p:spPr>
          <a:xfrm>
            <a:off x="5004048" y="2533061"/>
            <a:ext cx="3340869" cy="3366372"/>
          </a:xfrm>
          <a:prstGeom prst="rect">
            <a:avLst/>
          </a:prstGeom>
        </p:spPr>
      </p:pic>
      <p:sp>
        <p:nvSpPr>
          <p:cNvPr id="15" name="TextBox 14">
            <a:extLst>
              <a:ext uri="{FF2B5EF4-FFF2-40B4-BE49-F238E27FC236}">
                <a16:creationId xmlns:a16="http://schemas.microsoft.com/office/drawing/2014/main" id="{F0E1D1C0-C030-0741-AAFD-00ACB8504E18}"/>
              </a:ext>
            </a:extLst>
          </p:cNvPr>
          <p:cNvSpPr txBox="1"/>
          <p:nvPr/>
        </p:nvSpPr>
        <p:spPr>
          <a:xfrm>
            <a:off x="5324462" y="5962560"/>
            <a:ext cx="2700040" cy="307777"/>
          </a:xfrm>
          <a:prstGeom prst="rect">
            <a:avLst/>
          </a:prstGeom>
          <a:noFill/>
        </p:spPr>
        <p:txBody>
          <a:bodyPr wrap="square" rtlCol="0">
            <a:spAutoFit/>
          </a:bodyPr>
          <a:lstStyle/>
          <a:p>
            <a:pPr algn="ctr"/>
            <a:r>
              <a:rPr lang="ru-RU" sz="1400" b="1" dirty="0"/>
              <a:t>Дуговой разряд</a:t>
            </a:r>
            <a:endParaRPr lang="x-none" sz="1400" b="1" dirty="0"/>
          </a:p>
        </p:txBody>
      </p:sp>
    </p:spTree>
    <p:extLst>
      <p:ext uri="{BB962C8B-B14F-4D97-AF65-F5344CB8AC3E}">
        <p14:creationId xmlns:p14="http://schemas.microsoft.com/office/powerpoint/2010/main" val="34778597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25</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275655" y="306177"/>
            <a:ext cx="8600597" cy="60254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6. </a:t>
            </a:r>
            <a:r>
              <a:rPr lang="ru-RU" sz="2800" b="1" dirty="0" err="1">
                <a:solidFill>
                  <a:schemeClr val="accent1">
                    <a:lumMod val="50000"/>
                  </a:schemeClr>
                </a:solidFill>
              </a:rPr>
              <a:t>Айнымалы</a:t>
            </a:r>
            <a:r>
              <a:rPr lang="ru-RU" sz="2800" b="1" dirty="0">
                <a:solidFill>
                  <a:schemeClr val="accent1">
                    <a:lumMod val="50000"/>
                  </a:schemeClr>
                </a:solidFill>
              </a:rPr>
              <a:t> </a:t>
            </a:r>
            <a:r>
              <a:rPr lang="ru-RU" sz="2800" b="1" dirty="0" err="1">
                <a:solidFill>
                  <a:schemeClr val="accent1">
                    <a:lumMod val="50000"/>
                  </a:schemeClr>
                </a:solidFill>
              </a:rPr>
              <a:t>және</a:t>
            </a:r>
            <a:r>
              <a:rPr lang="ru-RU" sz="2800" b="1" dirty="0">
                <a:solidFill>
                  <a:schemeClr val="accent1">
                    <a:lumMod val="50000"/>
                  </a:schemeClr>
                </a:solidFill>
              </a:rPr>
              <a:t> </a:t>
            </a:r>
            <a:r>
              <a:rPr lang="ru-RU" sz="2800" b="1" dirty="0" err="1">
                <a:solidFill>
                  <a:schemeClr val="accent1">
                    <a:lumMod val="50000"/>
                  </a:schemeClr>
                </a:solidFill>
              </a:rPr>
              <a:t>тұрақты</a:t>
            </a:r>
            <a:r>
              <a:rPr lang="ru-RU" sz="2800" b="1" dirty="0">
                <a:solidFill>
                  <a:schemeClr val="accent1">
                    <a:lumMod val="50000"/>
                  </a:schemeClr>
                </a:solidFill>
              </a:rPr>
              <a:t> </a:t>
            </a:r>
            <a:r>
              <a:rPr lang="ru-RU" sz="2800" b="1" dirty="0" err="1">
                <a:solidFill>
                  <a:schemeClr val="accent1">
                    <a:lumMod val="50000"/>
                  </a:schemeClr>
                </a:solidFill>
              </a:rPr>
              <a:t>доғалар</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D30CA704-C46A-0844-88F2-2D8C48DCFAA4}"/>
              </a:ext>
            </a:extLst>
          </p:cNvPr>
          <p:cNvSpPr txBox="1"/>
          <p:nvPr/>
        </p:nvSpPr>
        <p:spPr>
          <a:xfrm>
            <a:off x="339573" y="5328331"/>
            <a:ext cx="3024336" cy="523220"/>
          </a:xfrm>
          <a:prstGeom prst="rect">
            <a:avLst/>
          </a:prstGeom>
          <a:noFill/>
        </p:spPr>
        <p:txBody>
          <a:bodyPr wrap="square" rtlCol="0">
            <a:spAutoFit/>
          </a:bodyPr>
          <a:lstStyle/>
          <a:p>
            <a:pPr algn="ctr"/>
            <a:r>
              <a:rPr lang="ru-RU" sz="1400" b="1" dirty="0"/>
              <a:t>Дуга переменного и постоянного тока</a:t>
            </a:r>
            <a:endParaRPr lang="x-none" sz="1400" b="1" dirty="0"/>
          </a:p>
        </p:txBody>
      </p:sp>
      <p:pic>
        <p:nvPicPr>
          <p:cNvPr id="4" name="Рисунок 3">
            <a:extLst>
              <a:ext uri="{FF2B5EF4-FFF2-40B4-BE49-F238E27FC236}">
                <a16:creationId xmlns:a16="http://schemas.microsoft.com/office/drawing/2014/main" id="{513A86F4-7FD4-8046-AFCE-0887CB9DC1AB}"/>
              </a:ext>
            </a:extLst>
          </p:cNvPr>
          <p:cNvPicPr>
            <a:picLocks noChangeAspect="1"/>
          </p:cNvPicPr>
          <p:nvPr/>
        </p:nvPicPr>
        <p:blipFill>
          <a:blip r:embed="rId2"/>
          <a:stretch>
            <a:fillRect/>
          </a:stretch>
        </p:blipFill>
        <p:spPr>
          <a:xfrm>
            <a:off x="326275" y="1529669"/>
            <a:ext cx="3411499" cy="3411499"/>
          </a:xfrm>
          <a:prstGeom prst="rect">
            <a:avLst/>
          </a:prstGeom>
        </p:spPr>
      </p:pic>
      <p:pic>
        <p:nvPicPr>
          <p:cNvPr id="5" name="Рисунок 4"/>
          <p:cNvPicPr>
            <a:picLocks noChangeAspect="1"/>
          </p:cNvPicPr>
          <p:nvPr/>
        </p:nvPicPr>
        <p:blipFill>
          <a:blip r:embed="rId3"/>
          <a:stretch>
            <a:fillRect/>
          </a:stretch>
        </p:blipFill>
        <p:spPr>
          <a:xfrm>
            <a:off x="4499992" y="1506437"/>
            <a:ext cx="3633531" cy="3596952"/>
          </a:xfrm>
          <a:prstGeom prst="rect">
            <a:avLst/>
          </a:prstGeom>
        </p:spPr>
      </p:pic>
    </p:spTree>
    <p:extLst>
      <p:ext uri="{BB962C8B-B14F-4D97-AF65-F5344CB8AC3E}">
        <p14:creationId xmlns:p14="http://schemas.microsoft.com/office/powerpoint/2010/main" val="16639558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26</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chemeClr val="accent1">
                    <a:lumMod val="50000"/>
                  </a:schemeClr>
                </a:solidFill>
              </a:rPr>
              <a:t>Электр </a:t>
            </a:r>
            <a:r>
              <a:rPr lang="ru-RU" sz="2800" b="1" dirty="0" err="1">
                <a:solidFill>
                  <a:schemeClr val="accent1">
                    <a:lumMod val="50000"/>
                  </a:schemeClr>
                </a:solidFill>
              </a:rPr>
              <a:t>доғалық</a:t>
            </a:r>
            <a:r>
              <a:rPr lang="ru-RU" sz="2800" b="1" dirty="0">
                <a:solidFill>
                  <a:schemeClr val="accent1">
                    <a:lumMod val="50000"/>
                  </a:schemeClr>
                </a:solidFill>
              </a:rPr>
              <a:t> </a:t>
            </a:r>
            <a:r>
              <a:rPr lang="ru-RU" sz="2800" b="1" dirty="0" err="1">
                <a:solidFill>
                  <a:schemeClr val="accent1">
                    <a:lumMod val="50000"/>
                  </a:schemeClr>
                </a:solidFill>
              </a:rPr>
              <a:t>пештеріндегі</a:t>
            </a:r>
            <a:r>
              <a:rPr lang="ru-RU" sz="2800" b="1" dirty="0">
                <a:solidFill>
                  <a:schemeClr val="accent1">
                    <a:lumMod val="50000"/>
                  </a:schemeClr>
                </a:solidFill>
              </a:rPr>
              <a:t> </a:t>
            </a:r>
            <a:r>
              <a:rPr lang="ru-RU" sz="2800" b="1" dirty="0" err="1">
                <a:solidFill>
                  <a:schemeClr val="accent1">
                    <a:lumMod val="50000"/>
                  </a:schemeClr>
                </a:solidFill>
              </a:rPr>
              <a:t>жұмыс</a:t>
            </a:r>
            <a:r>
              <a:rPr lang="ru-RU" sz="2800" b="1" dirty="0">
                <a:solidFill>
                  <a:schemeClr val="accent1">
                    <a:lumMod val="50000"/>
                  </a:schemeClr>
                </a:solidFill>
              </a:rPr>
              <a:t> </a:t>
            </a:r>
            <a:r>
              <a:rPr lang="ru-RU" sz="2800" b="1" dirty="0" err="1">
                <a:solidFill>
                  <a:schemeClr val="accent1">
                    <a:lumMod val="50000"/>
                  </a:schemeClr>
                </a:solidFill>
              </a:rPr>
              <a:t>кеңістігінде</a:t>
            </a:r>
            <a:r>
              <a:rPr lang="ru-RU" sz="2800" b="1" dirty="0">
                <a:solidFill>
                  <a:schemeClr val="accent1">
                    <a:lumMod val="50000"/>
                  </a:schemeClr>
                </a:solidFill>
              </a:rPr>
              <a:t> </a:t>
            </a:r>
            <a:r>
              <a:rPr lang="ru-RU" sz="2800" b="1" dirty="0" err="1">
                <a:solidFill>
                  <a:schemeClr val="accent1">
                    <a:lumMod val="50000"/>
                  </a:schemeClr>
                </a:solidFill>
              </a:rPr>
              <a:t>жылуалмасу</a:t>
            </a: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416343" y="1509144"/>
            <a:ext cx="8478419"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err="1"/>
              <a:t>Жылу</a:t>
            </a:r>
            <a:r>
              <a:rPr lang="ru-RU" dirty="0"/>
              <a:t> </a:t>
            </a:r>
            <a:r>
              <a:rPr lang="ru-RU" dirty="0" err="1"/>
              <a:t>техникасы</a:t>
            </a:r>
            <a:r>
              <a:rPr lang="ru-RU" dirty="0"/>
              <a:t> </a:t>
            </a:r>
            <a:r>
              <a:rPr lang="ru-RU" dirty="0" err="1"/>
              <a:t>бойынша</a:t>
            </a:r>
            <a:r>
              <a:rPr lang="ru-RU" dirty="0"/>
              <a:t> </a:t>
            </a:r>
            <a:r>
              <a:rPr lang="ru-RU" dirty="0" err="1"/>
              <a:t>электр</a:t>
            </a:r>
            <a:r>
              <a:rPr lang="ru-RU" dirty="0"/>
              <a:t> </a:t>
            </a:r>
            <a:r>
              <a:rPr lang="ru-RU" dirty="0" err="1"/>
              <a:t>доғалық</a:t>
            </a:r>
            <a:r>
              <a:rPr lang="ru-RU" dirty="0"/>
              <a:t> </a:t>
            </a:r>
            <a:r>
              <a:rPr lang="ru-RU" dirty="0" err="1"/>
              <a:t>пештері</a:t>
            </a:r>
            <a:r>
              <a:rPr lang="ru-RU" dirty="0"/>
              <a:t> </a:t>
            </a:r>
            <a:r>
              <a:rPr lang="ru-RU" dirty="0" err="1"/>
              <a:t>сыртқы</a:t>
            </a:r>
            <a:r>
              <a:rPr lang="ru-RU" dirty="0"/>
              <a:t> </a:t>
            </a:r>
            <a:r>
              <a:rPr lang="ru-RU" dirty="0" err="1"/>
              <a:t>жылыту</a:t>
            </a:r>
            <a:r>
              <a:rPr lang="ru-RU" dirty="0"/>
              <a:t> </a:t>
            </a:r>
            <a:r>
              <a:rPr lang="ru-RU" dirty="0" err="1"/>
              <a:t>көзі</a:t>
            </a:r>
            <a:r>
              <a:rPr lang="ru-RU" dirty="0"/>
              <a:t> бар </a:t>
            </a:r>
            <a:r>
              <a:rPr lang="ru-RU" dirty="0" err="1"/>
              <a:t>пештер</a:t>
            </a:r>
            <a:r>
              <a:rPr lang="ru-RU" dirty="0"/>
              <a:t> </a:t>
            </a:r>
            <a:r>
              <a:rPr lang="ru-RU" dirty="0" err="1"/>
              <a:t>ретінде</a:t>
            </a:r>
            <a:r>
              <a:rPr lang="ru-RU" dirty="0"/>
              <a:t> </a:t>
            </a:r>
            <a:r>
              <a:rPr lang="ru-RU" dirty="0" err="1"/>
              <a:t>жіктеледі</a:t>
            </a:r>
            <a:r>
              <a:rPr lang="ru-RU" dirty="0"/>
              <a:t>, </a:t>
            </a:r>
            <a:r>
              <a:rPr lang="ru-RU" dirty="0" err="1"/>
              <a:t>яғни</a:t>
            </a:r>
            <a:r>
              <a:rPr lang="ru-RU" dirty="0"/>
              <a:t> </a:t>
            </a:r>
            <a:r>
              <a:rPr lang="ru-RU" dirty="0" err="1"/>
              <a:t>жылу</a:t>
            </a:r>
            <a:r>
              <a:rPr lang="ru-RU" dirty="0"/>
              <a:t> </a:t>
            </a:r>
            <a:r>
              <a:rPr lang="ru-RU" dirty="0" err="1"/>
              <a:t>сырттан</a:t>
            </a:r>
            <a:r>
              <a:rPr lang="ru-RU" dirty="0"/>
              <a:t> </a:t>
            </a:r>
            <a:r>
              <a:rPr lang="ru-RU" dirty="0" err="1"/>
              <a:t>металға</a:t>
            </a:r>
            <a:r>
              <a:rPr lang="ru-RU" dirty="0"/>
              <a:t> </a:t>
            </a:r>
            <a:r>
              <a:rPr lang="ru-RU" dirty="0" err="1"/>
              <a:t>беріледі</a:t>
            </a:r>
            <a:r>
              <a:rPr lang="ru-RU" dirty="0"/>
              <a:t> </a:t>
            </a:r>
            <a:r>
              <a:rPr lang="ru-RU" dirty="0" err="1"/>
              <a:t>және</a:t>
            </a:r>
            <a:r>
              <a:rPr lang="ru-RU" dirty="0"/>
              <a:t> </a:t>
            </a:r>
            <a:r>
              <a:rPr lang="ru-RU" dirty="0" err="1"/>
              <a:t>ол</a:t>
            </a:r>
            <a:r>
              <a:rPr lang="ru-RU" dirty="0"/>
              <a:t> </a:t>
            </a:r>
            <a:r>
              <a:rPr lang="ru-RU" dirty="0" err="1"/>
              <a:t>пештің</a:t>
            </a:r>
            <a:r>
              <a:rPr lang="ru-RU" dirty="0"/>
              <a:t> </a:t>
            </a:r>
            <a:r>
              <a:rPr lang="ru-RU" dirty="0" err="1"/>
              <a:t>ішінде</a:t>
            </a:r>
            <a:r>
              <a:rPr lang="ru-RU" dirty="0"/>
              <a:t> </a:t>
            </a:r>
            <a:r>
              <a:rPr lang="ru-RU" dirty="0" err="1"/>
              <a:t>жылу</a:t>
            </a:r>
            <a:r>
              <a:rPr lang="ru-RU" dirty="0"/>
              <a:t> </a:t>
            </a:r>
            <a:r>
              <a:rPr lang="ru-RU" dirty="0" err="1"/>
              <a:t>өткізгіштік</a:t>
            </a:r>
            <a:r>
              <a:rPr lang="ru-RU" dirty="0"/>
              <a:t> </a:t>
            </a:r>
            <a:r>
              <a:rPr lang="ru-RU" dirty="0" err="1"/>
              <a:t>немесе</a:t>
            </a:r>
            <a:r>
              <a:rPr lang="ru-RU" dirty="0"/>
              <a:t> конвекция </a:t>
            </a:r>
            <a:r>
              <a:rPr lang="ru-RU" dirty="0" err="1"/>
              <a:t>арқылы</a:t>
            </a:r>
            <a:r>
              <a:rPr lang="ru-RU" dirty="0"/>
              <a:t> </a:t>
            </a:r>
            <a:r>
              <a:rPr lang="ru-RU" dirty="0" err="1"/>
              <a:t>бөлінеді</a:t>
            </a:r>
            <a:r>
              <a:rPr lang="ru-RU" dirty="0"/>
              <a:t>. </a:t>
            </a:r>
            <a:r>
              <a:rPr lang="ru-RU" dirty="0" err="1">
                <a:solidFill>
                  <a:srgbClr val="FF0000"/>
                </a:solidFill>
              </a:rPr>
              <a:t>Металдың</a:t>
            </a:r>
            <a:r>
              <a:rPr lang="ru-RU" dirty="0">
                <a:solidFill>
                  <a:srgbClr val="FF0000"/>
                </a:solidFill>
              </a:rPr>
              <a:t> </a:t>
            </a:r>
            <a:r>
              <a:rPr lang="ru-RU" dirty="0" err="1">
                <a:solidFill>
                  <a:srgbClr val="FF0000"/>
                </a:solidFill>
              </a:rPr>
              <a:t>қызу</a:t>
            </a:r>
            <a:r>
              <a:rPr lang="ru-RU" dirty="0">
                <a:solidFill>
                  <a:srgbClr val="FF0000"/>
                </a:solidFill>
              </a:rPr>
              <a:t> </a:t>
            </a:r>
            <a:r>
              <a:rPr lang="ru-RU" dirty="0" err="1">
                <a:solidFill>
                  <a:srgbClr val="FF0000"/>
                </a:solidFill>
              </a:rPr>
              <a:t>жылдамдығы</a:t>
            </a:r>
            <a:r>
              <a:rPr lang="ru-RU" dirty="0">
                <a:solidFill>
                  <a:srgbClr val="FF0000"/>
                </a:solidFill>
              </a:rPr>
              <a:t> </a:t>
            </a:r>
            <a:r>
              <a:rPr lang="ru-RU" dirty="0" err="1">
                <a:solidFill>
                  <a:srgbClr val="FF0000"/>
                </a:solidFill>
              </a:rPr>
              <a:t>сыртқы</a:t>
            </a:r>
            <a:r>
              <a:rPr lang="ru-RU" dirty="0">
                <a:solidFill>
                  <a:srgbClr val="FF0000"/>
                </a:solidFill>
              </a:rPr>
              <a:t> </a:t>
            </a:r>
            <a:r>
              <a:rPr lang="ru-RU" dirty="0" err="1">
                <a:solidFill>
                  <a:srgbClr val="FF0000"/>
                </a:solidFill>
              </a:rPr>
              <a:t>және</a:t>
            </a:r>
            <a:r>
              <a:rPr lang="ru-RU" dirty="0">
                <a:solidFill>
                  <a:srgbClr val="FF0000"/>
                </a:solidFill>
              </a:rPr>
              <a:t> </a:t>
            </a:r>
            <a:r>
              <a:rPr lang="ru-RU" dirty="0" err="1">
                <a:solidFill>
                  <a:srgbClr val="FF0000"/>
                </a:solidFill>
              </a:rPr>
              <a:t>ішкі</a:t>
            </a:r>
            <a:r>
              <a:rPr lang="ru-RU" dirty="0">
                <a:solidFill>
                  <a:srgbClr val="FF0000"/>
                </a:solidFill>
              </a:rPr>
              <a:t> </a:t>
            </a:r>
            <a:r>
              <a:rPr lang="ru-RU" dirty="0" err="1">
                <a:solidFill>
                  <a:srgbClr val="FF0000"/>
                </a:solidFill>
              </a:rPr>
              <a:t>жылу</a:t>
            </a:r>
            <a:r>
              <a:rPr lang="ru-RU" dirty="0">
                <a:solidFill>
                  <a:srgbClr val="FF0000"/>
                </a:solidFill>
              </a:rPr>
              <a:t> беру </a:t>
            </a:r>
            <a:r>
              <a:rPr lang="ru-RU" dirty="0" err="1">
                <a:solidFill>
                  <a:srgbClr val="FF0000"/>
                </a:solidFill>
              </a:rPr>
              <a:t>шарттарымен</a:t>
            </a:r>
            <a:r>
              <a:rPr lang="ru-RU" dirty="0">
                <a:solidFill>
                  <a:srgbClr val="FF0000"/>
                </a:solidFill>
              </a:rPr>
              <a:t> </a:t>
            </a:r>
            <a:r>
              <a:rPr lang="ru-RU" dirty="0" err="1">
                <a:solidFill>
                  <a:srgbClr val="FF0000"/>
                </a:solidFill>
              </a:rPr>
              <a:t>анықталады</a:t>
            </a:r>
            <a:r>
              <a:rPr lang="ru-RU" dirty="0">
                <a:solidFill>
                  <a:srgbClr val="FF0000"/>
                </a:solidFill>
              </a:rPr>
              <a:t> </a:t>
            </a:r>
            <a:r>
              <a:rPr lang="ru-RU" dirty="0" err="1"/>
              <a:t>және</a:t>
            </a:r>
            <a:r>
              <a:rPr lang="ru-RU" dirty="0"/>
              <a:t> </a:t>
            </a:r>
            <a:r>
              <a:rPr lang="ru-RU" dirty="0" err="1"/>
              <a:t>олардың</a:t>
            </a:r>
            <a:r>
              <a:rPr lang="ru-RU" dirty="0"/>
              <a:t> </a:t>
            </a:r>
            <a:r>
              <a:rPr lang="ru-RU" dirty="0" err="1"/>
              <a:t>бірімен</a:t>
            </a:r>
            <a:r>
              <a:rPr lang="ru-RU" dirty="0"/>
              <a:t> </a:t>
            </a:r>
            <a:r>
              <a:rPr lang="ru-RU" dirty="0" err="1"/>
              <a:t>немесе</a:t>
            </a:r>
            <a:r>
              <a:rPr lang="ru-RU" dirty="0"/>
              <a:t> </a:t>
            </a:r>
            <a:r>
              <a:rPr lang="ru-RU" dirty="0" err="1"/>
              <a:t>бірімен</a:t>
            </a:r>
            <a:r>
              <a:rPr lang="ru-RU" dirty="0"/>
              <a:t> </a:t>
            </a:r>
            <a:r>
              <a:rPr lang="ru-RU" dirty="0" err="1"/>
              <a:t>шектелуі</a:t>
            </a:r>
            <a:r>
              <a:rPr lang="ru-RU" dirty="0"/>
              <a:t> </a:t>
            </a:r>
            <a:r>
              <a:rPr lang="ru-RU" dirty="0" err="1"/>
              <a:t>мүмкін</a:t>
            </a:r>
            <a:r>
              <a:rPr lang="ru-RU" dirty="0"/>
              <a:t>. </a:t>
            </a:r>
            <a:r>
              <a:rPr lang="ru-RU" dirty="0" err="1"/>
              <a:t>Сыртқы</a:t>
            </a:r>
            <a:r>
              <a:rPr lang="ru-RU" dirty="0"/>
              <a:t> </a:t>
            </a:r>
            <a:r>
              <a:rPr lang="ru-RU" dirty="0" err="1"/>
              <a:t>жылу</a:t>
            </a:r>
            <a:r>
              <a:rPr lang="ru-RU" dirty="0"/>
              <a:t> беру </a:t>
            </a:r>
            <a:r>
              <a:rPr lang="ru-RU" dirty="0" err="1"/>
              <a:t>шарттары</a:t>
            </a:r>
            <a:r>
              <a:rPr lang="ru-RU" dirty="0"/>
              <a:t> </a:t>
            </a:r>
            <a:r>
              <a:rPr lang="ru-RU" dirty="0" err="1"/>
              <a:t>металдың</a:t>
            </a:r>
            <a:r>
              <a:rPr lang="ru-RU" dirty="0"/>
              <a:t> </a:t>
            </a:r>
            <a:r>
              <a:rPr lang="ru-RU" dirty="0" err="1"/>
              <a:t>жылу</a:t>
            </a:r>
            <a:r>
              <a:rPr lang="ru-RU" dirty="0"/>
              <a:t> </a:t>
            </a:r>
            <a:r>
              <a:rPr lang="ru-RU" dirty="0" err="1"/>
              <a:t>сіңіретін</a:t>
            </a:r>
            <a:r>
              <a:rPr lang="ru-RU" dirty="0"/>
              <a:t> </a:t>
            </a:r>
            <a:r>
              <a:rPr lang="ru-RU" dirty="0" err="1"/>
              <a:t>бетіне</a:t>
            </a:r>
            <a:r>
              <a:rPr lang="ru-RU" dirty="0"/>
              <a:t> </a:t>
            </a:r>
            <a:r>
              <a:rPr lang="ru-RU" dirty="0" err="1"/>
              <a:t>енетін</a:t>
            </a:r>
            <a:r>
              <a:rPr lang="ru-RU" dirty="0"/>
              <a:t> </a:t>
            </a:r>
            <a:r>
              <a:rPr lang="ru-RU" dirty="0" err="1"/>
              <a:t>жылу</a:t>
            </a:r>
            <a:r>
              <a:rPr lang="ru-RU" dirty="0"/>
              <a:t> </a:t>
            </a:r>
            <a:r>
              <a:rPr lang="ru-RU" dirty="0" err="1"/>
              <a:t>мөлшерін</a:t>
            </a:r>
            <a:r>
              <a:rPr lang="ru-RU" dirty="0"/>
              <a:t>, ал </a:t>
            </a:r>
            <a:r>
              <a:rPr lang="ru-RU" dirty="0" err="1"/>
              <a:t>ішкі</a:t>
            </a:r>
            <a:r>
              <a:rPr lang="ru-RU" dirty="0"/>
              <a:t> </a:t>
            </a:r>
            <a:r>
              <a:rPr lang="ru-RU" dirty="0" err="1"/>
              <a:t>жылу</a:t>
            </a:r>
            <a:r>
              <a:rPr lang="ru-RU" dirty="0"/>
              <a:t> беру </a:t>
            </a:r>
            <a:r>
              <a:rPr lang="ru-RU" dirty="0" err="1"/>
              <a:t>шарттары</a:t>
            </a:r>
            <a:r>
              <a:rPr lang="ru-RU" dirty="0"/>
              <a:t> </a:t>
            </a:r>
            <a:r>
              <a:rPr lang="ru-RU" dirty="0" err="1"/>
              <a:t>металдың</a:t>
            </a:r>
            <a:r>
              <a:rPr lang="ru-RU" dirty="0"/>
              <a:t> </a:t>
            </a:r>
            <a:r>
              <a:rPr lang="ru-RU" dirty="0" err="1"/>
              <a:t>температурасын</a:t>
            </a:r>
            <a:r>
              <a:rPr lang="ru-RU" dirty="0"/>
              <a:t> </a:t>
            </a:r>
            <a:r>
              <a:rPr lang="ru-RU" dirty="0" err="1"/>
              <a:t>теңестіру</a:t>
            </a:r>
            <a:r>
              <a:rPr lang="ru-RU" dirty="0"/>
              <a:t> </a:t>
            </a:r>
            <a:r>
              <a:rPr lang="ru-RU" dirty="0" err="1"/>
              <a:t>жылдамдығын</a:t>
            </a:r>
            <a:r>
              <a:rPr lang="ru-RU" dirty="0"/>
              <a:t> </a:t>
            </a:r>
            <a:r>
              <a:rPr lang="ru-RU" dirty="0" err="1"/>
              <a:t>анықтайды</a:t>
            </a:r>
            <a:r>
              <a:rPr lang="ru-RU" dirty="0"/>
              <a:t>. </a:t>
            </a:r>
            <a:r>
              <a:rPr lang="ru-RU" dirty="0" err="1"/>
              <a:t>Бұл</a:t>
            </a:r>
            <a:r>
              <a:rPr lang="ru-RU" dirty="0"/>
              <a:t> </a:t>
            </a:r>
            <a:r>
              <a:rPr lang="ru-RU" dirty="0" err="1"/>
              <a:t>кезде</a:t>
            </a:r>
            <a:r>
              <a:rPr lang="ru-RU" dirty="0"/>
              <a:t> </a:t>
            </a:r>
            <a:r>
              <a:rPr lang="ru-RU" dirty="0" err="1"/>
              <a:t>жылу</a:t>
            </a:r>
            <a:r>
              <a:rPr lang="ru-RU" dirty="0"/>
              <a:t> </a:t>
            </a:r>
            <a:r>
              <a:rPr lang="ru-RU" dirty="0" err="1"/>
              <a:t>алмасу</a:t>
            </a:r>
            <a:r>
              <a:rPr lang="ru-RU" dirty="0"/>
              <a:t> </a:t>
            </a:r>
            <a:r>
              <a:rPr lang="ru-RU" dirty="0" err="1"/>
              <a:t>процестерінде</a:t>
            </a:r>
            <a:r>
              <a:rPr lang="ru-RU" dirty="0"/>
              <a:t> - </a:t>
            </a:r>
            <a:r>
              <a:rPr lang="ru-RU" dirty="0" err="1"/>
              <a:t>доға</a:t>
            </a:r>
            <a:r>
              <a:rPr lang="ru-RU" dirty="0"/>
              <a:t> мен </a:t>
            </a:r>
            <a:r>
              <a:rPr lang="ru-RU" dirty="0" err="1"/>
              <a:t>металдан</a:t>
            </a:r>
            <a:r>
              <a:rPr lang="ru-RU" dirty="0"/>
              <a:t> </a:t>
            </a:r>
            <a:r>
              <a:rPr lang="ru-RU" dirty="0" err="1"/>
              <a:t>басқа</a:t>
            </a:r>
            <a:r>
              <a:rPr lang="ru-RU" dirty="0"/>
              <a:t> </a:t>
            </a:r>
            <a:r>
              <a:rPr lang="ru-RU" dirty="0" err="1"/>
              <a:t>жылуды</a:t>
            </a:r>
            <a:r>
              <a:rPr lang="ru-RU" dirty="0"/>
              <a:t> </a:t>
            </a:r>
            <a:r>
              <a:rPr lang="ru-RU" dirty="0" err="1"/>
              <a:t>қабылдау</a:t>
            </a:r>
            <a:r>
              <a:rPr lang="ru-RU" dirty="0"/>
              <a:t> </a:t>
            </a:r>
            <a:r>
              <a:rPr lang="ru-RU" dirty="0" err="1"/>
              <a:t>және</a:t>
            </a:r>
            <a:r>
              <a:rPr lang="ru-RU" dirty="0"/>
              <a:t> </a:t>
            </a:r>
            <a:r>
              <a:rPr lang="ru-RU" dirty="0" err="1"/>
              <a:t>шығаруға</a:t>
            </a:r>
            <a:r>
              <a:rPr lang="ru-RU" dirty="0"/>
              <a:t> </a:t>
            </a:r>
            <a:r>
              <a:rPr lang="ru-RU" dirty="0" err="1"/>
              <a:t>отқа</a:t>
            </a:r>
            <a:r>
              <a:rPr lang="ru-RU" dirty="0"/>
              <a:t> </a:t>
            </a:r>
            <a:r>
              <a:rPr lang="ru-RU" dirty="0" err="1"/>
              <a:t>төзімді</a:t>
            </a:r>
            <a:r>
              <a:rPr lang="ru-RU" dirty="0"/>
              <a:t> </a:t>
            </a:r>
            <a:r>
              <a:rPr lang="ru-RU" dirty="0" err="1"/>
              <a:t>қабат</a:t>
            </a:r>
            <a:r>
              <a:rPr lang="ru-RU" dirty="0"/>
              <a:t> та </a:t>
            </a:r>
            <a:r>
              <a:rPr lang="ru-RU" dirty="0" err="1"/>
              <a:t>қатысады</a:t>
            </a:r>
            <a:r>
              <a:rPr lang="ru-RU" dirty="0"/>
              <a:t>.</a:t>
            </a:r>
          </a:p>
          <a:p>
            <a:r>
              <a:rPr lang="ru-RU" dirty="0" err="1">
                <a:solidFill>
                  <a:srgbClr val="FF0000"/>
                </a:solidFill>
              </a:rPr>
              <a:t>Доғалы</a:t>
            </a:r>
            <a:r>
              <a:rPr lang="ru-RU" dirty="0">
                <a:solidFill>
                  <a:srgbClr val="FF0000"/>
                </a:solidFill>
              </a:rPr>
              <a:t> </a:t>
            </a:r>
            <a:r>
              <a:rPr lang="ru-RU" dirty="0" err="1">
                <a:solidFill>
                  <a:srgbClr val="FF0000"/>
                </a:solidFill>
              </a:rPr>
              <a:t>болат</a:t>
            </a:r>
            <a:r>
              <a:rPr lang="ru-RU" dirty="0">
                <a:solidFill>
                  <a:srgbClr val="FF0000"/>
                </a:solidFill>
              </a:rPr>
              <a:t> </a:t>
            </a:r>
            <a:r>
              <a:rPr lang="ru-RU" dirty="0" err="1">
                <a:solidFill>
                  <a:srgbClr val="FF0000"/>
                </a:solidFill>
              </a:rPr>
              <a:t>балқыту</a:t>
            </a:r>
            <a:r>
              <a:rPr lang="ru-RU" dirty="0">
                <a:solidFill>
                  <a:srgbClr val="FF0000"/>
                </a:solidFill>
              </a:rPr>
              <a:t> </a:t>
            </a:r>
            <a:r>
              <a:rPr lang="ru-RU" dirty="0" err="1">
                <a:solidFill>
                  <a:srgbClr val="FF0000"/>
                </a:solidFill>
              </a:rPr>
              <a:t>пештердің</a:t>
            </a:r>
            <a:r>
              <a:rPr lang="ru-RU" dirty="0">
                <a:solidFill>
                  <a:srgbClr val="FF0000"/>
                </a:solidFill>
              </a:rPr>
              <a:t> </a:t>
            </a:r>
            <a:r>
              <a:rPr lang="ru-RU" dirty="0" err="1">
                <a:solidFill>
                  <a:srgbClr val="FF0000"/>
                </a:solidFill>
              </a:rPr>
              <a:t>балқу</a:t>
            </a:r>
            <a:r>
              <a:rPr lang="ru-RU" dirty="0">
                <a:solidFill>
                  <a:srgbClr val="FF0000"/>
                </a:solidFill>
              </a:rPr>
              <a:t> </a:t>
            </a:r>
            <a:r>
              <a:rPr lang="ru-RU" dirty="0" err="1">
                <a:solidFill>
                  <a:srgbClr val="FF0000"/>
                </a:solidFill>
              </a:rPr>
              <a:t>кеңістігіндегі</a:t>
            </a:r>
            <a:r>
              <a:rPr lang="ru-RU" dirty="0">
                <a:solidFill>
                  <a:srgbClr val="FF0000"/>
                </a:solidFill>
              </a:rPr>
              <a:t>  </a:t>
            </a:r>
            <a:r>
              <a:rPr lang="ru-RU" dirty="0" err="1">
                <a:solidFill>
                  <a:srgbClr val="FF0000"/>
                </a:solidFill>
              </a:rPr>
              <a:t>кез-келген</a:t>
            </a:r>
            <a:r>
              <a:rPr lang="ru-RU" dirty="0">
                <a:solidFill>
                  <a:srgbClr val="FF0000"/>
                </a:solidFill>
              </a:rPr>
              <a:t> </a:t>
            </a:r>
            <a:r>
              <a:rPr lang="kk-KZ" dirty="0" err="1">
                <a:solidFill>
                  <a:srgbClr val="FF0000"/>
                </a:solidFill>
              </a:rPr>
              <a:t>элементарлы</a:t>
            </a:r>
            <a:r>
              <a:rPr lang="kk-KZ" dirty="0">
                <a:solidFill>
                  <a:srgbClr val="FF0000"/>
                </a:solidFill>
              </a:rPr>
              <a:t> </a:t>
            </a:r>
            <a:r>
              <a:rPr lang="ru-RU" dirty="0" err="1">
                <a:solidFill>
                  <a:srgbClr val="FF0000"/>
                </a:solidFill>
              </a:rPr>
              <a:t>беттерге</a:t>
            </a:r>
            <a:r>
              <a:rPr lang="ru-RU" dirty="0">
                <a:solidFill>
                  <a:srgbClr val="FF0000"/>
                </a:solidFill>
              </a:rPr>
              <a:t> </a:t>
            </a:r>
            <a:r>
              <a:rPr lang="ru-RU" dirty="0" err="1">
                <a:solidFill>
                  <a:srgbClr val="FF0000"/>
                </a:solidFill>
              </a:rPr>
              <a:t>келесілер</a:t>
            </a:r>
            <a:r>
              <a:rPr lang="ru-RU" dirty="0">
                <a:solidFill>
                  <a:srgbClr val="FF0000"/>
                </a:solidFill>
              </a:rPr>
              <a:t> </a:t>
            </a:r>
            <a:r>
              <a:rPr lang="ru-RU" dirty="0" err="1">
                <a:solidFill>
                  <a:srgbClr val="FF0000"/>
                </a:solidFill>
              </a:rPr>
              <a:t>түседі</a:t>
            </a:r>
            <a:r>
              <a:rPr lang="ru-RU" dirty="0">
                <a:solidFill>
                  <a:srgbClr val="FF0000"/>
                </a:solidFill>
              </a:rPr>
              <a:t> </a:t>
            </a:r>
            <a:r>
              <a:rPr lang="ru-RU" dirty="0"/>
              <a:t>(</a:t>
            </a:r>
            <a:r>
              <a:rPr lang="ru-RU" dirty="0" err="1"/>
              <a:t>сәуленің</a:t>
            </a:r>
            <a:r>
              <a:rPr lang="ru-RU" dirty="0"/>
              <a:t> </a:t>
            </a:r>
            <a:r>
              <a:rPr lang="ru-RU" dirty="0" err="1"/>
              <a:t>сің</a:t>
            </a:r>
            <a:r>
              <a:rPr lang="kk-KZ" dirty="0"/>
              <a:t>ірілуі</a:t>
            </a:r>
            <a:r>
              <a:rPr lang="ru-RU" dirty="0"/>
              <a:t>н </a:t>
            </a:r>
            <a:r>
              <a:rPr lang="ru-RU" dirty="0" err="1"/>
              <a:t>ескергенде</a:t>
            </a:r>
            <a:r>
              <a:rPr lang="ru-RU" dirty="0"/>
              <a:t>):</a:t>
            </a:r>
          </a:p>
          <a:p>
            <a:pPr marL="285750" lvl="0" indent="-285750">
              <a:buFont typeface="Wingdings" panose="05000000000000000000" pitchFamily="2" charset="2"/>
              <a:buChar char="ü"/>
            </a:pPr>
            <a:r>
              <a:rPr lang="ru-RU" sz="1600" i="1" dirty="0" err="1">
                <a:solidFill>
                  <a:srgbClr val="1124AF"/>
                </a:solidFill>
              </a:rPr>
              <a:t>доғаның</a:t>
            </a:r>
            <a:r>
              <a:rPr lang="ru-RU" sz="1600" i="1" dirty="0">
                <a:solidFill>
                  <a:srgbClr val="1124AF"/>
                </a:solidFill>
              </a:rPr>
              <a:t> </a:t>
            </a:r>
            <a:r>
              <a:rPr lang="ru-RU" sz="1600" i="1" dirty="0" err="1">
                <a:solidFill>
                  <a:srgbClr val="1124AF"/>
                </a:solidFill>
              </a:rPr>
              <a:t>сәулелену</a:t>
            </a:r>
            <a:r>
              <a:rPr lang="ru-RU" sz="1600" i="1" dirty="0">
                <a:solidFill>
                  <a:srgbClr val="1124AF"/>
                </a:solidFill>
              </a:rPr>
              <a:t> </a:t>
            </a:r>
            <a:r>
              <a:rPr lang="ru-RU" sz="1600" i="1" dirty="0" err="1">
                <a:solidFill>
                  <a:srgbClr val="1124AF"/>
                </a:solidFill>
              </a:rPr>
              <a:t>ағыны</a:t>
            </a:r>
            <a:r>
              <a:rPr lang="ru-RU" sz="1600" i="1" dirty="0">
                <a:solidFill>
                  <a:srgbClr val="1124AF"/>
                </a:solidFill>
              </a:rPr>
              <a:t>;</a:t>
            </a:r>
          </a:p>
          <a:p>
            <a:pPr marL="285750" lvl="0" indent="-285750">
              <a:buFont typeface="Wingdings" panose="05000000000000000000" pitchFamily="2" charset="2"/>
              <a:buChar char="ü"/>
            </a:pPr>
            <a:r>
              <a:rPr lang="ru-RU" sz="1600" i="1" dirty="0" err="1">
                <a:solidFill>
                  <a:srgbClr val="1124AF"/>
                </a:solidFill>
              </a:rPr>
              <a:t>элементарлы</a:t>
            </a:r>
            <a:r>
              <a:rPr lang="ru-RU" sz="1600" i="1" dirty="0">
                <a:solidFill>
                  <a:srgbClr val="1124AF"/>
                </a:solidFill>
              </a:rPr>
              <a:t> </a:t>
            </a:r>
            <a:r>
              <a:rPr lang="ru-RU" sz="1600" i="1" dirty="0" err="1">
                <a:solidFill>
                  <a:srgbClr val="1124AF"/>
                </a:solidFill>
              </a:rPr>
              <a:t>ауданға</a:t>
            </a:r>
            <a:r>
              <a:rPr lang="ru-RU" sz="1600" i="1" dirty="0">
                <a:solidFill>
                  <a:srgbClr val="1124AF"/>
                </a:solidFill>
              </a:rPr>
              <a:t> </a:t>
            </a:r>
            <a:r>
              <a:rPr lang="ru-RU" sz="1600" i="1" dirty="0" err="1">
                <a:solidFill>
                  <a:srgbClr val="1124AF"/>
                </a:solidFill>
              </a:rPr>
              <a:t>басқа</a:t>
            </a:r>
            <a:r>
              <a:rPr lang="ru-RU" sz="1600" i="1" dirty="0">
                <a:solidFill>
                  <a:srgbClr val="1124AF"/>
                </a:solidFill>
              </a:rPr>
              <a:t> </a:t>
            </a:r>
            <a:r>
              <a:rPr lang="ru-RU" sz="1600" i="1" dirty="0" err="1">
                <a:solidFill>
                  <a:srgbClr val="1124AF"/>
                </a:solidFill>
              </a:rPr>
              <a:t>беттерден</a:t>
            </a:r>
            <a:r>
              <a:rPr lang="ru-RU" sz="1600" i="1" dirty="0">
                <a:solidFill>
                  <a:srgbClr val="1124AF"/>
                </a:solidFill>
              </a:rPr>
              <a:t> </a:t>
            </a:r>
            <a:r>
              <a:rPr lang="ru-RU" sz="1600" i="1" dirty="0" err="1">
                <a:solidFill>
                  <a:srgbClr val="1124AF"/>
                </a:solidFill>
              </a:rPr>
              <a:t>шағылған</a:t>
            </a:r>
            <a:r>
              <a:rPr lang="ru-RU" sz="1600" i="1" dirty="0">
                <a:solidFill>
                  <a:srgbClr val="1124AF"/>
                </a:solidFill>
              </a:rPr>
              <a:t> </a:t>
            </a:r>
            <a:r>
              <a:rPr lang="ru-RU" sz="1600" i="1" dirty="0" err="1">
                <a:solidFill>
                  <a:srgbClr val="1124AF"/>
                </a:solidFill>
              </a:rPr>
              <a:t>доғаның</a:t>
            </a:r>
            <a:r>
              <a:rPr lang="ru-RU" sz="1600" i="1" dirty="0">
                <a:solidFill>
                  <a:srgbClr val="1124AF"/>
                </a:solidFill>
              </a:rPr>
              <a:t> </a:t>
            </a:r>
            <a:r>
              <a:rPr lang="ru-RU" sz="1600" i="1" dirty="0" err="1">
                <a:solidFill>
                  <a:srgbClr val="1124AF"/>
                </a:solidFill>
              </a:rPr>
              <a:t>сәулелік</a:t>
            </a:r>
            <a:r>
              <a:rPr lang="ru-RU" sz="1600" i="1" dirty="0">
                <a:solidFill>
                  <a:srgbClr val="1124AF"/>
                </a:solidFill>
              </a:rPr>
              <a:t> </a:t>
            </a:r>
            <a:r>
              <a:rPr lang="ru-RU" sz="1600" i="1" dirty="0" err="1">
                <a:solidFill>
                  <a:srgbClr val="1124AF"/>
                </a:solidFill>
              </a:rPr>
              <a:t>ағыны</a:t>
            </a:r>
            <a:r>
              <a:rPr lang="ru-RU" sz="1600" i="1" dirty="0">
                <a:solidFill>
                  <a:srgbClr val="1124AF"/>
                </a:solidFill>
              </a:rPr>
              <a:t>;</a:t>
            </a:r>
          </a:p>
          <a:p>
            <a:pPr marL="285750" lvl="0" indent="-285750">
              <a:buFont typeface="Wingdings" panose="05000000000000000000" pitchFamily="2" charset="2"/>
              <a:buChar char="ü"/>
            </a:pPr>
            <a:r>
              <a:rPr lang="ru-RU" sz="1600" i="1" dirty="0" err="1">
                <a:solidFill>
                  <a:srgbClr val="1124AF"/>
                </a:solidFill>
              </a:rPr>
              <a:t>қыздырылған</a:t>
            </a:r>
            <a:r>
              <a:rPr lang="ru-RU" sz="1600" i="1" dirty="0">
                <a:solidFill>
                  <a:srgbClr val="1124AF"/>
                </a:solidFill>
              </a:rPr>
              <a:t> </a:t>
            </a:r>
            <a:r>
              <a:rPr lang="ru-RU" sz="1600" i="1" dirty="0" err="1">
                <a:solidFill>
                  <a:srgbClr val="1124AF"/>
                </a:solidFill>
              </a:rPr>
              <a:t>беттердің</a:t>
            </a:r>
            <a:r>
              <a:rPr lang="ru-RU" sz="1600" i="1" dirty="0">
                <a:solidFill>
                  <a:srgbClr val="1124AF"/>
                </a:solidFill>
              </a:rPr>
              <a:t> </a:t>
            </a:r>
            <a:r>
              <a:rPr lang="ru-RU" sz="1600" i="1" dirty="0" err="1">
                <a:solidFill>
                  <a:srgbClr val="1124AF"/>
                </a:solidFill>
              </a:rPr>
              <a:t>сәулелік</a:t>
            </a:r>
            <a:r>
              <a:rPr lang="ru-RU" sz="1600" i="1" dirty="0">
                <a:solidFill>
                  <a:srgbClr val="1124AF"/>
                </a:solidFill>
              </a:rPr>
              <a:t> </a:t>
            </a:r>
            <a:r>
              <a:rPr lang="ru-RU" sz="1600" i="1" dirty="0" err="1">
                <a:solidFill>
                  <a:srgbClr val="1124AF"/>
                </a:solidFill>
              </a:rPr>
              <a:t>ағыны</a:t>
            </a:r>
            <a:r>
              <a:rPr lang="ru-RU" sz="1600" i="1" dirty="0">
                <a:solidFill>
                  <a:srgbClr val="1124AF"/>
                </a:solidFill>
              </a:rPr>
              <a:t> (</a:t>
            </a:r>
            <a:r>
              <a:rPr lang="ru-RU" sz="1600" i="1" dirty="0" err="1">
                <a:solidFill>
                  <a:srgbClr val="1124AF"/>
                </a:solidFill>
              </a:rPr>
              <a:t>қабырғаға</a:t>
            </a:r>
            <a:r>
              <a:rPr lang="ru-RU" sz="1600" i="1" dirty="0">
                <a:solidFill>
                  <a:srgbClr val="1124AF"/>
                </a:solidFill>
              </a:rPr>
              <a:t> </a:t>
            </a:r>
            <a:r>
              <a:rPr lang="ru-RU" sz="1600" i="1" dirty="0" err="1">
                <a:solidFill>
                  <a:srgbClr val="1124AF"/>
                </a:solidFill>
              </a:rPr>
              <a:t>және</a:t>
            </a:r>
            <a:r>
              <a:rPr lang="ru-RU" sz="1600" i="1" dirty="0">
                <a:solidFill>
                  <a:srgbClr val="1124AF"/>
                </a:solidFill>
              </a:rPr>
              <a:t> </a:t>
            </a:r>
            <a:r>
              <a:rPr lang="ru-RU" sz="1600" i="1" dirty="0" err="1">
                <a:solidFill>
                  <a:srgbClr val="1124AF"/>
                </a:solidFill>
              </a:rPr>
              <a:t>металға</a:t>
            </a:r>
            <a:r>
              <a:rPr lang="ru-RU" sz="1600" i="1" dirty="0">
                <a:solidFill>
                  <a:srgbClr val="1124AF"/>
                </a:solidFill>
              </a:rPr>
              <a:t>, </a:t>
            </a:r>
            <a:r>
              <a:rPr lang="ru-RU" sz="1600" i="1" dirty="0" err="1">
                <a:solidFill>
                  <a:srgbClr val="1124AF"/>
                </a:solidFill>
              </a:rPr>
              <a:t>металдан</a:t>
            </a:r>
            <a:r>
              <a:rPr lang="ru-RU" sz="1600" i="1" dirty="0">
                <a:solidFill>
                  <a:srgbClr val="1124AF"/>
                </a:solidFill>
              </a:rPr>
              <a:t> </a:t>
            </a:r>
            <a:r>
              <a:rPr lang="ru-RU" sz="1600" i="1" dirty="0" err="1">
                <a:solidFill>
                  <a:srgbClr val="1124AF"/>
                </a:solidFill>
              </a:rPr>
              <a:t>және</a:t>
            </a:r>
            <a:r>
              <a:rPr lang="ru-RU" sz="1600" i="1" dirty="0">
                <a:solidFill>
                  <a:srgbClr val="1124AF"/>
                </a:solidFill>
              </a:rPr>
              <a:t> </a:t>
            </a:r>
            <a:r>
              <a:rPr lang="ru-RU" sz="1600" i="1" dirty="0" err="1">
                <a:solidFill>
                  <a:srgbClr val="1124AF"/>
                </a:solidFill>
              </a:rPr>
              <a:t>күмбезден</a:t>
            </a:r>
            <a:r>
              <a:rPr lang="ru-RU" sz="1600" i="1" dirty="0">
                <a:solidFill>
                  <a:srgbClr val="1124AF"/>
                </a:solidFill>
              </a:rPr>
              <a:t> </a:t>
            </a:r>
            <a:r>
              <a:rPr lang="ru-RU" sz="1600" i="1" dirty="0" err="1">
                <a:solidFill>
                  <a:srgbClr val="1124AF"/>
                </a:solidFill>
              </a:rPr>
              <a:t>қабырғаларға</a:t>
            </a:r>
            <a:r>
              <a:rPr lang="ru-RU" sz="1600" i="1" dirty="0">
                <a:solidFill>
                  <a:srgbClr val="1124AF"/>
                </a:solidFill>
              </a:rPr>
              <a:t> </a:t>
            </a:r>
            <a:r>
              <a:rPr lang="ru-RU" sz="1600" i="1" dirty="0" err="1">
                <a:solidFill>
                  <a:srgbClr val="1124AF"/>
                </a:solidFill>
              </a:rPr>
              <a:t>және</a:t>
            </a:r>
            <a:r>
              <a:rPr lang="ru-RU" sz="1600" i="1" dirty="0">
                <a:solidFill>
                  <a:srgbClr val="1124AF"/>
                </a:solidFill>
              </a:rPr>
              <a:t> </a:t>
            </a:r>
            <a:r>
              <a:rPr lang="ru-RU" sz="1600" i="1" dirty="0" err="1">
                <a:solidFill>
                  <a:srgbClr val="1124AF"/>
                </a:solidFill>
              </a:rPr>
              <a:t>т.б</a:t>
            </a:r>
            <a:r>
              <a:rPr lang="ru-RU" sz="1600" i="1" dirty="0">
                <a:solidFill>
                  <a:srgbClr val="1124AF"/>
                </a:solidFill>
              </a:rPr>
              <a:t>.);</a:t>
            </a:r>
          </a:p>
          <a:p>
            <a:pPr marL="285750" lvl="0" indent="-285750">
              <a:buFont typeface="Wingdings" panose="05000000000000000000" pitchFamily="2" charset="2"/>
              <a:buChar char="ü"/>
            </a:pPr>
            <a:r>
              <a:rPr lang="ru-RU" sz="1600" i="1" dirty="0" err="1">
                <a:solidFill>
                  <a:srgbClr val="1124AF"/>
                </a:solidFill>
              </a:rPr>
              <a:t>электродтардың</a:t>
            </a:r>
            <a:r>
              <a:rPr lang="ru-RU" sz="1600" i="1" dirty="0">
                <a:solidFill>
                  <a:srgbClr val="1124AF"/>
                </a:solidFill>
              </a:rPr>
              <a:t> </a:t>
            </a:r>
            <a:r>
              <a:rPr lang="ru-RU" sz="1600" i="1" dirty="0" err="1">
                <a:solidFill>
                  <a:srgbClr val="1124AF"/>
                </a:solidFill>
              </a:rPr>
              <a:t>сәулелену</a:t>
            </a:r>
            <a:r>
              <a:rPr lang="ru-RU" sz="1600" i="1" dirty="0">
                <a:solidFill>
                  <a:srgbClr val="1124AF"/>
                </a:solidFill>
              </a:rPr>
              <a:t> </a:t>
            </a:r>
            <a:r>
              <a:rPr lang="ru-RU" sz="1600" i="1" dirty="0" err="1">
                <a:solidFill>
                  <a:srgbClr val="1124AF"/>
                </a:solidFill>
              </a:rPr>
              <a:t>ағыны</a:t>
            </a:r>
            <a:r>
              <a:rPr lang="ru-RU" sz="1600" i="1" dirty="0">
                <a:solidFill>
                  <a:srgbClr val="1124AF"/>
                </a:solidFill>
              </a:rPr>
              <a:t>;</a:t>
            </a:r>
          </a:p>
          <a:p>
            <a:pPr marL="285750" lvl="0" indent="-285750">
              <a:buFont typeface="Wingdings" panose="05000000000000000000" pitchFamily="2" charset="2"/>
              <a:buChar char="ü"/>
            </a:pPr>
            <a:r>
              <a:rPr lang="ru-RU" sz="1600" i="1" dirty="0" err="1">
                <a:solidFill>
                  <a:srgbClr val="1124AF"/>
                </a:solidFill>
              </a:rPr>
              <a:t>газдардың</a:t>
            </a:r>
            <a:r>
              <a:rPr lang="ru-RU" sz="1600" i="1" dirty="0">
                <a:solidFill>
                  <a:srgbClr val="1124AF"/>
                </a:solidFill>
              </a:rPr>
              <a:t> </a:t>
            </a:r>
            <a:r>
              <a:rPr lang="ru-RU" sz="1600" i="1" dirty="0" err="1">
                <a:solidFill>
                  <a:srgbClr val="1124AF"/>
                </a:solidFill>
              </a:rPr>
              <a:t>сәулелену</a:t>
            </a:r>
            <a:r>
              <a:rPr lang="ru-RU" sz="1600" i="1" dirty="0">
                <a:solidFill>
                  <a:srgbClr val="1124AF"/>
                </a:solidFill>
              </a:rPr>
              <a:t> </a:t>
            </a:r>
            <a:r>
              <a:rPr lang="ru-RU" sz="1600" i="1" dirty="0" err="1">
                <a:solidFill>
                  <a:srgbClr val="1124AF"/>
                </a:solidFill>
              </a:rPr>
              <a:t>ағыны</a:t>
            </a:r>
            <a:r>
              <a:rPr lang="ru-RU" sz="1600" i="1" dirty="0">
                <a:solidFill>
                  <a:srgbClr val="1124AF"/>
                </a:solidFill>
              </a:rPr>
              <a:t>. </a:t>
            </a:r>
          </a:p>
          <a:p>
            <a:pPr algn="just"/>
            <a:endParaRPr lang="ru-RU" sz="8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27</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t>Электр </a:t>
            </a:r>
            <a:r>
              <a:rPr lang="ru-RU" sz="2800" b="1" dirty="0" err="1"/>
              <a:t>доғалық</a:t>
            </a:r>
            <a:r>
              <a:rPr lang="ru-RU" sz="2800" b="1" dirty="0"/>
              <a:t> </a:t>
            </a:r>
            <a:r>
              <a:rPr lang="ru-RU" sz="2800" b="1" dirty="0" err="1"/>
              <a:t>пештердің</a:t>
            </a:r>
            <a:r>
              <a:rPr lang="ru-RU" sz="2800" b="1" dirty="0"/>
              <a:t> </a:t>
            </a:r>
            <a:r>
              <a:rPr lang="ru-RU" sz="2800" b="1" dirty="0" err="1"/>
              <a:t>жұмыс</a:t>
            </a:r>
            <a:r>
              <a:rPr lang="ru-RU" sz="2800" b="1" dirty="0"/>
              <a:t> </a:t>
            </a:r>
            <a:r>
              <a:rPr lang="ru-RU" sz="2800" b="1" dirty="0" err="1"/>
              <a:t>кеңістігіндегі</a:t>
            </a:r>
            <a:r>
              <a:rPr lang="ru-RU" sz="2800" b="1" dirty="0"/>
              <a:t> </a:t>
            </a:r>
            <a:r>
              <a:rPr lang="ru-RU" sz="2800" b="1" dirty="0" err="1"/>
              <a:t>жылу</a:t>
            </a:r>
            <a:r>
              <a:rPr lang="ru-RU" sz="2800" b="1" dirty="0"/>
              <a:t> </a:t>
            </a:r>
            <a:r>
              <a:rPr lang="ru-RU" sz="2800" b="1" dirty="0" err="1"/>
              <a:t>алмасу</a:t>
            </a:r>
            <a:endParaRPr lang="ru-RU" sz="2800" dirty="0"/>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534970" y="1484784"/>
            <a:ext cx="807406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a:t>Электр </a:t>
            </a:r>
            <a:r>
              <a:rPr lang="ru-RU" dirty="0" err="1"/>
              <a:t>доғалық</a:t>
            </a:r>
            <a:r>
              <a:rPr lang="ru-RU" dirty="0"/>
              <a:t> </a:t>
            </a:r>
            <a:r>
              <a:rPr lang="ru-RU" dirty="0" err="1"/>
              <a:t>пештері</a:t>
            </a:r>
            <a:r>
              <a:rPr lang="ru-RU" dirty="0"/>
              <a:t> </a:t>
            </a:r>
            <a:r>
              <a:rPr lang="ru-RU" dirty="0" err="1"/>
              <a:t>мерзімді</a:t>
            </a:r>
            <a:r>
              <a:rPr lang="ru-RU" dirty="0"/>
              <a:t> </a:t>
            </a:r>
            <a:r>
              <a:rPr lang="ru-RU" dirty="0" err="1"/>
              <a:t>жұмыс</a:t>
            </a:r>
            <a:r>
              <a:rPr lang="ru-RU" dirty="0"/>
              <a:t> </a:t>
            </a:r>
            <a:r>
              <a:rPr lang="ru-RU" dirty="0" err="1"/>
              <a:t>жасайды</a:t>
            </a:r>
            <a:r>
              <a:rPr lang="ru-RU" dirty="0"/>
              <a:t>, </a:t>
            </a:r>
            <a:r>
              <a:rPr lang="ru-RU" dirty="0" err="1"/>
              <a:t>онда</a:t>
            </a:r>
            <a:r>
              <a:rPr lang="ru-RU" dirty="0"/>
              <a:t> </a:t>
            </a:r>
            <a:r>
              <a:rPr lang="ru-RU" dirty="0" err="1"/>
              <a:t>балқуды</a:t>
            </a:r>
            <a:r>
              <a:rPr lang="ru-RU" dirty="0"/>
              <a:t> </a:t>
            </a:r>
            <a:r>
              <a:rPr lang="ru-RU" dirty="0" err="1"/>
              <a:t>жылу</a:t>
            </a:r>
            <a:r>
              <a:rPr lang="ru-RU" dirty="0"/>
              <a:t> </a:t>
            </a:r>
            <a:r>
              <a:rPr lang="ru-RU" dirty="0" err="1"/>
              <a:t>ағындарының</a:t>
            </a:r>
            <a:r>
              <a:rPr lang="ru-RU" dirty="0"/>
              <a:t> </a:t>
            </a:r>
            <a:r>
              <a:rPr lang="ru-RU" dirty="0" err="1"/>
              <a:t>қуаты</a:t>
            </a:r>
            <a:r>
              <a:rPr lang="ru-RU" dirty="0"/>
              <a:t> мен </a:t>
            </a:r>
            <a:r>
              <a:rPr lang="ru-RU" dirty="0" err="1"/>
              <a:t>бағыты</a:t>
            </a:r>
            <a:r>
              <a:rPr lang="ru-RU" dirty="0"/>
              <a:t> </a:t>
            </a:r>
            <a:r>
              <a:rPr lang="ru-RU" dirty="0" err="1"/>
              <a:t>және</a:t>
            </a:r>
            <a:r>
              <a:rPr lang="ru-RU" dirty="0"/>
              <a:t> </a:t>
            </a:r>
            <a:r>
              <a:rPr lang="ru-RU" dirty="0" err="1"/>
              <a:t>қабырғалар</a:t>
            </a:r>
            <a:r>
              <a:rPr lang="ru-RU" dirty="0"/>
              <a:t> мен </a:t>
            </a:r>
            <a:r>
              <a:rPr lang="ru-RU" dirty="0" err="1"/>
              <a:t>күмбездердің</a:t>
            </a:r>
            <a:r>
              <a:rPr lang="ru-RU" dirty="0"/>
              <a:t>, </a:t>
            </a:r>
            <a:r>
              <a:rPr lang="ru-RU" dirty="0" err="1"/>
              <a:t>қаптаманың</a:t>
            </a:r>
            <a:r>
              <a:rPr lang="ru-RU" dirty="0"/>
              <a:t> </a:t>
            </a:r>
            <a:r>
              <a:rPr lang="ru-RU" dirty="0" err="1"/>
              <a:t>ішкі</a:t>
            </a:r>
            <a:r>
              <a:rPr lang="ru-RU" dirty="0"/>
              <a:t> </a:t>
            </a:r>
            <a:r>
              <a:rPr lang="ru-RU" dirty="0" err="1"/>
              <a:t>бетінің</a:t>
            </a:r>
            <a:r>
              <a:rPr lang="ru-RU" dirty="0"/>
              <a:t> </a:t>
            </a:r>
            <a:r>
              <a:rPr lang="ru-RU" dirty="0" err="1"/>
              <a:t>жылу</a:t>
            </a:r>
            <a:r>
              <a:rPr lang="ru-RU" dirty="0"/>
              <a:t> </a:t>
            </a:r>
            <a:r>
              <a:rPr lang="ru-RU" dirty="0" err="1"/>
              <a:t>кернеулігі</a:t>
            </a:r>
            <a:r>
              <a:rPr lang="ru-RU" dirty="0"/>
              <a:t> </a:t>
            </a:r>
            <a:r>
              <a:rPr lang="ru-RU" dirty="0" err="1"/>
              <a:t>бойынша</a:t>
            </a:r>
            <a:r>
              <a:rPr lang="ru-RU" dirty="0"/>
              <a:t> </a:t>
            </a:r>
            <a:r>
              <a:rPr lang="ru-RU" dirty="0" err="1"/>
              <a:t>ерекшеленетін</a:t>
            </a:r>
            <a:r>
              <a:rPr lang="ru-RU" dirty="0"/>
              <a:t> </a:t>
            </a:r>
            <a:r>
              <a:rPr lang="ru-RU" dirty="0" err="1"/>
              <a:t>үш</a:t>
            </a:r>
            <a:r>
              <a:rPr lang="ru-RU" dirty="0"/>
              <a:t> </a:t>
            </a:r>
            <a:r>
              <a:rPr lang="ru-RU" dirty="0" err="1"/>
              <a:t>кезеңге</a:t>
            </a:r>
            <a:r>
              <a:rPr lang="ru-RU" dirty="0"/>
              <a:t> </a:t>
            </a:r>
            <a:r>
              <a:rPr lang="ru-RU" dirty="0" err="1"/>
              <a:t>бөлуге</a:t>
            </a:r>
            <a:r>
              <a:rPr lang="ru-RU" dirty="0"/>
              <a:t> </a:t>
            </a:r>
            <a:r>
              <a:rPr lang="ru-RU" dirty="0" err="1"/>
              <a:t>болады</a:t>
            </a:r>
            <a:r>
              <a:rPr lang="ru-RU" dirty="0"/>
              <a:t>:</a:t>
            </a:r>
          </a:p>
          <a:p>
            <a:pPr marL="285750" lvl="0" indent="-285750" algn="just">
              <a:buFont typeface="Wingdings" panose="05000000000000000000" pitchFamily="2" charset="2"/>
              <a:buChar char="§"/>
            </a:pPr>
            <a:r>
              <a:rPr lang="ru-RU" b="1" i="1" dirty="0" err="1">
                <a:solidFill>
                  <a:srgbClr val="1124AF"/>
                </a:solidFill>
              </a:rPr>
              <a:t>көмекші</a:t>
            </a:r>
            <a:r>
              <a:rPr lang="ru-RU" b="1" i="1" dirty="0">
                <a:solidFill>
                  <a:srgbClr val="1124AF"/>
                </a:solidFill>
              </a:rPr>
              <a:t>, </a:t>
            </a:r>
            <a:r>
              <a:rPr lang="ru-RU" b="1" i="1" dirty="0" err="1">
                <a:solidFill>
                  <a:srgbClr val="1124AF"/>
                </a:solidFill>
              </a:rPr>
              <a:t>оның</a:t>
            </a:r>
            <a:r>
              <a:rPr lang="ru-RU" dirty="0"/>
              <a:t> </a:t>
            </a:r>
            <a:r>
              <a:rPr lang="ru-RU" dirty="0" err="1"/>
              <a:t>барысында</a:t>
            </a:r>
            <a:r>
              <a:rPr lang="ru-RU" dirty="0"/>
              <a:t> </a:t>
            </a:r>
            <a:r>
              <a:rPr lang="ru-RU" dirty="0" err="1"/>
              <a:t>қосалқы</a:t>
            </a:r>
            <a:r>
              <a:rPr lang="ru-RU" dirty="0"/>
              <a:t> </a:t>
            </a:r>
            <a:r>
              <a:rPr lang="ru-RU" dirty="0" err="1"/>
              <a:t>операциялар</a:t>
            </a:r>
            <a:r>
              <a:rPr lang="ru-RU" dirty="0"/>
              <a:t> </a:t>
            </a:r>
            <a:r>
              <a:rPr lang="ru-RU" dirty="0" err="1"/>
              <a:t>орындалады</a:t>
            </a:r>
            <a:r>
              <a:rPr lang="ru-RU" dirty="0"/>
              <a:t> (</a:t>
            </a:r>
            <a:r>
              <a:rPr lang="ru-RU" dirty="0" err="1"/>
              <a:t>пештен</a:t>
            </a:r>
            <a:r>
              <a:rPr lang="ru-RU" dirty="0"/>
              <a:t> </a:t>
            </a:r>
            <a:r>
              <a:rPr lang="ru-RU" dirty="0" err="1"/>
              <a:t>металды</a:t>
            </a:r>
            <a:r>
              <a:rPr lang="ru-RU" dirty="0"/>
              <a:t> </a:t>
            </a:r>
            <a:r>
              <a:rPr lang="ru-RU" dirty="0" err="1"/>
              <a:t>құйып</a:t>
            </a:r>
            <a:r>
              <a:rPr lang="ru-RU" dirty="0"/>
              <a:t> </a:t>
            </a:r>
            <a:r>
              <a:rPr lang="ru-RU" dirty="0" err="1"/>
              <a:t>алу</a:t>
            </a:r>
            <a:r>
              <a:rPr lang="ru-RU" dirty="0"/>
              <a:t>, </a:t>
            </a:r>
            <a:r>
              <a:rPr lang="ru-RU" dirty="0" err="1"/>
              <a:t>тазарту</a:t>
            </a:r>
            <a:r>
              <a:rPr lang="ru-RU" dirty="0"/>
              <a:t>, </a:t>
            </a:r>
            <a:r>
              <a:rPr lang="ru-RU" dirty="0" err="1"/>
              <a:t>толтыру</a:t>
            </a:r>
            <a:r>
              <a:rPr lang="ru-RU" dirty="0"/>
              <a:t> </a:t>
            </a:r>
            <a:r>
              <a:rPr lang="ru-RU" dirty="0" err="1"/>
              <a:t>және</a:t>
            </a:r>
            <a:r>
              <a:rPr lang="ru-RU" dirty="0"/>
              <a:t> </a:t>
            </a:r>
            <a:r>
              <a:rPr lang="ru-RU" dirty="0" err="1"/>
              <a:t>тиеу</a:t>
            </a:r>
            <a:r>
              <a:rPr lang="ru-RU" dirty="0"/>
              <a:t>), ал пешке </a:t>
            </a:r>
            <a:r>
              <a:rPr lang="ru-RU" dirty="0" err="1"/>
              <a:t>қуат</a:t>
            </a:r>
            <a:r>
              <a:rPr lang="ru-RU" dirty="0"/>
              <a:t> </a:t>
            </a:r>
            <a:r>
              <a:rPr lang="ru-RU" dirty="0" err="1"/>
              <a:t>берілмейді</a:t>
            </a:r>
            <a:r>
              <a:rPr lang="ru-RU" dirty="0"/>
              <a:t>. Осы </a:t>
            </a:r>
            <a:r>
              <a:rPr lang="ru-RU" dirty="0" err="1"/>
              <a:t>кезеңде</a:t>
            </a:r>
            <a:r>
              <a:rPr lang="ru-RU" dirty="0"/>
              <a:t> пеш </a:t>
            </a:r>
            <a:r>
              <a:rPr lang="ru-RU" dirty="0" err="1"/>
              <a:t>қаптамасында</a:t>
            </a:r>
            <a:r>
              <a:rPr lang="ru-RU" dirty="0"/>
              <a:t> </a:t>
            </a:r>
            <a:r>
              <a:rPr lang="ru-RU" dirty="0" err="1"/>
              <a:t>жинақталған</a:t>
            </a:r>
            <a:r>
              <a:rPr lang="ru-RU" dirty="0"/>
              <a:t> </a:t>
            </a:r>
            <a:r>
              <a:rPr lang="ru-RU" dirty="0" err="1"/>
              <a:t>жылуды</a:t>
            </a:r>
            <a:r>
              <a:rPr lang="ru-RU" dirty="0"/>
              <a:t> </a:t>
            </a:r>
            <a:r>
              <a:rPr lang="ru-RU" dirty="0" err="1"/>
              <a:t>жоғалтады</a:t>
            </a:r>
            <a:r>
              <a:rPr lang="ru-RU" dirty="0"/>
              <a:t>. </a:t>
            </a:r>
            <a:r>
              <a:rPr lang="ru-RU" dirty="0" err="1">
                <a:solidFill>
                  <a:srgbClr val="1124AF"/>
                </a:solidFill>
              </a:rPr>
              <a:t>Көмекші</a:t>
            </a:r>
            <a:r>
              <a:rPr lang="ru-RU" dirty="0">
                <a:solidFill>
                  <a:srgbClr val="1124AF"/>
                </a:solidFill>
              </a:rPr>
              <a:t> </a:t>
            </a:r>
            <a:r>
              <a:rPr lang="ru-RU" dirty="0" err="1">
                <a:solidFill>
                  <a:srgbClr val="1124AF"/>
                </a:solidFill>
              </a:rPr>
              <a:t>кезеңнің</a:t>
            </a:r>
            <a:r>
              <a:rPr lang="ru-RU" dirty="0">
                <a:solidFill>
                  <a:srgbClr val="1124AF"/>
                </a:solidFill>
              </a:rPr>
              <a:t> </a:t>
            </a:r>
            <a:r>
              <a:rPr lang="ru-RU" dirty="0" err="1">
                <a:solidFill>
                  <a:srgbClr val="1124AF"/>
                </a:solidFill>
              </a:rPr>
              <a:t>ұзақтығы</a:t>
            </a:r>
            <a:r>
              <a:rPr lang="ru-RU" dirty="0">
                <a:solidFill>
                  <a:srgbClr val="1124AF"/>
                </a:solidFill>
              </a:rPr>
              <a:t> </a:t>
            </a:r>
            <a:r>
              <a:rPr lang="ru-RU" dirty="0" err="1">
                <a:solidFill>
                  <a:srgbClr val="1124AF"/>
                </a:solidFill>
              </a:rPr>
              <a:t>жұмысты</a:t>
            </a:r>
            <a:r>
              <a:rPr lang="ru-RU" dirty="0">
                <a:solidFill>
                  <a:srgbClr val="1124AF"/>
                </a:solidFill>
              </a:rPr>
              <a:t> </a:t>
            </a:r>
            <a:r>
              <a:rPr lang="ru-RU" dirty="0" err="1">
                <a:solidFill>
                  <a:srgbClr val="1124AF"/>
                </a:solidFill>
              </a:rPr>
              <a:t>ұйымдастырумен</a:t>
            </a:r>
            <a:r>
              <a:rPr lang="ru-RU" dirty="0">
                <a:solidFill>
                  <a:srgbClr val="1124AF"/>
                </a:solidFill>
              </a:rPr>
              <a:t> </a:t>
            </a:r>
            <a:r>
              <a:rPr lang="ru-RU" dirty="0" err="1">
                <a:solidFill>
                  <a:srgbClr val="1124AF"/>
                </a:solidFill>
              </a:rPr>
              <a:t>анықталады</a:t>
            </a:r>
            <a:r>
              <a:rPr lang="ru-RU" dirty="0">
                <a:solidFill>
                  <a:srgbClr val="1124AF"/>
                </a:solidFill>
              </a:rPr>
              <a:t>.</a:t>
            </a:r>
          </a:p>
          <a:p>
            <a:pPr marL="285750" lvl="0" indent="-285750" algn="just">
              <a:buFont typeface="Wingdings" panose="05000000000000000000" pitchFamily="2" charset="2"/>
              <a:buChar char="§"/>
            </a:pPr>
            <a:r>
              <a:rPr lang="ru-RU" b="1" i="1" dirty="0">
                <a:solidFill>
                  <a:srgbClr val="1124AF"/>
                </a:solidFill>
              </a:rPr>
              <a:t>энергия </a:t>
            </a:r>
            <a:r>
              <a:rPr lang="ru-RU" b="1" i="1" dirty="0" err="1">
                <a:solidFill>
                  <a:srgbClr val="1124AF"/>
                </a:solidFill>
              </a:rPr>
              <a:t>немесе</a:t>
            </a:r>
            <a:r>
              <a:rPr lang="ru-RU" b="1" i="1" dirty="0">
                <a:solidFill>
                  <a:srgbClr val="1124AF"/>
                </a:solidFill>
              </a:rPr>
              <a:t> </a:t>
            </a:r>
            <a:r>
              <a:rPr lang="ru-RU" b="1" i="1" dirty="0" err="1">
                <a:solidFill>
                  <a:srgbClr val="1124AF"/>
                </a:solidFill>
              </a:rPr>
              <a:t>жылу</a:t>
            </a:r>
            <a:r>
              <a:rPr lang="ru-RU" b="1" i="1" dirty="0">
                <a:solidFill>
                  <a:srgbClr val="1124AF"/>
                </a:solidFill>
              </a:rPr>
              <a:t> </a:t>
            </a:r>
            <a:r>
              <a:rPr lang="ru-RU" b="1" i="1" dirty="0" err="1">
                <a:solidFill>
                  <a:srgbClr val="1124AF"/>
                </a:solidFill>
              </a:rPr>
              <a:t>техникалық</a:t>
            </a:r>
            <a:r>
              <a:rPr lang="ru-RU" dirty="0"/>
              <a:t>, </a:t>
            </a:r>
            <a:r>
              <a:rPr lang="ru-RU" dirty="0" err="1">
                <a:solidFill>
                  <a:srgbClr val="FF0000"/>
                </a:solidFill>
              </a:rPr>
              <a:t>оның</a:t>
            </a:r>
            <a:r>
              <a:rPr lang="ru-RU" dirty="0">
                <a:solidFill>
                  <a:srgbClr val="FF0000"/>
                </a:solidFill>
              </a:rPr>
              <a:t> </a:t>
            </a:r>
            <a:r>
              <a:rPr lang="ru-RU" dirty="0" err="1">
                <a:solidFill>
                  <a:srgbClr val="FF0000"/>
                </a:solidFill>
              </a:rPr>
              <a:t>барысында</a:t>
            </a:r>
            <a:r>
              <a:rPr lang="ru-RU" dirty="0">
                <a:solidFill>
                  <a:srgbClr val="FF0000"/>
                </a:solidFill>
              </a:rPr>
              <a:t> </a:t>
            </a:r>
            <a:r>
              <a:rPr lang="ru-RU" dirty="0" err="1">
                <a:solidFill>
                  <a:srgbClr val="FF0000"/>
                </a:solidFill>
              </a:rPr>
              <a:t>металды</a:t>
            </a:r>
            <a:r>
              <a:rPr lang="ru-RU" dirty="0">
                <a:solidFill>
                  <a:srgbClr val="FF0000"/>
                </a:solidFill>
              </a:rPr>
              <a:t> </a:t>
            </a:r>
            <a:r>
              <a:rPr lang="ru-RU" dirty="0" err="1">
                <a:solidFill>
                  <a:srgbClr val="FF0000"/>
                </a:solidFill>
              </a:rPr>
              <a:t>қыздыру</a:t>
            </a:r>
            <a:r>
              <a:rPr lang="ru-RU" dirty="0">
                <a:solidFill>
                  <a:srgbClr val="FF0000"/>
                </a:solidFill>
              </a:rPr>
              <a:t> </a:t>
            </a:r>
            <a:r>
              <a:rPr lang="ru-RU" dirty="0" err="1">
                <a:solidFill>
                  <a:srgbClr val="FF0000"/>
                </a:solidFill>
              </a:rPr>
              <a:t>және</a:t>
            </a:r>
            <a:r>
              <a:rPr lang="ru-RU" dirty="0">
                <a:solidFill>
                  <a:srgbClr val="FF0000"/>
                </a:solidFill>
              </a:rPr>
              <a:t> </a:t>
            </a:r>
            <a:r>
              <a:rPr lang="ru-RU" dirty="0" err="1">
                <a:solidFill>
                  <a:srgbClr val="FF0000"/>
                </a:solidFill>
              </a:rPr>
              <a:t>балқыту</a:t>
            </a:r>
            <a:r>
              <a:rPr lang="ru-RU" dirty="0">
                <a:solidFill>
                  <a:srgbClr val="FF0000"/>
                </a:solidFill>
              </a:rPr>
              <a:t> </a:t>
            </a:r>
            <a:r>
              <a:rPr lang="ru-RU" dirty="0" err="1">
                <a:solidFill>
                  <a:srgbClr val="FF0000"/>
                </a:solidFill>
              </a:rPr>
              <a:t>жүзеге</a:t>
            </a:r>
            <a:r>
              <a:rPr lang="ru-RU" dirty="0">
                <a:solidFill>
                  <a:srgbClr val="FF0000"/>
                </a:solidFill>
              </a:rPr>
              <a:t> </a:t>
            </a:r>
            <a:r>
              <a:rPr lang="ru-RU" dirty="0" err="1">
                <a:solidFill>
                  <a:srgbClr val="FF0000"/>
                </a:solidFill>
              </a:rPr>
              <a:t>асырылады</a:t>
            </a:r>
            <a:r>
              <a:rPr lang="ru-RU" dirty="0">
                <a:solidFill>
                  <a:srgbClr val="FF0000"/>
                </a:solidFill>
              </a:rPr>
              <a:t>.</a:t>
            </a:r>
            <a:r>
              <a:rPr lang="ru-RU" dirty="0"/>
              <a:t> </a:t>
            </a:r>
            <a:r>
              <a:rPr lang="ru-RU" dirty="0">
                <a:solidFill>
                  <a:srgbClr val="FF0000"/>
                </a:solidFill>
              </a:rPr>
              <a:t>Осы </a:t>
            </a:r>
            <a:r>
              <a:rPr lang="ru-RU" dirty="0" err="1">
                <a:solidFill>
                  <a:srgbClr val="FF0000"/>
                </a:solidFill>
              </a:rPr>
              <a:t>кезеңнің</a:t>
            </a:r>
            <a:r>
              <a:rPr lang="ru-RU" dirty="0">
                <a:solidFill>
                  <a:srgbClr val="FF0000"/>
                </a:solidFill>
              </a:rPr>
              <a:t> </a:t>
            </a:r>
            <a:r>
              <a:rPr lang="ru-RU" dirty="0" err="1">
                <a:solidFill>
                  <a:srgbClr val="FF0000"/>
                </a:solidFill>
              </a:rPr>
              <a:t>ұзақтығы</a:t>
            </a:r>
            <a:r>
              <a:rPr lang="ru-RU" dirty="0">
                <a:solidFill>
                  <a:srgbClr val="FF0000"/>
                </a:solidFill>
              </a:rPr>
              <a:t> пешке </a:t>
            </a:r>
            <a:r>
              <a:rPr lang="ru-RU" dirty="0" err="1">
                <a:solidFill>
                  <a:srgbClr val="FF0000"/>
                </a:solidFill>
              </a:rPr>
              <a:t>берілетін</a:t>
            </a:r>
            <a:r>
              <a:rPr lang="ru-RU" dirty="0">
                <a:solidFill>
                  <a:srgbClr val="FF0000"/>
                </a:solidFill>
              </a:rPr>
              <a:t> таза </a:t>
            </a:r>
            <a:r>
              <a:rPr lang="ru-RU" dirty="0" err="1">
                <a:solidFill>
                  <a:srgbClr val="FF0000"/>
                </a:solidFill>
              </a:rPr>
              <a:t>қуатпен</a:t>
            </a:r>
            <a:r>
              <a:rPr lang="ru-RU" dirty="0">
                <a:solidFill>
                  <a:srgbClr val="FF0000"/>
                </a:solidFill>
              </a:rPr>
              <a:t> </a:t>
            </a:r>
            <a:r>
              <a:rPr lang="ru-RU" dirty="0" err="1">
                <a:solidFill>
                  <a:srgbClr val="FF0000"/>
                </a:solidFill>
              </a:rPr>
              <a:t>тікелей</a:t>
            </a:r>
            <a:r>
              <a:rPr lang="ru-RU" dirty="0">
                <a:solidFill>
                  <a:srgbClr val="FF0000"/>
                </a:solidFill>
              </a:rPr>
              <a:t> </a:t>
            </a:r>
            <a:r>
              <a:rPr lang="ru-RU" dirty="0" err="1">
                <a:solidFill>
                  <a:srgbClr val="FF0000"/>
                </a:solidFill>
              </a:rPr>
              <a:t>анықталады</a:t>
            </a:r>
            <a:r>
              <a:rPr lang="ru-RU" dirty="0">
                <a:solidFill>
                  <a:srgbClr val="FF0000"/>
                </a:solidFill>
              </a:rPr>
              <a:t>.</a:t>
            </a:r>
          </a:p>
          <a:p>
            <a:pPr marL="285750" lvl="0" indent="-285750" algn="just">
              <a:buFont typeface="Wingdings" panose="05000000000000000000" pitchFamily="2" charset="2"/>
              <a:buChar char="§"/>
            </a:pPr>
            <a:r>
              <a:rPr lang="ru-RU" b="1" i="1" dirty="0" err="1">
                <a:solidFill>
                  <a:srgbClr val="1124AF"/>
                </a:solidFill>
              </a:rPr>
              <a:t>технологиялық</a:t>
            </a:r>
            <a:r>
              <a:rPr lang="ru-RU" b="1" i="1" dirty="0"/>
              <a:t> – </a:t>
            </a:r>
            <a:r>
              <a:rPr lang="ru-RU" b="1" i="1" dirty="0" err="1"/>
              <a:t>ол</a:t>
            </a:r>
            <a:r>
              <a:rPr lang="ru-RU" b="1" i="1" dirty="0"/>
              <a:t> </a:t>
            </a:r>
            <a:r>
              <a:rPr lang="ru-RU" dirty="0" err="1"/>
              <a:t>балқытудың</a:t>
            </a:r>
            <a:r>
              <a:rPr lang="ru-RU" dirty="0"/>
              <a:t> </a:t>
            </a:r>
            <a:r>
              <a:rPr lang="ru-RU" dirty="0" err="1"/>
              <a:t>тотығу</a:t>
            </a:r>
            <a:r>
              <a:rPr lang="ru-RU" dirty="0"/>
              <a:t> </a:t>
            </a:r>
            <a:r>
              <a:rPr lang="ru-RU" dirty="0" err="1"/>
              <a:t>және</a:t>
            </a:r>
            <a:r>
              <a:rPr lang="ru-RU" dirty="0"/>
              <a:t> </a:t>
            </a:r>
            <a:r>
              <a:rPr lang="ru-RU" dirty="0" err="1"/>
              <a:t>тотықсыздану</a:t>
            </a:r>
            <a:r>
              <a:rPr lang="ru-RU" dirty="0"/>
              <a:t> </a:t>
            </a:r>
            <a:r>
              <a:rPr lang="ru-RU" dirty="0" err="1"/>
              <a:t>кезеңдерінен</a:t>
            </a:r>
            <a:r>
              <a:rPr lang="ru-RU" dirty="0"/>
              <a:t> </a:t>
            </a:r>
            <a:r>
              <a:rPr lang="ru-RU" dirty="0" err="1"/>
              <a:t>тұратын</a:t>
            </a:r>
            <a:r>
              <a:rPr lang="ru-RU" b="1" i="1" dirty="0"/>
              <a:t> </a:t>
            </a:r>
            <a:r>
              <a:rPr lang="ru-RU" b="1" i="1" dirty="0" err="1"/>
              <a:t>кезең</a:t>
            </a:r>
            <a:r>
              <a:rPr lang="ru-RU" dirty="0"/>
              <a:t>. </a:t>
            </a:r>
            <a:r>
              <a:rPr lang="ru-RU" dirty="0" err="1">
                <a:solidFill>
                  <a:srgbClr val="FF0000"/>
                </a:solidFill>
              </a:rPr>
              <a:t>Технологиялық</a:t>
            </a:r>
            <a:r>
              <a:rPr lang="ru-RU" dirty="0">
                <a:solidFill>
                  <a:srgbClr val="FF0000"/>
                </a:solidFill>
              </a:rPr>
              <a:t> </a:t>
            </a:r>
            <a:r>
              <a:rPr lang="ru-RU" dirty="0" err="1">
                <a:solidFill>
                  <a:srgbClr val="FF0000"/>
                </a:solidFill>
              </a:rPr>
              <a:t>кезеңнің</a:t>
            </a:r>
            <a:r>
              <a:rPr lang="ru-RU" dirty="0">
                <a:solidFill>
                  <a:srgbClr val="FF0000"/>
                </a:solidFill>
              </a:rPr>
              <a:t> </a:t>
            </a:r>
            <a:r>
              <a:rPr lang="ru-RU" dirty="0" err="1">
                <a:solidFill>
                  <a:srgbClr val="FF0000"/>
                </a:solidFill>
              </a:rPr>
              <a:t>ұзақтығы</a:t>
            </a:r>
            <a:r>
              <a:rPr lang="ru-RU" dirty="0">
                <a:solidFill>
                  <a:srgbClr val="FF0000"/>
                </a:solidFill>
              </a:rPr>
              <a:t> </a:t>
            </a:r>
            <a:r>
              <a:rPr lang="ru-RU" dirty="0" err="1">
                <a:solidFill>
                  <a:srgbClr val="FF0000"/>
                </a:solidFill>
              </a:rPr>
              <a:t>және</a:t>
            </a:r>
            <a:r>
              <a:rPr lang="ru-RU" dirty="0">
                <a:solidFill>
                  <a:srgbClr val="FF0000"/>
                </a:solidFill>
              </a:rPr>
              <a:t> осы </a:t>
            </a:r>
            <a:r>
              <a:rPr lang="ru-RU" dirty="0" err="1">
                <a:solidFill>
                  <a:srgbClr val="FF0000"/>
                </a:solidFill>
              </a:rPr>
              <a:t>кезеңде</a:t>
            </a:r>
            <a:r>
              <a:rPr lang="ru-RU" dirty="0">
                <a:solidFill>
                  <a:srgbClr val="FF0000"/>
                </a:solidFill>
              </a:rPr>
              <a:t> </a:t>
            </a:r>
            <a:r>
              <a:rPr lang="ru-RU" dirty="0" err="1">
                <a:solidFill>
                  <a:srgbClr val="FF0000"/>
                </a:solidFill>
              </a:rPr>
              <a:t>тұтынылатын</a:t>
            </a:r>
            <a:r>
              <a:rPr lang="ru-RU" dirty="0">
                <a:solidFill>
                  <a:srgbClr val="FF0000"/>
                </a:solidFill>
              </a:rPr>
              <a:t> </a:t>
            </a:r>
            <a:r>
              <a:rPr lang="ru-RU" dirty="0" err="1">
                <a:solidFill>
                  <a:srgbClr val="FF0000"/>
                </a:solidFill>
              </a:rPr>
              <a:t>қуат</a:t>
            </a:r>
            <a:r>
              <a:rPr lang="ru-RU" dirty="0">
                <a:solidFill>
                  <a:srgbClr val="FF0000"/>
                </a:solidFill>
              </a:rPr>
              <a:t> технология </a:t>
            </a:r>
            <a:r>
              <a:rPr lang="ru-RU" dirty="0" err="1">
                <a:solidFill>
                  <a:srgbClr val="FF0000"/>
                </a:solidFill>
              </a:rPr>
              <a:t>талаптарына</a:t>
            </a:r>
            <a:r>
              <a:rPr lang="ru-RU" dirty="0">
                <a:solidFill>
                  <a:srgbClr val="FF0000"/>
                </a:solidFill>
              </a:rPr>
              <a:t> </a:t>
            </a:r>
            <a:r>
              <a:rPr lang="ru-RU" dirty="0" err="1">
                <a:solidFill>
                  <a:srgbClr val="FF0000"/>
                </a:solidFill>
              </a:rPr>
              <a:t>сәйкес</a:t>
            </a:r>
            <a:r>
              <a:rPr lang="ru-RU" dirty="0">
                <a:solidFill>
                  <a:srgbClr val="FF0000"/>
                </a:solidFill>
              </a:rPr>
              <a:t> </a:t>
            </a:r>
            <a:r>
              <a:rPr lang="ru-RU" dirty="0" err="1">
                <a:solidFill>
                  <a:srgbClr val="FF0000"/>
                </a:solidFill>
              </a:rPr>
              <a:t>анықталады</a:t>
            </a:r>
            <a:r>
              <a:rPr lang="ru-RU" dirty="0">
                <a:solidFill>
                  <a:srgbClr val="FF0000"/>
                </a:solidFill>
              </a:rPr>
              <a:t>.</a:t>
            </a:r>
          </a:p>
        </p:txBody>
      </p:sp>
    </p:spTree>
    <p:extLst>
      <p:ext uri="{BB962C8B-B14F-4D97-AF65-F5344CB8AC3E}">
        <p14:creationId xmlns:p14="http://schemas.microsoft.com/office/powerpoint/2010/main" val="17466131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28</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323528" y="166569"/>
            <a:ext cx="8478419"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9.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жылуалмасу</a:t>
            </a:r>
            <a:endParaRPr lang="ru-RU" sz="2800" b="1" dirty="0">
              <a:solidFill>
                <a:srgbClr val="00B050"/>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233794" y="1202690"/>
            <a:ext cx="856895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err="1">
                <a:solidFill>
                  <a:srgbClr val="1124AF"/>
                </a:solidFill>
              </a:rPr>
              <a:t>Металды</a:t>
            </a:r>
            <a:r>
              <a:rPr lang="ru-RU" dirty="0">
                <a:solidFill>
                  <a:srgbClr val="1124AF"/>
                </a:solidFill>
              </a:rPr>
              <a:t> </a:t>
            </a:r>
            <a:r>
              <a:rPr lang="ru-RU" dirty="0" err="1">
                <a:solidFill>
                  <a:srgbClr val="1124AF"/>
                </a:solidFill>
              </a:rPr>
              <a:t>қыздыру</a:t>
            </a:r>
            <a:r>
              <a:rPr lang="ru-RU" dirty="0">
                <a:solidFill>
                  <a:srgbClr val="1124AF"/>
                </a:solidFill>
              </a:rPr>
              <a:t> </a:t>
            </a:r>
            <a:r>
              <a:rPr lang="ru-RU" dirty="0" err="1">
                <a:solidFill>
                  <a:srgbClr val="1124AF"/>
                </a:solidFill>
              </a:rPr>
              <a:t>үшін</a:t>
            </a:r>
            <a:r>
              <a:rPr lang="ru-RU" dirty="0">
                <a:solidFill>
                  <a:srgbClr val="1124AF"/>
                </a:solidFill>
              </a:rPr>
              <a:t> </a:t>
            </a:r>
            <a:r>
              <a:rPr lang="ru-RU" dirty="0" err="1">
                <a:solidFill>
                  <a:srgbClr val="1124AF"/>
                </a:solidFill>
              </a:rPr>
              <a:t>ең</a:t>
            </a:r>
            <a:r>
              <a:rPr lang="ru-RU" dirty="0">
                <a:solidFill>
                  <a:srgbClr val="1124AF"/>
                </a:solidFill>
              </a:rPr>
              <a:t> </a:t>
            </a:r>
            <a:r>
              <a:rPr lang="ru-RU" dirty="0" err="1">
                <a:solidFill>
                  <a:srgbClr val="1124AF"/>
                </a:solidFill>
              </a:rPr>
              <a:t>қолайлы</a:t>
            </a:r>
            <a:r>
              <a:rPr lang="ru-RU" dirty="0">
                <a:solidFill>
                  <a:srgbClr val="1124AF"/>
                </a:solidFill>
              </a:rPr>
              <a:t> </a:t>
            </a:r>
            <a:r>
              <a:rPr lang="ru-RU" dirty="0" err="1">
                <a:solidFill>
                  <a:srgbClr val="1124AF"/>
                </a:solidFill>
              </a:rPr>
              <a:t>жағдайлар</a:t>
            </a:r>
            <a:r>
              <a:rPr lang="ru-RU" dirty="0">
                <a:solidFill>
                  <a:srgbClr val="1124AF"/>
                </a:solidFill>
              </a:rPr>
              <a:t> </a:t>
            </a:r>
            <a:r>
              <a:rPr lang="ru-RU" dirty="0" err="1">
                <a:solidFill>
                  <a:srgbClr val="1124AF"/>
                </a:solidFill>
              </a:rPr>
              <a:t>балқу</a:t>
            </a:r>
            <a:r>
              <a:rPr lang="ru-RU" dirty="0">
                <a:solidFill>
                  <a:srgbClr val="1124AF"/>
                </a:solidFill>
              </a:rPr>
              <a:t> </a:t>
            </a:r>
            <a:r>
              <a:rPr lang="ru-RU" dirty="0" err="1">
                <a:solidFill>
                  <a:srgbClr val="1124AF"/>
                </a:solidFill>
              </a:rPr>
              <a:t>кезеңінің</a:t>
            </a:r>
            <a:r>
              <a:rPr lang="ru-RU" dirty="0">
                <a:solidFill>
                  <a:srgbClr val="1124AF"/>
                </a:solidFill>
              </a:rPr>
              <a:t> </a:t>
            </a:r>
            <a:r>
              <a:rPr lang="ru-RU" dirty="0" err="1">
                <a:solidFill>
                  <a:srgbClr val="1124AF"/>
                </a:solidFill>
              </a:rPr>
              <a:t>бірінші</a:t>
            </a:r>
            <a:r>
              <a:rPr lang="ru-RU" dirty="0">
                <a:solidFill>
                  <a:srgbClr val="1124AF"/>
                </a:solidFill>
              </a:rPr>
              <a:t> </a:t>
            </a:r>
            <a:r>
              <a:rPr lang="ru-RU" dirty="0" err="1">
                <a:solidFill>
                  <a:srgbClr val="1124AF"/>
                </a:solidFill>
              </a:rPr>
              <a:t>кезеңінде</a:t>
            </a:r>
            <a:r>
              <a:rPr lang="ru-RU" dirty="0">
                <a:solidFill>
                  <a:srgbClr val="1124AF"/>
                </a:solidFill>
              </a:rPr>
              <a:t> </a:t>
            </a:r>
            <a:r>
              <a:rPr lang="ru-RU" dirty="0" err="1">
                <a:solidFill>
                  <a:srgbClr val="1124AF"/>
                </a:solidFill>
              </a:rPr>
              <a:t>болады</a:t>
            </a:r>
            <a:r>
              <a:rPr lang="ru-RU" dirty="0">
                <a:solidFill>
                  <a:srgbClr val="1124AF"/>
                </a:solidFill>
              </a:rPr>
              <a:t>.</a:t>
            </a:r>
            <a:r>
              <a:rPr lang="ru-RU" dirty="0"/>
              <a:t> </a:t>
            </a:r>
            <a:r>
              <a:rPr lang="ru-RU" dirty="0" err="1"/>
              <a:t>Дұрыс</a:t>
            </a:r>
            <a:r>
              <a:rPr lang="ru-RU" dirty="0"/>
              <a:t> </a:t>
            </a:r>
            <a:r>
              <a:rPr lang="ru-RU" dirty="0" err="1"/>
              <a:t>толтырумен</a:t>
            </a:r>
            <a:r>
              <a:rPr lang="ru-RU" dirty="0"/>
              <a:t> </a:t>
            </a:r>
            <a:r>
              <a:rPr lang="ru-RU" dirty="0" err="1"/>
              <a:t>айнымалы</a:t>
            </a:r>
            <a:r>
              <a:rPr lang="ru-RU" dirty="0"/>
              <a:t> ток </a:t>
            </a:r>
            <a:r>
              <a:rPr lang="ru-RU" dirty="0" err="1"/>
              <a:t>доғалары</a:t>
            </a:r>
            <a:r>
              <a:rPr lang="ru-RU" dirty="0"/>
              <a:t> </a:t>
            </a:r>
            <a:r>
              <a:rPr lang="ru-RU" dirty="0" err="1"/>
              <a:t>электродтардың</a:t>
            </a:r>
            <a:r>
              <a:rPr lang="ru-RU" dirty="0"/>
              <a:t> </a:t>
            </a:r>
            <a:r>
              <a:rPr lang="ru-RU" dirty="0" err="1"/>
              <a:t>астындағы</a:t>
            </a:r>
            <a:r>
              <a:rPr lang="ru-RU" dirty="0"/>
              <a:t> </a:t>
            </a:r>
            <a:r>
              <a:rPr lang="ru-RU" dirty="0" err="1"/>
              <a:t>ұңғымаларды</a:t>
            </a:r>
            <a:r>
              <a:rPr lang="ru-RU" dirty="0"/>
              <a:t> тез </a:t>
            </a:r>
            <a:r>
              <a:rPr lang="ru-RU" dirty="0" err="1"/>
              <a:t>күйдіреді</a:t>
            </a:r>
            <a:r>
              <a:rPr lang="ru-RU" dirty="0"/>
              <a:t> </a:t>
            </a:r>
            <a:r>
              <a:rPr lang="ru-RU" dirty="0" err="1"/>
              <a:t>және</a:t>
            </a:r>
            <a:r>
              <a:rPr lang="ru-RU" dirty="0"/>
              <a:t> </a:t>
            </a:r>
            <a:r>
              <a:rPr lang="ru-RU" dirty="0" err="1"/>
              <a:t>балқымаған</a:t>
            </a:r>
            <a:r>
              <a:rPr lang="ru-RU" dirty="0"/>
              <a:t> </a:t>
            </a:r>
            <a:r>
              <a:rPr lang="ru-RU" dirty="0" err="1"/>
              <a:t>деңгейінен</a:t>
            </a:r>
            <a:r>
              <a:rPr lang="ru-RU" dirty="0"/>
              <a:t> </a:t>
            </a:r>
            <a:r>
              <a:rPr lang="ru-RU" dirty="0" err="1"/>
              <a:t>төмен</a:t>
            </a:r>
            <a:r>
              <a:rPr lang="ru-RU" dirty="0"/>
              <a:t> </a:t>
            </a:r>
            <a:r>
              <a:rPr lang="ru-RU" dirty="0" err="1"/>
              <a:t>түседі</a:t>
            </a:r>
            <a:r>
              <a:rPr lang="ru-RU" dirty="0"/>
              <a:t>. Осы </a:t>
            </a:r>
            <a:r>
              <a:rPr lang="ru-RU" dirty="0" err="1"/>
              <a:t>кездегі</a:t>
            </a:r>
            <a:r>
              <a:rPr lang="ru-RU" dirty="0"/>
              <a:t> </a:t>
            </a:r>
            <a:r>
              <a:rPr lang="ru-RU" dirty="0" err="1"/>
              <a:t>металдың</a:t>
            </a:r>
            <a:r>
              <a:rPr lang="ru-RU" dirty="0"/>
              <a:t> </a:t>
            </a:r>
            <a:r>
              <a:rPr lang="ru-RU" dirty="0" err="1"/>
              <a:t>температурасы</a:t>
            </a:r>
            <a:r>
              <a:rPr lang="ru-RU" dirty="0"/>
              <a:t> </a:t>
            </a:r>
            <a:r>
              <a:rPr lang="ru-RU" dirty="0" err="1"/>
              <a:t>қабырғалар</a:t>
            </a:r>
            <a:r>
              <a:rPr lang="ru-RU" dirty="0"/>
              <a:t> мен </a:t>
            </a:r>
            <a:r>
              <a:rPr lang="ru-RU" dirty="0" err="1"/>
              <a:t>күмбездерді</a:t>
            </a:r>
            <a:r>
              <a:rPr lang="ru-RU" dirty="0"/>
              <a:t> </a:t>
            </a:r>
            <a:r>
              <a:rPr lang="ru-RU" dirty="0" err="1"/>
              <a:t>қалау</a:t>
            </a:r>
            <a:r>
              <a:rPr lang="ru-RU" dirty="0"/>
              <a:t> </a:t>
            </a:r>
            <a:r>
              <a:rPr lang="ru-RU" dirty="0" err="1"/>
              <a:t>температурасынан</a:t>
            </a:r>
            <a:r>
              <a:rPr lang="ru-RU" dirty="0"/>
              <a:t> </a:t>
            </a:r>
            <a:r>
              <a:rPr lang="ru-RU" dirty="0" err="1"/>
              <a:t>төмен</a:t>
            </a:r>
            <a:r>
              <a:rPr lang="ru-RU" dirty="0"/>
              <a:t>, </a:t>
            </a:r>
            <a:r>
              <a:rPr lang="ru-RU" dirty="0" err="1"/>
              <a:t>сондықтан</a:t>
            </a:r>
            <a:r>
              <a:rPr lang="ru-RU" dirty="0"/>
              <a:t> </a:t>
            </a:r>
            <a:r>
              <a:rPr lang="ru-RU" dirty="0" err="1"/>
              <a:t>қаптамада</a:t>
            </a:r>
            <a:r>
              <a:rPr lang="ru-RU" dirty="0"/>
              <a:t> </a:t>
            </a:r>
            <a:r>
              <a:rPr lang="ru-RU" dirty="0" err="1"/>
              <a:t>жинақталған</a:t>
            </a:r>
            <a:r>
              <a:rPr lang="ru-RU" dirty="0"/>
              <a:t> </a:t>
            </a:r>
            <a:r>
              <a:rPr lang="ru-RU" dirty="0" err="1"/>
              <a:t>жылудың</a:t>
            </a:r>
            <a:r>
              <a:rPr lang="ru-RU" dirty="0"/>
              <a:t> </a:t>
            </a:r>
            <a:r>
              <a:rPr lang="ru-RU" dirty="0" err="1">
                <a:solidFill>
                  <a:srgbClr val="1124AF"/>
                </a:solidFill>
              </a:rPr>
              <a:t>бір</a:t>
            </a:r>
            <a:r>
              <a:rPr lang="ru-RU" dirty="0">
                <a:solidFill>
                  <a:srgbClr val="1124AF"/>
                </a:solidFill>
              </a:rPr>
              <a:t> </a:t>
            </a:r>
            <a:r>
              <a:rPr lang="ru-RU" dirty="0" err="1">
                <a:solidFill>
                  <a:srgbClr val="1124AF"/>
                </a:solidFill>
              </a:rPr>
              <a:t>бөлігі</a:t>
            </a:r>
            <a:r>
              <a:rPr lang="ru-RU" dirty="0">
                <a:solidFill>
                  <a:srgbClr val="1124AF"/>
                </a:solidFill>
              </a:rPr>
              <a:t> </a:t>
            </a:r>
            <a:r>
              <a:rPr lang="ru-RU" dirty="0" err="1">
                <a:solidFill>
                  <a:srgbClr val="1124AF"/>
                </a:solidFill>
              </a:rPr>
              <a:t>металды</a:t>
            </a:r>
            <a:r>
              <a:rPr lang="ru-RU" dirty="0">
                <a:solidFill>
                  <a:srgbClr val="1124AF"/>
                </a:solidFill>
              </a:rPr>
              <a:t> </a:t>
            </a:r>
            <a:r>
              <a:rPr lang="ru-RU" dirty="0" err="1">
                <a:solidFill>
                  <a:srgbClr val="1124AF"/>
                </a:solidFill>
              </a:rPr>
              <a:t>жылытуға</a:t>
            </a:r>
            <a:r>
              <a:rPr lang="ru-RU" dirty="0">
                <a:solidFill>
                  <a:srgbClr val="1124AF"/>
                </a:solidFill>
              </a:rPr>
              <a:t> </a:t>
            </a:r>
            <a:r>
              <a:rPr lang="ru-RU" dirty="0" err="1">
                <a:solidFill>
                  <a:srgbClr val="1124AF"/>
                </a:solidFill>
              </a:rPr>
              <a:t>жұмсалады</a:t>
            </a:r>
            <a:r>
              <a:rPr lang="ru-RU" dirty="0"/>
              <a:t>.</a:t>
            </a:r>
          </a:p>
          <a:p>
            <a:pPr algn="just"/>
            <a:r>
              <a:rPr lang="ru-RU" dirty="0"/>
              <a:t>Осы </a:t>
            </a:r>
            <a:r>
              <a:rPr lang="ru-RU" dirty="0" err="1"/>
              <a:t>уақыт</a:t>
            </a:r>
            <a:r>
              <a:rPr lang="ru-RU" dirty="0"/>
              <a:t> </a:t>
            </a:r>
            <a:r>
              <a:rPr lang="ru-RU" dirty="0" err="1"/>
              <a:t>кезеңіндегі</a:t>
            </a:r>
            <a:r>
              <a:rPr lang="ru-RU" dirty="0"/>
              <a:t> </a:t>
            </a:r>
            <a:r>
              <a:rPr lang="ru-RU" dirty="0" err="1"/>
              <a:t>жылу</a:t>
            </a:r>
            <a:r>
              <a:rPr lang="ru-RU" dirty="0"/>
              <a:t> </a:t>
            </a:r>
            <a:r>
              <a:rPr lang="ru-RU" dirty="0" err="1"/>
              <a:t>ағындары</a:t>
            </a:r>
            <a:r>
              <a:rPr lang="ru-RU" dirty="0"/>
              <a:t> </a:t>
            </a:r>
            <a:r>
              <a:rPr lang="ru-RU" dirty="0" err="1"/>
              <a:t>доға</a:t>
            </a:r>
            <a:r>
              <a:rPr lang="ru-RU" dirty="0"/>
              <a:t> мен </a:t>
            </a:r>
            <a:r>
              <a:rPr lang="ru-RU" dirty="0" err="1"/>
              <a:t>отқа</a:t>
            </a:r>
            <a:r>
              <a:rPr lang="ru-RU" dirty="0"/>
              <a:t> </a:t>
            </a:r>
            <a:r>
              <a:rPr lang="ru-RU" dirty="0" err="1"/>
              <a:t>төзімді</a:t>
            </a:r>
            <a:r>
              <a:rPr lang="ru-RU" dirty="0"/>
              <a:t> </a:t>
            </a:r>
            <a:r>
              <a:rPr lang="ru-RU" dirty="0" err="1"/>
              <a:t>төсемнен</a:t>
            </a:r>
            <a:r>
              <a:rPr lang="ru-RU" dirty="0"/>
              <a:t> </a:t>
            </a:r>
            <a:r>
              <a:rPr lang="ru-RU" dirty="0" err="1"/>
              <a:t>металға</a:t>
            </a:r>
            <a:r>
              <a:rPr lang="ru-RU" dirty="0"/>
              <a:t> </a:t>
            </a:r>
            <a:r>
              <a:rPr lang="ru-RU" dirty="0" err="1"/>
              <a:t>бағытталады</a:t>
            </a:r>
            <a:r>
              <a:rPr lang="ru-RU" dirty="0"/>
              <a:t>. </a:t>
            </a:r>
            <a:r>
              <a:rPr lang="ru-RU" dirty="0" err="1"/>
              <a:t>Суық</a:t>
            </a:r>
            <a:r>
              <a:rPr lang="ru-RU" dirty="0"/>
              <a:t> </a:t>
            </a:r>
            <a:r>
              <a:rPr lang="ru-RU" dirty="0" err="1"/>
              <a:t>шихтаның</a:t>
            </a:r>
            <a:r>
              <a:rPr lang="ru-RU" dirty="0"/>
              <a:t> </a:t>
            </a:r>
            <a:r>
              <a:rPr lang="ru-RU" dirty="0" err="1"/>
              <a:t>жылуды</a:t>
            </a:r>
            <a:r>
              <a:rPr lang="ru-RU" dirty="0"/>
              <a:t> </a:t>
            </a:r>
            <a:r>
              <a:rPr lang="ru-RU" dirty="0" err="1"/>
              <a:t>жақсы</a:t>
            </a:r>
            <a:r>
              <a:rPr lang="ru-RU" dirty="0"/>
              <a:t> </a:t>
            </a:r>
            <a:r>
              <a:rPr lang="ru-RU" dirty="0" err="1"/>
              <a:t>қабылдауы</a:t>
            </a:r>
            <a:r>
              <a:rPr lang="ru-RU" dirty="0"/>
              <a:t> </a:t>
            </a:r>
            <a:r>
              <a:rPr lang="ru-RU" dirty="0" err="1"/>
              <a:t>және</a:t>
            </a:r>
            <a:r>
              <a:rPr lang="ru-RU" dirty="0"/>
              <a:t> </a:t>
            </a:r>
            <a:r>
              <a:rPr lang="ru-RU" dirty="0" err="1"/>
              <a:t>балқымайтын</a:t>
            </a:r>
            <a:r>
              <a:rPr lang="ru-RU" dirty="0"/>
              <a:t> шихта </a:t>
            </a:r>
            <a:r>
              <a:rPr lang="ru-RU" dirty="0" err="1"/>
              <a:t>әсерінен</a:t>
            </a:r>
            <a:r>
              <a:rPr lang="ru-RU" dirty="0"/>
              <a:t> </a:t>
            </a:r>
            <a:r>
              <a:rPr lang="ru-RU" dirty="0" err="1"/>
              <a:t>отқа</a:t>
            </a:r>
            <a:r>
              <a:rPr lang="ru-RU" dirty="0"/>
              <a:t> </a:t>
            </a:r>
            <a:r>
              <a:rPr lang="ru-RU" dirty="0" err="1"/>
              <a:t>төзімді</a:t>
            </a:r>
            <a:r>
              <a:rPr lang="ru-RU" dirty="0"/>
              <a:t> </a:t>
            </a:r>
            <a:r>
              <a:rPr lang="ru-RU" dirty="0" err="1"/>
              <a:t>қабырғадан</a:t>
            </a:r>
            <a:r>
              <a:rPr lang="ru-RU" dirty="0"/>
              <a:t> </a:t>
            </a:r>
            <a:r>
              <a:rPr lang="ru-RU" dirty="0" err="1"/>
              <a:t>доғалық</a:t>
            </a:r>
            <a:r>
              <a:rPr lang="ru-RU" dirty="0"/>
              <a:t> </a:t>
            </a:r>
            <a:r>
              <a:rPr lang="ru-RU" dirty="0" err="1"/>
              <a:t>сәулеленуден</a:t>
            </a:r>
            <a:r>
              <a:rPr lang="ru-RU" dirty="0"/>
              <a:t> </a:t>
            </a:r>
            <a:r>
              <a:rPr lang="ru-RU" dirty="0" err="1"/>
              <a:t>қорғалуы</a:t>
            </a:r>
            <a:r>
              <a:rPr lang="ru-RU" dirty="0"/>
              <a:t> осы </a:t>
            </a:r>
            <a:r>
              <a:rPr lang="ru-RU" dirty="0" err="1"/>
              <a:t>кезеңде</a:t>
            </a:r>
            <a:r>
              <a:rPr lang="ru-RU" dirty="0"/>
              <a:t> </a:t>
            </a:r>
            <a:r>
              <a:rPr lang="ru-RU" dirty="0" err="1">
                <a:solidFill>
                  <a:srgbClr val="1124AF"/>
                </a:solidFill>
              </a:rPr>
              <a:t>қондырғының</a:t>
            </a:r>
            <a:r>
              <a:rPr lang="ru-RU" dirty="0">
                <a:solidFill>
                  <a:srgbClr val="1124AF"/>
                </a:solidFill>
              </a:rPr>
              <a:t> </a:t>
            </a:r>
            <a:r>
              <a:rPr lang="ru-RU" dirty="0" err="1">
                <a:solidFill>
                  <a:srgbClr val="1124AF"/>
                </a:solidFill>
              </a:rPr>
              <a:t>электр</a:t>
            </a:r>
            <a:r>
              <a:rPr lang="ru-RU" dirty="0">
                <a:solidFill>
                  <a:srgbClr val="1124AF"/>
                </a:solidFill>
              </a:rPr>
              <a:t> </a:t>
            </a:r>
            <a:r>
              <a:rPr lang="ru-RU" dirty="0" err="1">
                <a:solidFill>
                  <a:srgbClr val="1124AF"/>
                </a:solidFill>
              </a:rPr>
              <a:t>жабдықтарымен</a:t>
            </a:r>
            <a:r>
              <a:rPr lang="ru-RU" dirty="0">
                <a:solidFill>
                  <a:srgbClr val="1124AF"/>
                </a:solidFill>
              </a:rPr>
              <a:t> </a:t>
            </a:r>
            <a:r>
              <a:rPr lang="ru-RU" dirty="0" err="1">
                <a:solidFill>
                  <a:srgbClr val="1124AF"/>
                </a:solidFill>
              </a:rPr>
              <a:t>қамтамасыз</a:t>
            </a:r>
            <a:r>
              <a:rPr lang="ru-RU" dirty="0">
                <a:solidFill>
                  <a:srgbClr val="1124AF"/>
                </a:solidFill>
              </a:rPr>
              <a:t> </a:t>
            </a:r>
            <a:r>
              <a:rPr lang="ru-RU" dirty="0" err="1">
                <a:solidFill>
                  <a:srgbClr val="1124AF"/>
                </a:solidFill>
              </a:rPr>
              <a:t>етілген</a:t>
            </a:r>
            <a:r>
              <a:rPr lang="ru-RU" dirty="0">
                <a:solidFill>
                  <a:srgbClr val="1124AF"/>
                </a:solidFill>
              </a:rPr>
              <a:t> </a:t>
            </a:r>
            <a:r>
              <a:rPr lang="ru-RU" dirty="0" err="1">
                <a:solidFill>
                  <a:srgbClr val="1124AF"/>
                </a:solidFill>
              </a:rPr>
              <a:t>максималды</a:t>
            </a:r>
            <a:r>
              <a:rPr lang="ru-RU" dirty="0">
                <a:solidFill>
                  <a:srgbClr val="1124AF"/>
                </a:solidFill>
              </a:rPr>
              <a:t> </a:t>
            </a:r>
            <a:r>
              <a:rPr lang="ru-RU" dirty="0" err="1">
                <a:solidFill>
                  <a:srgbClr val="1124AF"/>
                </a:solidFill>
              </a:rPr>
              <a:t>қуатта</a:t>
            </a:r>
            <a:r>
              <a:rPr lang="ru-RU" dirty="0">
                <a:solidFill>
                  <a:srgbClr val="1124AF"/>
                </a:solidFill>
              </a:rPr>
              <a:t> </a:t>
            </a:r>
            <a:r>
              <a:rPr lang="ru-RU" dirty="0" err="1">
                <a:solidFill>
                  <a:srgbClr val="1124AF"/>
                </a:solidFill>
              </a:rPr>
              <a:t>жұмыс</a:t>
            </a:r>
            <a:r>
              <a:rPr lang="ru-RU" dirty="0">
                <a:solidFill>
                  <a:srgbClr val="1124AF"/>
                </a:solidFill>
              </a:rPr>
              <a:t> </a:t>
            </a:r>
            <a:r>
              <a:rPr lang="ru-RU" dirty="0" err="1">
                <a:solidFill>
                  <a:srgbClr val="1124AF"/>
                </a:solidFill>
              </a:rPr>
              <a:t>істеуге</a:t>
            </a:r>
            <a:r>
              <a:rPr lang="ru-RU" dirty="0">
                <a:solidFill>
                  <a:srgbClr val="1124AF"/>
                </a:solidFill>
              </a:rPr>
              <a:t> </a:t>
            </a:r>
            <a:r>
              <a:rPr lang="ru-RU" dirty="0" err="1">
                <a:solidFill>
                  <a:srgbClr val="1124AF"/>
                </a:solidFill>
              </a:rPr>
              <a:t>мүмкіндік</a:t>
            </a:r>
            <a:r>
              <a:rPr lang="ru-RU" dirty="0">
                <a:solidFill>
                  <a:srgbClr val="1124AF"/>
                </a:solidFill>
              </a:rPr>
              <a:t> </a:t>
            </a:r>
            <a:r>
              <a:rPr lang="ru-RU" dirty="0" err="1">
                <a:solidFill>
                  <a:srgbClr val="1124AF"/>
                </a:solidFill>
              </a:rPr>
              <a:t>береді</a:t>
            </a:r>
            <a:r>
              <a:rPr lang="ru-RU" dirty="0">
                <a:solidFill>
                  <a:srgbClr val="1124AF"/>
                </a:solidFill>
              </a:rPr>
              <a:t>.</a:t>
            </a:r>
          </a:p>
          <a:p>
            <a:pPr algn="just"/>
            <a:endParaRPr lang="ru-RU" dirty="0"/>
          </a:p>
          <a:p>
            <a:pPr algn="just"/>
            <a:r>
              <a:rPr lang="ru-RU" dirty="0" err="1"/>
              <a:t>Қысқартылған</a:t>
            </a:r>
            <a:r>
              <a:rPr lang="ru-RU" dirty="0"/>
              <a:t> </a:t>
            </a:r>
            <a:r>
              <a:rPr lang="ru-RU" dirty="0" err="1"/>
              <a:t>технологиялық</a:t>
            </a:r>
            <a:r>
              <a:rPr lang="ru-RU" dirty="0"/>
              <a:t> </a:t>
            </a:r>
            <a:r>
              <a:rPr lang="ru-RU" dirty="0" err="1"/>
              <a:t>кезеңмен</a:t>
            </a:r>
            <a:r>
              <a:rPr lang="ru-RU" dirty="0"/>
              <a:t> </a:t>
            </a:r>
            <a:r>
              <a:rPr lang="ru-RU" dirty="0" err="1"/>
              <a:t>прогрессивті</a:t>
            </a:r>
            <a:r>
              <a:rPr lang="ru-RU" dirty="0"/>
              <a:t> технология </a:t>
            </a:r>
            <a:r>
              <a:rPr lang="ru-RU" dirty="0" err="1"/>
              <a:t>бойынша</a:t>
            </a:r>
            <a:r>
              <a:rPr lang="ru-RU" dirty="0"/>
              <a:t> </a:t>
            </a:r>
            <a:r>
              <a:rPr lang="ru-RU" dirty="0" err="1"/>
              <a:t>жұмыс</a:t>
            </a:r>
            <a:r>
              <a:rPr lang="ru-RU" dirty="0"/>
              <a:t> </a:t>
            </a:r>
            <a:r>
              <a:rPr lang="ru-RU" dirty="0" err="1"/>
              <a:t>істейтін</a:t>
            </a:r>
            <a:r>
              <a:rPr lang="ru-RU" dirty="0"/>
              <a:t> </a:t>
            </a:r>
            <a:r>
              <a:rPr lang="ru-RU" dirty="0" err="1">
                <a:solidFill>
                  <a:srgbClr val="1124AF"/>
                </a:solidFill>
              </a:rPr>
              <a:t>заманауи</a:t>
            </a:r>
            <a:r>
              <a:rPr lang="ru-RU" dirty="0">
                <a:solidFill>
                  <a:srgbClr val="1124AF"/>
                </a:solidFill>
              </a:rPr>
              <a:t> </a:t>
            </a:r>
            <a:r>
              <a:rPr lang="ru-RU" dirty="0" err="1">
                <a:solidFill>
                  <a:srgbClr val="1124AF"/>
                </a:solidFill>
              </a:rPr>
              <a:t>қуатты</a:t>
            </a:r>
            <a:r>
              <a:rPr lang="ru-RU" dirty="0">
                <a:solidFill>
                  <a:srgbClr val="1124AF"/>
                </a:solidFill>
              </a:rPr>
              <a:t> </a:t>
            </a:r>
            <a:r>
              <a:rPr lang="ru-RU" dirty="0" err="1">
                <a:solidFill>
                  <a:srgbClr val="1124AF"/>
                </a:solidFill>
              </a:rPr>
              <a:t>электр</a:t>
            </a:r>
            <a:r>
              <a:rPr lang="ru-RU" dirty="0">
                <a:solidFill>
                  <a:srgbClr val="1124AF"/>
                </a:solidFill>
              </a:rPr>
              <a:t> </a:t>
            </a:r>
            <a:r>
              <a:rPr lang="ru-RU" dirty="0" err="1">
                <a:solidFill>
                  <a:srgbClr val="1124AF"/>
                </a:solidFill>
              </a:rPr>
              <a:t>пештерінде</a:t>
            </a:r>
            <a:r>
              <a:rPr lang="ru-RU" dirty="0">
                <a:solidFill>
                  <a:srgbClr val="1124AF"/>
                </a:solidFill>
              </a:rPr>
              <a:t> </a:t>
            </a:r>
            <a:r>
              <a:rPr lang="ru-RU" dirty="0" err="1">
                <a:solidFill>
                  <a:srgbClr val="1124AF"/>
                </a:solidFill>
              </a:rPr>
              <a:t>орнатылған</a:t>
            </a:r>
            <a:r>
              <a:rPr lang="ru-RU" dirty="0">
                <a:solidFill>
                  <a:srgbClr val="1124AF"/>
                </a:solidFill>
              </a:rPr>
              <a:t> </a:t>
            </a:r>
            <a:r>
              <a:rPr lang="ru-RU" dirty="0" err="1">
                <a:solidFill>
                  <a:srgbClr val="1124AF"/>
                </a:solidFill>
              </a:rPr>
              <a:t>электр</a:t>
            </a:r>
            <a:r>
              <a:rPr lang="ru-RU" dirty="0">
                <a:solidFill>
                  <a:srgbClr val="1124AF"/>
                </a:solidFill>
              </a:rPr>
              <a:t> </a:t>
            </a:r>
            <a:r>
              <a:rPr lang="ru-RU" dirty="0" err="1">
                <a:solidFill>
                  <a:srgbClr val="1124AF"/>
                </a:solidFill>
              </a:rPr>
              <a:t>жабдығы</a:t>
            </a:r>
            <a:r>
              <a:rPr lang="ru-RU" dirty="0">
                <a:solidFill>
                  <a:srgbClr val="1124AF"/>
                </a:solidFill>
              </a:rPr>
              <a:t> 500-1000 </a:t>
            </a:r>
            <a:r>
              <a:rPr lang="ru-RU" dirty="0" err="1">
                <a:solidFill>
                  <a:srgbClr val="1124AF"/>
                </a:solidFill>
              </a:rPr>
              <a:t>кВ</a:t>
            </a:r>
            <a:r>
              <a:rPr lang="ru-RU" dirty="0">
                <a:solidFill>
                  <a:srgbClr val="1124AF"/>
                </a:solidFill>
              </a:rPr>
              <a:t>*А/т </a:t>
            </a:r>
            <a:r>
              <a:rPr lang="ru-RU" dirty="0" err="1">
                <a:solidFill>
                  <a:srgbClr val="1124AF"/>
                </a:solidFill>
              </a:rPr>
              <a:t>дейін</a:t>
            </a:r>
            <a:r>
              <a:rPr lang="ru-RU" dirty="0">
                <a:solidFill>
                  <a:srgbClr val="1124AF"/>
                </a:solidFill>
              </a:rPr>
              <a:t> </a:t>
            </a:r>
            <a:r>
              <a:rPr lang="ru-RU" dirty="0" err="1">
                <a:solidFill>
                  <a:srgbClr val="1124AF"/>
                </a:solidFill>
              </a:rPr>
              <a:t>қуат</a:t>
            </a:r>
            <a:r>
              <a:rPr lang="ru-RU" dirty="0">
                <a:solidFill>
                  <a:srgbClr val="1124AF"/>
                </a:solidFill>
              </a:rPr>
              <a:t> </a:t>
            </a:r>
            <a:r>
              <a:rPr lang="ru-RU" dirty="0" err="1">
                <a:solidFill>
                  <a:srgbClr val="1124AF"/>
                </a:solidFill>
              </a:rPr>
              <a:t>береді</a:t>
            </a:r>
            <a:r>
              <a:rPr lang="ru-RU" dirty="0">
                <a:solidFill>
                  <a:srgbClr val="1124AF"/>
                </a:solidFill>
              </a:rPr>
              <a:t>, </a:t>
            </a:r>
            <a:r>
              <a:rPr lang="ru-RU" dirty="0" err="1">
                <a:solidFill>
                  <a:srgbClr val="1124AF"/>
                </a:solidFill>
              </a:rPr>
              <a:t>бұл</a:t>
            </a:r>
            <a:r>
              <a:rPr lang="ru-RU" dirty="0">
                <a:solidFill>
                  <a:srgbClr val="1124AF"/>
                </a:solidFill>
              </a:rPr>
              <a:t> </a:t>
            </a:r>
            <a:r>
              <a:rPr lang="ru-RU" dirty="0" err="1">
                <a:solidFill>
                  <a:srgbClr val="1124AF"/>
                </a:solidFill>
              </a:rPr>
              <a:t>шихтаны</a:t>
            </a:r>
            <a:r>
              <a:rPr lang="ru-RU" dirty="0">
                <a:solidFill>
                  <a:srgbClr val="1124AF"/>
                </a:solidFill>
              </a:rPr>
              <a:t> 1,0-1,5 </a:t>
            </a:r>
            <a:r>
              <a:rPr lang="ru-RU" dirty="0" err="1">
                <a:solidFill>
                  <a:srgbClr val="1124AF"/>
                </a:solidFill>
              </a:rPr>
              <a:t>сағат</a:t>
            </a:r>
            <a:r>
              <a:rPr lang="ru-RU" dirty="0">
                <a:solidFill>
                  <a:srgbClr val="1124AF"/>
                </a:solidFill>
              </a:rPr>
              <a:t> </a:t>
            </a:r>
            <a:r>
              <a:rPr lang="ru-RU" dirty="0" err="1">
                <a:solidFill>
                  <a:srgbClr val="1124AF"/>
                </a:solidFill>
              </a:rPr>
              <a:t>ішінде</a:t>
            </a:r>
            <a:r>
              <a:rPr lang="ru-RU" dirty="0">
                <a:solidFill>
                  <a:srgbClr val="1124AF"/>
                </a:solidFill>
              </a:rPr>
              <a:t> </a:t>
            </a:r>
            <a:r>
              <a:rPr lang="ru-RU" dirty="0" err="1">
                <a:solidFill>
                  <a:srgbClr val="1124AF"/>
                </a:solidFill>
              </a:rPr>
              <a:t>балқытуға</a:t>
            </a:r>
            <a:r>
              <a:rPr lang="ru-RU" dirty="0">
                <a:solidFill>
                  <a:srgbClr val="1124AF"/>
                </a:solidFill>
              </a:rPr>
              <a:t> </a:t>
            </a:r>
            <a:r>
              <a:rPr lang="ru-RU" dirty="0" err="1">
                <a:solidFill>
                  <a:srgbClr val="1124AF"/>
                </a:solidFill>
              </a:rPr>
              <a:t>мүмкіндік</a:t>
            </a:r>
            <a:r>
              <a:rPr lang="ru-RU" dirty="0">
                <a:solidFill>
                  <a:srgbClr val="1124AF"/>
                </a:solidFill>
              </a:rPr>
              <a:t> </a:t>
            </a:r>
            <a:r>
              <a:rPr lang="ru-RU" dirty="0" err="1">
                <a:solidFill>
                  <a:srgbClr val="1124AF"/>
                </a:solidFill>
              </a:rPr>
              <a:t>береді</a:t>
            </a:r>
            <a:r>
              <a:rPr lang="ru-RU" dirty="0">
                <a:solidFill>
                  <a:srgbClr val="1124AF"/>
                </a:solidFill>
              </a:rPr>
              <a:t>. </a:t>
            </a:r>
            <a:r>
              <a:rPr lang="ru-RU" dirty="0" err="1">
                <a:solidFill>
                  <a:srgbClr val="FF0000"/>
                </a:solidFill>
              </a:rPr>
              <a:t>Шихтаның</a:t>
            </a:r>
            <a:r>
              <a:rPr lang="ru-RU" dirty="0">
                <a:solidFill>
                  <a:srgbClr val="FF0000"/>
                </a:solidFill>
              </a:rPr>
              <a:t> </a:t>
            </a:r>
            <a:r>
              <a:rPr lang="ru-RU" dirty="0" err="1">
                <a:solidFill>
                  <a:srgbClr val="FF0000"/>
                </a:solidFill>
              </a:rPr>
              <a:t>негізгі</a:t>
            </a:r>
            <a:r>
              <a:rPr lang="ru-RU" dirty="0">
                <a:solidFill>
                  <a:srgbClr val="FF0000"/>
                </a:solidFill>
              </a:rPr>
              <a:t> </a:t>
            </a:r>
            <a:r>
              <a:rPr lang="ru-RU" dirty="0" err="1">
                <a:solidFill>
                  <a:srgbClr val="FF0000"/>
                </a:solidFill>
              </a:rPr>
              <a:t>бөлігі</a:t>
            </a:r>
            <a:r>
              <a:rPr lang="ru-RU" dirty="0">
                <a:solidFill>
                  <a:srgbClr val="FF0000"/>
                </a:solidFill>
              </a:rPr>
              <a:t> </a:t>
            </a:r>
            <a:r>
              <a:rPr lang="ru-RU" dirty="0" err="1">
                <a:solidFill>
                  <a:srgbClr val="FF0000"/>
                </a:solidFill>
              </a:rPr>
              <a:t>балқығаннан</a:t>
            </a:r>
            <a:r>
              <a:rPr lang="ru-RU" dirty="0">
                <a:solidFill>
                  <a:srgbClr val="FF0000"/>
                </a:solidFill>
              </a:rPr>
              <a:t> </a:t>
            </a:r>
            <a:r>
              <a:rPr lang="ru-RU" dirty="0" err="1">
                <a:solidFill>
                  <a:srgbClr val="FF0000"/>
                </a:solidFill>
              </a:rPr>
              <a:t>кейін</a:t>
            </a:r>
            <a:r>
              <a:rPr lang="ru-RU" dirty="0">
                <a:solidFill>
                  <a:srgbClr val="FF0000"/>
                </a:solidFill>
              </a:rPr>
              <a:t> </a:t>
            </a:r>
            <a:r>
              <a:rPr lang="ru-RU" dirty="0" err="1">
                <a:solidFill>
                  <a:srgbClr val="FF0000"/>
                </a:solidFill>
              </a:rPr>
              <a:t>доғаның</a:t>
            </a:r>
            <a:r>
              <a:rPr lang="ru-RU" dirty="0">
                <a:solidFill>
                  <a:srgbClr val="FF0000"/>
                </a:solidFill>
              </a:rPr>
              <a:t> </a:t>
            </a:r>
            <a:r>
              <a:rPr lang="ru-RU" dirty="0" err="1">
                <a:solidFill>
                  <a:srgbClr val="FF0000"/>
                </a:solidFill>
              </a:rPr>
              <a:t>сәулеленуі</a:t>
            </a:r>
            <a:r>
              <a:rPr lang="ru-RU" dirty="0">
                <a:solidFill>
                  <a:srgbClr val="FF0000"/>
                </a:solidFill>
              </a:rPr>
              <a:t> тек </a:t>
            </a:r>
            <a:r>
              <a:rPr lang="ru-RU" dirty="0" err="1">
                <a:solidFill>
                  <a:srgbClr val="FF0000"/>
                </a:solidFill>
              </a:rPr>
              <a:t>металмен</a:t>
            </a:r>
            <a:r>
              <a:rPr lang="ru-RU" dirty="0">
                <a:solidFill>
                  <a:srgbClr val="FF0000"/>
                </a:solidFill>
              </a:rPr>
              <a:t> </a:t>
            </a:r>
            <a:r>
              <a:rPr lang="ru-RU" dirty="0" err="1">
                <a:solidFill>
                  <a:srgbClr val="FF0000"/>
                </a:solidFill>
              </a:rPr>
              <a:t>ғана</a:t>
            </a:r>
            <a:r>
              <a:rPr lang="ru-RU" dirty="0">
                <a:solidFill>
                  <a:srgbClr val="FF0000"/>
                </a:solidFill>
              </a:rPr>
              <a:t> </a:t>
            </a:r>
            <a:r>
              <a:rPr lang="ru-RU" dirty="0" err="1">
                <a:solidFill>
                  <a:srgbClr val="FF0000"/>
                </a:solidFill>
              </a:rPr>
              <a:t>емес</a:t>
            </a:r>
            <a:r>
              <a:rPr lang="ru-RU" dirty="0">
                <a:solidFill>
                  <a:srgbClr val="FF0000"/>
                </a:solidFill>
              </a:rPr>
              <a:t>, </a:t>
            </a:r>
            <a:r>
              <a:rPr lang="ru-RU" dirty="0" err="1">
                <a:solidFill>
                  <a:srgbClr val="FF0000"/>
                </a:solidFill>
              </a:rPr>
              <a:t>сонымен</a:t>
            </a:r>
            <a:r>
              <a:rPr lang="ru-RU" dirty="0">
                <a:solidFill>
                  <a:srgbClr val="FF0000"/>
                </a:solidFill>
              </a:rPr>
              <a:t> </a:t>
            </a:r>
            <a:r>
              <a:rPr lang="ru-RU" dirty="0" err="1">
                <a:solidFill>
                  <a:srgbClr val="FF0000"/>
                </a:solidFill>
              </a:rPr>
              <a:t>қатар</a:t>
            </a:r>
            <a:r>
              <a:rPr lang="ru-RU" dirty="0">
                <a:solidFill>
                  <a:srgbClr val="FF0000"/>
                </a:solidFill>
              </a:rPr>
              <a:t> </a:t>
            </a:r>
            <a:r>
              <a:rPr lang="ru-RU" dirty="0" err="1">
                <a:solidFill>
                  <a:srgbClr val="FF0000"/>
                </a:solidFill>
              </a:rPr>
              <a:t>қаптамамен</a:t>
            </a:r>
            <a:r>
              <a:rPr lang="ru-RU" dirty="0">
                <a:solidFill>
                  <a:srgbClr val="FF0000"/>
                </a:solidFill>
              </a:rPr>
              <a:t> де </a:t>
            </a:r>
            <a:r>
              <a:rPr lang="ru-RU" dirty="0" err="1">
                <a:solidFill>
                  <a:srgbClr val="FF0000"/>
                </a:solidFill>
              </a:rPr>
              <a:t>қабылданады</a:t>
            </a:r>
            <a:r>
              <a:rPr lang="ru-RU" dirty="0">
                <a:solidFill>
                  <a:srgbClr val="FF0000"/>
                </a:solidFill>
              </a:rPr>
              <a:t>.</a:t>
            </a:r>
          </a:p>
          <a:p>
            <a:pPr algn="just"/>
            <a:endParaRPr lang="ru-RU" dirty="0"/>
          </a:p>
        </p:txBody>
      </p:sp>
    </p:spTree>
    <p:extLst>
      <p:ext uri="{BB962C8B-B14F-4D97-AF65-F5344CB8AC3E}">
        <p14:creationId xmlns:p14="http://schemas.microsoft.com/office/powerpoint/2010/main" val="12487837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29</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323528" y="166569"/>
            <a:ext cx="8478419"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232995" y="5670211"/>
            <a:ext cx="85689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sz="1400" b="1" dirty="0"/>
              <a:t>Теплообмен в дуговых электропечах при сильном (а) и слабом (б) экранировании дуги</a:t>
            </a:r>
          </a:p>
        </p:txBody>
      </p:sp>
      <p:pic>
        <p:nvPicPr>
          <p:cNvPr id="3" name="Рисунок 2">
            <a:extLst>
              <a:ext uri="{FF2B5EF4-FFF2-40B4-BE49-F238E27FC236}">
                <a16:creationId xmlns:a16="http://schemas.microsoft.com/office/drawing/2014/main" id="{774C2943-A48C-9B45-8A8B-31725ABE6C92}"/>
              </a:ext>
            </a:extLst>
          </p:cNvPr>
          <p:cNvPicPr>
            <a:picLocks noChangeAspect="1"/>
          </p:cNvPicPr>
          <p:nvPr/>
        </p:nvPicPr>
        <p:blipFill>
          <a:blip r:embed="rId2"/>
          <a:stretch>
            <a:fillRect/>
          </a:stretch>
        </p:blipFill>
        <p:spPr>
          <a:xfrm>
            <a:off x="1189253" y="1379593"/>
            <a:ext cx="6402452" cy="4098814"/>
          </a:xfrm>
          <a:prstGeom prst="rect">
            <a:avLst/>
          </a:prstGeom>
        </p:spPr>
      </p:pic>
    </p:spTree>
    <p:extLst>
      <p:ext uri="{BB962C8B-B14F-4D97-AF65-F5344CB8AC3E}">
        <p14:creationId xmlns:p14="http://schemas.microsoft.com/office/powerpoint/2010/main" val="18193709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9D82BA-2B26-AE43-A032-19449B34ADD6}" type="slidenum">
              <a:rPr lang="ru-RU" altLang="x-none" smtClean="0"/>
              <a:pPr/>
              <a:t>3</a:t>
            </a:fld>
            <a:endParaRPr lang="ru-RU" altLang="x-none"/>
          </a:p>
        </p:txBody>
      </p:sp>
      <p:pic>
        <p:nvPicPr>
          <p:cNvPr id="3" name="Рисунок 2"/>
          <p:cNvPicPr>
            <a:picLocks noChangeAspect="1"/>
          </p:cNvPicPr>
          <p:nvPr/>
        </p:nvPicPr>
        <p:blipFill>
          <a:blip r:embed="rId2"/>
          <a:stretch>
            <a:fillRect/>
          </a:stretch>
        </p:blipFill>
        <p:spPr>
          <a:xfrm>
            <a:off x="178429" y="692696"/>
            <a:ext cx="8496944" cy="5724637"/>
          </a:xfrm>
          <a:prstGeom prst="rect">
            <a:avLst/>
          </a:prstGeom>
        </p:spPr>
      </p:pic>
      <p:sp>
        <p:nvSpPr>
          <p:cNvPr id="5" name="Прямоугольник 4"/>
          <p:cNvSpPr/>
          <p:nvPr/>
        </p:nvSpPr>
        <p:spPr>
          <a:xfrm>
            <a:off x="7640910" y="2204864"/>
            <a:ext cx="2295496" cy="461665"/>
          </a:xfrm>
          <a:prstGeom prst="rect">
            <a:avLst/>
          </a:prstGeom>
        </p:spPr>
        <p:txBody>
          <a:bodyPr wrap="square">
            <a:spAutoFit/>
          </a:bodyPr>
          <a:lstStyle/>
          <a:p>
            <a:r>
              <a:rPr lang="ru-RU" sz="1200" dirty="0"/>
              <a:t>4)</a:t>
            </a:r>
            <a:r>
              <a:rPr lang="ru-RU" sz="1200" dirty="0" err="1"/>
              <a:t>электронды</a:t>
            </a:r>
            <a:r>
              <a:rPr lang="ru-RU" sz="1200" dirty="0"/>
              <a:t> </a:t>
            </a:r>
            <a:r>
              <a:rPr lang="ru-RU" sz="1200" dirty="0" err="1"/>
              <a:t>сәулелі</a:t>
            </a:r>
            <a:r>
              <a:rPr lang="ru-RU" sz="1200" dirty="0"/>
              <a:t> </a:t>
            </a:r>
          </a:p>
          <a:p>
            <a:r>
              <a:rPr lang="ru-RU" sz="1200" dirty="0" err="1"/>
              <a:t>қыздыру</a:t>
            </a:r>
            <a:r>
              <a:rPr lang="ru-RU" sz="1200" dirty="0"/>
              <a:t>.</a:t>
            </a:r>
          </a:p>
        </p:txBody>
      </p:sp>
      <p:cxnSp>
        <p:nvCxnSpPr>
          <p:cNvPr id="7" name="Прямая со стрелкой 6"/>
          <p:cNvCxnSpPr/>
          <p:nvPr/>
        </p:nvCxnSpPr>
        <p:spPr>
          <a:xfrm flipV="1">
            <a:off x="7092280" y="2363688"/>
            <a:ext cx="648072" cy="72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30</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жылуалмасу</a:t>
            </a:r>
            <a:endParaRPr lang="ru-RU" sz="2800" b="1" dirty="0">
              <a:solidFill>
                <a:srgbClr val="00B050"/>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23528" y="1196752"/>
            <a:ext cx="847841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sz="1400" dirty="0"/>
              <a:t> </a:t>
            </a:r>
            <a:endParaRPr lang="kk-KZ" sz="1400" dirty="0"/>
          </a:p>
          <a:p>
            <a:pPr algn="just"/>
            <a:r>
              <a:rPr lang="ru-RU" sz="1400" dirty="0" err="1"/>
              <a:t>Біркелкі</a:t>
            </a:r>
            <a:r>
              <a:rPr lang="ru-RU" sz="1400" dirty="0"/>
              <a:t> </a:t>
            </a:r>
            <a:r>
              <a:rPr lang="ru-RU" sz="1400" dirty="0" err="1"/>
              <a:t>емес</a:t>
            </a:r>
            <a:r>
              <a:rPr lang="ru-RU" sz="1400" dirty="0"/>
              <a:t> </a:t>
            </a:r>
            <a:r>
              <a:rPr lang="ru-RU" sz="1400" dirty="0" err="1"/>
              <a:t>сәулеленуді</a:t>
            </a:r>
            <a:r>
              <a:rPr lang="ru-RU" sz="1400" dirty="0"/>
              <a:t> </a:t>
            </a:r>
            <a:r>
              <a:rPr lang="ru-RU" sz="1400" dirty="0" err="1"/>
              <a:t>доғаның</a:t>
            </a:r>
            <a:r>
              <a:rPr lang="ru-RU" sz="1400" dirty="0"/>
              <a:t> </a:t>
            </a:r>
            <a:r>
              <a:rPr lang="ru-RU" sz="1400" dirty="0" err="1"/>
              <a:t>жоғарыдан</a:t>
            </a:r>
            <a:r>
              <a:rPr lang="ru-RU" sz="1400" dirty="0"/>
              <a:t> </a:t>
            </a:r>
            <a:r>
              <a:rPr lang="ru-RU" sz="1400" dirty="0" err="1"/>
              <a:t>электродпен</a:t>
            </a:r>
            <a:r>
              <a:rPr lang="ru-RU" sz="1400" dirty="0"/>
              <a:t>, ал </a:t>
            </a:r>
            <a:r>
              <a:rPr lang="ru-RU" sz="1400" dirty="0" err="1"/>
              <a:t>бүйірден</a:t>
            </a:r>
            <a:r>
              <a:rPr lang="ru-RU" sz="1400" dirty="0"/>
              <a:t> </a:t>
            </a:r>
            <a:r>
              <a:rPr lang="ru-RU" sz="1400" dirty="0" err="1"/>
              <a:t>шлакпен</a:t>
            </a:r>
            <a:r>
              <a:rPr lang="ru-RU" sz="1400" dirty="0"/>
              <a:t> (заряд </a:t>
            </a:r>
            <a:r>
              <a:rPr lang="ru-RU" sz="1400" dirty="0" err="1"/>
              <a:t>ерігеннен</a:t>
            </a:r>
            <a:r>
              <a:rPr lang="ru-RU" sz="1400" dirty="0"/>
              <a:t> </a:t>
            </a:r>
            <a:r>
              <a:rPr lang="ru-RU" sz="1400" dirty="0" err="1"/>
              <a:t>кейін</a:t>
            </a:r>
            <a:r>
              <a:rPr lang="ru-RU" sz="1400" dirty="0"/>
              <a:t>) </a:t>
            </a:r>
            <a:r>
              <a:rPr lang="ru-RU" sz="1400" dirty="0" err="1"/>
              <a:t>жабылатындығымен</a:t>
            </a:r>
            <a:r>
              <a:rPr lang="ru-RU" sz="1400" dirty="0"/>
              <a:t> </a:t>
            </a:r>
            <a:r>
              <a:rPr lang="ru-RU" sz="1400" dirty="0" err="1"/>
              <a:t>түсіндіріледі</a:t>
            </a:r>
            <a:r>
              <a:rPr lang="ru-RU" sz="1400" dirty="0"/>
              <a:t>. </a:t>
            </a:r>
            <a:r>
              <a:rPr lang="ru-RU" sz="1400" dirty="0" err="1"/>
              <a:t>Сондықтан</a:t>
            </a:r>
            <a:r>
              <a:rPr lang="ru-RU" sz="1400" dirty="0"/>
              <a:t> </a:t>
            </a:r>
            <a:r>
              <a:rPr lang="ru-RU" sz="1400" dirty="0" err="1"/>
              <a:t>доғалық</a:t>
            </a:r>
            <a:r>
              <a:rPr lang="ru-RU" sz="1400" dirty="0"/>
              <a:t> </a:t>
            </a:r>
            <a:r>
              <a:rPr lang="ru-RU" sz="1400" dirty="0" err="1"/>
              <a:t>сәулеленудің</a:t>
            </a:r>
            <a:r>
              <a:rPr lang="ru-RU" sz="1400" dirty="0"/>
              <a:t> </a:t>
            </a:r>
            <a:r>
              <a:rPr lang="ru-RU" sz="1400" dirty="0" err="1"/>
              <a:t>таралуы</a:t>
            </a:r>
            <a:r>
              <a:rPr lang="ru-RU" sz="1400" dirty="0"/>
              <a:t> </a:t>
            </a:r>
            <a:r>
              <a:rPr lang="ru-RU" sz="1400" dirty="0" err="1"/>
              <a:t>келесілерге</a:t>
            </a:r>
            <a:r>
              <a:rPr lang="ru-RU" sz="1400" dirty="0"/>
              <a:t> </a:t>
            </a:r>
            <a:r>
              <a:rPr lang="ru-RU" sz="1400" dirty="0" err="1"/>
              <a:t>тәуелді</a:t>
            </a:r>
            <a:r>
              <a:rPr lang="ru-RU" sz="1400" dirty="0"/>
              <a:t>:</a:t>
            </a:r>
          </a:p>
          <a:p>
            <a:pPr algn="just"/>
            <a:r>
              <a:rPr lang="ru-RU" sz="1400" dirty="0"/>
              <a:t> </a:t>
            </a:r>
            <a:r>
              <a:rPr lang="ru-RU" sz="1400" dirty="0" err="1"/>
              <a:t>үш</a:t>
            </a:r>
            <a:r>
              <a:rPr lang="ru-RU" sz="1400" dirty="0"/>
              <a:t> </a:t>
            </a:r>
            <a:r>
              <a:rPr lang="ru-RU" sz="1400" dirty="0" err="1"/>
              <a:t>фазалы</a:t>
            </a:r>
            <a:r>
              <a:rPr lang="ru-RU" sz="1400" dirty="0"/>
              <a:t> </a:t>
            </a:r>
            <a:r>
              <a:rPr lang="ru-RU" sz="1400" dirty="0" err="1"/>
              <a:t>пештерде</a:t>
            </a:r>
            <a:r>
              <a:rPr lang="ru-RU" sz="1400" dirty="0"/>
              <a:t> </a:t>
            </a:r>
            <a:r>
              <a:rPr lang="ru-RU" sz="1400" dirty="0" err="1"/>
              <a:t>байқалатын</a:t>
            </a:r>
            <a:r>
              <a:rPr lang="ru-RU" sz="1400" dirty="0"/>
              <a:t> </a:t>
            </a:r>
            <a:r>
              <a:rPr lang="ru-RU" sz="1400" dirty="0" err="1"/>
              <a:t>электродтың</a:t>
            </a:r>
            <a:r>
              <a:rPr lang="ru-RU" sz="1400" dirty="0"/>
              <a:t> </a:t>
            </a:r>
            <a:r>
              <a:rPr lang="ru-RU" sz="1400" dirty="0" err="1"/>
              <a:t>астынан</a:t>
            </a:r>
            <a:r>
              <a:rPr lang="ru-RU" sz="1400" dirty="0"/>
              <a:t> </a:t>
            </a:r>
            <a:r>
              <a:rPr lang="ru-RU" sz="1400" dirty="0" err="1"/>
              <a:t>қабырғаларға</a:t>
            </a:r>
            <a:r>
              <a:rPr lang="ru-RU" sz="1400" dirty="0"/>
              <a:t> </a:t>
            </a:r>
            <a:r>
              <a:rPr lang="ru-RU" sz="1400" dirty="0" err="1"/>
              <a:t>қарай</a:t>
            </a:r>
            <a:r>
              <a:rPr lang="ru-RU" sz="1400" dirty="0"/>
              <a:t> </a:t>
            </a:r>
            <a:r>
              <a:rPr lang="ru-RU" sz="1400" dirty="0" err="1"/>
              <a:t>соғатын</a:t>
            </a:r>
            <a:r>
              <a:rPr lang="ru-RU" sz="1400" dirty="0"/>
              <a:t> </a:t>
            </a:r>
            <a:r>
              <a:rPr lang="ru-RU" sz="1400" dirty="0" err="1"/>
              <a:t>доғаның</a:t>
            </a:r>
            <a:r>
              <a:rPr lang="ru-RU" sz="1400" dirty="0"/>
              <a:t> </a:t>
            </a:r>
            <a:r>
              <a:rPr lang="ru-RU" sz="1400" dirty="0" err="1"/>
              <a:t>дәрежесіне</a:t>
            </a:r>
            <a:r>
              <a:rPr lang="ru-RU" sz="1400" dirty="0"/>
              <a:t>, </a:t>
            </a:r>
          </a:p>
          <a:p>
            <a:pPr algn="just"/>
            <a:r>
              <a:rPr lang="ru-RU" sz="1400" dirty="0"/>
              <a:t>электрод </a:t>
            </a:r>
            <a:r>
              <a:rPr lang="ru-RU" sz="1400" dirty="0" err="1"/>
              <a:t>диаметрі</a:t>
            </a:r>
            <a:r>
              <a:rPr lang="ru-RU" sz="1400" dirty="0"/>
              <a:t> мен </a:t>
            </a:r>
            <a:r>
              <a:rPr lang="ru-RU" sz="1400" dirty="0" err="1"/>
              <a:t>доға</a:t>
            </a:r>
            <a:r>
              <a:rPr lang="ru-RU" sz="1400" dirty="0"/>
              <a:t> </a:t>
            </a:r>
            <a:r>
              <a:rPr lang="ru-RU" sz="1400" dirty="0" err="1"/>
              <a:t>ұзындығының</a:t>
            </a:r>
            <a:r>
              <a:rPr lang="ru-RU" sz="1400" dirty="0"/>
              <a:t> </a:t>
            </a:r>
            <a:r>
              <a:rPr lang="ru-RU" sz="1400" dirty="0" err="1"/>
              <a:t>арақатынасына</a:t>
            </a:r>
            <a:r>
              <a:rPr lang="ru-RU" sz="1400" dirty="0"/>
              <a:t>, </a:t>
            </a:r>
          </a:p>
          <a:p>
            <a:pPr algn="just"/>
            <a:r>
              <a:rPr lang="ru-RU" sz="1400" dirty="0"/>
              <a:t>шлак </a:t>
            </a:r>
            <a:r>
              <a:rPr lang="ru-RU" sz="1400" dirty="0" err="1"/>
              <a:t>жамылғысы</a:t>
            </a:r>
            <a:r>
              <a:rPr lang="ru-RU" sz="1400" dirty="0"/>
              <a:t> мен </a:t>
            </a:r>
            <a:r>
              <a:rPr lang="ru-RU" sz="1400" dirty="0" err="1"/>
              <a:t>доғаның</a:t>
            </a:r>
            <a:r>
              <a:rPr lang="ru-RU" sz="1400" dirty="0"/>
              <a:t> </a:t>
            </a:r>
            <a:r>
              <a:rPr lang="ru-RU" sz="1400" dirty="0" err="1"/>
              <a:t>қалыңдығына</a:t>
            </a:r>
            <a:r>
              <a:rPr lang="ru-RU" sz="1400" dirty="0"/>
              <a:t> </a:t>
            </a:r>
          </a:p>
          <a:p>
            <a:pPr algn="just"/>
            <a:r>
              <a:rPr lang="ru-RU" sz="1400" dirty="0" err="1"/>
              <a:t>Доғаның</a:t>
            </a:r>
            <a:r>
              <a:rPr lang="ru-RU" sz="1400" dirty="0"/>
              <a:t> </a:t>
            </a:r>
            <a:r>
              <a:rPr lang="ru-RU" sz="1400" dirty="0" err="1"/>
              <a:t>ұзындығына</a:t>
            </a:r>
            <a:r>
              <a:rPr lang="ru-RU" sz="1400" dirty="0"/>
              <a:t>, </a:t>
            </a:r>
          </a:p>
          <a:p>
            <a:pPr algn="just"/>
            <a:r>
              <a:rPr lang="ru-RU" sz="1400" dirty="0" err="1"/>
              <a:t>доға</a:t>
            </a:r>
            <a:r>
              <a:rPr lang="ru-RU" sz="1400" dirty="0"/>
              <a:t> </a:t>
            </a:r>
            <a:r>
              <a:rPr lang="ru-RU" sz="1400" dirty="0" err="1"/>
              <a:t>бағанының</a:t>
            </a:r>
            <a:r>
              <a:rPr lang="ru-RU" sz="1400" dirty="0"/>
              <a:t> </a:t>
            </a:r>
            <a:r>
              <a:rPr lang="ru-RU" sz="1400" dirty="0" err="1"/>
              <a:t>кернеуі</a:t>
            </a:r>
            <a:r>
              <a:rPr lang="ru-RU" sz="1400" dirty="0"/>
              <a:t> </a:t>
            </a:r>
            <a:r>
              <a:rPr lang="ru-RU" sz="1400" dirty="0" err="1"/>
              <a:t>және</a:t>
            </a:r>
            <a:r>
              <a:rPr lang="ru-RU" sz="1400" dirty="0"/>
              <a:t> анод-</a:t>
            </a:r>
            <a:r>
              <a:rPr lang="ru-RU" sz="1400" dirty="0" err="1"/>
              <a:t>катодты</a:t>
            </a:r>
            <a:r>
              <a:rPr lang="ru-RU" sz="1400" dirty="0"/>
              <a:t> </a:t>
            </a:r>
            <a:r>
              <a:rPr lang="ru-RU" sz="1400" dirty="0" err="1"/>
              <a:t>потенциалдың</a:t>
            </a:r>
            <a:r>
              <a:rPr lang="ru-RU" sz="1400" dirty="0"/>
              <a:t> </a:t>
            </a:r>
            <a:r>
              <a:rPr lang="ru-RU" sz="1400" dirty="0" err="1"/>
              <a:t>төмендеуіне</a:t>
            </a:r>
            <a:endParaRPr lang="ru-RU" sz="1400" dirty="0"/>
          </a:p>
          <a:p>
            <a:pPr algn="just"/>
            <a:r>
              <a:rPr lang="ru-RU" sz="1400" dirty="0"/>
              <a:t>шлак </a:t>
            </a:r>
            <a:r>
              <a:rPr lang="ru-RU" sz="1400" dirty="0" err="1"/>
              <a:t>құрамына</a:t>
            </a:r>
            <a:r>
              <a:rPr lang="ru-RU" sz="1400" dirty="0"/>
              <a:t> (</a:t>
            </a:r>
            <a:r>
              <a:rPr lang="ru-RU" sz="1400" dirty="0" err="1"/>
              <a:t>доғаның</a:t>
            </a:r>
            <a:r>
              <a:rPr lang="ru-RU" sz="1400" dirty="0"/>
              <a:t> </a:t>
            </a:r>
            <a:r>
              <a:rPr lang="ru-RU" sz="1400" dirty="0" err="1"/>
              <a:t>ұзындығын</a:t>
            </a:r>
            <a:r>
              <a:rPr lang="ru-RU" sz="1400" dirty="0"/>
              <a:t> </a:t>
            </a:r>
            <a:r>
              <a:rPr lang="ru-RU" sz="1400" dirty="0" err="1"/>
              <a:t>соңғы</a:t>
            </a:r>
            <a:r>
              <a:rPr lang="ru-RU" sz="1400" dirty="0"/>
              <a:t> </a:t>
            </a:r>
            <a:r>
              <a:rPr lang="ru-RU" sz="1400" dirty="0" err="1"/>
              <a:t>екі</a:t>
            </a:r>
            <a:r>
              <a:rPr lang="ru-RU" sz="1400" dirty="0"/>
              <a:t> фактор </a:t>
            </a:r>
            <a:r>
              <a:rPr lang="ru-RU" sz="1400" dirty="0" err="1"/>
              <a:t>анықтайды</a:t>
            </a:r>
            <a:r>
              <a:rPr lang="ru-RU" sz="1400" dirty="0"/>
              <a:t>).</a:t>
            </a:r>
          </a:p>
          <a:p>
            <a:pPr algn="just"/>
            <a:r>
              <a:rPr lang="ru-RU" sz="1400" dirty="0"/>
              <a:t>Шихта </a:t>
            </a:r>
            <a:r>
              <a:rPr lang="ru-RU" sz="1400" dirty="0" err="1"/>
              <a:t>балқығаннан</a:t>
            </a:r>
            <a:r>
              <a:rPr lang="ru-RU" sz="1400" dirty="0"/>
              <a:t> </a:t>
            </a:r>
            <a:r>
              <a:rPr lang="ru-RU" sz="1400" dirty="0" err="1"/>
              <a:t>кейін</a:t>
            </a:r>
            <a:r>
              <a:rPr lang="ru-RU" sz="1400" dirty="0"/>
              <a:t> </a:t>
            </a:r>
            <a:r>
              <a:rPr lang="ru-RU" sz="1400" b="1" dirty="0" err="1"/>
              <a:t>доға</a:t>
            </a:r>
            <a:r>
              <a:rPr lang="ru-RU" sz="1400" b="1" dirty="0"/>
              <a:t> - ванна - </a:t>
            </a:r>
            <a:r>
              <a:rPr lang="ru-RU" sz="1400" b="1" dirty="0" err="1"/>
              <a:t>қалау</a:t>
            </a:r>
            <a:r>
              <a:rPr lang="ru-RU" sz="1400" b="1" dirty="0"/>
              <a:t> </a:t>
            </a:r>
            <a:r>
              <a:rPr lang="ru-RU" sz="1400" b="1" dirty="0" err="1"/>
              <a:t>жүйесіндегі</a:t>
            </a:r>
            <a:r>
              <a:rPr lang="ru-RU" sz="1400" b="1" dirty="0"/>
              <a:t> </a:t>
            </a:r>
            <a:r>
              <a:rPr lang="ru-RU" sz="1400" dirty="0" err="1"/>
              <a:t>доғаның</a:t>
            </a:r>
            <a:r>
              <a:rPr lang="ru-RU" sz="1400" dirty="0"/>
              <a:t> </a:t>
            </a:r>
            <a:r>
              <a:rPr lang="ru-RU" sz="1400" dirty="0" err="1"/>
              <a:t>экрандалу</a:t>
            </a:r>
            <a:r>
              <a:rPr lang="ru-RU" sz="1400" dirty="0"/>
              <a:t> </a:t>
            </a:r>
            <a:r>
              <a:rPr lang="ru-RU" sz="1400" dirty="0" err="1"/>
              <a:t>дәрежесіне</a:t>
            </a:r>
            <a:r>
              <a:rPr lang="ru-RU" sz="1400" dirty="0"/>
              <a:t> </a:t>
            </a:r>
            <a:r>
              <a:rPr lang="ru-RU" sz="1400" dirty="0" err="1"/>
              <a:t>байланысты</a:t>
            </a:r>
            <a:r>
              <a:rPr lang="ru-RU" sz="1400" dirty="0"/>
              <a:t>, </a:t>
            </a:r>
            <a:r>
              <a:rPr lang="ru-RU" sz="1400" dirty="0" err="1"/>
              <a:t>жылу</a:t>
            </a:r>
            <a:r>
              <a:rPr lang="ru-RU" sz="1400" dirty="0"/>
              <a:t> </a:t>
            </a:r>
            <a:r>
              <a:rPr lang="ru-RU" sz="1400" dirty="0" err="1"/>
              <a:t>берудің</a:t>
            </a:r>
            <a:r>
              <a:rPr lang="ru-RU" sz="1400" dirty="0"/>
              <a:t> </a:t>
            </a:r>
            <a:r>
              <a:rPr lang="ru-RU" sz="1400" dirty="0" err="1"/>
              <a:t>екі</a:t>
            </a:r>
            <a:r>
              <a:rPr lang="ru-RU" sz="1400" dirty="0"/>
              <a:t> </a:t>
            </a:r>
            <a:r>
              <a:rPr lang="ru-RU" sz="1400" dirty="0" err="1"/>
              <a:t>схемасы</a:t>
            </a:r>
            <a:r>
              <a:rPr lang="ru-RU" sz="1400" dirty="0"/>
              <a:t> </a:t>
            </a:r>
            <a:r>
              <a:rPr lang="ru-RU" sz="1400" dirty="0" err="1"/>
              <a:t>мүмкін</a:t>
            </a:r>
            <a:r>
              <a:rPr lang="ru-RU" sz="1400" dirty="0"/>
              <a:t>:</a:t>
            </a:r>
          </a:p>
          <a:p>
            <a:pPr marL="228600" indent="-228600" algn="just">
              <a:buAutoNum type="arabicPeriod"/>
            </a:pPr>
            <a:r>
              <a:rPr lang="ru-RU" sz="1400" b="1" i="1" dirty="0" err="1"/>
              <a:t>Күшті</a:t>
            </a:r>
            <a:r>
              <a:rPr lang="ru-RU" sz="1400" b="1" i="1" dirty="0"/>
              <a:t> </a:t>
            </a:r>
            <a:r>
              <a:rPr lang="ru-RU" sz="1400" b="1" i="1" dirty="0" err="1"/>
              <a:t>доғалық</a:t>
            </a:r>
            <a:r>
              <a:rPr lang="ru-RU" sz="1400" b="1" i="1" dirty="0"/>
              <a:t> </a:t>
            </a:r>
            <a:r>
              <a:rPr lang="ru-RU" sz="1400" b="1" i="1" dirty="0" err="1"/>
              <a:t>экрандалу</a:t>
            </a:r>
            <a:r>
              <a:rPr lang="ru-RU" sz="1400" b="1" i="1" dirty="0"/>
              <a:t> </a:t>
            </a:r>
            <a:r>
              <a:rPr lang="ru-RU" sz="1400" b="1" i="1" dirty="0" err="1"/>
              <a:t>кезінде</a:t>
            </a:r>
            <a:r>
              <a:rPr lang="ru-RU" sz="1400" dirty="0"/>
              <a:t> (шлак </a:t>
            </a:r>
            <a:r>
              <a:rPr lang="ru-RU" sz="1400" dirty="0" err="1"/>
              <a:t>қабаты</a:t>
            </a:r>
            <a:r>
              <a:rPr lang="ru-RU" sz="1400" dirty="0"/>
              <a:t> </a:t>
            </a:r>
            <a:r>
              <a:rPr lang="ru-RU" sz="1400" dirty="0" err="1"/>
              <a:t>үлкен</a:t>
            </a:r>
            <a:r>
              <a:rPr lang="ru-RU" sz="1400" dirty="0"/>
              <a:t> </a:t>
            </a:r>
            <a:r>
              <a:rPr lang="ru-RU" sz="1400" dirty="0" err="1"/>
              <a:t>және</a:t>
            </a:r>
            <a:r>
              <a:rPr lang="ru-RU" sz="1400" dirty="0"/>
              <a:t> </a:t>
            </a:r>
            <a:r>
              <a:rPr lang="ru-RU" sz="1400" dirty="0" err="1"/>
              <a:t>қалың</a:t>
            </a:r>
            <a:r>
              <a:rPr lang="ru-RU" sz="1400" dirty="0"/>
              <a:t> </a:t>
            </a:r>
            <a:r>
              <a:rPr lang="ru-RU" sz="1400" dirty="0" err="1"/>
              <a:t>болғанда</a:t>
            </a:r>
            <a:r>
              <a:rPr lang="ru-RU" sz="1400" dirty="0"/>
              <a:t> ) </a:t>
            </a:r>
            <a:r>
              <a:rPr lang="ru-RU" sz="1400" dirty="0" err="1"/>
              <a:t>айнымалы</a:t>
            </a:r>
            <a:r>
              <a:rPr lang="ru-RU" sz="1400" dirty="0"/>
              <a:t> </a:t>
            </a:r>
            <a:r>
              <a:rPr lang="ru-RU" sz="1400" dirty="0" err="1"/>
              <a:t>доғалы</a:t>
            </a:r>
            <a:r>
              <a:rPr lang="ru-RU" sz="1400" dirty="0"/>
              <a:t> </a:t>
            </a:r>
            <a:r>
              <a:rPr lang="ru-RU" sz="1400" dirty="0" err="1"/>
              <a:t>жылудың</a:t>
            </a:r>
            <a:r>
              <a:rPr lang="ru-RU" sz="1400" dirty="0"/>
              <a:t> </a:t>
            </a:r>
            <a:r>
              <a:rPr lang="ru-RU" sz="1400" dirty="0" err="1"/>
              <a:t>негізгі</a:t>
            </a:r>
            <a:r>
              <a:rPr lang="ru-RU" sz="1400" dirty="0"/>
              <a:t> </a:t>
            </a:r>
            <a:r>
              <a:rPr lang="ru-RU" sz="1400" dirty="0" err="1"/>
              <a:t>мөлшері</a:t>
            </a:r>
            <a:r>
              <a:rPr lang="ru-RU" sz="1400" dirty="0"/>
              <a:t> </a:t>
            </a:r>
            <a:r>
              <a:rPr lang="ru-RU" sz="1400" dirty="0" err="1"/>
              <a:t>электродтардың</a:t>
            </a:r>
            <a:r>
              <a:rPr lang="ru-RU" sz="1400" dirty="0"/>
              <a:t> </a:t>
            </a:r>
            <a:r>
              <a:rPr lang="ru-RU" sz="1400" dirty="0" err="1"/>
              <a:t>астында</a:t>
            </a:r>
            <a:r>
              <a:rPr lang="ru-RU" sz="1400" dirty="0"/>
              <a:t> </a:t>
            </a:r>
            <a:r>
              <a:rPr lang="ru-RU" sz="1400" dirty="0" err="1"/>
              <a:t>орналасқан</a:t>
            </a:r>
            <a:r>
              <a:rPr lang="ru-RU" sz="1400" dirty="0"/>
              <a:t> </a:t>
            </a:r>
            <a:r>
              <a:rPr lang="ru-RU" sz="1400" dirty="0" err="1"/>
              <a:t>шектеулі</a:t>
            </a:r>
            <a:r>
              <a:rPr lang="ru-RU" sz="1400" dirty="0"/>
              <a:t> </a:t>
            </a:r>
            <a:r>
              <a:rPr lang="ru-RU" sz="1400" dirty="0" err="1"/>
              <a:t>көлеммен</a:t>
            </a:r>
            <a:r>
              <a:rPr lang="ru-RU" sz="1400" dirty="0"/>
              <a:t> </a:t>
            </a:r>
            <a:r>
              <a:rPr lang="ru-RU" sz="1400" dirty="0" err="1"/>
              <a:t>жұтылады</a:t>
            </a:r>
            <a:r>
              <a:rPr lang="ru-RU" sz="1400" dirty="0"/>
              <a:t>. </a:t>
            </a:r>
          </a:p>
          <a:p>
            <a:pPr algn="just"/>
            <a:r>
              <a:rPr lang="ru-RU" sz="1400" dirty="0" err="1"/>
              <a:t>Доғадан</a:t>
            </a:r>
            <a:r>
              <a:rPr lang="ru-RU" sz="1400" dirty="0"/>
              <a:t> </a:t>
            </a:r>
            <a:r>
              <a:rPr lang="ru-RU" sz="1400" dirty="0" err="1"/>
              <a:t>шыққан</a:t>
            </a:r>
            <a:r>
              <a:rPr lang="ru-RU" sz="1400" dirty="0"/>
              <a:t> </a:t>
            </a:r>
            <a:r>
              <a:rPr lang="ru-RU" sz="1400" dirty="0" err="1"/>
              <a:t>жылу</a:t>
            </a:r>
            <a:r>
              <a:rPr lang="ru-RU" sz="1400" dirty="0"/>
              <a:t> </a:t>
            </a:r>
            <a:r>
              <a:rPr lang="ru-RU" sz="1400" dirty="0" err="1"/>
              <a:t>металға</a:t>
            </a:r>
            <a:r>
              <a:rPr lang="ru-RU" sz="1400" dirty="0"/>
              <a:t> </a:t>
            </a:r>
            <a:r>
              <a:rPr lang="ru-RU" sz="1400" dirty="0" err="1"/>
              <a:t>жылу</a:t>
            </a:r>
            <a:r>
              <a:rPr lang="ru-RU" sz="1400" dirty="0"/>
              <a:t> </a:t>
            </a:r>
            <a:r>
              <a:rPr lang="ru-RU" sz="1400" dirty="0" err="1"/>
              <a:t>өткізгіштік</a:t>
            </a:r>
            <a:r>
              <a:rPr lang="ru-RU" sz="1400" dirty="0"/>
              <a:t> </a:t>
            </a:r>
            <a:r>
              <a:rPr lang="ru-RU" sz="1400" dirty="0" err="1"/>
              <a:t>арқылы</a:t>
            </a:r>
            <a:r>
              <a:rPr lang="ru-RU" sz="1400" dirty="0"/>
              <a:t> </a:t>
            </a:r>
            <a:r>
              <a:rPr lang="ru-RU" sz="1400" dirty="0" err="1"/>
              <a:t>тікелей</a:t>
            </a:r>
            <a:r>
              <a:rPr lang="ru-RU" sz="1400" dirty="0"/>
              <a:t> </a:t>
            </a:r>
            <a:r>
              <a:rPr lang="ru-RU" sz="1400" dirty="0" err="1"/>
              <a:t>ауысатын</a:t>
            </a:r>
            <a:r>
              <a:rPr lang="ru-RU" sz="1400" dirty="0"/>
              <a:t> </a:t>
            </a:r>
            <a:r>
              <a:rPr lang="ru-RU" sz="1400" dirty="0" err="1"/>
              <a:t>және</a:t>
            </a:r>
            <a:r>
              <a:rPr lang="ru-RU" sz="1400" dirty="0"/>
              <a:t> </a:t>
            </a:r>
            <a:r>
              <a:rPr lang="ru-RU" sz="1400" dirty="0" err="1"/>
              <a:t>барлық</a:t>
            </a:r>
            <a:r>
              <a:rPr lang="ru-RU" sz="1400" dirty="0"/>
              <a:t> </a:t>
            </a:r>
            <a:r>
              <a:rPr lang="ru-RU" sz="1400" dirty="0" err="1"/>
              <a:t>сәулеленудің</a:t>
            </a:r>
            <a:r>
              <a:rPr lang="ru-RU" sz="1400" dirty="0"/>
              <a:t> </a:t>
            </a:r>
            <a:r>
              <a:rPr lang="ru-RU" sz="1400" dirty="0" err="1"/>
              <a:t>шамамен</a:t>
            </a:r>
            <a:r>
              <a:rPr lang="ru-RU" sz="1400" dirty="0"/>
              <a:t> 90% </a:t>
            </a:r>
            <a:r>
              <a:rPr lang="ru-RU" sz="1400" dirty="0" err="1"/>
              <a:t>құрайтын</a:t>
            </a:r>
            <a:r>
              <a:rPr lang="ru-RU" sz="1400" dirty="0"/>
              <a:t> «</a:t>
            </a:r>
            <a:r>
              <a:rPr lang="ru-RU" sz="1400" dirty="0" err="1"/>
              <a:t>ыстық</a:t>
            </a:r>
            <a:r>
              <a:rPr lang="ru-RU" sz="1400" dirty="0"/>
              <a:t> </a:t>
            </a:r>
            <a:r>
              <a:rPr lang="ru-RU" sz="1400" dirty="0" err="1"/>
              <a:t>аймақтың</a:t>
            </a:r>
            <a:r>
              <a:rPr lang="ru-RU" sz="1400" dirty="0"/>
              <a:t>» </a:t>
            </a:r>
            <a:r>
              <a:rPr lang="ru-RU" sz="1400" dirty="0" err="1"/>
              <a:t>диаметрі</a:t>
            </a:r>
            <a:r>
              <a:rPr lang="ru-RU" sz="1400" dirty="0"/>
              <a:t> </a:t>
            </a:r>
            <a:r>
              <a:rPr lang="ru-RU" sz="1400" dirty="0" err="1"/>
              <a:t>электродтардың</a:t>
            </a:r>
            <a:r>
              <a:rPr lang="ru-RU" sz="1400" dirty="0"/>
              <a:t> </a:t>
            </a:r>
            <a:r>
              <a:rPr lang="ru-RU" sz="1400" dirty="0" err="1"/>
              <a:t>шамамен</a:t>
            </a:r>
            <a:r>
              <a:rPr lang="ru-RU" sz="1400" dirty="0"/>
              <a:t> </a:t>
            </a:r>
            <a:r>
              <a:rPr lang="ru-RU" sz="1400" dirty="0" err="1"/>
              <a:t>екі</a:t>
            </a:r>
            <a:r>
              <a:rPr lang="ru-RU" sz="1400" dirty="0"/>
              <a:t> </a:t>
            </a:r>
            <a:r>
              <a:rPr lang="ru-RU" sz="1400" dirty="0" err="1"/>
              <a:t>диаметріне</a:t>
            </a:r>
            <a:r>
              <a:rPr lang="ru-RU" sz="1400" dirty="0"/>
              <a:t> </a:t>
            </a:r>
            <a:r>
              <a:rPr lang="ru-RU" sz="1400" dirty="0" err="1"/>
              <a:t>тең</a:t>
            </a:r>
            <a:r>
              <a:rPr lang="ru-RU" sz="1400" dirty="0"/>
              <a:t>. </a:t>
            </a:r>
            <a:r>
              <a:rPr lang="ru-RU" sz="1400" dirty="0" err="1"/>
              <a:t>Мұндай</a:t>
            </a:r>
            <a:r>
              <a:rPr lang="ru-RU" sz="1400" dirty="0"/>
              <a:t> </a:t>
            </a:r>
            <a:r>
              <a:rPr lang="ru-RU" sz="1400" dirty="0" err="1"/>
              <a:t>жылу</a:t>
            </a:r>
            <a:r>
              <a:rPr lang="ru-RU" sz="1400" dirty="0"/>
              <a:t> беру </a:t>
            </a:r>
            <a:r>
              <a:rPr lang="ru-RU" sz="1400" dirty="0" err="1"/>
              <a:t>схемасымен</a:t>
            </a:r>
            <a:r>
              <a:rPr lang="ru-RU" sz="1400" dirty="0"/>
              <a:t> металл </a:t>
            </a:r>
            <a:r>
              <a:rPr lang="ru-RU" sz="1400" dirty="0" err="1"/>
              <a:t>доғалар</a:t>
            </a:r>
            <a:r>
              <a:rPr lang="ru-RU" sz="1400" dirty="0"/>
              <a:t> </a:t>
            </a:r>
            <a:r>
              <a:rPr lang="ru-RU" sz="1400" dirty="0" err="1"/>
              <a:t>астындағы</a:t>
            </a:r>
            <a:r>
              <a:rPr lang="ru-RU" sz="1400" dirty="0"/>
              <a:t> </a:t>
            </a:r>
            <a:r>
              <a:rPr lang="ru-RU" sz="1400" dirty="0" err="1"/>
              <a:t>ыстық</a:t>
            </a:r>
            <a:r>
              <a:rPr lang="ru-RU" sz="1400" dirty="0"/>
              <a:t> </a:t>
            </a:r>
            <a:r>
              <a:rPr lang="ru-RU" sz="1400" dirty="0" err="1"/>
              <a:t>аймақтардан</a:t>
            </a:r>
            <a:r>
              <a:rPr lang="ru-RU" sz="1400" dirty="0"/>
              <a:t> </a:t>
            </a:r>
            <a:r>
              <a:rPr lang="ru-RU" sz="1400" dirty="0" err="1"/>
              <a:t>жылу</a:t>
            </a:r>
            <a:r>
              <a:rPr lang="ru-RU" sz="1400" dirty="0"/>
              <a:t> </a:t>
            </a:r>
            <a:r>
              <a:rPr lang="ru-RU" sz="1400" dirty="0" err="1"/>
              <a:t>өткізгіштікпен</a:t>
            </a:r>
            <a:r>
              <a:rPr lang="ru-RU" sz="1400" dirty="0"/>
              <a:t> </a:t>
            </a:r>
            <a:r>
              <a:rPr lang="ru-RU" sz="1400" dirty="0" err="1"/>
              <a:t>қызады</a:t>
            </a:r>
            <a:r>
              <a:rPr lang="ru-RU" sz="1400" dirty="0"/>
              <a:t>, ал </a:t>
            </a:r>
            <a:r>
              <a:rPr lang="ru-RU" sz="1400" dirty="0" err="1"/>
              <a:t>ыстық</a:t>
            </a:r>
            <a:r>
              <a:rPr lang="ru-RU" sz="1400" dirty="0"/>
              <a:t> </a:t>
            </a:r>
            <a:r>
              <a:rPr lang="ru-RU" sz="1400" dirty="0" err="1"/>
              <a:t>зоналар</a:t>
            </a:r>
            <a:r>
              <a:rPr lang="ru-RU" sz="1400" dirty="0"/>
              <a:t> мен </a:t>
            </a:r>
            <a:r>
              <a:rPr lang="ru-RU" sz="1400" dirty="0" err="1"/>
              <a:t>қалау</a:t>
            </a:r>
            <a:r>
              <a:rPr lang="ru-RU" sz="1400" dirty="0"/>
              <a:t> </a:t>
            </a:r>
            <a:r>
              <a:rPr lang="ru-RU" sz="1400" dirty="0" err="1"/>
              <a:t>сыртындағы</a:t>
            </a:r>
            <a:r>
              <a:rPr lang="ru-RU" sz="1400" dirty="0"/>
              <a:t> </a:t>
            </a:r>
            <a:r>
              <a:rPr lang="ru-RU" sz="1400" dirty="0" err="1"/>
              <a:t>шлактар</a:t>
            </a:r>
            <a:r>
              <a:rPr lang="ru-RU" sz="1400" dirty="0"/>
              <a:t> ​​</a:t>
            </a:r>
            <a:r>
              <a:rPr lang="ru-RU" sz="1400" dirty="0" err="1"/>
              <a:t>негізінен</a:t>
            </a:r>
            <a:r>
              <a:rPr lang="ru-RU" sz="1400" dirty="0"/>
              <a:t> </a:t>
            </a:r>
            <a:r>
              <a:rPr lang="ru-RU" sz="1400" dirty="0" err="1"/>
              <a:t>металдан</a:t>
            </a:r>
            <a:r>
              <a:rPr lang="ru-RU" sz="1400" dirty="0"/>
              <a:t> </a:t>
            </a:r>
            <a:r>
              <a:rPr lang="ru-RU" sz="1400" dirty="0" err="1"/>
              <a:t>қызады</a:t>
            </a:r>
            <a:r>
              <a:rPr lang="ru-RU" sz="1400" dirty="0"/>
              <a:t>. </a:t>
            </a:r>
            <a:r>
              <a:rPr lang="ru-RU" sz="1400" dirty="0" err="1"/>
              <a:t>Бұл</a:t>
            </a:r>
            <a:r>
              <a:rPr lang="ru-RU" sz="1400" dirty="0"/>
              <a:t> </a:t>
            </a:r>
            <a:r>
              <a:rPr lang="ru-RU" sz="1400" dirty="0" err="1"/>
              <a:t>жағдайда</a:t>
            </a:r>
            <a:r>
              <a:rPr lang="ru-RU" sz="1400" dirty="0"/>
              <a:t> </a:t>
            </a:r>
            <a:r>
              <a:rPr lang="ru-RU" sz="1400" dirty="0" err="1"/>
              <a:t>шлактың</a:t>
            </a:r>
            <a:r>
              <a:rPr lang="ru-RU" sz="1400" dirty="0"/>
              <a:t> </a:t>
            </a:r>
            <a:r>
              <a:rPr lang="ru-RU" sz="1400" dirty="0" err="1"/>
              <a:t>доғалардан</a:t>
            </a:r>
            <a:r>
              <a:rPr lang="ru-RU" sz="1400" dirty="0"/>
              <a:t> </a:t>
            </a:r>
            <a:r>
              <a:rPr lang="ru-RU" sz="1400" dirty="0" err="1"/>
              <a:t>едәуір</a:t>
            </a:r>
            <a:r>
              <a:rPr lang="ru-RU" sz="1400" dirty="0"/>
              <a:t> </a:t>
            </a:r>
            <a:r>
              <a:rPr lang="ru-RU" sz="1400" dirty="0" err="1"/>
              <a:t>қашықтықтағы</a:t>
            </a:r>
            <a:r>
              <a:rPr lang="ru-RU" sz="1400" dirty="0"/>
              <a:t> </a:t>
            </a:r>
            <a:r>
              <a:rPr lang="ru-RU" sz="1400" dirty="0" err="1"/>
              <a:t>температурасы</a:t>
            </a:r>
            <a:r>
              <a:rPr lang="ru-RU" sz="1400" dirty="0"/>
              <a:t> </a:t>
            </a:r>
            <a:r>
              <a:rPr lang="ru-RU" sz="1400" dirty="0" err="1"/>
              <a:t>металдың</a:t>
            </a:r>
            <a:r>
              <a:rPr lang="ru-RU" sz="1400" dirty="0"/>
              <a:t> </a:t>
            </a:r>
            <a:r>
              <a:rPr lang="ru-RU" sz="1400" dirty="0" err="1"/>
              <a:t>температурасынан</a:t>
            </a:r>
            <a:r>
              <a:rPr lang="ru-RU" sz="1400" dirty="0"/>
              <a:t> </a:t>
            </a:r>
            <a:r>
              <a:rPr lang="ru-RU" sz="1400" dirty="0" err="1"/>
              <a:t>төмен</a:t>
            </a:r>
            <a:r>
              <a:rPr lang="ru-RU" sz="1400" dirty="0"/>
              <a:t>, ал </a:t>
            </a:r>
            <a:r>
              <a:rPr lang="ru-RU" sz="1400" dirty="0" err="1"/>
              <a:t>пештің</a:t>
            </a:r>
            <a:r>
              <a:rPr lang="ru-RU" sz="1400" dirty="0"/>
              <a:t> </a:t>
            </a:r>
            <a:r>
              <a:rPr lang="ru-RU" sz="1400" dirty="0" err="1"/>
              <a:t>астарының</a:t>
            </a:r>
            <a:r>
              <a:rPr lang="ru-RU" sz="1400" dirty="0"/>
              <a:t> </a:t>
            </a:r>
            <a:r>
              <a:rPr lang="ru-RU" sz="1400" dirty="0" err="1"/>
              <a:t>температурасы</a:t>
            </a:r>
            <a:r>
              <a:rPr lang="ru-RU" sz="1400" dirty="0"/>
              <a:t> </a:t>
            </a:r>
            <a:r>
              <a:rPr lang="ru-RU" sz="1400" dirty="0" err="1"/>
              <a:t>шлактың</a:t>
            </a:r>
            <a:r>
              <a:rPr lang="ru-RU" sz="1400" dirty="0"/>
              <a:t> да, </a:t>
            </a:r>
            <a:r>
              <a:rPr lang="ru-RU" sz="1400" dirty="0" err="1"/>
              <a:t>металдың</a:t>
            </a:r>
            <a:r>
              <a:rPr lang="ru-RU" sz="1400" dirty="0"/>
              <a:t> да </a:t>
            </a:r>
            <a:r>
              <a:rPr lang="ru-RU" sz="1400" dirty="0" err="1"/>
              <a:t>температурасынан</a:t>
            </a:r>
            <a:r>
              <a:rPr lang="ru-RU" sz="1400" dirty="0"/>
              <a:t> </a:t>
            </a:r>
            <a:r>
              <a:rPr lang="ru-RU" sz="1400" dirty="0" err="1"/>
              <a:t>төмен</a:t>
            </a:r>
            <a:r>
              <a:rPr lang="ru-RU" sz="1400" dirty="0"/>
              <a:t> </a:t>
            </a:r>
            <a:r>
              <a:rPr lang="ru-RU" sz="1400" dirty="0" err="1"/>
              <a:t>болады</a:t>
            </a:r>
            <a:r>
              <a:rPr lang="ru-RU" sz="1400" dirty="0"/>
              <a:t>.</a:t>
            </a:r>
          </a:p>
          <a:p>
            <a:pPr algn="just"/>
            <a:endParaRPr lang="ru-RU" sz="1400" dirty="0"/>
          </a:p>
        </p:txBody>
      </p:sp>
    </p:spTree>
    <p:extLst>
      <p:ext uri="{BB962C8B-B14F-4D97-AF65-F5344CB8AC3E}">
        <p14:creationId xmlns:p14="http://schemas.microsoft.com/office/powerpoint/2010/main" val="25423922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31</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жылуалмасу</a:t>
            </a:r>
            <a:endParaRPr lang="ru-RU" sz="2800" b="1" dirty="0">
              <a:solidFill>
                <a:srgbClr val="00B050"/>
              </a:solidFill>
              <a:effectLst>
                <a:outerShdw blurRad="38100" dist="38100" dir="2700000" algn="tl">
                  <a:srgbClr val="C0C0C0"/>
                </a:outerShdw>
              </a:effectLst>
              <a:latin typeface="Arial" charset="0"/>
            </a:endParaRPr>
          </a:p>
          <a:p>
            <a:pPr>
              <a:defRPr/>
            </a:pP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23528" y="1268760"/>
            <a:ext cx="847841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b="1" i="1" dirty="0">
                <a:solidFill>
                  <a:srgbClr val="0070C0"/>
                </a:solidFill>
              </a:rPr>
              <a:t>2. </a:t>
            </a:r>
            <a:r>
              <a:rPr lang="ru-RU" b="1" i="1" dirty="0" err="1">
                <a:solidFill>
                  <a:srgbClr val="0070C0"/>
                </a:solidFill>
              </a:rPr>
              <a:t>Электрлік</a:t>
            </a:r>
            <a:r>
              <a:rPr lang="ru-RU" b="1" i="1" dirty="0">
                <a:solidFill>
                  <a:srgbClr val="0070C0"/>
                </a:solidFill>
              </a:rPr>
              <a:t> </a:t>
            </a:r>
            <a:r>
              <a:rPr lang="ru-RU" b="1" i="1" dirty="0" err="1">
                <a:solidFill>
                  <a:srgbClr val="0070C0"/>
                </a:solidFill>
              </a:rPr>
              <a:t>доғаның</a:t>
            </a:r>
            <a:r>
              <a:rPr lang="ru-RU" b="1" i="1" dirty="0">
                <a:solidFill>
                  <a:srgbClr val="0070C0"/>
                </a:solidFill>
              </a:rPr>
              <a:t> аз </a:t>
            </a:r>
            <a:r>
              <a:rPr lang="ru-RU" b="1" i="1" dirty="0" err="1">
                <a:solidFill>
                  <a:srgbClr val="0070C0"/>
                </a:solidFill>
              </a:rPr>
              <a:t>экрандалуы</a:t>
            </a:r>
            <a:r>
              <a:rPr lang="ru-RU" b="1" i="1" dirty="0">
                <a:solidFill>
                  <a:srgbClr val="0070C0"/>
                </a:solidFill>
              </a:rPr>
              <a:t> </a:t>
            </a:r>
            <a:r>
              <a:rPr lang="ru-RU" b="1" i="1" dirty="0" err="1">
                <a:solidFill>
                  <a:srgbClr val="0070C0"/>
                </a:solidFill>
              </a:rPr>
              <a:t>кезінде</a:t>
            </a:r>
            <a:r>
              <a:rPr lang="ru-RU" b="1" i="1" dirty="0">
                <a:solidFill>
                  <a:srgbClr val="0070C0"/>
                </a:solidFill>
              </a:rPr>
              <a:t> </a:t>
            </a:r>
            <a:r>
              <a:rPr lang="ru-RU" dirty="0"/>
              <a:t>ванна </a:t>
            </a:r>
            <a:r>
              <a:rPr lang="ru-RU" dirty="0" err="1"/>
              <a:t>ыстық</a:t>
            </a:r>
            <a:r>
              <a:rPr lang="ru-RU" dirty="0"/>
              <a:t> </a:t>
            </a:r>
            <a:r>
              <a:rPr lang="ru-RU" dirty="0" err="1"/>
              <a:t>аймақтардан</a:t>
            </a:r>
            <a:r>
              <a:rPr lang="ru-RU" dirty="0"/>
              <a:t> </a:t>
            </a:r>
            <a:r>
              <a:rPr lang="ru-RU" dirty="0" err="1"/>
              <a:t>келетін</a:t>
            </a:r>
            <a:r>
              <a:rPr lang="ru-RU" dirty="0"/>
              <a:t> </a:t>
            </a:r>
            <a:r>
              <a:rPr lang="ru-RU" dirty="0" err="1"/>
              <a:t>жылу</a:t>
            </a:r>
            <a:r>
              <a:rPr lang="ru-RU" dirty="0"/>
              <a:t> </a:t>
            </a:r>
            <a:r>
              <a:rPr lang="ru-RU" dirty="0" err="1"/>
              <a:t>арқылы</a:t>
            </a:r>
            <a:r>
              <a:rPr lang="ru-RU" dirty="0"/>
              <a:t> </a:t>
            </a:r>
            <a:r>
              <a:rPr lang="ru-RU" dirty="0" err="1"/>
              <a:t>қызады</a:t>
            </a:r>
            <a:r>
              <a:rPr lang="ru-RU" dirty="0"/>
              <a:t> </a:t>
            </a:r>
            <a:r>
              <a:rPr lang="ru-RU" dirty="0" err="1"/>
              <a:t>және</a:t>
            </a:r>
            <a:r>
              <a:rPr lang="ru-RU" dirty="0"/>
              <a:t> металл </a:t>
            </a:r>
            <a:r>
              <a:rPr lang="ru-RU" dirty="0" err="1"/>
              <a:t>қыздырылатын</a:t>
            </a:r>
            <a:r>
              <a:rPr lang="ru-RU" dirty="0"/>
              <a:t> </a:t>
            </a:r>
            <a:r>
              <a:rPr lang="ru-RU" dirty="0" err="1"/>
              <a:t>шлактағы</a:t>
            </a:r>
            <a:r>
              <a:rPr lang="ru-RU" dirty="0"/>
              <a:t> </a:t>
            </a:r>
            <a:r>
              <a:rPr lang="ru-RU" dirty="0" err="1"/>
              <a:t>қалаудан</a:t>
            </a:r>
            <a:r>
              <a:rPr lang="ru-RU" dirty="0"/>
              <a:t> </a:t>
            </a:r>
            <a:r>
              <a:rPr lang="ru-RU" dirty="0" err="1"/>
              <a:t>шағылатын</a:t>
            </a:r>
            <a:r>
              <a:rPr lang="ru-RU" dirty="0"/>
              <a:t> </a:t>
            </a:r>
            <a:r>
              <a:rPr lang="ru-RU" dirty="0" err="1"/>
              <a:t>жылумен</a:t>
            </a:r>
            <a:r>
              <a:rPr lang="ru-RU" dirty="0"/>
              <a:t>  </a:t>
            </a:r>
            <a:r>
              <a:rPr lang="ru-RU" dirty="0" err="1"/>
              <a:t>қызады</a:t>
            </a:r>
            <a:r>
              <a:rPr lang="ru-RU" dirty="0"/>
              <a:t>.</a:t>
            </a:r>
          </a:p>
          <a:p>
            <a:r>
              <a:rPr lang="ru-RU" dirty="0" err="1"/>
              <a:t>Бұл</a:t>
            </a:r>
            <a:r>
              <a:rPr lang="ru-RU" dirty="0"/>
              <a:t> </a:t>
            </a:r>
            <a:r>
              <a:rPr lang="ru-RU" dirty="0" err="1"/>
              <a:t>жылу</a:t>
            </a:r>
            <a:r>
              <a:rPr lang="ru-RU" dirty="0"/>
              <a:t> </a:t>
            </a:r>
            <a:r>
              <a:rPr lang="ru-RU" dirty="0" err="1"/>
              <a:t>ағындарының</a:t>
            </a:r>
            <a:r>
              <a:rPr lang="ru-RU" dirty="0"/>
              <a:t> </a:t>
            </a:r>
            <a:r>
              <a:rPr lang="ru-RU" dirty="0" err="1"/>
              <a:t>схемасымен</a:t>
            </a:r>
            <a:r>
              <a:rPr lang="ru-RU" dirty="0"/>
              <a:t> </a:t>
            </a:r>
            <a:r>
              <a:rPr lang="ru-RU" dirty="0" err="1"/>
              <a:t>қабырға</a:t>
            </a:r>
            <a:r>
              <a:rPr lang="ru-RU" dirty="0"/>
              <a:t> </a:t>
            </a:r>
            <a:r>
              <a:rPr lang="ru-RU" dirty="0" err="1"/>
              <a:t>температурасы</a:t>
            </a:r>
            <a:r>
              <a:rPr lang="ru-RU" dirty="0"/>
              <a:t> шлак </a:t>
            </a:r>
            <a:r>
              <a:rPr lang="ru-RU" dirty="0" err="1"/>
              <a:t>температурасынан</a:t>
            </a:r>
            <a:r>
              <a:rPr lang="ru-RU" dirty="0"/>
              <a:t> </a:t>
            </a:r>
            <a:r>
              <a:rPr lang="ru-RU" dirty="0" err="1"/>
              <a:t>жоғары</a:t>
            </a:r>
            <a:r>
              <a:rPr lang="ru-RU" dirty="0"/>
              <a:t>, ал шлак </a:t>
            </a:r>
            <a:r>
              <a:rPr lang="ru-RU" dirty="0" err="1"/>
              <a:t>температурасы</a:t>
            </a:r>
            <a:r>
              <a:rPr lang="ru-RU" dirty="0"/>
              <a:t> метал </a:t>
            </a:r>
            <a:r>
              <a:rPr lang="ru-RU" dirty="0" err="1"/>
              <a:t>температурасынан</a:t>
            </a:r>
            <a:r>
              <a:rPr lang="ru-RU" dirty="0"/>
              <a:t> </a:t>
            </a:r>
            <a:r>
              <a:rPr lang="ru-RU" dirty="0" err="1"/>
              <a:t>жоғары</a:t>
            </a:r>
            <a:r>
              <a:rPr lang="ru-RU" dirty="0"/>
              <a:t> </a:t>
            </a:r>
            <a:r>
              <a:rPr lang="ru-RU" dirty="0" err="1"/>
              <a:t>болады</a:t>
            </a:r>
            <a:r>
              <a:rPr lang="ru-RU" dirty="0"/>
              <a:t>. </a:t>
            </a:r>
            <a:r>
              <a:rPr lang="ru-RU" dirty="0" err="1"/>
              <a:t>Сәулелену</a:t>
            </a:r>
            <a:r>
              <a:rPr lang="ru-RU" dirty="0"/>
              <a:t> </a:t>
            </a:r>
            <a:r>
              <a:rPr lang="ru-RU" dirty="0" err="1"/>
              <a:t>арқылы</a:t>
            </a:r>
            <a:r>
              <a:rPr lang="ru-RU" dirty="0"/>
              <a:t> </a:t>
            </a:r>
            <a:r>
              <a:rPr lang="ru-RU" dirty="0" err="1"/>
              <a:t>берілетін</a:t>
            </a:r>
            <a:r>
              <a:rPr lang="ru-RU" dirty="0"/>
              <a:t> </a:t>
            </a:r>
            <a:r>
              <a:rPr lang="ru-RU" dirty="0" err="1"/>
              <a:t>жылу</a:t>
            </a:r>
            <a:r>
              <a:rPr lang="ru-RU" dirty="0"/>
              <a:t> </a:t>
            </a:r>
            <a:r>
              <a:rPr lang="ru-RU" dirty="0" err="1"/>
              <a:t>мөлшері</a:t>
            </a:r>
            <a:r>
              <a:rPr lang="ru-RU" dirty="0"/>
              <a:t> </a:t>
            </a:r>
            <a:r>
              <a:rPr lang="ru-RU" dirty="0" err="1"/>
              <a:t>төртінші</a:t>
            </a:r>
            <a:r>
              <a:rPr lang="ru-RU" dirty="0"/>
              <a:t> </a:t>
            </a:r>
            <a:r>
              <a:rPr lang="ru-RU" dirty="0" err="1"/>
              <a:t>қуатқа</a:t>
            </a:r>
            <a:r>
              <a:rPr lang="ru-RU" dirty="0"/>
              <a:t> </a:t>
            </a:r>
            <a:r>
              <a:rPr lang="ru-RU" dirty="0" err="1"/>
              <a:t>дейін</a:t>
            </a:r>
            <a:r>
              <a:rPr lang="ru-RU" dirty="0"/>
              <a:t> </a:t>
            </a:r>
            <a:r>
              <a:rPr lang="ru-RU" dirty="0" err="1"/>
              <a:t>қызған</a:t>
            </a:r>
            <a:r>
              <a:rPr lang="ru-RU" dirty="0"/>
              <a:t> </a:t>
            </a:r>
            <a:r>
              <a:rPr lang="ru-RU" dirty="0" err="1"/>
              <a:t>дене</a:t>
            </a:r>
            <a:r>
              <a:rPr lang="ru-RU" dirty="0"/>
              <a:t> мен </a:t>
            </a:r>
            <a:r>
              <a:rPr lang="ru-RU" dirty="0" err="1"/>
              <a:t>жылу</a:t>
            </a:r>
            <a:r>
              <a:rPr lang="ru-RU" dirty="0"/>
              <a:t> </a:t>
            </a:r>
            <a:r>
              <a:rPr lang="ru-RU" dirty="0" err="1"/>
              <a:t>көзі</a:t>
            </a:r>
            <a:r>
              <a:rPr lang="ru-RU" dirty="0"/>
              <a:t> </a:t>
            </a:r>
            <a:r>
              <a:rPr lang="ru-RU" dirty="0" err="1"/>
              <a:t>арасындағы</a:t>
            </a:r>
            <a:r>
              <a:rPr lang="ru-RU" dirty="0"/>
              <a:t> температура </a:t>
            </a:r>
            <a:r>
              <a:rPr lang="ru-RU" dirty="0" err="1"/>
              <a:t>айырмашылығына</a:t>
            </a:r>
            <a:r>
              <a:rPr lang="ru-RU" dirty="0"/>
              <a:t> </a:t>
            </a:r>
            <a:r>
              <a:rPr lang="ru-RU" dirty="0" err="1"/>
              <a:t>пропорционалды</a:t>
            </a:r>
            <a:r>
              <a:rPr lang="ru-RU" dirty="0"/>
              <a:t> (Стефан-Больцман </a:t>
            </a:r>
            <a:r>
              <a:rPr lang="ru-RU" dirty="0" err="1"/>
              <a:t>заңы</a:t>
            </a:r>
            <a:r>
              <a:rPr lang="ru-RU" dirty="0"/>
              <a:t>).</a:t>
            </a:r>
          </a:p>
          <a:p>
            <a:pPr algn="just"/>
            <a:r>
              <a:rPr lang="ru-RU" dirty="0" err="1"/>
              <a:t>Сондықтан</a:t>
            </a:r>
            <a:r>
              <a:rPr lang="ru-RU" dirty="0"/>
              <a:t> </a:t>
            </a:r>
            <a:r>
              <a:rPr lang="ru-RU" dirty="0" err="1"/>
              <a:t>балқытудың</a:t>
            </a:r>
            <a:r>
              <a:rPr lang="ru-RU" dirty="0"/>
              <a:t> </a:t>
            </a:r>
            <a:r>
              <a:rPr lang="ru-RU" dirty="0" err="1"/>
              <a:t>басында</a:t>
            </a:r>
            <a:r>
              <a:rPr lang="ru-RU" dirty="0"/>
              <a:t>, </a:t>
            </a:r>
            <a:r>
              <a:rPr lang="ru-RU" dirty="0" err="1"/>
              <a:t>кірпіштің</a:t>
            </a:r>
            <a:r>
              <a:rPr lang="ru-RU" dirty="0"/>
              <a:t> </a:t>
            </a:r>
            <a:r>
              <a:rPr lang="ru-RU" dirty="0" err="1"/>
              <a:t>температурасы</a:t>
            </a:r>
            <a:r>
              <a:rPr lang="ru-RU" dirty="0"/>
              <a:t> </a:t>
            </a:r>
            <a:r>
              <a:rPr lang="ru-RU" dirty="0" err="1"/>
              <a:t>шихтаның</a:t>
            </a:r>
            <a:r>
              <a:rPr lang="ru-RU" dirty="0"/>
              <a:t> </a:t>
            </a:r>
            <a:r>
              <a:rPr lang="ru-RU" dirty="0" err="1"/>
              <a:t>температурасынан</a:t>
            </a:r>
            <a:r>
              <a:rPr lang="ru-RU" dirty="0"/>
              <a:t> </a:t>
            </a:r>
            <a:r>
              <a:rPr lang="ru-RU" dirty="0" err="1"/>
              <a:t>едәуір</a:t>
            </a:r>
            <a:r>
              <a:rPr lang="ru-RU" dirty="0"/>
              <a:t> </a:t>
            </a:r>
            <a:r>
              <a:rPr lang="ru-RU" dirty="0" err="1"/>
              <a:t>жоғары</a:t>
            </a:r>
            <a:r>
              <a:rPr lang="ru-RU" dirty="0"/>
              <a:t> </a:t>
            </a:r>
            <a:r>
              <a:rPr lang="ru-RU" dirty="0" err="1"/>
              <a:t>болған</a:t>
            </a:r>
            <a:r>
              <a:rPr lang="ru-RU" dirty="0"/>
              <a:t> </a:t>
            </a:r>
            <a:r>
              <a:rPr lang="ru-RU" dirty="0" err="1"/>
              <a:t>кезде</a:t>
            </a:r>
            <a:r>
              <a:rPr lang="ru-RU" dirty="0"/>
              <a:t>, </a:t>
            </a:r>
            <a:r>
              <a:rPr lang="ru-RU" dirty="0" err="1"/>
              <a:t>қабырғадан</a:t>
            </a:r>
            <a:r>
              <a:rPr lang="ru-RU" dirty="0"/>
              <a:t> </a:t>
            </a:r>
            <a:r>
              <a:rPr lang="ru-RU" dirty="0" err="1"/>
              <a:t>шихтаға</a:t>
            </a:r>
            <a:r>
              <a:rPr lang="ru-RU" dirty="0"/>
              <a:t> </a:t>
            </a:r>
            <a:r>
              <a:rPr lang="ru-RU" dirty="0" err="1"/>
              <a:t>дейінгі</a:t>
            </a:r>
            <a:r>
              <a:rPr lang="ru-RU" dirty="0"/>
              <a:t> </a:t>
            </a:r>
            <a:r>
              <a:rPr lang="ru-RU" dirty="0" err="1"/>
              <a:t>жылу</a:t>
            </a:r>
            <a:r>
              <a:rPr lang="ru-RU" dirty="0"/>
              <a:t> </a:t>
            </a:r>
            <a:r>
              <a:rPr lang="ru-RU" dirty="0" err="1"/>
              <a:t>ағыны</a:t>
            </a:r>
            <a:r>
              <a:rPr lang="ru-RU" dirty="0"/>
              <a:t> </a:t>
            </a:r>
            <a:r>
              <a:rPr lang="ru-RU" dirty="0" err="1"/>
              <a:t>жоғары</a:t>
            </a:r>
            <a:r>
              <a:rPr lang="ru-RU" dirty="0"/>
              <a:t> </a:t>
            </a:r>
            <a:r>
              <a:rPr lang="ru-RU" dirty="0" err="1"/>
              <a:t>мәндерге</a:t>
            </a:r>
            <a:r>
              <a:rPr lang="ru-RU" dirty="0"/>
              <a:t> </a:t>
            </a:r>
            <a:r>
              <a:rPr lang="ru-RU" dirty="0" err="1"/>
              <a:t>жетеді</a:t>
            </a:r>
            <a:r>
              <a:rPr lang="ru-RU" dirty="0"/>
              <a:t> </a:t>
            </a:r>
            <a:r>
              <a:rPr lang="ru-RU" dirty="0" err="1"/>
              <a:t>және</a:t>
            </a:r>
            <a:r>
              <a:rPr lang="ru-RU" dirty="0"/>
              <a:t> температура </a:t>
            </a:r>
            <a:r>
              <a:rPr lang="ru-RU" dirty="0" err="1"/>
              <a:t>бойынша</a:t>
            </a:r>
            <a:r>
              <a:rPr lang="ru-RU" dirty="0"/>
              <a:t> </a:t>
            </a:r>
            <a:r>
              <a:rPr lang="ru-RU" dirty="0" err="1"/>
              <a:t>балқу</a:t>
            </a:r>
            <a:r>
              <a:rPr lang="ru-RU" dirty="0"/>
              <a:t> </a:t>
            </a:r>
            <a:r>
              <a:rPr lang="ru-RU" dirty="0" err="1"/>
              <a:t>соңына</a:t>
            </a:r>
            <a:r>
              <a:rPr lang="ru-RU" dirty="0"/>
              <a:t> </a:t>
            </a:r>
            <a:r>
              <a:rPr lang="ru-RU" dirty="0" err="1"/>
              <a:t>қарай</a:t>
            </a:r>
            <a:r>
              <a:rPr lang="ru-RU" dirty="0"/>
              <a:t> </a:t>
            </a:r>
            <a:r>
              <a:rPr lang="ru-RU" dirty="0" err="1"/>
              <a:t>күрт</a:t>
            </a:r>
            <a:r>
              <a:rPr lang="ru-RU" dirty="0"/>
              <a:t> </a:t>
            </a:r>
            <a:r>
              <a:rPr lang="ru-RU" dirty="0" err="1"/>
              <a:t>төмендеп</a:t>
            </a:r>
            <a:r>
              <a:rPr lang="ru-RU" dirty="0"/>
              <a:t>, металл мен </a:t>
            </a:r>
            <a:r>
              <a:rPr lang="ru-RU" dirty="0" err="1"/>
              <a:t>қабырғаныңкі</a:t>
            </a:r>
            <a:r>
              <a:rPr lang="ru-RU" dirty="0"/>
              <a:t> </a:t>
            </a:r>
            <a:r>
              <a:rPr lang="ru-RU" dirty="0" err="1"/>
              <a:t>тең</a:t>
            </a:r>
            <a:r>
              <a:rPr lang="ru-RU" dirty="0"/>
              <a:t> </a:t>
            </a:r>
            <a:r>
              <a:rPr lang="ru-RU" dirty="0" err="1"/>
              <a:t>болады</a:t>
            </a:r>
            <a:r>
              <a:rPr lang="ru-RU" dirty="0"/>
              <a:t>.</a:t>
            </a:r>
          </a:p>
          <a:p>
            <a:r>
              <a:rPr lang="ru-RU" dirty="0" err="1"/>
              <a:t>Сонымен</a:t>
            </a:r>
            <a:r>
              <a:rPr lang="ru-RU" dirty="0"/>
              <a:t> </a:t>
            </a:r>
            <a:r>
              <a:rPr lang="ru-RU" dirty="0" err="1"/>
              <a:t>қатар</a:t>
            </a:r>
            <a:r>
              <a:rPr lang="ru-RU" dirty="0"/>
              <a:t>, </a:t>
            </a:r>
            <a:r>
              <a:rPr lang="ru-RU" dirty="0" err="1"/>
              <a:t>электр</a:t>
            </a:r>
            <a:r>
              <a:rPr lang="ru-RU" dirty="0"/>
              <a:t> </a:t>
            </a:r>
            <a:r>
              <a:rPr lang="ru-RU" dirty="0" err="1"/>
              <a:t>доға</a:t>
            </a:r>
            <a:r>
              <a:rPr lang="ru-RU" dirty="0"/>
              <a:t>  мен </a:t>
            </a:r>
            <a:r>
              <a:rPr lang="ru-RU" dirty="0" err="1"/>
              <a:t>қабырға</a:t>
            </a:r>
            <a:r>
              <a:rPr lang="ru-RU" dirty="0"/>
              <a:t> </a:t>
            </a:r>
            <a:r>
              <a:rPr lang="ru-RU" dirty="0" err="1"/>
              <a:t>төртінші</a:t>
            </a:r>
            <a:r>
              <a:rPr lang="ru-RU" dirty="0"/>
              <a:t> </a:t>
            </a:r>
            <a:r>
              <a:rPr lang="ru-RU" dirty="0" err="1"/>
              <a:t>дәрежесіндегі</a:t>
            </a:r>
            <a:r>
              <a:rPr lang="ru-RU" dirty="0"/>
              <a:t> температура </a:t>
            </a:r>
            <a:r>
              <a:rPr lang="ru-RU" dirty="0" err="1"/>
              <a:t>айырмашылығы</a:t>
            </a:r>
            <a:r>
              <a:rPr lang="ru-RU" dirty="0"/>
              <a:t> </a:t>
            </a:r>
            <a:r>
              <a:rPr lang="ru-RU" dirty="0" err="1"/>
              <a:t>өте</a:t>
            </a:r>
            <a:r>
              <a:rPr lang="ru-RU" dirty="0"/>
              <a:t> </a:t>
            </a:r>
            <a:r>
              <a:rPr lang="ru-RU" dirty="0" err="1"/>
              <a:t>үлкен</a:t>
            </a:r>
            <a:r>
              <a:rPr lang="ru-RU" dirty="0"/>
              <a:t> </a:t>
            </a:r>
            <a:r>
              <a:rPr lang="ru-RU" dirty="0" err="1"/>
              <a:t>болып</a:t>
            </a:r>
            <a:r>
              <a:rPr lang="ru-RU" dirty="0"/>
              <a:t> </a:t>
            </a:r>
            <a:r>
              <a:rPr lang="ru-RU" dirty="0" err="1"/>
              <a:t>қалады</a:t>
            </a:r>
            <a:r>
              <a:rPr lang="ru-RU" dirty="0"/>
              <a:t> </a:t>
            </a:r>
            <a:r>
              <a:rPr lang="ru-RU" dirty="0" err="1"/>
              <a:t>және</a:t>
            </a:r>
            <a:r>
              <a:rPr lang="ru-RU" dirty="0"/>
              <a:t> </a:t>
            </a:r>
            <a:r>
              <a:rPr lang="ru-RU" dirty="0" err="1"/>
              <a:t>балқу</a:t>
            </a:r>
            <a:r>
              <a:rPr lang="ru-RU" dirty="0"/>
              <a:t> </a:t>
            </a:r>
            <a:r>
              <a:rPr lang="ru-RU" dirty="0" err="1"/>
              <a:t>соңына</a:t>
            </a:r>
            <a:r>
              <a:rPr lang="ru-RU" dirty="0"/>
              <a:t> </a:t>
            </a:r>
            <a:r>
              <a:rPr lang="ru-RU" dirty="0" err="1"/>
              <a:t>қарай</a:t>
            </a:r>
            <a:r>
              <a:rPr lang="ru-RU" dirty="0"/>
              <a:t> </a:t>
            </a:r>
            <a:r>
              <a:rPr lang="ru-RU" dirty="0" err="1"/>
              <a:t>шамалы</a:t>
            </a:r>
            <a:r>
              <a:rPr lang="ru-RU" dirty="0"/>
              <a:t> </a:t>
            </a:r>
            <a:r>
              <a:rPr lang="ru-RU" dirty="0" err="1"/>
              <a:t>төмендейді</a:t>
            </a:r>
            <a:r>
              <a:rPr lang="ru-RU" dirty="0"/>
              <a:t> (</a:t>
            </a:r>
            <a:r>
              <a:rPr lang="ru-RU" dirty="0" err="1"/>
              <a:t>шамамен</a:t>
            </a:r>
            <a:r>
              <a:rPr lang="ru-RU" dirty="0"/>
              <a:t> 10%).  .</a:t>
            </a:r>
          </a:p>
        </p:txBody>
      </p:sp>
    </p:spTree>
    <p:extLst>
      <p:ext uri="{BB962C8B-B14F-4D97-AF65-F5344CB8AC3E}">
        <p14:creationId xmlns:p14="http://schemas.microsoft.com/office/powerpoint/2010/main" val="35174839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32</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02811" y="1212275"/>
            <a:ext cx="84784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sz="800" dirty="0"/>
              <a:t>Ниже представлены схема теплообмена в свободном пространстве плавильной печи с короткими дугами и схема теплообмена в плавильной печи с длинными дугами. </a:t>
            </a:r>
          </a:p>
        </p:txBody>
      </p:sp>
      <p:pic>
        <p:nvPicPr>
          <p:cNvPr id="3" name="Рисунок 2">
            <a:extLst>
              <a:ext uri="{FF2B5EF4-FFF2-40B4-BE49-F238E27FC236}">
                <a16:creationId xmlns:a16="http://schemas.microsoft.com/office/drawing/2014/main" id="{21605F34-D69D-FF42-80F4-E34204FD93CA}"/>
              </a:ext>
            </a:extLst>
          </p:cNvPr>
          <p:cNvPicPr>
            <a:picLocks noChangeAspect="1"/>
          </p:cNvPicPr>
          <p:nvPr/>
        </p:nvPicPr>
        <p:blipFill>
          <a:blip r:embed="rId2"/>
          <a:stretch>
            <a:fillRect/>
          </a:stretch>
        </p:blipFill>
        <p:spPr>
          <a:xfrm>
            <a:off x="654442" y="1910150"/>
            <a:ext cx="3586643" cy="3715395"/>
          </a:xfrm>
          <a:prstGeom prst="rect">
            <a:avLst/>
          </a:prstGeom>
        </p:spPr>
      </p:pic>
      <p:sp>
        <p:nvSpPr>
          <p:cNvPr id="4" name="TextBox 3">
            <a:extLst>
              <a:ext uri="{FF2B5EF4-FFF2-40B4-BE49-F238E27FC236}">
                <a16:creationId xmlns:a16="http://schemas.microsoft.com/office/drawing/2014/main" id="{F15369B8-F1DE-474C-9850-B45FD3AE7611}"/>
              </a:ext>
            </a:extLst>
          </p:cNvPr>
          <p:cNvSpPr txBox="1"/>
          <p:nvPr/>
        </p:nvSpPr>
        <p:spPr>
          <a:xfrm>
            <a:off x="107504" y="5877272"/>
            <a:ext cx="4680520" cy="738664"/>
          </a:xfrm>
          <a:prstGeom prst="rect">
            <a:avLst/>
          </a:prstGeom>
          <a:noFill/>
        </p:spPr>
        <p:txBody>
          <a:bodyPr wrap="square" rtlCol="0">
            <a:spAutoFit/>
          </a:bodyPr>
          <a:lstStyle/>
          <a:p>
            <a:pPr algn="ctr"/>
            <a:r>
              <a:rPr lang="ru-RU" sz="1400" b="1" dirty="0"/>
              <a:t>Схема теплообмена в рабочем пространстве дуговой сталеплавильной печи трехфазного тока с короткими дугами</a:t>
            </a:r>
            <a:endParaRPr lang="x-none" sz="1400" dirty="0"/>
          </a:p>
        </p:txBody>
      </p:sp>
      <p:pic>
        <p:nvPicPr>
          <p:cNvPr id="5" name="Рисунок 4">
            <a:extLst>
              <a:ext uri="{FF2B5EF4-FFF2-40B4-BE49-F238E27FC236}">
                <a16:creationId xmlns:a16="http://schemas.microsoft.com/office/drawing/2014/main" id="{882A0156-E185-B947-8B4E-59A90BA6B767}"/>
              </a:ext>
            </a:extLst>
          </p:cNvPr>
          <p:cNvPicPr>
            <a:picLocks noChangeAspect="1"/>
          </p:cNvPicPr>
          <p:nvPr/>
        </p:nvPicPr>
        <p:blipFill>
          <a:blip r:embed="rId3"/>
          <a:stretch>
            <a:fillRect/>
          </a:stretch>
        </p:blipFill>
        <p:spPr>
          <a:xfrm>
            <a:off x="4911628" y="1821669"/>
            <a:ext cx="3586642" cy="3892355"/>
          </a:xfrm>
          <a:prstGeom prst="rect">
            <a:avLst/>
          </a:prstGeom>
        </p:spPr>
      </p:pic>
      <p:sp>
        <p:nvSpPr>
          <p:cNvPr id="6" name="TextBox 5">
            <a:extLst>
              <a:ext uri="{FF2B5EF4-FFF2-40B4-BE49-F238E27FC236}">
                <a16:creationId xmlns:a16="http://schemas.microsoft.com/office/drawing/2014/main" id="{F13C95BE-E42A-2341-B6E8-F4F339FDD496}"/>
              </a:ext>
            </a:extLst>
          </p:cNvPr>
          <p:cNvSpPr txBox="1"/>
          <p:nvPr/>
        </p:nvSpPr>
        <p:spPr>
          <a:xfrm>
            <a:off x="4788024" y="5877272"/>
            <a:ext cx="4248471" cy="738664"/>
          </a:xfrm>
          <a:prstGeom prst="rect">
            <a:avLst/>
          </a:prstGeom>
          <a:noFill/>
        </p:spPr>
        <p:txBody>
          <a:bodyPr wrap="square" rtlCol="0">
            <a:spAutoFit/>
          </a:bodyPr>
          <a:lstStyle/>
          <a:p>
            <a:pPr algn="ctr"/>
            <a:r>
              <a:rPr lang="ru-RU" sz="1400" b="1" dirty="0"/>
              <a:t>Схема теплообмена в рабочем пространстве дуговой сталеплавильной печи с длинными дугами</a:t>
            </a:r>
            <a:endParaRPr lang="x-none" sz="1400" dirty="0"/>
          </a:p>
        </p:txBody>
      </p:sp>
    </p:spTree>
    <p:extLst>
      <p:ext uri="{BB962C8B-B14F-4D97-AF65-F5344CB8AC3E}">
        <p14:creationId xmlns:p14="http://schemas.microsoft.com/office/powerpoint/2010/main" val="38509400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33</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02811" y="1212275"/>
            <a:ext cx="847841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endParaRPr lang="kk-KZ" sz="2000" dirty="0">
              <a:solidFill>
                <a:srgbClr val="0070C0"/>
              </a:solidFill>
            </a:endParaRPr>
          </a:p>
          <a:p>
            <a:pPr algn="just"/>
            <a:r>
              <a:rPr lang="ru-RU" sz="2000" dirty="0"/>
              <a:t>Бос </a:t>
            </a:r>
            <a:r>
              <a:rPr lang="ru-RU" sz="2000" dirty="0" err="1"/>
              <a:t>кеңістіктің</a:t>
            </a:r>
            <a:r>
              <a:rPr lang="ru-RU" sz="2000" dirty="0"/>
              <a:t> i-</a:t>
            </a:r>
            <a:r>
              <a:rPr lang="ru-RU" sz="2000" dirty="0" err="1"/>
              <a:t>ші</a:t>
            </a:r>
            <a:r>
              <a:rPr lang="ru-RU" sz="2000" dirty="0"/>
              <a:t> </a:t>
            </a:r>
            <a:r>
              <a:rPr lang="ru-RU" sz="2000" dirty="0" err="1"/>
              <a:t>ауданына</a:t>
            </a:r>
            <a:r>
              <a:rPr lang="ru-RU" sz="2000" dirty="0"/>
              <a:t> (</a:t>
            </a:r>
            <a:r>
              <a:rPr lang="ru-RU" sz="2000" dirty="0" err="1"/>
              <a:t>немесе</a:t>
            </a:r>
            <a:r>
              <a:rPr lang="ru-RU" sz="2000" dirty="0"/>
              <a:t> i-</a:t>
            </a:r>
            <a:r>
              <a:rPr lang="ru-RU" sz="2000" dirty="0" err="1"/>
              <a:t>ші</a:t>
            </a:r>
            <a:r>
              <a:rPr lang="ru-RU" sz="2000" dirty="0"/>
              <a:t> </a:t>
            </a:r>
            <a:r>
              <a:rPr lang="ru-RU" sz="2000" dirty="0" err="1"/>
              <a:t>аймаққа</a:t>
            </a:r>
            <a:r>
              <a:rPr lang="ru-RU" sz="2000" dirty="0"/>
              <a:t>) </a:t>
            </a:r>
            <a:r>
              <a:rPr lang="ru-RU" sz="2000" dirty="0" err="1"/>
              <a:t>доғалардың</a:t>
            </a:r>
            <a:r>
              <a:rPr lang="ru-RU" sz="2000" dirty="0"/>
              <a:t> </a:t>
            </a:r>
            <a:r>
              <a:rPr lang="ru-RU" sz="2000" dirty="0" err="1"/>
              <a:t>өзіндік</a:t>
            </a:r>
            <a:r>
              <a:rPr lang="ru-RU" sz="2000" dirty="0"/>
              <a:t> </a:t>
            </a:r>
            <a:r>
              <a:rPr lang="ru-RU" sz="2000" dirty="0" err="1"/>
              <a:t>сәулеленуінен</a:t>
            </a:r>
            <a:r>
              <a:rPr lang="ru-RU" sz="2000" dirty="0"/>
              <a:t> </a:t>
            </a:r>
            <a:r>
              <a:rPr lang="ru-RU" sz="2000" dirty="0" err="1"/>
              <a:t>келетін</a:t>
            </a:r>
            <a:r>
              <a:rPr lang="ru-RU" sz="2000" dirty="0"/>
              <a:t> </a:t>
            </a:r>
            <a:r>
              <a:rPr lang="ru-RU" sz="2000" dirty="0" err="1"/>
              <a:t>жылу</a:t>
            </a:r>
            <a:r>
              <a:rPr lang="ru-RU" sz="2000" dirty="0"/>
              <a:t> </a:t>
            </a:r>
            <a:r>
              <a:rPr lang="ru-RU" sz="2000" dirty="0" err="1"/>
              <a:t>ағыны</a:t>
            </a:r>
            <a:r>
              <a:rPr lang="ru-RU" sz="2000" dirty="0"/>
              <a:t> </a:t>
            </a:r>
            <a:r>
              <a:rPr lang="ru-RU" sz="2000" dirty="0" err="1"/>
              <a:t>түседі</a:t>
            </a:r>
            <a:r>
              <a:rPr lang="ru-RU" sz="2000" dirty="0"/>
              <a:t>. </a:t>
            </a:r>
            <a:r>
              <a:rPr lang="ru-RU" sz="2000" dirty="0" err="1"/>
              <a:t>Доғалардан</a:t>
            </a:r>
            <a:r>
              <a:rPr lang="ru-RU" sz="2000" dirty="0"/>
              <a:t> </a:t>
            </a:r>
            <a:r>
              <a:rPr lang="ru-RU" sz="2000" dirty="0" err="1"/>
              <a:t>қалған</a:t>
            </a:r>
            <a:r>
              <a:rPr lang="ru-RU" sz="2000" dirty="0"/>
              <a:t> </a:t>
            </a:r>
            <a:r>
              <a:rPr lang="ru-RU" sz="2000" dirty="0" err="1"/>
              <a:t>сәулелену</a:t>
            </a:r>
            <a:r>
              <a:rPr lang="ru-RU" sz="2000" dirty="0"/>
              <a:t> </a:t>
            </a:r>
            <a:r>
              <a:rPr lang="ru-RU" sz="2000" dirty="0" err="1"/>
              <a:t>пештің</a:t>
            </a:r>
            <a:r>
              <a:rPr lang="ru-RU" sz="2000" dirty="0"/>
              <a:t> </a:t>
            </a:r>
            <a:r>
              <a:rPr lang="ru-RU" sz="2000" dirty="0" err="1"/>
              <a:t>жұмыс</a:t>
            </a:r>
            <a:r>
              <a:rPr lang="ru-RU" sz="2000" dirty="0"/>
              <a:t> </a:t>
            </a:r>
            <a:r>
              <a:rPr lang="ru-RU" sz="2000" dirty="0" err="1"/>
              <a:t>кеңістігінің</a:t>
            </a:r>
            <a:r>
              <a:rPr lang="ru-RU" sz="2000" dirty="0"/>
              <a:t> </a:t>
            </a:r>
            <a:r>
              <a:rPr lang="ru-RU" sz="2000" dirty="0" err="1"/>
              <a:t>басқа</a:t>
            </a:r>
            <a:r>
              <a:rPr lang="ru-RU" sz="2000" dirty="0"/>
              <a:t> </a:t>
            </a:r>
            <a:r>
              <a:rPr lang="ru-RU" sz="2000" dirty="0" err="1"/>
              <a:t>беттеріне</a:t>
            </a:r>
            <a:r>
              <a:rPr lang="ru-RU" sz="2000" dirty="0"/>
              <a:t>, </a:t>
            </a:r>
            <a:r>
              <a:rPr lang="ru-RU" sz="2000" dirty="0" err="1"/>
              <a:t>қабырғаларға</a:t>
            </a:r>
            <a:r>
              <a:rPr lang="ru-RU" sz="2000" dirty="0"/>
              <a:t>, </a:t>
            </a:r>
            <a:r>
              <a:rPr lang="ru-RU" sz="2000" dirty="0" err="1"/>
              <a:t>күмбезге</a:t>
            </a:r>
            <a:r>
              <a:rPr lang="ru-RU" sz="2000" dirty="0"/>
              <a:t> </a:t>
            </a:r>
            <a:r>
              <a:rPr lang="ru-RU" sz="2000" dirty="0" err="1"/>
              <a:t>және</a:t>
            </a:r>
            <a:r>
              <a:rPr lang="ru-RU" sz="2000" dirty="0"/>
              <a:t> </a:t>
            </a:r>
            <a:r>
              <a:rPr lang="ru-RU" sz="2000" dirty="0" err="1"/>
              <a:t>металға</a:t>
            </a:r>
            <a:r>
              <a:rPr lang="ru-RU" sz="2000" dirty="0"/>
              <a:t> </a:t>
            </a:r>
            <a:r>
              <a:rPr lang="ru-RU" sz="2000" dirty="0" err="1"/>
              <a:t>түседі</a:t>
            </a:r>
            <a:r>
              <a:rPr lang="ru-RU" sz="2000" dirty="0"/>
              <a:t>. </a:t>
            </a:r>
            <a:r>
              <a:rPr lang="ru-RU" sz="2000" dirty="0" err="1"/>
              <a:t>Олардан</a:t>
            </a:r>
            <a:r>
              <a:rPr lang="ru-RU" sz="2000" dirty="0"/>
              <a:t> </a:t>
            </a:r>
            <a:r>
              <a:rPr lang="ru-RU" sz="2000" dirty="0" err="1"/>
              <a:t>шағылысқан</a:t>
            </a:r>
            <a:r>
              <a:rPr lang="ru-RU" sz="2000" dirty="0"/>
              <a:t> </a:t>
            </a:r>
            <a:r>
              <a:rPr lang="ru-RU" sz="2000" dirty="0" err="1"/>
              <a:t>ағын</a:t>
            </a:r>
            <a:r>
              <a:rPr lang="ru-RU" sz="2000" dirty="0"/>
              <a:t> осы </a:t>
            </a:r>
            <a:r>
              <a:rPr lang="ru-RU" sz="2000" dirty="0" err="1"/>
              <a:t>беттерге</a:t>
            </a:r>
            <a:r>
              <a:rPr lang="ru-RU" sz="2000" dirty="0"/>
              <a:t> </a:t>
            </a:r>
            <a:r>
              <a:rPr lang="ru-RU" sz="2000" dirty="0" err="1"/>
              <a:t>қайта</a:t>
            </a:r>
            <a:r>
              <a:rPr lang="ru-RU" sz="2000" dirty="0"/>
              <a:t> </a:t>
            </a:r>
            <a:r>
              <a:rPr lang="ru-RU" sz="2000" dirty="0" err="1"/>
              <a:t>түседі</a:t>
            </a:r>
            <a:r>
              <a:rPr lang="ru-RU" sz="2000" dirty="0"/>
              <a:t>, ал </a:t>
            </a:r>
            <a:r>
              <a:rPr lang="ru-RU" sz="2000" dirty="0" err="1"/>
              <a:t>олардың</a:t>
            </a:r>
            <a:r>
              <a:rPr lang="ru-RU" sz="2000" dirty="0"/>
              <a:t> </a:t>
            </a:r>
            <a:r>
              <a:rPr lang="ru-RU" sz="2000" dirty="0" err="1"/>
              <a:t>бір</a:t>
            </a:r>
            <a:r>
              <a:rPr lang="ru-RU" sz="2000" dirty="0"/>
              <a:t> </a:t>
            </a:r>
            <a:r>
              <a:rPr lang="ru-RU" sz="2000" dirty="0" err="1"/>
              <a:t>бөлігі</a:t>
            </a:r>
            <a:r>
              <a:rPr lang="ru-RU" sz="2000" dirty="0"/>
              <a:t> - i-</a:t>
            </a:r>
            <a:r>
              <a:rPr lang="ru-RU" sz="2000" dirty="0" err="1"/>
              <a:t>ші</a:t>
            </a:r>
            <a:r>
              <a:rPr lang="ru-RU" sz="2000" dirty="0"/>
              <a:t> </a:t>
            </a:r>
            <a:r>
              <a:rPr lang="ru-RU" sz="2000" dirty="0" err="1"/>
              <a:t>аймақты</a:t>
            </a:r>
            <a:r>
              <a:rPr lang="ru-RU" sz="2000" dirty="0"/>
              <a:t> </a:t>
            </a:r>
            <a:r>
              <a:rPr lang="ru-RU" sz="2000" dirty="0" err="1"/>
              <a:t>қоса</a:t>
            </a:r>
            <a:r>
              <a:rPr lang="ru-RU" sz="2000" dirty="0"/>
              <a:t> </a:t>
            </a:r>
            <a:r>
              <a:rPr lang="ru-RU" sz="2000" dirty="0" err="1"/>
              <a:t>алғанда</a:t>
            </a:r>
            <a:r>
              <a:rPr lang="ru-RU" sz="2000" dirty="0"/>
              <a:t>. </a:t>
            </a:r>
            <a:r>
              <a:rPr lang="ru-RU" sz="2000" dirty="0" err="1"/>
              <a:t>Бұл</a:t>
            </a:r>
            <a:r>
              <a:rPr lang="ru-RU" sz="2000" dirty="0"/>
              <a:t> </a:t>
            </a:r>
            <a:r>
              <a:rPr lang="ru-RU" sz="2000" dirty="0" err="1"/>
              <a:t>бірнеше</a:t>
            </a:r>
            <a:r>
              <a:rPr lang="ru-RU" sz="2000" dirty="0"/>
              <a:t> </a:t>
            </a:r>
            <a:r>
              <a:rPr lang="ru-RU" sz="2000" dirty="0" err="1"/>
              <a:t>рет</a:t>
            </a:r>
            <a:r>
              <a:rPr lang="ru-RU" sz="2000" dirty="0"/>
              <a:t> </a:t>
            </a:r>
            <a:r>
              <a:rPr lang="ru-RU" sz="2000" dirty="0" err="1"/>
              <a:t>болады</a:t>
            </a:r>
            <a:r>
              <a:rPr lang="ru-RU" sz="2000" dirty="0"/>
              <a:t>.</a:t>
            </a:r>
          </a:p>
          <a:p>
            <a:pPr algn="just"/>
            <a:r>
              <a:rPr lang="ru-RU" sz="2000" dirty="0" err="1"/>
              <a:t>Сонымен</a:t>
            </a:r>
            <a:r>
              <a:rPr lang="ru-RU" sz="2000" dirty="0"/>
              <a:t> </a:t>
            </a:r>
            <a:r>
              <a:rPr lang="ru-RU" sz="2000" dirty="0" err="1"/>
              <a:t>қатар</a:t>
            </a:r>
            <a:r>
              <a:rPr lang="ru-RU" sz="2000" dirty="0"/>
              <a:t>, осы </a:t>
            </a:r>
            <a:r>
              <a:rPr lang="ru-RU" sz="2000" dirty="0" err="1"/>
              <a:t>беттердің</a:t>
            </a:r>
            <a:r>
              <a:rPr lang="ru-RU" sz="2000" dirty="0"/>
              <a:t> </a:t>
            </a:r>
            <a:r>
              <a:rPr lang="ru-RU" sz="2000" dirty="0" err="1"/>
              <a:t>барлығы</a:t>
            </a:r>
            <a:r>
              <a:rPr lang="ru-RU" sz="2000" dirty="0"/>
              <a:t> </a:t>
            </a:r>
            <a:r>
              <a:rPr lang="ru-RU" sz="2000" dirty="0" err="1"/>
              <a:t>қызады</a:t>
            </a:r>
            <a:r>
              <a:rPr lang="ru-RU" sz="2000" dirty="0"/>
              <a:t>, </a:t>
            </a:r>
            <a:r>
              <a:rPr lang="ru-RU" sz="2000" dirty="0" err="1"/>
              <a:t>олар</a:t>
            </a:r>
            <a:r>
              <a:rPr lang="ru-RU" sz="2000" dirty="0"/>
              <a:t> </a:t>
            </a:r>
            <a:r>
              <a:rPr lang="ru-RU" sz="2000" dirty="0" err="1"/>
              <a:t>өздері</a:t>
            </a:r>
            <a:r>
              <a:rPr lang="ru-RU" sz="2000" dirty="0"/>
              <a:t> i-</a:t>
            </a:r>
            <a:r>
              <a:rPr lang="ru-RU" sz="2000" dirty="0" err="1"/>
              <a:t>ші</a:t>
            </a:r>
            <a:r>
              <a:rPr lang="ru-RU" sz="2000" dirty="0"/>
              <a:t> </a:t>
            </a:r>
            <a:r>
              <a:rPr lang="ru-RU" sz="2000" dirty="0" err="1"/>
              <a:t>аймаққа</a:t>
            </a:r>
            <a:r>
              <a:rPr lang="ru-RU" sz="2000" dirty="0"/>
              <a:t> </a:t>
            </a:r>
            <a:r>
              <a:rPr lang="ru-RU" sz="2000" dirty="0" err="1"/>
              <a:t>жылуды</a:t>
            </a:r>
            <a:r>
              <a:rPr lang="ru-RU" sz="2000" dirty="0"/>
              <a:t> </a:t>
            </a:r>
            <a:r>
              <a:rPr lang="ru-RU" sz="2000" dirty="0" err="1"/>
              <a:t>таратады</a:t>
            </a:r>
            <a:r>
              <a:rPr lang="ru-RU" sz="2000" dirty="0"/>
              <a:t>. Бос </a:t>
            </a:r>
            <a:r>
              <a:rPr lang="ru-RU" sz="2000" dirty="0" err="1"/>
              <a:t>кеңістікті</a:t>
            </a:r>
            <a:r>
              <a:rPr lang="ru-RU" sz="2000" dirty="0"/>
              <a:t> </a:t>
            </a:r>
            <a:r>
              <a:rPr lang="ru-RU" sz="2000" dirty="0" err="1"/>
              <a:t>толтыратын</a:t>
            </a:r>
            <a:r>
              <a:rPr lang="ru-RU" sz="2000" dirty="0"/>
              <a:t> газ i-</a:t>
            </a:r>
            <a:r>
              <a:rPr lang="ru-RU" sz="2000" dirty="0" err="1"/>
              <a:t>ші</a:t>
            </a:r>
            <a:r>
              <a:rPr lang="ru-RU" sz="2000" dirty="0"/>
              <a:t> </a:t>
            </a:r>
            <a:r>
              <a:rPr lang="ru-RU" sz="2000" dirty="0" err="1"/>
              <a:t>аймаққа</a:t>
            </a:r>
            <a:r>
              <a:rPr lang="ru-RU" sz="2000" dirty="0"/>
              <a:t> да </a:t>
            </a:r>
            <a:r>
              <a:rPr lang="ru-RU" sz="2000" dirty="0" err="1"/>
              <a:t>тарайды</a:t>
            </a:r>
            <a:r>
              <a:rPr lang="ru-RU" sz="2000" dirty="0"/>
              <a:t> </a:t>
            </a:r>
            <a:r>
              <a:rPr lang="ru-RU" sz="2000" dirty="0" err="1"/>
              <a:t>және</a:t>
            </a:r>
            <a:r>
              <a:rPr lang="ru-RU" sz="2000" dirty="0"/>
              <a:t> </a:t>
            </a:r>
            <a:r>
              <a:rPr lang="ru-RU" sz="2000" dirty="0" err="1"/>
              <a:t>доғалар</a:t>
            </a:r>
            <a:r>
              <a:rPr lang="ru-RU" sz="2000" dirty="0"/>
              <a:t> мен </a:t>
            </a:r>
            <a:r>
              <a:rPr lang="ru-RU" sz="2000" dirty="0" err="1"/>
              <a:t>беттерді</a:t>
            </a:r>
            <a:r>
              <a:rPr lang="ru-RU" sz="2000" dirty="0"/>
              <a:t> </a:t>
            </a:r>
            <a:r>
              <a:rPr lang="ru-RU" sz="2000" dirty="0" err="1"/>
              <a:t>зерттеудің</a:t>
            </a:r>
            <a:r>
              <a:rPr lang="ru-RU" sz="2000" dirty="0"/>
              <a:t> </a:t>
            </a:r>
            <a:r>
              <a:rPr lang="ru-RU" sz="2000" dirty="0" err="1"/>
              <a:t>бір</a:t>
            </a:r>
            <a:r>
              <a:rPr lang="ru-RU" sz="2000" dirty="0"/>
              <a:t> </a:t>
            </a:r>
            <a:r>
              <a:rPr lang="ru-RU" sz="2000" dirty="0" err="1"/>
              <a:t>бөлігін</a:t>
            </a:r>
            <a:r>
              <a:rPr lang="ru-RU" sz="2000" dirty="0"/>
              <a:t> </a:t>
            </a:r>
            <a:r>
              <a:rPr lang="ru-RU" sz="2000" dirty="0" err="1"/>
              <a:t>сіңіреді</a:t>
            </a:r>
            <a:r>
              <a:rPr lang="ru-RU" sz="2000" dirty="0"/>
              <a:t>.</a:t>
            </a:r>
          </a:p>
          <a:p>
            <a:pPr algn="just"/>
            <a:r>
              <a:rPr lang="ru-RU" sz="2000" dirty="0" err="1"/>
              <a:t>Осылайша</a:t>
            </a:r>
            <a:r>
              <a:rPr lang="ru-RU" sz="2000" dirty="0"/>
              <a:t>, </a:t>
            </a:r>
            <a:r>
              <a:rPr lang="ru-RU" sz="2000" dirty="0" err="1"/>
              <a:t>соңғыға</a:t>
            </a:r>
            <a:r>
              <a:rPr lang="ru-RU" sz="2000" dirty="0"/>
              <a:t> </a:t>
            </a:r>
            <a:r>
              <a:rPr lang="ru-RU" sz="2000" dirty="0" err="1"/>
              <a:t>доғалардың</a:t>
            </a:r>
            <a:r>
              <a:rPr lang="ru-RU" sz="2000" dirty="0"/>
              <a:t> </a:t>
            </a:r>
            <a:r>
              <a:rPr lang="ru-RU" sz="2000" dirty="0" err="1"/>
              <a:t>жылу</a:t>
            </a:r>
            <a:r>
              <a:rPr lang="ru-RU" sz="2000" dirty="0"/>
              <a:t> </a:t>
            </a:r>
            <a:r>
              <a:rPr lang="ru-RU" sz="2000" dirty="0" err="1"/>
              <a:t>ағыны</a:t>
            </a:r>
            <a:r>
              <a:rPr lang="ru-RU" sz="2000" dirty="0"/>
              <a:t> да, </a:t>
            </a:r>
            <a:r>
              <a:rPr lang="ru-RU" sz="2000" dirty="0" err="1"/>
              <a:t>доғалар</a:t>
            </a:r>
            <a:r>
              <a:rPr lang="ru-RU" sz="2000" dirty="0"/>
              <a:t> </a:t>
            </a:r>
            <a:r>
              <a:rPr lang="ru-RU" sz="2000" dirty="0" err="1"/>
              <a:t>сәулеленуінің</a:t>
            </a:r>
            <a:r>
              <a:rPr lang="ru-RU" sz="2000" dirty="0"/>
              <a:t> </a:t>
            </a:r>
            <a:r>
              <a:rPr lang="ru-RU" sz="2000" dirty="0" err="1"/>
              <a:t>бірнеше</a:t>
            </a:r>
            <a:r>
              <a:rPr lang="ru-RU" sz="2000" dirty="0"/>
              <a:t> </a:t>
            </a:r>
            <a:r>
              <a:rPr lang="ru-RU" sz="2000" dirty="0" err="1"/>
              <a:t>рет</a:t>
            </a:r>
            <a:r>
              <a:rPr lang="ru-RU" sz="2000" dirty="0"/>
              <a:t> </a:t>
            </a:r>
            <a:r>
              <a:rPr lang="ru-RU" sz="2000" dirty="0" err="1"/>
              <a:t>шағылысуы</a:t>
            </a:r>
            <a:r>
              <a:rPr lang="ru-RU" sz="2000" dirty="0"/>
              <a:t> </a:t>
            </a:r>
            <a:r>
              <a:rPr lang="ru-RU" sz="2000" dirty="0" err="1"/>
              <a:t>нәтижесінде</a:t>
            </a:r>
            <a:r>
              <a:rPr lang="ru-RU" sz="2000" dirty="0"/>
              <a:t> </a:t>
            </a:r>
            <a:r>
              <a:rPr lang="ru-RU" sz="2000" dirty="0" err="1"/>
              <a:t>пайда</a:t>
            </a:r>
            <a:r>
              <a:rPr lang="ru-RU" sz="2000" dirty="0"/>
              <a:t> </a:t>
            </a:r>
            <a:r>
              <a:rPr lang="ru-RU" sz="2000" dirty="0" err="1"/>
              <a:t>болатын</a:t>
            </a:r>
            <a:r>
              <a:rPr lang="ru-RU" sz="2000" dirty="0"/>
              <a:t> </a:t>
            </a:r>
            <a:r>
              <a:rPr lang="ru-RU" sz="2000" dirty="0" err="1"/>
              <a:t>жылу</a:t>
            </a:r>
            <a:r>
              <a:rPr lang="ru-RU" sz="2000" dirty="0"/>
              <a:t> </a:t>
            </a:r>
            <a:r>
              <a:rPr lang="ru-RU" sz="2000" dirty="0" err="1"/>
              <a:t>ағыны</a:t>
            </a:r>
            <a:r>
              <a:rPr lang="ru-RU" sz="2000" dirty="0"/>
              <a:t> да, </a:t>
            </a:r>
            <a:r>
              <a:rPr lang="ru-RU" sz="2000" dirty="0" err="1"/>
              <a:t>қыздырылған</a:t>
            </a:r>
            <a:r>
              <a:rPr lang="ru-RU" sz="2000" dirty="0"/>
              <a:t> </a:t>
            </a:r>
            <a:r>
              <a:rPr lang="ru-RU" sz="2000" dirty="0" err="1"/>
              <a:t>беттердің</a:t>
            </a:r>
            <a:r>
              <a:rPr lang="ru-RU" sz="2000" dirty="0"/>
              <a:t> </a:t>
            </a:r>
            <a:r>
              <a:rPr lang="ru-RU" sz="2000" dirty="0" err="1"/>
              <a:t>өздері</a:t>
            </a:r>
            <a:r>
              <a:rPr lang="ru-RU" sz="2000" dirty="0"/>
              <a:t> де </a:t>
            </a:r>
            <a:r>
              <a:rPr lang="ru-RU" sz="2000" dirty="0" err="1"/>
              <a:t>газдан</a:t>
            </a:r>
            <a:r>
              <a:rPr lang="ru-RU" sz="2000" dirty="0"/>
              <a:t> </a:t>
            </a:r>
            <a:r>
              <a:rPr lang="ru-RU" sz="2000" dirty="0" err="1"/>
              <a:t>келетін</a:t>
            </a:r>
            <a:r>
              <a:rPr lang="ru-RU" sz="2000" dirty="0"/>
              <a:t> </a:t>
            </a:r>
            <a:r>
              <a:rPr lang="ru-RU" sz="2000" dirty="0" err="1"/>
              <a:t>сәуле</a:t>
            </a:r>
            <a:r>
              <a:rPr lang="ru-RU" sz="2000" dirty="0"/>
              <a:t> </a:t>
            </a:r>
            <a:r>
              <a:rPr lang="ru-RU" sz="2000" dirty="0" err="1"/>
              <a:t>ағыны</a:t>
            </a:r>
            <a:r>
              <a:rPr lang="ru-RU" sz="2000" dirty="0"/>
              <a:t> </a:t>
            </a:r>
            <a:r>
              <a:rPr lang="ru-RU" sz="2000" dirty="0" err="1"/>
              <a:t>әсер</a:t>
            </a:r>
            <a:r>
              <a:rPr lang="ru-RU" sz="2000" dirty="0"/>
              <a:t> </a:t>
            </a:r>
            <a:r>
              <a:rPr lang="ru-RU" sz="2000" dirty="0" err="1"/>
              <a:t>етеді</a:t>
            </a:r>
            <a:r>
              <a:rPr lang="ru-RU" sz="2000" dirty="0"/>
              <a:t>.</a:t>
            </a:r>
          </a:p>
          <a:p>
            <a:pPr algn="just"/>
            <a:endParaRPr lang="ru-RU" sz="2000" dirty="0">
              <a:solidFill>
                <a:srgbClr val="0070C0"/>
              </a:solidFill>
            </a:endParaRPr>
          </a:p>
        </p:txBody>
      </p:sp>
    </p:spTree>
    <p:extLst>
      <p:ext uri="{BB962C8B-B14F-4D97-AF65-F5344CB8AC3E}">
        <p14:creationId xmlns:p14="http://schemas.microsoft.com/office/powerpoint/2010/main" val="18509445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34</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02811" y="1212275"/>
            <a:ext cx="849913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a:t>Бос </a:t>
            </a:r>
            <a:r>
              <a:rPr lang="ru-RU" dirty="0" err="1"/>
              <a:t>кеңістіктің</a:t>
            </a:r>
            <a:r>
              <a:rPr lang="ru-RU" dirty="0"/>
              <a:t> i-</a:t>
            </a:r>
            <a:r>
              <a:rPr lang="ru-RU" dirty="0" err="1"/>
              <a:t>ші</a:t>
            </a:r>
            <a:r>
              <a:rPr lang="ru-RU" dirty="0"/>
              <a:t> </a:t>
            </a:r>
            <a:r>
              <a:rPr lang="ru-RU" dirty="0" err="1"/>
              <a:t>аймағына</a:t>
            </a:r>
            <a:r>
              <a:rPr lang="ru-RU" dirty="0"/>
              <a:t> </a:t>
            </a:r>
            <a:r>
              <a:rPr lang="ru-RU" dirty="0" err="1"/>
              <a:t>түскен</a:t>
            </a:r>
            <a:r>
              <a:rPr lang="ru-RU" dirty="0"/>
              <a:t> </a:t>
            </a:r>
            <a:r>
              <a:rPr lang="ru-RU" dirty="0" err="1"/>
              <a:t>жалпы</a:t>
            </a:r>
            <a:r>
              <a:rPr lang="ru-RU" dirty="0"/>
              <a:t> </a:t>
            </a:r>
            <a:r>
              <a:rPr lang="ru-RU" dirty="0" err="1"/>
              <a:t>сәулелену</a:t>
            </a:r>
            <a:r>
              <a:rPr lang="ru-RU" dirty="0"/>
              <a:t> </a:t>
            </a:r>
            <a:r>
              <a:rPr lang="ru-RU" dirty="0" err="1"/>
              <a:t>ағыны</a:t>
            </a:r>
            <a:r>
              <a:rPr lang="ru-RU" dirty="0"/>
              <a:t> оны </a:t>
            </a:r>
            <a:r>
              <a:rPr lang="ru-RU" dirty="0" err="1"/>
              <a:t>құрайтын</a:t>
            </a:r>
            <a:r>
              <a:rPr lang="ru-RU" dirty="0"/>
              <a:t> </a:t>
            </a:r>
            <a:r>
              <a:rPr lang="ru-RU" dirty="0" err="1"/>
              <a:t>сәулелену</a:t>
            </a:r>
            <a:r>
              <a:rPr lang="ru-RU" dirty="0"/>
              <a:t> </a:t>
            </a:r>
            <a:r>
              <a:rPr lang="ru-RU" dirty="0" err="1"/>
              <a:t>ағындарының</a:t>
            </a:r>
            <a:r>
              <a:rPr lang="ru-RU" dirty="0"/>
              <a:t> </a:t>
            </a:r>
            <a:r>
              <a:rPr lang="ru-RU" dirty="0" err="1"/>
              <a:t>қосындысына</a:t>
            </a:r>
            <a:r>
              <a:rPr lang="ru-RU" dirty="0"/>
              <a:t>, </a:t>
            </a:r>
            <a:r>
              <a:rPr lang="ru-RU" dirty="0" err="1"/>
              <a:t>яғни</a:t>
            </a:r>
            <a:r>
              <a:rPr lang="ru-RU" dirty="0"/>
              <a:t> осы </a:t>
            </a:r>
            <a:r>
              <a:rPr lang="ru-RU" dirty="0" err="1"/>
              <a:t>аймаққатүскен</a:t>
            </a:r>
            <a:r>
              <a:rPr lang="ru-RU" dirty="0"/>
              <a:t> </a:t>
            </a:r>
            <a:r>
              <a:rPr lang="ru-RU" dirty="0" err="1"/>
              <a:t>жылу</a:t>
            </a:r>
            <a:r>
              <a:rPr lang="ru-RU" dirty="0"/>
              <a:t> </a:t>
            </a:r>
            <a:r>
              <a:rPr lang="ru-RU" dirty="0" err="1"/>
              <a:t>ағындарының</a:t>
            </a:r>
            <a:r>
              <a:rPr lang="ru-RU" dirty="0"/>
              <a:t> </a:t>
            </a:r>
            <a:r>
              <a:rPr lang="ru-RU" dirty="0" err="1"/>
              <a:t>қосындысына</a:t>
            </a:r>
            <a:r>
              <a:rPr lang="ru-RU" dirty="0"/>
              <a:t> </a:t>
            </a:r>
            <a:r>
              <a:rPr lang="ru-RU" dirty="0" err="1"/>
              <a:t>тең</a:t>
            </a:r>
            <a:r>
              <a:rPr lang="ru-RU" dirty="0"/>
              <a:t> </a:t>
            </a:r>
            <a:r>
              <a:rPr lang="ru-RU" dirty="0" err="1"/>
              <a:t>болады</a:t>
            </a:r>
            <a:r>
              <a:rPr lang="ru-RU" dirty="0"/>
              <a:t>. </a:t>
            </a:r>
            <a:r>
              <a:rPr lang="ru-RU" dirty="0" err="1"/>
              <a:t>Бұл</a:t>
            </a:r>
            <a:r>
              <a:rPr lang="ru-RU" dirty="0"/>
              <a:t> </a:t>
            </a:r>
            <a:r>
              <a:rPr lang="ru-RU" dirty="0" err="1"/>
              <a:t>сәулеленудің</a:t>
            </a:r>
            <a:r>
              <a:rPr lang="ru-RU" dirty="0"/>
              <a:t> </a:t>
            </a:r>
            <a:r>
              <a:rPr lang="ru-RU" dirty="0" err="1"/>
              <a:t>аддитивтілік</a:t>
            </a:r>
            <a:r>
              <a:rPr lang="ru-RU" dirty="0"/>
              <a:t> </a:t>
            </a:r>
            <a:r>
              <a:rPr lang="ru-RU" dirty="0" err="1"/>
              <a:t>принципі</a:t>
            </a:r>
            <a:r>
              <a:rPr lang="ru-RU" dirty="0"/>
              <a:t>.</a:t>
            </a:r>
          </a:p>
          <a:p>
            <a:r>
              <a:rPr lang="ru-RU" dirty="0" err="1"/>
              <a:t>Сәулеленудің</a:t>
            </a:r>
            <a:r>
              <a:rPr lang="ru-RU" dirty="0"/>
              <a:t> осы </a:t>
            </a:r>
            <a:r>
              <a:rPr lang="ru-RU" dirty="0" err="1"/>
              <a:t>қасиетіне</a:t>
            </a:r>
            <a:r>
              <a:rPr lang="ru-RU" dirty="0"/>
              <a:t> </a:t>
            </a:r>
            <a:r>
              <a:rPr lang="ru-RU" dirty="0" err="1"/>
              <a:t>сүйене</a:t>
            </a:r>
            <a:r>
              <a:rPr lang="ru-RU" dirty="0"/>
              <a:t> </a:t>
            </a:r>
            <a:r>
              <a:rPr lang="ru-RU" dirty="0" err="1"/>
              <a:t>отырып</a:t>
            </a:r>
            <a:r>
              <a:rPr lang="ru-RU" dirty="0"/>
              <a:t>, i-</a:t>
            </a:r>
            <a:r>
              <a:rPr lang="ru-RU" dirty="0" err="1"/>
              <a:t>ші</a:t>
            </a:r>
            <a:r>
              <a:rPr lang="ru-RU" dirty="0"/>
              <a:t> </a:t>
            </a:r>
            <a:r>
              <a:rPr lang="ru-RU" dirty="0" err="1"/>
              <a:t>аймаққа</a:t>
            </a:r>
            <a:r>
              <a:rPr lang="ru-RU" dirty="0"/>
              <a:t> </a:t>
            </a:r>
            <a:r>
              <a:rPr lang="ru-RU" dirty="0" err="1"/>
              <a:t>түскен</a:t>
            </a:r>
            <a:r>
              <a:rPr lang="ru-RU" dirty="0"/>
              <a:t> </a:t>
            </a:r>
            <a:r>
              <a:rPr lang="ru-RU" dirty="0" err="1"/>
              <a:t>жылу</a:t>
            </a:r>
            <a:r>
              <a:rPr lang="ru-RU" dirty="0"/>
              <a:t> </a:t>
            </a:r>
            <a:r>
              <a:rPr lang="ru-RU" dirty="0" err="1"/>
              <a:t>ағынының</a:t>
            </a:r>
            <a:r>
              <a:rPr lang="ru-RU" dirty="0"/>
              <a:t> </a:t>
            </a:r>
            <a:r>
              <a:rPr lang="ru-RU" dirty="0" err="1"/>
              <a:t>беттік</a:t>
            </a:r>
            <a:r>
              <a:rPr lang="ru-RU" dirty="0"/>
              <a:t> </a:t>
            </a:r>
            <a:r>
              <a:rPr lang="ru-RU" dirty="0" err="1"/>
              <a:t>тығыздығы</a:t>
            </a:r>
            <a:r>
              <a:rPr lang="ru-RU" dirty="0"/>
              <a:t> </a:t>
            </a:r>
            <a:r>
              <a:rPr lang="ru-RU" dirty="0" err="1"/>
              <a:t>қосынды</a:t>
            </a:r>
            <a:r>
              <a:rPr lang="ru-RU" dirty="0"/>
              <a:t> </a:t>
            </a:r>
            <a:r>
              <a:rPr lang="ru-RU" dirty="0" err="1"/>
              <a:t>ретінде</a:t>
            </a:r>
            <a:r>
              <a:rPr lang="ru-RU" dirty="0"/>
              <a:t> </a:t>
            </a:r>
            <a:r>
              <a:rPr lang="ru-RU" dirty="0" err="1"/>
              <a:t>табылады</a:t>
            </a:r>
            <a:r>
              <a:rPr lang="ru-RU" dirty="0"/>
              <a:t>, </a:t>
            </a:r>
            <a:r>
              <a:rPr lang="ru-RU" dirty="0" err="1"/>
              <a:t>оған</a:t>
            </a:r>
            <a:r>
              <a:rPr lang="ru-RU" dirty="0"/>
              <a:t>:</a:t>
            </a:r>
          </a:p>
          <a:p>
            <a:pPr lvl="0"/>
            <a:endParaRPr lang="ru-RU" dirty="0"/>
          </a:p>
          <a:p>
            <a:pPr lvl="0"/>
            <a:endParaRPr lang="ru-RU" dirty="0"/>
          </a:p>
          <a:p>
            <a:pPr lvl="0"/>
            <a:endParaRPr lang="ru-RU" dirty="0"/>
          </a:p>
          <a:p>
            <a:pPr marL="285750" lvl="0" indent="-285750">
              <a:buFont typeface="Wingdings" panose="05000000000000000000" pitchFamily="2" charset="2"/>
              <a:buChar char="§"/>
            </a:pPr>
            <a:r>
              <a:rPr lang="ru-RU" dirty="0" err="1"/>
              <a:t>доғалардың</a:t>
            </a:r>
            <a:r>
              <a:rPr lang="ru-RU" dirty="0"/>
              <a:t> </a:t>
            </a:r>
            <a:r>
              <a:rPr lang="ru-RU" dirty="0" err="1"/>
              <a:t>меншікті</a:t>
            </a:r>
            <a:r>
              <a:rPr lang="ru-RU" dirty="0"/>
              <a:t> </a:t>
            </a:r>
            <a:r>
              <a:rPr lang="ru-RU" dirty="0" err="1"/>
              <a:t>сәулеленуінен</a:t>
            </a:r>
            <a:r>
              <a:rPr lang="ru-RU" dirty="0"/>
              <a:t> </a:t>
            </a:r>
            <a:r>
              <a:rPr lang="ru-RU" dirty="0" err="1"/>
              <a:t>түсетін</a:t>
            </a:r>
            <a:r>
              <a:rPr lang="ru-RU" dirty="0"/>
              <a:t> </a:t>
            </a:r>
            <a:r>
              <a:rPr lang="ru-RU" dirty="0" err="1"/>
              <a:t>жылу</a:t>
            </a:r>
            <a:r>
              <a:rPr lang="ru-RU" dirty="0"/>
              <a:t> </a:t>
            </a:r>
            <a:r>
              <a:rPr lang="ru-RU" dirty="0" err="1"/>
              <a:t>ағынының</a:t>
            </a:r>
            <a:r>
              <a:rPr lang="ru-RU" dirty="0"/>
              <a:t> </a:t>
            </a:r>
            <a:r>
              <a:rPr lang="ru-RU" dirty="0" err="1"/>
              <a:t>тығыздығы</a:t>
            </a:r>
            <a:r>
              <a:rPr lang="ru-RU" dirty="0"/>
              <a:t> </a:t>
            </a:r>
            <a:r>
              <a:rPr lang="en-US" dirty="0"/>
              <a:t>q</a:t>
            </a:r>
            <a:r>
              <a:rPr lang="en-US" baseline="-25000" dirty="0"/>
              <a:t>i</a:t>
            </a:r>
            <a:r>
              <a:rPr lang="ru-RU" baseline="-25000" dirty="0" err="1"/>
              <a:t>пД</a:t>
            </a:r>
            <a:r>
              <a:rPr lang="ru-RU" dirty="0"/>
              <a:t>;</a:t>
            </a:r>
          </a:p>
          <a:p>
            <a:pPr marL="285750" lvl="0" indent="-285750">
              <a:buFont typeface="Wingdings" panose="05000000000000000000" pitchFamily="2" charset="2"/>
              <a:buChar char="§"/>
            </a:pPr>
            <a:r>
              <a:rPr lang="ru-RU" dirty="0" err="1"/>
              <a:t>доғалар</a:t>
            </a:r>
            <a:r>
              <a:rPr lang="ru-RU" dirty="0"/>
              <a:t> </a:t>
            </a:r>
            <a:r>
              <a:rPr lang="ru-RU" dirty="0" err="1"/>
              <a:t>сәулесінің</a:t>
            </a:r>
            <a:r>
              <a:rPr lang="ru-RU" dirty="0"/>
              <a:t> </a:t>
            </a:r>
            <a:r>
              <a:rPr lang="ru-RU" dirty="0" err="1"/>
              <a:t>бірнеше</a:t>
            </a:r>
            <a:r>
              <a:rPr lang="ru-RU" dirty="0"/>
              <a:t> </a:t>
            </a:r>
            <a:r>
              <a:rPr lang="ru-RU" dirty="0" err="1"/>
              <a:t>рет</a:t>
            </a:r>
            <a:r>
              <a:rPr lang="ru-RU" dirty="0"/>
              <a:t> </a:t>
            </a:r>
            <a:r>
              <a:rPr lang="ru-RU" dirty="0" err="1"/>
              <a:t>шағылуынан</a:t>
            </a:r>
            <a:r>
              <a:rPr lang="ru-RU" dirty="0"/>
              <a:t> </a:t>
            </a:r>
            <a:r>
              <a:rPr lang="ru-RU" dirty="0" err="1"/>
              <a:t>туындаған</a:t>
            </a:r>
            <a:r>
              <a:rPr lang="ru-RU" dirty="0"/>
              <a:t> </a:t>
            </a:r>
            <a:r>
              <a:rPr lang="ru-RU" dirty="0" err="1"/>
              <a:t>ағынның</a:t>
            </a:r>
            <a:r>
              <a:rPr lang="ru-RU" dirty="0"/>
              <a:t> </a:t>
            </a:r>
            <a:r>
              <a:rPr lang="ru-RU" dirty="0" err="1"/>
              <a:t>тығыздығы</a:t>
            </a:r>
            <a:r>
              <a:rPr lang="ru-RU" dirty="0"/>
              <a:t> </a:t>
            </a:r>
            <a:r>
              <a:rPr lang="en-US" dirty="0"/>
              <a:t>q</a:t>
            </a:r>
            <a:r>
              <a:rPr lang="en-US" baseline="-25000" dirty="0"/>
              <a:t>i</a:t>
            </a:r>
            <a:r>
              <a:rPr lang="ru-RU" baseline="-25000" dirty="0" err="1"/>
              <a:t>пОд</a:t>
            </a:r>
            <a:r>
              <a:rPr lang="ru-RU" dirty="0"/>
              <a:t>;</a:t>
            </a:r>
          </a:p>
          <a:p>
            <a:pPr marL="285750" lvl="0" indent="-285750">
              <a:buFont typeface="Wingdings" panose="05000000000000000000" pitchFamily="2" charset="2"/>
              <a:buChar char="§"/>
            </a:pPr>
            <a:r>
              <a:rPr lang="ru-RU" dirty="0" err="1"/>
              <a:t>қызған</a:t>
            </a:r>
            <a:r>
              <a:rPr lang="ru-RU" dirty="0"/>
              <a:t> </a:t>
            </a:r>
            <a:r>
              <a:rPr lang="ru-RU" dirty="0" err="1"/>
              <a:t>беттерден</a:t>
            </a:r>
            <a:r>
              <a:rPr lang="ru-RU" dirty="0"/>
              <a:t> </a:t>
            </a:r>
            <a:r>
              <a:rPr lang="ru-RU" dirty="0" err="1"/>
              <a:t>түсетін</a:t>
            </a:r>
            <a:r>
              <a:rPr lang="ru-RU" dirty="0"/>
              <a:t> </a:t>
            </a:r>
            <a:r>
              <a:rPr lang="ru-RU" dirty="0" err="1"/>
              <a:t>жылу</a:t>
            </a:r>
            <a:r>
              <a:rPr lang="ru-RU" dirty="0"/>
              <a:t> </a:t>
            </a:r>
            <a:r>
              <a:rPr lang="ru-RU" dirty="0" err="1"/>
              <a:t>ағынының</a:t>
            </a:r>
            <a:r>
              <a:rPr lang="ru-RU" dirty="0"/>
              <a:t> </a:t>
            </a:r>
            <a:r>
              <a:rPr lang="ru-RU" dirty="0" err="1"/>
              <a:t>тығыздығы</a:t>
            </a:r>
            <a:r>
              <a:rPr lang="ru-RU" dirty="0"/>
              <a:t> </a:t>
            </a:r>
            <a:r>
              <a:rPr lang="ru-RU" dirty="0" err="1"/>
              <a:t>q</a:t>
            </a:r>
            <a:r>
              <a:rPr lang="ru-RU" baseline="-25000" dirty="0" err="1"/>
              <a:t>iпП</a:t>
            </a:r>
            <a:r>
              <a:rPr lang="ru-RU" dirty="0"/>
              <a:t>;</a:t>
            </a:r>
          </a:p>
          <a:p>
            <a:pPr marL="285750" lvl="0" indent="-285750">
              <a:buFont typeface="Wingdings" panose="05000000000000000000" pitchFamily="2" charset="2"/>
              <a:buChar char="§"/>
            </a:pPr>
            <a:r>
              <a:rPr lang="ru-RU" dirty="0" err="1"/>
              <a:t>q</a:t>
            </a:r>
            <a:r>
              <a:rPr lang="ru-RU" baseline="-25000" dirty="0" err="1"/>
              <a:t>ipE</a:t>
            </a:r>
            <a:r>
              <a:rPr lang="ru-RU" dirty="0"/>
              <a:t> </a:t>
            </a:r>
            <a:r>
              <a:rPr lang="ru-RU" dirty="0" err="1"/>
              <a:t>электродтарынан</a:t>
            </a:r>
            <a:r>
              <a:rPr lang="ru-RU" dirty="0"/>
              <a:t> </a:t>
            </a:r>
            <a:r>
              <a:rPr lang="ru-RU" dirty="0" err="1"/>
              <a:t>келетін</a:t>
            </a:r>
            <a:r>
              <a:rPr lang="ru-RU" dirty="0"/>
              <a:t> </a:t>
            </a:r>
            <a:r>
              <a:rPr lang="ru-RU" dirty="0" err="1"/>
              <a:t>сәуле</a:t>
            </a:r>
            <a:r>
              <a:rPr lang="ru-RU" dirty="0"/>
              <a:t> </a:t>
            </a:r>
            <a:r>
              <a:rPr lang="ru-RU" dirty="0" err="1"/>
              <a:t>ағынының</a:t>
            </a:r>
            <a:r>
              <a:rPr lang="ru-RU" dirty="0"/>
              <a:t> </a:t>
            </a:r>
            <a:r>
              <a:rPr lang="ru-RU" dirty="0" err="1"/>
              <a:t>тығыздығы</a:t>
            </a:r>
            <a:r>
              <a:rPr lang="ru-RU" dirty="0"/>
              <a:t>;</a:t>
            </a:r>
          </a:p>
          <a:p>
            <a:pPr marL="285750" lvl="0" indent="-285750">
              <a:buFont typeface="Wingdings" panose="05000000000000000000" pitchFamily="2" charset="2"/>
              <a:buChar char="§"/>
            </a:pPr>
            <a:r>
              <a:rPr lang="ru-RU" dirty="0" err="1"/>
              <a:t>q</a:t>
            </a:r>
            <a:r>
              <a:rPr lang="ru-RU" baseline="-25000" dirty="0" err="1"/>
              <a:t>ipG</a:t>
            </a:r>
            <a:r>
              <a:rPr lang="ru-RU" dirty="0"/>
              <a:t> газ </a:t>
            </a:r>
            <a:r>
              <a:rPr lang="ru-RU" dirty="0" err="1"/>
              <a:t>ортасынан</a:t>
            </a:r>
            <a:r>
              <a:rPr lang="ru-RU" dirty="0"/>
              <a:t> </a:t>
            </a:r>
            <a:r>
              <a:rPr lang="ru-RU" dirty="0" err="1"/>
              <a:t>түсетін</a:t>
            </a:r>
            <a:r>
              <a:rPr lang="ru-RU" dirty="0"/>
              <a:t> </a:t>
            </a:r>
            <a:r>
              <a:rPr lang="ru-RU" dirty="0" err="1"/>
              <a:t>жылу</a:t>
            </a:r>
            <a:r>
              <a:rPr lang="ru-RU" dirty="0"/>
              <a:t> </a:t>
            </a:r>
            <a:r>
              <a:rPr lang="ru-RU" dirty="0" err="1"/>
              <a:t>ағынының</a:t>
            </a:r>
            <a:r>
              <a:rPr lang="ru-RU" dirty="0"/>
              <a:t> </a:t>
            </a:r>
            <a:r>
              <a:rPr lang="ru-RU" dirty="0" err="1"/>
              <a:t>тығыздығы</a:t>
            </a:r>
            <a:r>
              <a:rPr lang="ru-RU" dirty="0"/>
              <a:t>;</a:t>
            </a:r>
          </a:p>
          <a:p>
            <a:pPr lvl="0"/>
            <a:r>
              <a:rPr lang="en-US" dirty="0"/>
              <a:t>q</a:t>
            </a:r>
            <a:r>
              <a:rPr lang="en-US" baseline="-25000" dirty="0"/>
              <a:t>i</a:t>
            </a:r>
            <a:r>
              <a:rPr lang="ru-RU" baseline="-25000" dirty="0"/>
              <a:t>поп </a:t>
            </a:r>
            <a:r>
              <a:rPr lang="ru-RU" dirty="0" err="1"/>
              <a:t>күмбез</a:t>
            </a:r>
            <a:r>
              <a:rPr lang="ru-RU" dirty="0"/>
              <a:t>, </a:t>
            </a:r>
            <a:r>
              <a:rPr lang="ru-RU" dirty="0" err="1"/>
              <a:t>қабырғалар</a:t>
            </a:r>
            <a:r>
              <a:rPr lang="ru-RU" dirty="0"/>
              <a:t>, ванна </a:t>
            </a:r>
            <a:r>
              <a:rPr lang="ru-RU" dirty="0" err="1"/>
              <a:t>беттерінен</a:t>
            </a:r>
            <a:r>
              <a:rPr lang="ru-RU" dirty="0"/>
              <a:t> </a:t>
            </a:r>
            <a:r>
              <a:rPr lang="ru-RU" dirty="0" err="1"/>
              <a:t>сәуленің</a:t>
            </a:r>
            <a:r>
              <a:rPr lang="ru-RU" dirty="0"/>
              <a:t> </a:t>
            </a:r>
            <a:r>
              <a:rPr lang="ru-RU" dirty="0" err="1"/>
              <a:t>шағылуынан</a:t>
            </a:r>
            <a:r>
              <a:rPr lang="ru-RU" dirty="0"/>
              <a:t> </a:t>
            </a:r>
            <a:r>
              <a:rPr lang="ru-RU" dirty="0" err="1"/>
              <a:t>туындаған</a:t>
            </a:r>
            <a:r>
              <a:rPr lang="ru-RU" dirty="0"/>
              <a:t> </a:t>
            </a:r>
            <a:r>
              <a:rPr lang="ru-RU" dirty="0" err="1"/>
              <a:t>ағынның</a:t>
            </a:r>
            <a:r>
              <a:rPr lang="ru-RU" dirty="0"/>
              <a:t> </a:t>
            </a:r>
            <a:r>
              <a:rPr lang="ru-RU" dirty="0" err="1"/>
              <a:t>тығыздығы</a:t>
            </a:r>
            <a:r>
              <a:rPr lang="ru-RU" dirty="0"/>
              <a:t>:</a:t>
            </a:r>
            <a:endParaRPr lang="ru-RU" dirty="0">
              <a:solidFill>
                <a:srgbClr val="0070C0"/>
              </a:solidFill>
            </a:endParaRPr>
          </a:p>
        </p:txBody>
      </p:sp>
      <p:pic>
        <p:nvPicPr>
          <p:cNvPr id="16" name="Рисунок 15">
            <a:extLst>
              <a:ext uri="{FF2B5EF4-FFF2-40B4-BE49-F238E27FC236}">
                <a16:creationId xmlns:a16="http://schemas.microsoft.com/office/drawing/2014/main" id="{013C5BE2-00FB-5A4F-8386-3C92D6938B14}"/>
              </a:ext>
            </a:extLst>
          </p:cNvPr>
          <p:cNvPicPr>
            <a:picLocks noChangeAspect="1"/>
          </p:cNvPicPr>
          <p:nvPr/>
        </p:nvPicPr>
        <p:blipFill>
          <a:blip r:embed="rId2"/>
          <a:stretch>
            <a:fillRect/>
          </a:stretch>
        </p:blipFill>
        <p:spPr>
          <a:xfrm>
            <a:off x="1043608" y="2924944"/>
            <a:ext cx="6345791" cy="596643"/>
          </a:xfrm>
          <a:prstGeom prst="rect">
            <a:avLst/>
          </a:prstGeom>
        </p:spPr>
      </p:pic>
    </p:spTree>
    <p:extLst>
      <p:ext uri="{BB962C8B-B14F-4D97-AF65-F5344CB8AC3E}">
        <p14:creationId xmlns:p14="http://schemas.microsoft.com/office/powerpoint/2010/main" val="35069020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35</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02811" y="1212275"/>
            <a:ext cx="849913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err="1"/>
              <a:t>Қыздырылған</a:t>
            </a:r>
            <a:r>
              <a:rPr lang="ru-RU" dirty="0"/>
              <a:t> </a:t>
            </a:r>
            <a:r>
              <a:rPr lang="ru-RU" dirty="0" err="1"/>
              <a:t>беттерден</a:t>
            </a:r>
            <a:r>
              <a:rPr lang="ru-RU" dirty="0"/>
              <a:t> </a:t>
            </a:r>
            <a:r>
              <a:rPr lang="ru-RU" dirty="0" err="1"/>
              <a:t>сәулелену</a:t>
            </a:r>
            <a:r>
              <a:rPr lang="ru-RU" dirty="0"/>
              <a:t> </a:t>
            </a:r>
            <a:r>
              <a:rPr lang="ru-RU" dirty="0" err="1"/>
              <a:t>ағынының</a:t>
            </a:r>
            <a:r>
              <a:rPr lang="ru-RU" dirty="0"/>
              <a:t> </a:t>
            </a:r>
            <a:r>
              <a:rPr lang="ru-RU" dirty="0" err="1"/>
              <a:t>тығыздығы</a:t>
            </a:r>
            <a:r>
              <a:rPr lang="ru-RU" dirty="0"/>
              <a:t> температура мен </a:t>
            </a:r>
            <a:r>
              <a:rPr lang="ru-RU" dirty="0" err="1"/>
              <a:t>беттің</a:t>
            </a:r>
            <a:r>
              <a:rPr lang="ru-RU" dirty="0"/>
              <a:t> </a:t>
            </a:r>
            <a:r>
              <a:rPr lang="ru-RU" dirty="0" err="1"/>
              <a:t>жылу</a:t>
            </a:r>
            <a:r>
              <a:rPr lang="ru-RU" dirty="0"/>
              <a:t> </a:t>
            </a:r>
            <a:r>
              <a:rPr lang="ru-RU" dirty="0" err="1"/>
              <a:t>сәулелену</a:t>
            </a:r>
            <a:r>
              <a:rPr lang="ru-RU" dirty="0"/>
              <a:t> </a:t>
            </a:r>
            <a:r>
              <a:rPr lang="ru-RU" dirty="0" err="1"/>
              <a:t>коэффициентімен</a:t>
            </a:r>
            <a:r>
              <a:rPr lang="ru-RU" dirty="0"/>
              <a:t> </a:t>
            </a:r>
            <a:r>
              <a:rPr lang="ru-RU" dirty="0" err="1"/>
              <a:t>анықталады</a:t>
            </a:r>
            <a:r>
              <a:rPr lang="ru-RU" dirty="0"/>
              <a:t> </a:t>
            </a:r>
            <a:r>
              <a:rPr lang="en-US" dirty="0"/>
              <a:t>𝛆</a:t>
            </a:r>
            <a:r>
              <a:rPr lang="en-US" baseline="-25000" dirty="0"/>
              <a:t>j</a:t>
            </a:r>
            <a:r>
              <a:rPr lang="ru-RU" dirty="0"/>
              <a:t>. </a:t>
            </a:r>
            <a:r>
              <a:rPr lang="ru-RU" dirty="0" err="1"/>
              <a:t>Беткі</a:t>
            </a:r>
            <a:r>
              <a:rPr lang="ru-RU" dirty="0"/>
              <a:t> </a:t>
            </a:r>
            <a:r>
              <a:rPr lang="ru-RU" dirty="0" err="1"/>
              <a:t>сәулелену</a:t>
            </a:r>
            <a:r>
              <a:rPr lang="ru-RU" dirty="0"/>
              <a:t> </a:t>
            </a:r>
            <a:r>
              <a:rPr lang="ru-RU" dirty="0" err="1"/>
              <a:t>ағынының</a:t>
            </a:r>
            <a:r>
              <a:rPr lang="ru-RU" dirty="0"/>
              <a:t> </a:t>
            </a:r>
            <a:r>
              <a:rPr lang="ru-RU" dirty="0" err="1"/>
              <a:t>мәнін</a:t>
            </a:r>
            <a:r>
              <a:rPr lang="ru-RU" dirty="0"/>
              <a:t> </a:t>
            </a:r>
            <a:r>
              <a:rPr lang="ru-RU" dirty="0" err="1"/>
              <a:t>беттік</a:t>
            </a:r>
            <a:r>
              <a:rPr lang="ru-RU" dirty="0"/>
              <a:t> </a:t>
            </a:r>
            <a:r>
              <a:rPr lang="ru-RU" dirty="0" err="1"/>
              <a:t>сәулелену</a:t>
            </a:r>
            <a:r>
              <a:rPr lang="ru-RU" dirty="0"/>
              <a:t> </a:t>
            </a:r>
            <a:r>
              <a:rPr lang="ru-RU" dirty="0" err="1"/>
              <a:t>тығыздығын</a:t>
            </a:r>
            <a:r>
              <a:rPr lang="ru-RU" dirty="0"/>
              <a:t> </a:t>
            </a:r>
            <a:r>
              <a:rPr lang="ru-RU" dirty="0" err="1"/>
              <a:t>сәулеленетін</a:t>
            </a:r>
            <a:r>
              <a:rPr lang="ru-RU" dirty="0"/>
              <a:t> </a:t>
            </a:r>
            <a:r>
              <a:rPr lang="ru-RU" dirty="0" err="1"/>
              <a:t>беттің</a:t>
            </a:r>
            <a:r>
              <a:rPr lang="ru-RU" dirty="0"/>
              <a:t> </a:t>
            </a:r>
            <a:r>
              <a:rPr lang="ru-RU" dirty="0" err="1"/>
              <a:t>ауданына</a:t>
            </a:r>
            <a:r>
              <a:rPr lang="ru-RU" dirty="0"/>
              <a:t> </a:t>
            </a:r>
            <a:r>
              <a:rPr lang="ru-RU" dirty="0" err="1"/>
              <a:t>көбейту</a:t>
            </a:r>
            <a:r>
              <a:rPr lang="ru-RU" dirty="0"/>
              <a:t> </a:t>
            </a:r>
            <a:r>
              <a:rPr lang="ru-RU" dirty="0" err="1"/>
              <a:t>арқылы</a:t>
            </a:r>
            <a:r>
              <a:rPr lang="ru-RU" dirty="0"/>
              <a:t> </a:t>
            </a:r>
            <a:r>
              <a:rPr lang="ru-RU" dirty="0" err="1"/>
              <a:t>табамыз</a:t>
            </a:r>
            <a:r>
              <a:rPr lang="ru-RU" dirty="0"/>
              <a:t>:</a:t>
            </a:r>
          </a:p>
          <a:p>
            <a:pPr algn="just"/>
            <a:endParaRPr lang="ru-RU" dirty="0">
              <a:solidFill>
                <a:srgbClr val="0070C0"/>
              </a:solidFill>
            </a:endParaRPr>
          </a:p>
          <a:p>
            <a:pPr algn="just"/>
            <a:endParaRPr lang="ru-RU" dirty="0">
              <a:solidFill>
                <a:srgbClr val="0070C0"/>
              </a:solidFill>
            </a:endParaRPr>
          </a:p>
          <a:p>
            <a:pPr algn="just"/>
            <a:endParaRPr lang="ru-RU" dirty="0">
              <a:solidFill>
                <a:srgbClr val="0070C0"/>
              </a:solidFill>
            </a:endParaRPr>
          </a:p>
          <a:p>
            <a:endParaRPr lang="ru-RU" dirty="0"/>
          </a:p>
          <a:p>
            <a:r>
              <a:rPr lang="ru-RU" dirty="0"/>
              <a:t> </a:t>
            </a:r>
            <a:r>
              <a:rPr lang="en-US" i="1" dirty="0"/>
              <a:t>F</a:t>
            </a:r>
            <a:r>
              <a:rPr lang="en-US" i="1" baseline="-25000" dirty="0"/>
              <a:t>j</a:t>
            </a:r>
            <a:r>
              <a:rPr lang="ru-RU" baseline="-25000" dirty="0"/>
              <a:t> </a:t>
            </a:r>
            <a:r>
              <a:rPr lang="en-US" dirty="0"/>
              <a:t> -</a:t>
            </a:r>
            <a:r>
              <a:rPr lang="ru-RU" dirty="0"/>
              <a:t> </a:t>
            </a:r>
            <a:r>
              <a:rPr lang="ru-RU" dirty="0" err="1"/>
              <a:t>сәуле</a:t>
            </a:r>
            <a:r>
              <a:rPr lang="ru-RU" dirty="0"/>
              <a:t> </a:t>
            </a:r>
            <a:r>
              <a:rPr lang="ru-RU" dirty="0" err="1"/>
              <a:t>шығаратын</a:t>
            </a:r>
            <a:r>
              <a:rPr lang="ru-RU" dirty="0"/>
              <a:t> </a:t>
            </a:r>
            <a:r>
              <a:rPr lang="ru-RU" dirty="0" err="1"/>
              <a:t>беттің</a:t>
            </a:r>
            <a:r>
              <a:rPr lang="ru-RU" dirty="0"/>
              <a:t> </a:t>
            </a:r>
            <a:r>
              <a:rPr lang="ru-RU" dirty="0" err="1"/>
              <a:t>ауданы</a:t>
            </a:r>
            <a:r>
              <a:rPr lang="ru-RU" dirty="0"/>
              <a:t> (</a:t>
            </a:r>
            <a:r>
              <a:rPr lang="ru-RU" dirty="0" err="1"/>
              <a:t>айна</a:t>
            </a:r>
            <a:r>
              <a:rPr lang="ru-RU" dirty="0"/>
              <a:t>, металл, </a:t>
            </a:r>
            <a:r>
              <a:rPr lang="ru-RU" dirty="0" err="1"/>
              <a:t>қабырға</a:t>
            </a:r>
            <a:r>
              <a:rPr lang="ru-RU" dirty="0"/>
              <a:t>, </a:t>
            </a:r>
            <a:r>
              <a:rPr lang="ru-RU" dirty="0" err="1"/>
              <a:t>күмбез</a:t>
            </a:r>
            <a:r>
              <a:rPr lang="ru-RU" dirty="0"/>
              <a:t>, </a:t>
            </a:r>
            <a:r>
              <a:rPr lang="ru-RU" dirty="0" err="1"/>
              <a:t>электродтар</a:t>
            </a:r>
            <a:r>
              <a:rPr lang="ru-RU" dirty="0"/>
              <a:t>), м</a:t>
            </a:r>
            <a:r>
              <a:rPr lang="ru-RU" baseline="30000" dirty="0"/>
              <a:t>2</a:t>
            </a:r>
            <a:r>
              <a:rPr lang="ru-RU" dirty="0"/>
              <a:t>; </a:t>
            </a:r>
            <a:endParaRPr lang="en-US" dirty="0"/>
          </a:p>
          <a:p>
            <a:r>
              <a:rPr lang="ru-RU" i="1" dirty="0"/>
              <a:t>Т</a:t>
            </a:r>
            <a:r>
              <a:rPr lang="en-US" i="1" baseline="-25000" dirty="0"/>
              <a:t>j</a:t>
            </a:r>
            <a:r>
              <a:rPr lang="ru-RU" dirty="0"/>
              <a:t> </a:t>
            </a:r>
            <a:r>
              <a:rPr lang="en-US" dirty="0"/>
              <a:t>-</a:t>
            </a:r>
            <a:r>
              <a:rPr lang="ru-RU" dirty="0"/>
              <a:t> </a:t>
            </a:r>
            <a:r>
              <a:rPr lang="ru-RU" dirty="0" err="1"/>
              <a:t>сәуле</a:t>
            </a:r>
            <a:r>
              <a:rPr lang="ru-RU" dirty="0"/>
              <a:t> </a:t>
            </a:r>
            <a:r>
              <a:rPr lang="ru-RU" dirty="0" err="1"/>
              <a:t>шығаратын</a:t>
            </a:r>
            <a:r>
              <a:rPr lang="ru-RU" dirty="0"/>
              <a:t> </a:t>
            </a:r>
            <a:r>
              <a:rPr lang="ru-RU" dirty="0" err="1"/>
              <a:t>беттің</a:t>
            </a:r>
            <a:r>
              <a:rPr lang="ru-RU" dirty="0"/>
              <a:t> </a:t>
            </a:r>
            <a:r>
              <a:rPr lang="ru-RU" dirty="0" err="1"/>
              <a:t>температурасы</a:t>
            </a:r>
            <a:r>
              <a:rPr lang="ru-RU" dirty="0"/>
              <a:t>, К</a:t>
            </a:r>
            <a:r>
              <a:rPr lang="ru-RU" baseline="30000" dirty="0"/>
              <a:t>4</a:t>
            </a:r>
            <a:r>
              <a:rPr lang="ru-RU" dirty="0"/>
              <a:t>.</a:t>
            </a:r>
            <a:endParaRPr lang="en-US" dirty="0"/>
          </a:p>
          <a:p>
            <a:r>
              <a:rPr lang="ru-RU" dirty="0"/>
              <a:t>Бос </a:t>
            </a:r>
            <a:r>
              <a:rPr lang="ru-RU" dirty="0" err="1"/>
              <a:t>кеңістіктің</a:t>
            </a:r>
            <a:r>
              <a:rPr lang="ru-RU" dirty="0"/>
              <a:t> </a:t>
            </a:r>
            <a:r>
              <a:rPr lang="ru-RU" dirty="0" err="1"/>
              <a:t>барлық</a:t>
            </a:r>
            <a:r>
              <a:rPr lang="ru-RU" dirty="0"/>
              <a:t> </a:t>
            </a:r>
            <a:r>
              <a:rPr lang="ru-RU" dirty="0" err="1"/>
              <a:t>аймақтарына</a:t>
            </a:r>
            <a:r>
              <a:rPr lang="ru-RU" dirty="0"/>
              <a:t> </a:t>
            </a:r>
            <a:r>
              <a:rPr lang="ru-RU" dirty="0" err="1"/>
              <a:t>сәулелену</a:t>
            </a:r>
            <a:r>
              <a:rPr lang="ru-RU" dirty="0"/>
              <a:t> </a:t>
            </a:r>
            <a:r>
              <a:rPr lang="ru-RU" dirty="0" err="1"/>
              <a:t>бетінен</a:t>
            </a:r>
            <a:r>
              <a:rPr lang="ru-RU" dirty="0"/>
              <a:t> </a:t>
            </a:r>
            <a:r>
              <a:rPr lang="ru-RU" dirty="0" err="1"/>
              <a:t>түсетін</a:t>
            </a:r>
            <a:r>
              <a:rPr lang="ru-RU" dirty="0"/>
              <a:t> </a:t>
            </a:r>
            <a:r>
              <a:rPr lang="ru-RU" dirty="0" err="1"/>
              <a:t>сәуле</a:t>
            </a:r>
            <a:r>
              <a:rPr lang="ru-RU" dirty="0"/>
              <a:t> </a:t>
            </a:r>
            <a:r>
              <a:rPr lang="ru-RU" dirty="0" err="1"/>
              <a:t>ағындарының</a:t>
            </a:r>
            <a:r>
              <a:rPr lang="ru-RU" dirty="0"/>
              <a:t> </a:t>
            </a:r>
            <a:r>
              <a:rPr lang="ru-RU" dirty="0" err="1"/>
              <a:t>мәндерін</a:t>
            </a:r>
            <a:r>
              <a:rPr lang="ru-RU" dirty="0"/>
              <a:t> </a:t>
            </a:r>
            <a:r>
              <a:rPr lang="ru-RU" dirty="0" err="1"/>
              <a:t>қорытындылай</a:t>
            </a:r>
            <a:r>
              <a:rPr lang="ru-RU" dirty="0"/>
              <a:t> </a:t>
            </a:r>
            <a:r>
              <a:rPr lang="ru-RU" dirty="0" err="1"/>
              <a:t>келе</a:t>
            </a:r>
            <a:r>
              <a:rPr lang="ru-RU" dirty="0"/>
              <a:t>, </a:t>
            </a:r>
            <a:r>
              <a:rPr lang="ru-RU" i="1" dirty="0" err="1"/>
              <a:t>Qj</a:t>
            </a:r>
            <a:r>
              <a:rPr lang="ru-RU" dirty="0"/>
              <a:t> </a:t>
            </a:r>
            <a:r>
              <a:rPr lang="ru-RU" dirty="0" err="1"/>
              <a:t>мәнін</a:t>
            </a:r>
            <a:r>
              <a:rPr lang="ru-RU" dirty="0"/>
              <a:t> </a:t>
            </a:r>
            <a:r>
              <a:rPr lang="ru-RU" dirty="0" err="1"/>
              <a:t>аламыз</a:t>
            </a:r>
            <a:r>
              <a:rPr lang="ru-RU" dirty="0"/>
              <a:t> :</a:t>
            </a:r>
          </a:p>
          <a:p>
            <a:endParaRPr lang="ru-RU" dirty="0"/>
          </a:p>
          <a:p>
            <a:endParaRPr lang="ru-RU" dirty="0"/>
          </a:p>
          <a:p>
            <a:endParaRPr lang="ru-RU" dirty="0"/>
          </a:p>
          <a:p>
            <a:pPr algn="just"/>
            <a:endParaRPr lang="ru-RU" dirty="0"/>
          </a:p>
          <a:p>
            <a:pPr algn="just"/>
            <a:r>
              <a:rPr lang="ru-RU" dirty="0" err="1"/>
              <a:t>Соңғы</a:t>
            </a:r>
            <a:r>
              <a:rPr lang="ru-RU" dirty="0"/>
              <a:t> </a:t>
            </a:r>
            <a:r>
              <a:rPr lang="ru-RU" dirty="0" err="1"/>
              <a:t>өрнек</a:t>
            </a:r>
            <a:r>
              <a:rPr lang="ru-RU" dirty="0"/>
              <a:t> </a:t>
            </a:r>
            <a:r>
              <a:rPr lang="ru-RU" dirty="0" err="1"/>
              <a:t>сәулелеі</a:t>
            </a:r>
            <a:r>
              <a:rPr lang="ru-RU" dirty="0"/>
              <a:t> </a:t>
            </a:r>
            <a:r>
              <a:rPr lang="ru-RU" dirty="0" err="1"/>
              <a:t>ағындардың</a:t>
            </a:r>
            <a:r>
              <a:rPr lang="ru-RU" dirty="0"/>
              <a:t> </a:t>
            </a:r>
            <a:r>
              <a:rPr lang="ru-RU" dirty="0" err="1"/>
              <a:t>жабылу</a:t>
            </a:r>
            <a:r>
              <a:rPr lang="ru-RU" dirty="0"/>
              <a:t> </a:t>
            </a:r>
            <a:r>
              <a:rPr lang="ru-RU" dirty="0" err="1"/>
              <a:t>қасиетін</a:t>
            </a:r>
            <a:r>
              <a:rPr lang="ru-RU" dirty="0"/>
              <a:t> </a:t>
            </a:r>
            <a:r>
              <a:rPr lang="ru-RU" dirty="0" err="1"/>
              <a:t>сипаттайды</a:t>
            </a:r>
            <a:r>
              <a:rPr lang="ru-RU" dirty="0"/>
              <a:t>.</a:t>
            </a:r>
          </a:p>
          <a:p>
            <a:pPr algn="just"/>
            <a:r>
              <a:rPr lang="ru-RU" dirty="0"/>
              <a:t> </a:t>
            </a:r>
            <a:endParaRPr lang="ru-RU" dirty="0">
              <a:solidFill>
                <a:srgbClr val="0070C0"/>
              </a:solidFill>
            </a:endParaRPr>
          </a:p>
        </p:txBody>
      </p:sp>
      <p:pic>
        <p:nvPicPr>
          <p:cNvPr id="4" name="Рисунок 3">
            <a:extLst>
              <a:ext uri="{FF2B5EF4-FFF2-40B4-BE49-F238E27FC236}">
                <a16:creationId xmlns:a16="http://schemas.microsoft.com/office/drawing/2014/main" id="{BBC65D7C-4C7C-F148-9674-819413435473}"/>
              </a:ext>
            </a:extLst>
          </p:cNvPr>
          <p:cNvPicPr>
            <a:picLocks noChangeAspect="1"/>
          </p:cNvPicPr>
          <p:nvPr/>
        </p:nvPicPr>
        <p:blipFill>
          <a:blip r:embed="rId2"/>
          <a:stretch>
            <a:fillRect/>
          </a:stretch>
        </p:blipFill>
        <p:spPr>
          <a:xfrm>
            <a:off x="3540522" y="2313123"/>
            <a:ext cx="2679700" cy="889000"/>
          </a:xfrm>
          <a:prstGeom prst="rect">
            <a:avLst/>
          </a:prstGeom>
        </p:spPr>
      </p:pic>
      <p:pic>
        <p:nvPicPr>
          <p:cNvPr id="5" name="Рисунок 4">
            <a:extLst>
              <a:ext uri="{FF2B5EF4-FFF2-40B4-BE49-F238E27FC236}">
                <a16:creationId xmlns:a16="http://schemas.microsoft.com/office/drawing/2014/main" id="{96CF02B1-CC2F-C843-8854-83BA3CC29F17}"/>
              </a:ext>
            </a:extLst>
          </p:cNvPr>
          <p:cNvPicPr>
            <a:picLocks noChangeAspect="1"/>
          </p:cNvPicPr>
          <p:nvPr/>
        </p:nvPicPr>
        <p:blipFill>
          <a:blip r:embed="rId3"/>
          <a:stretch>
            <a:fillRect/>
          </a:stretch>
        </p:blipFill>
        <p:spPr>
          <a:xfrm>
            <a:off x="3419872" y="4869160"/>
            <a:ext cx="1460500" cy="889000"/>
          </a:xfrm>
          <a:prstGeom prst="rect">
            <a:avLst/>
          </a:prstGeom>
        </p:spPr>
      </p:pic>
    </p:spTree>
    <p:extLst>
      <p:ext uri="{BB962C8B-B14F-4D97-AF65-F5344CB8AC3E}">
        <p14:creationId xmlns:p14="http://schemas.microsoft.com/office/powerpoint/2010/main" val="38390696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36</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a:p>
            <a:pPr>
              <a:defRPr/>
            </a:pP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mc:AlternateContent xmlns:mc="http://schemas.openxmlformats.org/markup-compatibility/2006" xmlns:a14="http://schemas.microsoft.com/office/drawing/2010/main">
        <mc:Choice Requires="a14">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23878" y="1196752"/>
                <a:ext cx="8499136"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sz="1600" dirty="0" err="1"/>
                  <a:t>Ұзын</a:t>
                </a:r>
                <a:r>
                  <a:rPr lang="ru-RU" sz="1600" dirty="0"/>
                  <a:t> </a:t>
                </a:r>
                <a:r>
                  <a:rPr lang="ru-RU" sz="1600" dirty="0" err="1"/>
                  <a:t>доға</a:t>
                </a:r>
                <a:r>
                  <a:rPr lang="ru-RU" sz="1600" dirty="0"/>
                  <a:t> i-</a:t>
                </a:r>
                <a:r>
                  <a:rPr lang="ru-RU" sz="1600" dirty="0" err="1"/>
                  <a:t>ші</a:t>
                </a:r>
                <a:r>
                  <a:rPr lang="ru-RU" sz="1600" dirty="0"/>
                  <a:t> </a:t>
                </a:r>
                <a:r>
                  <a:rPr lang="ru-RU" sz="1600" dirty="0" err="1"/>
                  <a:t>аймаққа</a:t>
                </a:r>
                <a:r>
                  <a:rPr lang="ru-RU" sz="1600" dirty="0"/>
                  <a:t> </a:t>
                </a:r>
                <a:r>
                  <a:rPr lang="ru-RU" sz="1600" dirty="0" err="1"/>
                  <a:t>доға</a:t>
                </a:r>
                <a:r>
                  <a:rPr lang="ru-RU" sz="1600" dirty="0"/>
                  <a:t> </a:t>
                </a:r>
                <a:r>
                  <a:rPr lang="ru-RU" sz="1600" dirty="0" err="1"/>
                  <a:t>бағанының</a:t>
                </a:r>
                <a:r>
                  <a:rPr lang="ru-RU" sz="1600" dirty="0"/>
                  <a:t> </a:t>
                </a:r>
                <a:r>
                  <a:rPr lang="ru-RU" sz="1600" dirty="0" err="1"/>
                  <a:t>барлық</a:t>
                </a:r>
                <a:r>
                  <a:rPr lang="ru-RU" sz="1600" dirty="0"/>
                  <a:t> </a:t>
                </a:r>
                <a:r>
                  <a:rPr lang="ru-RU" sz="1600" dirty="0" err="1"/>
                  <a:t>биіктігі</a:t>
                </a:r>
                <a:r>
                  <a:rPr lang="ru-RU" sz="1600" dirty="0"/>
                  <a:t> </a:t>
                </a:r>
                <a:r>
                  <a:rPr lang="ru-RU" sz="1600" dirty="0" err="1"/>
                  <a:t>бойынша</a:t>
                </a:r>
                <a:r>
                  <a:rPr lang="ru-RU" sz="1600" dirty="0"/>
                  <a:t> </a:t>
                </a:r>
                <a:r>
                  <a:rPr lang="ru-RU" sz="1600" dirty="0" err="1"/>
                  <a:t>сәулеленеді</a:t>
                </a:r>
                <a:r>
                  <a:rPr lang="ru-RU" sz="1600" dirty="0"/>
                  <a:t>. </a:t>
                </a:r>
                <a:r>
                  <a:rPr lang="ru-RU" sz="1600" dirty="0" err="1"/>
                  <a:t>Қысқа</a:t>
                </a:r>
                <a:r>
                  <a:rPr lang="ru-RU" sz="1600" dirty="0"/>
                  <a:t> </a:t>
                </a:r>
                <a:r>
                  <a:rPr lang="ru-RU" sz="1600" dirty="0" err="1"/>
                  <a:t>доғадан</a:t>
                </a:r>
                <a:r>
                  <a:rPr lang="ru-RU" sz="1600" dirty="0"/>
                  <a:t> бос </a:t>
                </a:r>
                <a:r>
                  <a:rPr lang="ru-RU" sz="1600" dirty="0" err="1"/>
                  <a:t>кеңістіктің</a:t>
                </a:r>
                <a:r>
                  <a:rPr lang="ru-RU" sz="1600" dirty="0"/>
                  <a:t> i-</a:t>
                </a:r>
                <a:r>
                  <a:rPr lang="ru-RU" sz="1600" dirty="0" err="1"/>
                  <a:t>ші</a:t>
                </a:r>
                <a:r>
                  <a:rPr lang="ru-RU" sz="1600" dirty="0"/>
                  <a:t> </a:t>
                </a:r>
                <a:r>
                  <a:rPr lang="ru-RU" sz="1600" dirty="0" err="1"/>
                  <a:t>аймағына</a:t>
                </a:r>
                <a:r>
                  <a:rPr lang="ru-RU" sz="1600" dirty="0"/>
                  <a:t> </a:t>
                </a:r>
                <a:r>
                  <a:rPr lang="ru-RU" sz="1600" dirty="0" err="1"/>
                  <a:t>сәулелену</a:t>
                </a:r>
                <a:r>
                  <a:rPr lang="ru-RU" sz="1600" dirty="0"/>
                  <a:t> </a:t>
                </a:r>
                <a:r>
                  <a:rPr lang="ru-RU" sz="1600" dirty="0" err="1"/>
                  <a:t>бұрыштың</a:t>
                </a:r>
                <a:r>
                  <a:rPr lang="ru-RU" sz="1600" dirty="0"/>
                  <a:t> </a:t>
                </a:r>
                <a:r>
                  <a:rPr lang="ru-RU" sz="1600" dirty="0" err="1"/>
                  <a:t>мәнімен</a:t>
                </a:r>
                <a:r>
                  <a:rPr lang="ru-RU" sz="1600" dirty="0"/>
                  <a:t> </a:t>
                </a:r>
                <a:r>
                  <a:rPr lang="ru-RU" sz="1600" dirty="0" err="1"/>
                  <a:t>анықталады</a:t>
                </a:r>
                <a:r>
                  <a:rPr lang="ru-RU" sz="1600" dirty="0"/>
                  <a:t> (</a:t>
                </a:r>
                <a:r>
                  <a:rPr lang="ru-RU" sz="1600" dirty="0" err="1"/>
                  <a:t>суретті</a:t>
                </a:r>
                <a:r>
                  <a:rPr lang="ru-RU" sz="1600" dirty="0"/>
                  <a:t> </a:t>
                </a:r>
                <a:r>
                  <a:rPr lang="ru-RU" sz="1600" dirty="0" err="1"/>
                  <a:t>қараңыз</a:t>
                </a:r>
                <a:r>
                  <a:rPr lang="ru-RU" sz="1600" dirty="0"/>
                  <a:t>). Осы </a:t>
                </a:r>
                <a:r>
                  <a:rPr lang="ru-RU" sz="1600" dirty="0" err="1"/>
                  <a:t>бұрыш</a:t>
                </a:r>
                <a:r>
                  <a:rPr lang="ru-RU" sz="1600" dirty="0"/>
                  <a:t> </a:t>
                </a:r>
                <a:r>
                  <a:rPr lang="ru-RU" sz="1600" dirty="0" err="1"/>
                  <a:t>шеңберінде</a:t>
                </a:r>
                <a:r>
                  <a:rPr lang="ru-RU" sz="1600" dirty="0"/>
                  <a:t> </a:t>
                </a:r>
                <a:r>
                  <a:rPr lang="ru-RU" sz="1600" dirty="0" err="1"/>
                  <a:t>доғаның</a:t>
                </a:r>
                <a:r>
                  <a:rPr lang="ru-RU" sz="1600" dirty="0"/>
                  <a:t> </a:t>
                </a:r>
                <a:r>
                  <a:rPr lang="ru-RU" sz="1600" dirty="0" err="1"/>
                  <a:t>бөлігінің</a:t>
                </a:r>
                <a:r>
                  <a:rPr lang="ru-RU" sz="1600" dirty="0"/>
                  <a:t> </a:t>
                </a:r>
                <a:r>
                  <a:rPr lang="ru-RU" sz="1600" dirty="0" err="1"/>
                  <a:t>сәулеленуі</a:t>
                </a:r>
                <a:r>
                  <a:rPr lang="ru-RU" sz="1600" dirty="0"/>
                  <a:t> i-</a:t>
                </a:r>
                <a:r>
                  <a:rPr lang="ru-RU" sz="1600" dirty="0" err="1"/>
                  <a:t>ші</a:t>
                </a:r>
                <a:r>
                  <a:rPr lang="ru-RU" sz="1600" dirty="0"/>
                  <a:t> </a:t>
                </a:r>
                <a:r>
                  <a:rPr lang="ru-RU" sz="1600" dirty="0" err="1"/>
                  <a:t>аймақ</a:t>
                </a:r>
                <a:r>
                  <a:rPr lang="ru-RU" sz="1600" dirty="0"/>
                  <a:t> </a:t>
                </a:r>
                <a:r>
                  <a:rPr lang="ru-RU" sz="1600" dirty="0" err="1"/>
                  <a:t>бағыты</a:t>
                </a:r>
                <a:r>
                  <a:rPr lang="ru-RU" sz="1600" dirty="0"/>
                  <a:t> </a:t>
                </a:r>
                <a:r>
                  <a:rPr lang="ru-RU" sz="1600" dirty="0" err="1"/>
                  <a:t>бойынша</a:t>
                </a:r>
                <a:r>
                  <a:rPr lang="ru-RU" sz="1600" dirty="0"/>
                  <a:t> </a:t>
                </a:r>
                <a:r>
                  <a:rPr lang="ru-RU" sz="1600" dirty="0" err="1"/>
                  <a:t>кедергілерге</a:t>
                </a:r>
                <a:r>
                  <a:rPr lang="ru-RU" sz="1600" dirty="0"/>
                  <a:t> тап </a:t>
                </a:r>
                <a:r>
                  <a:rPr lang="ru-RU" sz="1600" dirty="0" err="1"/>
                  <a:t>болмайды</a:t>
                </a:r>
                <a:r>
                  <a:rPr lang="ru-RU" sz="1600" dirty="0"/>
                  <a:t>. </a:t>
                </a:r>
                <a:r>
                  <a:rPr lang="ru-RU" sz="1600" dirty="0" err="1"/>
                  <a:t>Доғаның</a:t>
                </a:r>
                <a:r>
                  <a:rPr lang="ru-RU" sz="1600" dirty="0"/>
                  <a:t> </a:t>
                </a:r>
                <a:r>
                  <a:rPr lang="ru-RU" sz="1600" dirty="0" err="1"/>
                  <a:t>қалған</a:t>
                </a:r>
                <a:r>
                  <a:rPr lang="ru-RU" sz="1600" dirty="0"/>
                  <a:t> </a:t>
                </a:r>
                <a:r>
                  <a:rPr lang="ru-RU" sz="1600" dirty="0" err="1"/>
                  <a:t>бөлігі</a:t>
                </a:r>
                <a:r>
                  <a:rPr lang="ru-RU" sz="1600" dirty="0"/>
                  <a:t> шлак </a:t>
                </a:r>
                <a:r>
                  <a:rPr lang="ru-RU" sz="1600" dirty="0" err="1"/>
                  <a:t>бетімен</a:t>
                </a:r>
                <a:r>
                  <a:rPr lang="ru-RU" sz="1600" dirty="0"/>
                  <a:t> </a:t>
                </a:r>
                <a:r>
                  <a:rPr lang="ru-RU" sz="1600" dirty="0" err="1"/>
                  <a:t>жабылады</a:t>
                </a:r>
                <a:r>
                  <a:rPr lang="ru-RU" sz="1600" dirty="0"/>
                  <a:t> </a:t>
                </a:r>
                <a:r>
                  <a:rPr lang="ru-RU" sz="1600" dirty="0" err="1"/>
                  <a:t>және</a:t>
                </a:r>
                <a:r>
                  <a:rPr lang="ru-RU" sz="1600" dirty="0"/>
                  <a:t> i-</a:t>
                </a:r>
                <a:r>
                  <a:rPr lang="ru-RU" sz="1600" dirty="0" err="1"/>
                  <a:t>ші</a:t>
                </a:r>
                <a:r>
                  <a:rPr lang="ru-RU" sz="1600" dirty="0"/>
                  <a:t> </a:t>
                </a:r>
                <a:r>
                  <a:rPr lang="ru-RU" sz="1600" dirty="0" err="1"/>
                  <a:t>аймаққа</a:t>
                </a:r>
                <a:r>
                  <a:rPr lang="ru-RU" sz="1600" dirty="0"/>
                  <a:t> </a:t>
                </a:r>
                <a:r>
                  <a:rPr lang="ru-RU" sz="1600" dirty="0" err="1"/>
                  <a:t>таралмайды</a:t>
                </a:r>
                <a:r>
                  <a:rPr lang="ru-RU" sz="1600" dirty="0"/>
                  <a:t>:</a:t>
                </a:r>
              </a:p>
              <a:p>
                <a:pPr algn="just"/>
                <a:r>
                  <a:rPr lang="ru-RU" sz="800" dirty="0"/>
                  <a:t>Длинная дуга излучает в </a:t>
                </a:r>
                <a:r>
                  <a:rPr lang="en-US" sz="800" dirty="0" err="1"/>
                  <a:t>i</a:t>
                </a:r>
                <a:r>
                  <a:rPr lang="ru-RU" sz="800" dirty="0"/>
                  <a:t>-ю зону в пределах всей высоты столба дуги. Излучение от короткой дуги в </a:t>
                </a:r>
                <a:r>
                  <a:rPr lang="en-US" sz="800" dirty="0" err="1"/>
                  <a:t>i</a:t>
                </a:r>
                <a:r>
                  <a:rPr lang="ru-RU" sz="800" dirty="0"/>
                  <a:t>-ю зону свободного пространства определяется величиной угла </a:t>
                </a:r>
                <a14:m>
                  <m:oMath xmlns:m="http://schemas.openxmlformats.org/officeDocument/2006/math">
                    <m:r>
                      <a:rPr lang="ru-RU" sz="800" i="1" dirty="0">
                        <a:latin typeface="Cambria Math" panose="02040503050406030204" pitchFamily="18" charset="0"/>
                        <a:ea typeface="Cambria Math" panose="02040503050406030204" pitchFamily="18" charset="0"/>
                      </a:rPr>
                      <m:t>𝛾</m:t>
                    </m:r>
                  </m:oMath>
                </a14:m>
                <a:r>
                  <a:rPr lang="ru-RU" sz="800" dirty="0"/>
                  <a:t> (см. рис.). В пределах этого угла излучение части дуги не встречает препятствий в направлении </a:t>
                </a:r>
                <a:r>
                  <a:rPr lang="en-US" sz="800" dirty="0" err="1"/>
                  <a:t>i</a:t>
                </a:r>
                <a:r>
                  <a:rPr lang="ru-RU" sz="800" dirty="0"/>
                  <a:t>-й зоны. Остальная часть дуги закрыта поверхностью шлака и в </a:t>
                </a:r>
                <a:r>
                  <a:rPr lang="en-US" sz="800" dirty="0" err="1"/>
                  <a:t>i</a:t>
                </a:r>
                <a:r>
                  <a:rPr lang="ru-RU" sz="800" dirty="0"/>
                  <a:t>-ю зону не излучает:</a:t>
                </a:r>
              </a:p>
              <a:p>
                <a:pPr algn="just"/>
                <a:endParaRPr lang="ru-RU" sz="1600" dirty="0"/>
              </a:p>
              <a:p>
                <a:pPr algn="just"/>
                <a:endParaRPr lang="ru-RU" sz="800" dirty="0">
                  <a:solidFill>
                    <a:srgbClr val="0070C0"/>
                  </a:solidFill>
                </a:endParaRPr>
              </a:p>
            </p:txBody>
          </p:sp>
        </mc:Choice>
        <mc:Fallback xmlns="">
          <p:sp>
            <p:nvSpPr>
              <p:cNvPr id="13328" name="TextBox 2">
                <a:extLst>
                  <a:ext uri="{FF2B5EF4-FFF2-40B4-BE49-F238E27FC236}">
                    <a16:creationId xmlns="" xmlns:a16="http://schemas.microsoft.com/office/drawing/2014/main" xmlns:a14="http://schemas.microsoft.com/office/drawing/2010/main" id="{DF89F2F2-BCDF-0B4B-AB92-E4DC0DCFACB4}"/>
                  </a:ext>
                </a:extLst>
              </p:cNvPr>
              <p:cNvSpPr txBox="1">
                <a:spLocks noRot="1" noChangeAspect="1" noMove="1" noResize="1" noEditPoints="1" noAdjustHandles="1" noChangeArrowheads="1" noChangeShapeType="1" noTextEdit="1"/>
              </p:cNvSpPr>
              <p:nvPr/>
            </p:nvSpPr>
            <p:spPr bwMode="auto">
              <a:xfrm>
                <a:off x="323878" y="1196752"/>
                <a:ext cx="8499136" cy="2062103"/>
              </a:xfrm>
              <a:prstGeom prst="rect">
                <a:avLst/>
              </a:prstGeom>
              <a:blipFill rotWithShape="0">
                <a:blip r:embed="rId2"/>
                <a:stretch>
                  <a:fillRect l="-359" t="-885" r="-4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pic>
        <p:nvPicPr>
          <p:cNvPr id="17" name="Рисунок 16">
            <a:extLst>
              <a:ext uri="{FF2B5EF4-FFF2-40B4-BE49-F238E27FC236}">
                <a16:creationId xmlns:a16="http://schemas.microsoft.com/office/drawing/2014/main" id="{A3AFAB31-C8B3-FF4C-9FBE-9F8EB5DBC2EA}"/>
              </a:ext>
            </a:extLst>
          </p:cNvPr>
          <p:cNvPicPr>
            <a:picLocks noChangeAspect="1"/>
          </p:cNvPicPr>
          <p:nvPr/>
        </p:nvPicPr>
        <p:blipFill>
          <a:blip r:embed="rId3"/>
          <a:stretch>
            <a:fillRect/>
          </a:stretch>
        </p:blipFill>
        <p:spPr>
          <a:xfrm>
            <a:off x="971600" y="2741162"/>
            <a:ext cx="2909446" cy="3013888"/>
          </a:xfrm>
          <a:prstGeom prst="rect">
            <a:avLst/>
          </a:prstGeom>
        </p:spPr>
      </p:pic>
      <p:sp>
        <p:nvSpPr>
          <p:cNvPr id="18" name="TextBox 17">
            <a:extLst>
              <a:ext uri="{FF2B5EF4-FFF2-40B4-BE49-F238E27FC236}">
                <a16:creationId xmlns:a16="http://schemas.microsoft.com/office/drawing/2014/main" id="{08435F64-155B-584B-89CC-1EAD3CA12AD0}"/>
              </a:ext>
            </a:extLst>
          </p:cNvPr>
          <p:cNvSpPr txBox="1"/>
          <p:nvPr/>
        </p:nvSpPr>
        <p:spPr>
          <a:xfrm>
            <a:off x="179512" y="5848050"/>
            <a:ext cx="4248472" cy="738664"/>
          </a:xfrm>
          <a:prstGeom prst="rect">
            <a:avLst/>
          </a:prstGeom>
          <a:noFill/>
        </p:spPr>
        <p:txBody>
          <a:bodyPr wrap="square" rtlCol="0">
            <a:spAutoFit/>
          </a:bodyPr>
          <a:lstStyle/>
          <a:p>
            <a:pPr algn="ctr"/>
            <a:r>
              <a:rPr lang="ru-RU" sz="1400" b="1" dirty="0"/>
              <a:t>Схема теплообмена в рабочем пространстве дуговой сталеплавильной печи трехфазного тока с короткими дугами</a:t>
            </a:r>
            <a:endParaRPr lang="x-none" sz="1400" dirty="0"/>
          </a:p>
        </p:txBody>
      </p:sp>
      <p:pic>
        <p:nvPicPr>
          <p:cNvPr id="3" name="Рисунок 2">
            <a:extLst>
              <a:ext uri="{FF2B5EF4-FFF2-40B4-BE49-F238E27FC236}">
                <a16:creationId xmlns:a16="http://schemas.microsoft.com/office/drawing/2014/main" id="{326C059C-F4E5-114D-9FEC-D895CDEA95E7}"/>
              </a:ext>
            </a:extLst>
          </p:cNvPr>
          <p:cNvPicPr>
            <a:picLocks noChangeAspect="1"/>
          </p:cNvPicPr>
          <p:nvPr/>
        </p:nvPicPr>
        <p:blipFill>
          <a:blip r:embed="rId4"/>
          <a:stretch>
            <a:fillRect/>
          </a:stretch>
        </p:blipFill>
        <p:spPr>
          <a:xfrm>
            <a:off x="5796136" y="2769003"/>
            <a:ext cx="1714500" cy="444500"/>
          </a:xfrm>
          <a:prstGeom prst="rect">
            <a:avLst/>
          </a:prstGeom>
        </p:spPr>
      </p:pic>
      <p:sp>
        <p:nvSpPr>
          <p:cNvPr id="6" name="TextBox 5">
            <a:extLst>
              <a:ext uri="{FF2B5EF4-FFF2-40B4-BE49-F238E27FC236}">
                <a16:creationId xmlns:a16="http://schemas.microsoft.com/office/drawing/2014/main" id="{14721A82-6240-EB40-AE90-2C7A2E2D2B50}"/>
              </a:ext>
            </a:extLst>
          </p:cNvPr>
          <p:cNvSpPr txBox="1"/>
          <p:nvPr/>
        </p:nvSpPr>
        <p:spPr>
          <a:xfrm>
            <a:off x="4637966" y="3265386"/>
            <a:ext cx="4249568" cy="3139321"/>
          </a:xfrm>
          <a:prstGeom prst="rect">
            <a:avLst/>
          </a:prstGeom>
          <a:noFill/>
        </p:spPr>
        <p:txBody>
          <a:bodyPr wrap="square" rtlCol="0">
            <a:spAutoFit/>
          </a:bodyPr>
          <a:lstStyle/>
          <a:p>
            <a:r>
              <a:rPr lang="ru-RU" dirty="0"/>
              <a:t>І-</a:t>
            </a:r>
            <a:r>
              <a:rPr lang="ru-RU" dirty="0" err="1"/>
              <a:t>ші</a:t>
            </a:r>
            <a:r>
              <a:rPr lang="ru-RU" dirty="0"/>
              <a:t> </a:t>
            </a:r>
            <a:r>
              <a:rPr lang="ru-RU" dirty="0" err="1"/>
              <a:t>аймаққа</a:t>
            </a:r>
            <a:r>
              <a:rPr lang="ru-RU" dirty="0"/>
              <a:t> </a:t>
            </a:r>
            <a:r>
              <a:rPr lang="ru-RU" dirty="0" err="1"/>
              <a:t>түсетін</a:t>
            </a:r>
            <a:r>
              <a:rPr lang="ru-RU" dirty="0"/>
              <a:t> </a:t>
            </a:r>
            <a:r>
              <a:rPr lang="ru-RU" dirty="0" err="1"/>
              <a:t>сәулелі</a:t>
            </a:r>
            <a:r>
              <a:rPr lang="ru-RU" dirty="0"/>
              <a:t>  </a:t>
            </a:r>
            <a:r>
              <a:rPr lang="ru-RU" dirty="0" err="1"/>
              <a:t>ағынның</a:t>
            </a:r>
            <a:r>
              <a:rPr lang="ru-RU" dirty="0"/>
              <a:t> </a:t>
            </a:r>
            <a:r>
              <a:rPr lang="ru-RU" dirty="0" err="1"/>
              <a:t>бір</a:t>
            </a:r>
            <a:r>
              <a:rPr lang="ru-RU" dirty="0"/>
              <a:t> </a:t>
            </a:r>
            <a:r>
              <a:rPr lang="ru-RU" dirty="0" err="1"/>
              <a:t>бөлігі</a:t>
            </a:r>
            <a:r>
              <a:rPr lang="ru-RU" dirty="0"/>
              <a:t> осы </a:t>
            </a:r>
            <a:r>
              <a:rPr lang="ru-RU" dirty="0" err="1"/>
              <a:t>зонамен</a:t>
            </a:r>
            <a:r>
              <a:rPr lang="ru-RU" dirty="0"/>
              <a:t> </a:t>
            </a:r>
            <a:r>
              <a:rPr lang="ru-RU" dirty="0" err="1"/>
              <a:t>жұтылады</a:t>
            </a:r>
            <a:r>
              <a:rPr lang="ru-RU" dirty="0"/>
              <a:t>, ал </a:t>
            </a:r>
            <a:r>
              <a:rPr lang="ru-RU" dirty="0" err="1"/>
              <a:t>қалған</a:t>
            </a:r>
            <a:r>
              <a:rPr lang="ru-RU" dirty="0"/>
              <a:t> </a:t>
            </a:r>
            <a:r>
              <a:rPr lang="ru-RU" dirty="0" err="1"/>
              <a:t>бөлігі</a:t>
            </a:r>
            <a:r>
              <a:rPr lang="ru-RU" dirty="0"/>
              <a:t> i-</a:t>
            </a:r>
            <a:r>
              <a:rPr lang="ru-RU" dirty="0" err="1"/>
              <a:t>ші</a:t>
            </a:r>
            <a:r>
              <a:rPr lang="ru-RU" dirty="0"/>
              <a:t> </a:t>
            </a:r>
            <a:r>
              <a:rPr lang="ru-RU" dirty="0" err="1"/>
              <a:t>зонаның</a:t>
            </a:r>
            <a:r>
              <a:rPr lang="ru-RU" dirty="0"/>
              <a:t> </a:t>
            </a:r>
            <a:r>
              <a:rPr lang="ru-RU" dirty="0" err="1"/>
              <a:t>бетінен</a:t>
            </a:r>
            <a:r>
              <a:rPr lang="ru-RU" dirty="0"/>
              <a:t> </a:t>
            </a:r>
            <a:r>
              <a:rPr lang="ru-RU" dirty="0" err="1"/>
              <a:t>шағылысады</a:t>
            </a:r>
            <a:r>
              <a:rPr lang="ru-RU" dirty="0"/>
              <a:t>.</a:t>
            </a:r>
          </a:p>
          <a:p>
            <a:r>
              <a:rPr lang="ru-RU" dirty="0" err="1"/>
              <a:t>Сіңірілген</a:t>
            </a:r>
            <a:r>
              <a:rPr lang="ru-RU" dirty="0"/>
              <a:t> </a:t>
            </a:r>
            <a:r>
              <a:rPr lang="ru-RU" dirty="0" err="1"/>
              <a:t>сәулеленудің</a:t>
            </a:r>
            <a:r>
              <a:rPr lang="ru-RU" dirty="0"/>
              <a:t> </a:t>
            </a:r>
            <a:r>
              <a:rPr lang="ru-RU" dirty="0" err="1"/>
              <a:t>мөлшері</a:t>
            </a:r>
            <a:r>
              <a:rPr lang="ru-RU" dirty="0"/>
              <a:t> </a:t>
            </a:r>
            <a:r>
              <a:rPr lang="ru-RU" dirty="0" err="1"/>
              <a:t>келесі</a:t>
            </a:r>
            <a:r>
              <a:rPr lang="ru-RU" dirty="0"/>
              <a:t> </a:t>
            </a:r>
            <a:r>
              <a:rPr lang="ru-RU" dirty="0" err="1"/>
              <a:t>теңдікпен</a:t>
            </a:r>
            <a:r>
              <a:rPr lang="ru-RU" dirty="0"/>
              <a:t> </a:t>
            </a:r>
            <a:r>
              <a:rPr lang="ru-RU" dirty="0" err="1"/>
              <a:t>анықталады</a:t>
            </a:r>
            <a:r>
              <a:rPr lang="ru-RU" dirty="0"/>
              <a:t>:</a:t>
            </a:r>
          </a:p>
          <a:p>
            <a:endParaRPr lang="kk-KZ" dirty="0"/>
          </a:p>
          <a:p>
            <a:endParaRPr lang="kk-KZ" dirty="0"/>
          </a:p>
          <a:p>
            <a:endParaRPr lang="ru-RU" dirty="0"/>
          </a:p>
          <a:p>
            <a:r>
              <a:rPr lang="ru-RU" dirty="0" err="1"/>
              <a:t>мұндағы</a:t>
            </a:r>
            <a:r>
              <a:rPr lang="ru-RU" dirty="0"/>
              <a:t> </a:t>
            </a:r>
            <a:r>
              <a:rPr lang="ru-RU" dirty="0" err="1"/>
              <a:t>Аi</a:t>
            </a:r>
            <a:r>
              <a:rPr lang="ru-RU" dirty="0"/>
              <a:t> - i-</a:t>
            </a:r>
            <a:r>
              <a:rPr lang="ru-RU" dirty="0" err="1"/>
              <a:t>ші</a:t>
            </a:r>
            <a:r>
              <a:rPr lang="ru-RU" dirty="0"/>
              <a:t> </a:t>
            </a:r>
            <a:r>
              <a:rPr lang="ru-RU" dirty="0" err="1"/>
              <a:t>аймақтың</a:t>
            </a:r>
            <a:r>
              <a:rPr lang="ru-RU" dirty="0"/>
              <a:t> </a:t>
            </a:r>
            <a:r>
              <a:rPr lang="ru-RU" dirty="0" err="1"/>
              <a:t>жұтылу</a:t>
            </a:r>
            <a:r>
              <a:rPr lang="ru-RU" dirty="0"/>
              <a:t> </a:t>
            </a:r>
            <a:r>
              <a:rPr lang="ru-RU" dirty="0" err="1"/>
              <a:t>коэффициенті</a:t>
            </a:r>
            <a:endParaRPr lang="x-none" dirty="0"/>
          </a:p>
        </p:txBody>
      </p:sp>
      <p:pic>
        <p:nvPicPr>
          <p:cNvPr id="7" name="Рисунок 6">
            <a:extLst>
              <a:ext uri="{FF2B5EF4-FFF2-40B4-BE49-F238E27FC236}">
                <a16:creationId xmlns:a16="http://schemas.microsoft.com/office/drawing/2014/main" id="{EDEAFD65-0F2C-7949-AA1E-7B179264ED76}"/>
              </a:ext>
            </a:extLst>
          </p:cNvPr>
          <p:cNvPicPr>
            <a:picLocks noChangeAspect="1"/>
          </p:cNvPicPr>
          <p:nvPr/>
        </p:nvPicPr>
        <p:blipFill>
          <a:blip r:embed="rId5"/>
          <a:stretch>
            <a:fillRect/>
          </a:stretch>
        </p:blipFill>
        <p:spPr>
          <a:xfrm>
            <a:off x="5905500" y="5269775"/>
            <a:ext cx="1714500" cy="444500"/>
          </a:xfrm>
          <a:prstGeom prst="rect">
            <a:avLst/>
          </a:prstGeom>
        </p:spPr>
      </p:pic>
    </p:spTree>
    <p:extLst>
      <p:ext uri="{BB962C8B-B14F-4D97-AF65-F5344CB8AC3E}">
        <p14:creationId xmlns:p14="http://schemas.microsoft.com/office/powerpoint/2010/main" val="990335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37</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a:p>
            <a:pPr>
              <a:defRPr/>
            </a:pP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22432" y="1182341"/>
            <a:ext cx="849913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a:t>І-</a:t>
            </a:r>
            <a:r>
              <a:rPr lang="ru-RU" dirty="0" err="1"/>
              <a:t>ші</a:t>
            </a:r>
            <a:r>
              <a:rPr lang="ru-RU" dirty="0"/>
              <a:t> </a:t>
            </a:r>
            <a:r>
              <a:rPr lang="ru-RU" dirty="0" err="1"/>
              <a:t>аймақ</a:t>
            </a:r>
            <a:r>
              <a:rPr lang="ru-RU" dirty="0"/>
              <a:t> </a:t>
            </a:r>
            <a:r>
              <a:rPr lang="ru-RU" dirty="0" err="1"/>
              <a:t>мөлдір</a:t>
            </a:r>
            <a:r>
              <a:rPr lang="ru-RU" dirty="0"/>
              <a:t> </a:t>
            </a:r>
            <a:r>
              <a:rPr lang="ru-RU" dirty="0" err="1"/>
              <a:t>емес</a:t>
            </a:r>
            <a:r>
              <a:rPr lang="ru-RU" dirty="0"/>
              <a:t> </a:t>
            </a:r>
            <a:r>
              <a:rPr lang="ru-RU" dirty="0" err="1"/>
              <a:t>болғандықтан</a:t>
            </a:r>
            <a:r>
              <a:rPr lang="ru-RU" dirty="0"/>
              <a:t>, </a:t>
            </a:r>
            <a:r>
              <a:rPr lang="ru-RU" dirty="0" err="1"/>
              <a:t>сәуленің</a:t>
            </a:r>
            <a:r>
              <a:rPr lang="ru-RU" dirty="0"/>
              <a:t> </a:t>
            </a:r>
            <a:r>
              <a:rPr lang="ru-RU" dirty="0" err="1"/>
              <a:t>шағылысуын</a:t>
            </a:r>
            <a:r>
              <a:rPr lang="ru-RU" dirty="0"/>
              <a:t> </a:t>
            </a:r>
            <a:r>
              <a:rPr lang="ru-RU" dirty="0" err="1"/>
              <a:t>келесідей</a:t>
            </a:r>
            <a:r>
              <a:rPr lang="ru-RU" dirty="0"/>
              <a:t> </a:t>
            </a:r>
            <a:r>
              <a:rPr lang="ru-RU" dirty="0" err="1"/>
              <a:t>табамыз</a:t>
            </a:r>
            <a:r>
              <a:rPr lang="ru-RU" dirty="0"/>
              <a:t>:</a:t>
            </a:r>
          </a:p>
          <a:p>
            <a:endParaRPr lang="ru-RU" dirty="0"/>
          </a:p>
          <a:p>
            <a:endParaRPr lang="ru-RU" dirty="0"/>
          </a:p>
          <a:p>
            <a:r>
              <a:rPr lang="ru-RU" dirty="0" err="1"/>
              <a:t>мұндағы</a:t>
            </a:r>
            <a:r>
              <a:rPr lang="ru-RU" dirty="0"/>
              <a:t> </a:t>
            </a:r>
            <a:r>
              <a:rPr lang="ru-RU" dirty="0" err="1"/>
              <a:t>Ri</a:t>
            </a:r>
            <a:r>
              <a:rPr lang="ru-RU" dirty="0"/>
              <a:t> - i-</a:t>
            </a:r>
            <a:r>
              <a:rPr lang="ru-RU" dirty="0" err="1"/>
              <a:t>ші</a:t>
            </a:r>
            <a:r>
              <a:rPr lang="ru-RU" dirty="0"/>
              <a:t> </a:t>
            </a:r>
            <a:r>
              <a:rPr lang="ru-RU" dirty="0" err="1"/>
              <a:t>аймақтың</a:t>
            </a:r>
            <a:r>
              <a:rPr lang="ru-RU" dirty="0"/>
              <a:t> </a:t>
            </a:r>
            <a:r>
              <a:rPr lang="ru-RU" dirty="0" err="1"/>
              <a:t>шағылысу</a:t>
            </a:r>
            <a:r>
              <a:rPr lang="ru-RU" dirty="0"/>
              <a:t> </a:t>
            </a:r>
            <a:r>
              <a:rPr lang="ru-RU" dirty="0" err="1"/>
              <a:t>коэффициенті</a:t>
            </a:r>
            <a:r>
              <a:rPr lang="ru-RU" dirty="0"/>
              <a:t>.</a:t>
            </a:r>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a:p>
            <a:pPr algn="just"/>
            <a:endParaRPr lang="ru-RU" dirty="0"/>
          </a:p>
        </p:txBody>
      </p:sp>
      <p:pic>
        <p:nvPicPr>
          <p:cNvPr id="17" name="Рисунок 16">
            <a:extLst>
              <a:ext uri="{FF2B5EF4-FFF2-40B4-BE49-F238E27FC236}">
                <a16:creationId xmlns:a16="http://schemas.microsoft.com/office/drawing/2014/main" id="{A3AFAB31-C8B3-FF4C-9FBE-9F8EB5DBC2EA}"/>
              </a:ext>
            </a:extLst>
          </p:cNvPr>
          <p:cNvPicPr>
            <a:picLocks noChangeAspect="1"/>
          </p:cNvPicPr>
          <p:nvPr/>
        </p:nvPicPr>
        <p:blipFill>
          <a:blip r:embed="rId2"/>
          <a:stretch>
            <a:fillRect/>
          </a:stretch>
        </p:blipFill>
        <p:spPr>
          <a:xfrm>
            <a:off x="971600" y="2741162"/>
            <a:ext cx="2909446" cy="3013888"/>
          </a:xfrm>
          <a:prstGeom prst="rect">
            <a:avLst/>
          </a:prstGeom>
        </p:spPr>
      </p:pic>
      <p:sp>
        <p:nvSpPr>
          <p:cNvPr id="18" name="TextBox 17">
            <a:extLst>
              <a:ext uri="{FF2B5EF4-FFF2-40B4-BE49-F238E27FC236}">
                <a16:creationId xmlns:a16="http://schemas.microsoft.com/office/drawing/2014/main" id="{08435F64-155B-584B-89CC-1EAD3CA12AD0}"/>
              </a:ext>
            </a:extLst>
          </p:cNvPr>
          <p:cNvSpPr txBox="1"/>
          <p:nvPr/>
        </p:nvSpPr>
        <p:spPr>
          <a:xfrm>
            <a:off x="275260" y="5576014"/>
            <a:ext cx="4248472" cy="738664"/>
          </a:xfrm>
          <a:prstGeom prst="rect">
            <a:avLst/>
          </a:prstGeom>
          <a:noFill/>
        </p:spPr>
        <p:txBody>
          <a:bodyPr wrap="square" rtlCol="0">
            <a:spAutoFit/>
          </a:bodyPr>
          <a:lstStyle/>
          <a:p>
            <a:pPr algn="ctr"/>
            <a:r>
              <a:rPr lang="ru-RU" sz="1400" b="1" dirty="0"/>
              <a:t>Схема теплообмена в рабочем пространстве дуговой сталеплавильной печи трехфазного тока с короткими дугами</a:t>
            </a:r>
            <a:endParaRPr lang="x-none" sz="1400" dirty="0"/>
          </a:p>
        </p:txBody>
      </p:sp>
      <p:sp>
        <p:nvSpPr>
          <p:cNvPr id="6" name="TextBox 5">
            <a:extLst>
              <a:ext uri="{FF2B5EF4-FFF2-40B4-BE49-F238E27FC236}">
                <a16:creationId xmlns:a16="http://schemas.microsoft.com/office/drawing/2014/main" id="{14721A82-6240-EB40-AE90-2C7A2E2D2B50}"/>
              </a:ext>
            </a:extLst>
          </p:cNvPr>
          <p:cNvSpPr txBox="1"/>
          <p:nvPr/>
        </p:nvSpPr>
        <p:spPr>
          <a:xfrm>
            <a:off x="4437232" y="2796625"/>
            <a:ext cx="4384336" cy="2862322"/>
          </a:xfrm>
          <a:prstGeom prst="rect">
            <a:avLst/>
          </a:prstGeom>
          <a:noFill/>
        </p:spPr>
        <p:txBody>
          <a:bodyPr wrap="square" rtlCol="0">
            <a:spAutoFit/>
          </a:bodyPr>
          <a:lstStyle/>
          <a:p>
            <a:pPr algn="just"/>
            <a:r>
              <a:rPr lang="ru-RU" dirty="0"/>
              <a:t>Температура мен </a:t>
            </a:r>
            <a:r>
              <a:rPr lang="ru-RU" dirty="0" err="1"/>
              <a:t>аймақтардың</a:t>
            </a:r>
            <a:r>
              <a:rPr lang="ru-RU" dirty="0"/>
              <a:t> </a:t>
            </a:r>
            <a:r>
              <a:rPr lang="ru-RU" dirty="0" err="1"/>
              <a:t>сәуле</a:t>
            </a:r>
            <a:r>
              <a:rPr lang="ru-RU" dirty="0"/>
              <a:t> </a:t>
            </a:r>
            <a:r>
              <a:rPr lang="ru-RU" dirty="0" err="1"/>
              <a:t>шығару</a:t>
            </a:r>
            <a:r>
              <a:rPr lang="ru-RU" dirty="0"/>
              <a:t> </a:t>
            </a:r>
            <a:r>
              <a:rPr lang="ru-RU" dirty="0" err="1"/>
              <a:t>дәрежелері</a:t>
            </a:r>
            <a:r>
              <a:rPr lang="ru-RU" dirty="0"/>
              <a:t> </a:t>
            </a:r>
            <a:r>
              <a:rPr lang="ru-RU" dirty="0" err="1"/>
              <a:t>тең</a:t>
            </a:r>
            <a:r>
              <a:rPr lang="ru-RU" dirty="0"/>
              <a:t> </a:t>
            </a:r>
            <a:r>
              <a:rPr lang="ru-RU" dirty="0" err="1"/>
              <a:t>болған</a:t>
            </a:r>
            <a:r>
              <a:rPr lang="ru-RU" dirty="0"/>
              <a:t> </a:t>
            </a:r>
            <a:r>
              <a:rPr lang="ru-RU" dirty="0" err="1"/>
              <a:t>жағдайда</a:t>
            </a:r>
            <a:r>
              <a:rPr lang="ru-RU" dirty="0"/>
              <a:t>, i-</a:t>
            </a:r>
            <a:r>
              <a:rPr lang="ru-RU" dirty="0" err="1"/>
              <a:t>ші</a:t>
            </a:r>
            <a:r>
              <a:rPr lang="ru-RU" dirty="0"/>
              <a:t> </a:t>
            </a:r>
            <a:r>
              <a:rPr lang="ru-RU" dirty="0" err="1"/>
              <a:t>аймақтан</a:t>
            </a:r>
            <a:r>
              <a:rPr lang="ru-RU" dirty="0"/>
              <a:t> j-</a:t>
            </a:r>
            <a:r>
              <a:rPr lang="ru-RU" dirty="0" err="1"/>
              <a:t>шіге</a:t>
            </a:r>
            <a:r>
              <a:rPr lang="ru-RU" dirty="0"/>
              <a:t> </a:t>
            </a:r>
            <a:r>
              <a:rPr lang="ru-RU" dirty="0" err="1"/>
              <a:t>дейін</a:t>
            </a:r>
            <a:r>
              <a:rPr lang="ru-RU" dirty="0"/>
              <a:t> </a:t>
            </a:r>
            <a:r>
              <a:rPr lang="ru-RU" dirty="0" err="1"/>
              <a:t>түсетін</a:t>
            </a:r>
            <a:r>
              <a:rPr lang="ru-RU" dirty="0"/>
              <a:t> энергия </a:t>
            </a:r>
            <a:r>
              <a:rPr lang="ru-RU" dirty="0" err="1"/>
              <a:t>мөлшері</a:t>
            </a:r>
            <a:r>
              <a:rPr lang="ru-RU" dirty="0"/>
              <a:t> j- </a:t>
            </a:r>
            <a:r>
              <a:rPr lang="ru-RU" dirty="0" err="1"/>
              <a:t>ден</a:t>
            </a:r>
            <a:r>
              <a:rPr lang="ru-RU" dirty="0"/>
              <a:t> </a:t>
            </a:r>
            <a:r>
              <a:rPr lang="ru-RU" dirty="0" err="1"/>
              <a:t>түскен</a:t>
            </a:r>
            <a:r>
              <a:rPr lang="ru-RU" dirty="0"/>
              <a:t> </a:t>
            </a:r>
            <a:r>
              <a:rPr lang="ru-RU" dirty="0" err="1"/>
              <a:t>энергияға</a:t>
            </a:r>
            <a:r>
              <a:rPr lang="ru-RU" dirty="0"/>
              <a:t> </a:t>
            </a:r>
            <a:r>
              <a:rPr lang="ru-RU" dirty="0" err="1"/>
              <a:t>тең</a:t>
            </a:r>
            <a:r>
              <a:rPr lang="ru-RU" dirty="0"/>
              <a:t> </a:t>
            </a:r>
            <a:r>
              <a:rPr lang="ru-RU" dirty="0" err="1"/>
              <a:t>болатындығын</a:t>
            </a:r>
            <a:r>
              <a:rPr lang="ru-RU" dirty="0"/>
              <a:t> </a:t>
            </a:r>
            <a:r>
              <a:rPr lang="ru-RU" dirty="0" err="1"/>
              <a:t>ескеру</a:t>
            </a:r>
            <a:r>
              <a:rPr lang="ru-RU" dirty="0"/>
              <a:t> </a:t>
            </a:r>
            <a:r>
              <a:rPr lang="ru-RU" dirty="0" err="1"/>
              <a:t>керек</a:t>
            </a:r>
            <a:r>
              <a:rPr lang="ru-RU" dirty="0"/>
              <a:t>. i-</a:t>
            </a:r>
            <a:r>
              <a:rPr lang="ru-RU" dirty="0" err="1"/>
              <a:t>ші</a:t>
            </a:r>
            <a:r>
              <a:rPr lang="ru-RU" dirty="0"/>
              <a:t> </a:t>
            </a:r>
            <a:r>
              <a:rPr lang="ru-RU" dirty="0" err="1"/>
              <a:t>аймаққа</a:t>
            </a:r>
            <a:r>
              <a:rPr lang="ru-RU" dirty="0"/>
              <a:t> </a:t>
            </a:r>
            <a:r>
              <a:rPr lang="ru-RU" dirty="0" err="1"/>
              <a:t>дейінгі</a:t>
            </a:r>
            <a:r>
              <a:rPr lang="ru-RU" dirty="0"/>
              <a:t> </a:t>
            </a:r>
            <a:r>
              <a:rPr lang="ru-RU" dirty="0" err="1"/>
              <a:t>аймақ</a:t>
            </a:r>
            <a:r>
              <a:rPr lang="ru-RU" dirty="0"/>
              <a:t>:</a:t>
            </a:r>
          </a:p>
          <a:p>
            <a:pPr algn="just"/>
            <a:endParaRPr lang="en-US" dirty="0"/>
          </a:p>
          <a:p>
            <a:pPr algn="just"/>
            <a:endParaRPr lang="en-US" dirty="0"/>
          </a:p>
          <a:p>
            <a:pPr algn="just"/>
            <a:r>
              <a:rPr lang="ru-RU" dirty="0" err="1"/>
              <a:t>Бұл</a:t>
            </a:r>
            <a:r>
              <a:rPr lang="ru-RU" dirty="0"/>
              <a:t> </a:t>
            </a:r>
            <a:r>
              <a:rPr lang="ru-RU" dirty="0" err="1"/>
              <a:t>сәулелік</a:t>
            </a:r>
            <a:r>
              <a:rPr lang="ru-RU" dirty="0"/>
              <a:t> </a:t>
            </a:r>
            <a:r>
              <a:rPr lang="ru-RU" dirty="0" err="1"/>
              <a:t>ағындардың</a:t>
            </a:r>
            <a:r>
              <a:rPr lang="ru-RU" dirty="0"/>
              <a:t> </a:t>
            </a:r>
            <a:r>
              <a:rPr lang="ru-RU" dirty="0" err="1"/>
              <a:t>өзара</a:t>
            </a:r>
            <a:r>
              <a:rPr lang="ru-RU" dirty="0"/>
              <a:t> </a:t>
            </a:r>
            <a:r>
              <a:rPr lang="ru-RU" dirty="0" err="1"/>
              <a:t>қасиетінен</a:t>
            </a:r>
            <a:r>
              <a:rPr lang="ru-RU" dirty="0"/>
              <a:t> </a:t>
            </a:r>
            <a:r>
              <a:rPr lang="ru-RU" dirty="0" err="1"/>
              <a:t>туындайды</a:t>
            </a:r>
            <a:r>
              <a:rPr lang="ru-RU" dirty="0"/>
              <a:t>. </a:t>
            </a:r>
          </a:p>
        </p:txBody>
      </p:sp>
      <p:pic>
        <p:nvPicPr>
          <p:cNvPr id="4" name="Рисунок 3">
            <a:extLst>
              <a:ext uri="{FF2B5EF4-FFF2-40B4-BE49-F238E27FC236}">
                <a16:creationId xmlns:a16="http://schemas.microsoft.com/office/drawing/2014/main" id="{988F0756-746C-0E4B-950B-0CF473369C6A}"/>
              </a:ext>
            </a:extLst>
          </p:cNvPr>
          <p:cNvPicPr>
            <a:picLocks noChangeAspect="1"/>
          </p:cNvPicPr>
          <p:nvPr/>
        </p:nvPicPr>
        <p:blipFill>
          <a:blip r:embed="rId3"/>
          <a:stretch>
            <a:fillRect/>
          </a:stretch>
        </p:blipFill>
        <p:spPr>
          <a:xfrm>
            <a:off x="2796034" y="1792497"/>
            <a:ext cx="3263900" cy="444500"/>
          </a:xfrm>
          <a:prstGeom prst="rect">
            <a:avLst/>
          </a:prstGeom>
        </p:spPr>
      </p:pic>
      <p:pic>
        <p:nvPicPr>
          <p:cNvPr id="5" name="Рисунок 4">
            <a:extLst>
              <a:ext uri="{FF2B5EF4-FFF2-40B4-BE49-F238E27FC236}">
                <a16:creationId xmlns:a16="http://schemas.microsoft.com/office/drawing/2014/main" id="{C19E2D58-E0FE-3948-8CCE-0F10324139D9}"/>
              </a:ext>
            </a:extLst>
          </p:cNvPr>
          <p:cNvPicPr>
            <a:picLocks noChangeAspect="1"/>
          </p:cNvPicPr>
          <p:nvPr/>
        </p:nvPicPr>
        <p:blipFill>
          <a:blip r:embed="rId4"/>
          <a:stretch>
            <a:fillRect/>
          </a:stretch>
        </p:blipFill>
        <p:spPr>
          <a:xfrm>
            <a:off x="5758989" y="4599552"/>
            <a:ext cx="1219200" cy="444500"/>
          </a:xfrm>
          <a:prstGeom prst="rect">
            <a:avLst/>
          </a:prstGeom>
        </p:spPr>
      </p:pic>
    </p:spTree>
    <p:extLst>
      <p:ext uri="{BB962C8B-B14F-4D97-AF65-F5344CB8AC3E}">
        <p14:creationId xmlns:p14="http://schemas.microsoft.com/office/powerpoint/2010/main" val="33861357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38</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a:p>
            <a:pPr>
              <a:defRPr/>
            </a:pP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22432" y="1263752"/>
            <a:ext cx="849913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a:t>СДСП бос </a:t>
            </a:r>
            <a:r>
              <a:rPr lang="ru-RU" dirty="0" err="1"/>
              <a:t>кеңістігінің</a:t>
            </a:r>
            <a:r>
              <a:rPr lang="ru-RU" dirty="0"/>
              <a:t> i-</a:t>
            </a:r>
            <a:r>
              <a:rPr lang="ru-RU" dirty="0" err="1"/>
              <a:t>ші</a:t>
            </a:r>
            <a:r>
              <a:rPr lang="ru-RU" dirty="0"/>
              <a:t> </a:t>
            </a:r>
            <a:r>
              <a:rPr lang="ru-RU" dirty="0" err="1"/>
              <a:t>аймағының</a:t>
            </a:r>
            <a:r>
              <a:rPr lang="ru-RU" dirty="0"/>
              <a:t> </a:t>
            </a:r>
            <a:r>
              <a:rPr lang="ru-RU" dirty="0" err="1"/>
              <a:t>жылу</a:t>
            </a:r>
            <a:r>
              <a:rPr lang="ru-RU" dirty="0"/>
              <a:t> </a:t>
            </a:r>
            <a:r>
              <a:rPr lang="ru-RU" dirty="0" err="1"/>
              <a:t>алмасуының</a:t>
            </a:r>
            <a:r>
              <a:rPr lang="ru-RU" dirty="0"/>
              <a:t> </a:t>
            </a:r>
            <a:r>
              <a:rPr lang="ru-RU" dirty="0" err="1"/>
              <a:t>жалпы</a:t>
            </a:r>
            <a:r>
              <a:rPr lang="ru-RU" dirty="0"/>
              <a:t> </a:t>
            </a:r>
            <a:r>
              <a:rPr lang="ru-RU" dirty="0" err="1"/>
              <a:t>эффектісі</a:t>
            </a:r>
            <a:r>
              <a:rPr lang="ru-RU" dirty="0"/>
              <a:t> -  </a:t>
            </a:r>
            <a:r>
              <a:rPr lang="ru-RU" dirty="0" err="1"/>
              <a:t>жылу</a:t>
            </a:r>
            <a:r>
              <a:rPr lang="ru-RU" dirty="0"/>
              <a:t> </a:t>
            </a:r>
            <a:r>
              <a:rPr lang="ru-RU" dirty="0" err="1"/>
              <a:t>алмасу</a:t>
            </a:r>
            <a:r>
              <a:rPr lang="ru-RU" dirty="0"/>
              <a:t> </a:t>
            </a:r>
            <a:r>
              <a:rPr lang="ru-RU" dirty="0" err="1"/>
              <a:t>нәтижесі</a:t>
            </a:r>
            <a:r>
              <a:rPr lang="ru-RU" dirty="0"/>
              <a:t> - осы зона </a:t>
            </a:r>
            <a:r>
              <a:rPr lang="ru-RU" dirty="0" err="1"/>
              <a:t>басқа</a:t>
            </a:r>
            <a:r>
              <a:rPr lang="ru-RU" dirty="0"/>
              <a:t> </a:t>
            </a:r>
            <a:r>
              <a:rPr lang="ru-RU" dirty="0" err="1"/>
              <a:t>зоналардың</a:t>
            </a:r>
            <a:r>
              <a:rPr lang="ru-RU" dirty="0"/>
              <a:t> </a:t>
            </a:r>
            <a:r>
              <a:rPr lang="ru-RU" dirty="0" err="1"/>
              <a:t>сәулеленуінен</a:t>
            </a:r>
            <a:r>
              <a:rPr lang="ru-RU" dirty="0"/>
              <a:t> </a:t>
            </a:r>
            <a:r>
              <a:rPr lang="ru-RU" dirty="0" err="1"/>
              <a:t>жұтылатын</a:t>
            </a:r>
            <a:r>
              <a:rPr lang="ru-RU" dirty="0"/>
              <a:t> энергия мен осы </a:t>
            </a:r>
            <a:r>
              <a:rPr lang="ru-RU" dirty="0" err="1"/>
              <a:t>аймақтың</a:t>
            </a:r>
            <a:r>
              <a:rPr lang="ru-RU" dirty="0"/>
              <a:t> </a:t>
            </a:r>
            <a:r>
              <a:rPr lang="ru-RU" dirty="0" err="1"/>
              <a:t>басқа</a:t>
            </a:r>
            <a:r>
              <a:rPr lang="ru-RU" dirty="0"/>
              <a:t> </a:t>
            </a:r>
            <a:r>
              <a:rPr lang="ru-RU" dirty="0" err="1"/>
              <a:t>аймақтарға</a:t>
            </a:r>
            <a:r>
              <a:rPr lang="ru-RU" dirty="0"/>
              <a:t> </a:t>
            </a:r>
            <a:r>
              <a:rPr lang="ru-RU" dirty="0" err="1"/>
              <a:t>жіберетін</a:t>
            </a:r>
            <a:r>
              <a:rPr lang="ru-RU" dirty="0"/>
              <a:t> </a:t>
            </a:r>
            <a:r>
              <a:rPr lang="ru-RU" dirty="0" err="1"/>
              <a:t>тиімді</a:t>
            </a:r>
            <a:r>
              <a:rPr lang="ru-RU" dirty="0"/>
              <a:t> </a:t>
            </a:r>
            <a:r>
              <a:rPr lang="ru-RU" dirty="0" err="1"/>
              <a:t>энергиясы</a:t>
            </a:r>
            <a:r>
              <a:rPr lang="ru-RU" dirty="0"/>
              <a:t> </a:t>
            </a:r>
            <a:r>
              <a:rPr lang="ru-RU" dirty="0" err="1"/>
              <a:t>арасындағы</a:t>
            </a:r>
            <a:r>
              <a:rPr lang="ru-RU" dirty="0"/>
              <a:t> </a:t>
            </a:r>
            <a:r>
              <a:rPr lang="ru-RU" dirty="0" err="1"/>
              <a:t>қатынасқа</a:t>
            </a:r>
            <a:r>
              <a:rPr lang="ru-RU" dirty="0"/>
              <a:t> </a:t>
            </a:r>
            <a:r>
              <a:rPr lang="ru-RU" dirty="0" err="1"/>
              <a:t>байланысты</a:t>
            </a:r>
            <a:r>
              <a:rPr lang="ru-RU" dirty="0"/>
              <a:t>.</a:t>
            </a:r>
          </a:p>
          <a:p>
            <a:r>
              <a:rPr lang="ru-RU" dirty="0" err="1"/>
              <a:t>Соңғысы</a:t>
            </a:r>
            <a:r>
              <a:rPr lang="ru-RU" dirty="0"/>
              <a:t> </a:t>
            </a:r>
            <a:r>
              <a:rPr lang="ru-RU" dirty="0" err="1"/>
              <a:t>аймақтың</a:t>
            </a:r>
            <a:r>
              <a:rPr lang="ru-RU" dirty="0"/>
              <a:t> </a:t>
            </a:r>
            <a:r>
              <a:rPr lang="ru-RU" dirty="0" err="1"/>
              <a:t>меншікті</a:t>
            </a:r>
            <a:r>
              <a:rPr lang="ru-RU" dirty="0"/>
              <a:t> </a:t>
            </a:r>
            <a:r>
              <a:rPr lang="ru-RU" dirty="0" err="1"/>
              <a:t>сәулелену</a:t>
            </a:r>
            <a:r>
              <a:rPr lang="ru-RU" dirty="0"/>
              <a:t> </a:t>
            </a:r>
            <a:r>
              <a:rPr lang="ru-RU" dirty="0" err="1"/>
              <a:t>ағынынан</a:t>
            </a:r>
            <a:r>
              <a:rPr lang="ru-RU" dirty="0"/>
              <a:t> </a:t>
            </a:r>
            <a:r>
              <a:rPr lang="ru-RU" dirty="0" err="1"/>
              <a:t>және</a:t>
            </a:r>
            <a:r>
              <a:rPr lang="ru-RU" dirty="0"/>
              <a:t> </a:t>
            </a:r>
            <a:r>
              <a:rPr lang="ru-RU" dirty="0" err="1"/>
              <a:t>одан</a:t>
            </a:r>
            <a:r>
              <a:rPr lang="ru-RU" dirty="0"/>
              <a:t> </a:t>
            </a:r>
            <a:r>
              <a:rPr lang="ru-RU" dirty="0" err="1"/>
              <a:t>шағылысқан</a:t>
            </a:r>
            <a:r>
              <a:rPr lang="ru-RU" dirty="0"/>
              <a:t> </a:t>
            </a:r>
            <a:r>
              <a:rPr lang="ru-RU" dirty="0" err="1"/>
              <a:t>ағыннан</a:t>
            </a:r>
            <a:r>
              <a:rPr lang="ru-RU" dirty="0"/>
              <a:t> </a:t>
            </a:r>
            <a:r>
              <a:rPr lang="ru-RU" dirty="0" err="1"/>
              <a:t>тұрады</a:t>
            </a:r>
            <a:r>
              <a:rPr lang="ru-RU" dirty="0"/>
              <a:t>:</a:t>
            </a:r>
          </a:p>
          <a:p>
            <a:pPr algn="just"/>
            <a:endParaRPr lang="en-US" dirty="0"/>
          </a:p>
          <a:p>
            <a:pPr algn="just"/>
            <a:endParaRPr lang="en-US" dirty="0"/>
          </a:p>
          <a:p>
            <a:pPr algn="just"/>
            <a:endParaRPr lang="en-US" dirty="0"/>
          </a:p>
          <a:p>
            <a:pPr algn="just"/>
            <a:endParaRPr lang="en-US" dirty="0"/>
          </a:p>
          <a:p>
            <a:pPr algn="just"/>
            <a:r>
              <a:rPr lang="ru-RU" dirty="0" err="1"/>
              <a:t>мұндағы</a:t>
            </a:r>
            <a:r>
              <a:rPr lang="ru-RU" dirty="0"/>
              <a:t> </a:t>
            </a:r>
            <a:r>
              <a:rPr lang="en-US" dirty="0"/>
              <a:t> q</a:t>
            </a:r>
            <a:r>
              <a:rPr lang="en-US" baseline="-25000" dirty="0"/>
              <a:t>i</a:t>
            </a:r>
            <a:r>
              <a:rPr lang="ru-RU" baseline="-25000" dirty="0"/>
              <a:t>Э</a:t>
            </a:r>
            <a:r>
              <a:rPr lang="ru-RU" i="1" dirty="0"/>
              <a:t>,</a:t>
            </a:r>
            <a:r>
              <a:rPr lang="ru-RU" dirty="0"/>
              <a:t> </a:t>
            </a:r>
            <a:r>
              <a:rPr lang="en-US" dirty="0"/>
              <a:t> q</a:t>
            </a:r>
            <a:r>
              <a:rPr lang="en-US" baseline="-25000" dirty="0"/>
              <a:t>i</a:t>
            </a:r>
            <a:r>
              <a:rPr lang="ru-RU" baseline="-25000" dirty="0"/>
              <a:t>С</a:t>
            </a:r>
            <a:r>
              <a:rPr lang="ru-RU" dirty="0"/>
              <a:t>, </a:t>
            </a:r>
            <a:r>
              <a:rPr lang="en-US" dirty="0"/>
              <a:t>q</a:t>
            </a:r>
            <a:r>
              <a:rPr lang="en-US" baseline="-25000" dirty="0"/>
              <a:t>i</a:t>
            </a:r>
            <a:r>
              <a:rPr lang="ru-RU" baseline="-25000" dirty="0"/>
              <a:t>0</a:t>
            </a:r>
            <a:r>
              <a:rPr lang="ru-RU" dirty="0"/>
              <a:t> - </a:t>
            </a:r>
            <a:r>
              <a:rPr lang="ru-RU" dirty="0" err="1"/>
              <a:t>эффективті</a:t>
            </a:r>
            <a:r>
              <a:rPr lang="ru-RU" dirty="0"/>
              <a:t>, </a:t>
            </a:r>
            <a:r>
              <a:rPr lang="ru-RU" dirty="0" err="1"/>
              <a:t>меншікті</a:t>
            </a:r>
            <a:r>
              <a:rPr lang="ru-RU" dirty="0"/>
              <a:t> </a:t>
            </a:r>
            <a:r>
              <a:rPr lang="ru-RU" dirty="0" err="1"/>
              <a:t>және</a:t>
            </a:r>
            <a:r>
              <a:rPr lang="ru-RU" dirty="0"/>
              <a:t> г-</a:t>
            </a:r>
            <a:r>
              <a:rPr lang="ru-RU" dirty="0" err="1"/>
              <a:t>аймақтан</a:t>
            </a:r>
            <a:r>
              <a:rPr lang="ru-RU" dirty="0"/>
              <a:t> </a:t>
            </a:r>
            <a:r>
              <a:rPr lang="ru-RU" dirty="0" err="1"/>
              <a:t>шағылған</a:t>
            </a:r>
            <a:r>
              <a:rPr lang="ru-RU" dirty="0"/>
              <a:t> </a:t>
            </a:r>
            <a:r>
              <a:rPr lang="ru-RU" dirty="0" err="1"/>
              <a:t>сәулелі</a:t>
            </a:r>
            <a:r>
              <a:rPr lang="ru-RU" dirty="0"/>
              <a:t> </a:t>
            </a:r>
            <a:r>
              <a:rPr lang="ru-RU" dirty="0" err="1"/>
              <a:t>ағындар</a:t>
            </a:r>
            <a:r>
              <a:rPr lang="ru-RU" dirty="0"/>
              <a:t> </a:t>
            </a:r>
            <a:r>
              <a:rPr lang="ru-RU" dirty="0" err="1"/>
              <a:t>тығыздығы</a:t>
            </a:r>
            <a:r>
              <a:rPr lang="ru-RU" dirty="0"/>
              <a:t>.</a:t>
            </a:r>
          </a:p>
          <a:p>
            <a:pPr algn="just"/>
            <a:endParaRPr lang="ru-RU" dirty="0"/>
          </a:p>
          <a:p>
            <a:pPr algn="just"/>
            <a:r>
              <a:rPr lang="ru-RU" dirty="0" err="1"/>
              <a:t>Жылу</a:t>
            </a:r>
            <a:r>
              <a:rPr lang="ru-RU" dirty="0"/>
              <a:t> </a:t>
            </a:r>
            <a:r>
              <a:rPr lang="ru-RU" dirty="0" err="1"/>
              <a:t>алмасу</a:t>
            </a:r>
            <a:r>
              <a:rPr lang="ru-RU" dirty="0"/>
              <a:t> </a:t>
            </a:r>
            <a:r>
              <a:rPr lang="ru-RU" dirty="0" err="1"/>
              <a:t>нәтижесі</a:t>
            </a:r>
            <a:r>
              <a:rPr lang="ru-RU" dirty="0"/>
              <a:t> осы </a:t>
            </a:r>
            <a:r>
              <a:rPr lang="ru-RU" dirty="0" err="1"/>
              <a:t>аймақтан</a:t>
            </a:r>
            <a:r>
              <a:rPr lang="ru-RU" dirty="0"/>
              <a:t> </a:t>
            </a:r>
            <a:r>
              <a:rPr lang="ru-RU" dirty="0" err="1"/>
              <a:t>басқа</a:t>
            </a:r>
            <a:r>
              <a:rPr lang="ru-RU" dirty="0"/>
              <a:t> </a:t>
            </a:r>
            <a:r>
              <a:rPr lang="ru-RU" dirty="0" err="1"/>
              <a:t>аймақтарға</a:t>
            </a:r>
            <a:r>
              <a:rPr lang="ru-RU" dirty="0"/>
              <a:t> </a:t>
            </a:r>
            <a:r>
              <a:rPr lang="ru-RU" dirty="0" err="1"/>
              <a:t>кететін</a:t>
            </a:r>
            <a:r>
              <a:rPr lang="ru-RU" dirty="0"/>
              <a:t> </a:t>
            </a:r>
            <a:r>
              <a:rPr lang="ru-RU" dirty="0" err="1"/>
              <a:t>немесе</a:t>
            </a:r>
            <a:r>
              <a:rPr lang="ru-RU" dirty="0"/>
              <a:t> осы </a:t>
            </a:r>
            <a:r>
              <a:rPr lang="ru-RU" dirty="0" err="1"/>
              <a:t>аймақтың</a:t>
            </a:r>
            <a:r>
              <a:rPr lang="ru-RU" dirty="0"/>
              <a:t> </a:t>
            </a:r>
            <a:r>
              <a:rPr lang="ru-RU" dirty="0" err="1"/>
              <a:t>басқа</a:t>
            </a:r>
            <a:r>
              <a:rPr lang="ru-RU" dirty="0"/>
              <a:t> </a:t>
            </a:r>
            <a:r>
              <a:rPr lang="ru-RU" dirty="0" err="1"/>
              <a:t>аймақтардан</a:t>
            </a:r>
            <a:r>
              <a:rPr lang="ru-RU" dirty="0"/>
              <a:t> </a:t>
            </a:r>
            <a:r>
              <a:rPr lang="ru-RU" dirty="0" err="1"/>
              <a:t>қабылданатын</a:t>
            </a:r>
            <a:r>
              <a:rPr lang="ru-RU" dirty="0"/>
              <a:t> </a:t>
            </a:r>
            <a:r>
              <a:rPr lang="ru-RU" dirty="0" err="1"/>
              <a:t>сәуле</a:t>
            </a:r>
            <a:r>
              <a:rPr lang="ru-RU" dirty="0"/>
              <a:t> </a:t>
            </a:r>
            <a:r>
              <a:rPr lang="ru-RU" dirty="0" err="1"/>
              <a:t>ағынының</a:t>
            </a:r>
            <a:r>
              <a:rPr lang="ru-RU" dirty="0"/>
              <a:t> </a:t>
            </a:r>
            <a:r>
              <a:rPr lang="ru-RU" dirty="0" err="1"/>
              <a:t>шамасы</a:t>
            </a:r>
            <a:r>
              <a:rPr lang="ru-RU" dirty="0"/>
              <a:t> мен </a:t>
            </a:r>
            <a:r>
              <a:rPr lang="ru-RU" dirty="0" err="1"/>
              <a:t>белгісімен</a:t>
            </a:r>
            <a:r>
              <a:rPr lang="ru-RU" dirty="0"/>
              <a:t> </a:t>
            </a:r>
            <a:r>
              <a:rPr lang="ru-RU" dirty="0" err="1"/>
              <a:t>анықталады</a:t>
            </a:r>
            <a:r>
              <a:rPr lang="ru-RU" dirty="0"/>
              <a:t>. </a:t>
            </a:r>
          </a:p>
          <a:p>
            <a:pPr algn="just"/>
            <a:endParaRPr lang="ru-RU" dirty="0"/>
          </a:p>
        </p:txBody>
      </p:sp>
      <p:pic>
        <p:nvPicPr>
          <p:cNvPr id="3" name="Рисунок 2">
            <a:extLst>
              <a:ext uri="{FF2B5EF4-FFF2-40B4-BE49-F238E27FC236}">
                <a16:creationId xmlns:a16="http://schemas.microsoft.com/office/drawing/2014/main" id="{56215589-6E18-1B47-AF32-12C2211765A9}"/>
              </a:ext>
            </a:extLst>
          </p:cNvPr>
          <p:cNvPicPr>
            <a:picLocks noChangeAspect="1"/>
          </p:cNvPicPr>
          <p:nvPr/>
        </p:nvPicPr>
        <p:blipFill>
          <a:blip r:embed="rId2"/>
          <a:stretch>
            <a:fillRect/>
          </a:stretch>
        </p:blipFill>
        <p:spPr>
          <a:xfrm>
            <a:off x="1187624" y="3068960"/>
            <a:ext cx="5613400" cy="889000"/>
          </a:xfrm>
          <a:prstGeom prst="rect">
            <a:avLst/>
          </a:prstGeom>
        </p:spPr>
      </p:pic>
    </p:spTree>
    <p:extLst>
      <p:ext uri="{BB962C8B-B14F-4D97-AF65-F5344CB8AC3E}">
        <p14:creationId xmlns:p14="http://schemas.microsoft.com/office/powerpoint/2010/main" val="167665788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39</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a:p>
            <a:pPr>
              <a:defRPr/>
            </a:pP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22432" y="1263752"/>
            <a:ext cx="847951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dirty="0" err="1"/>
              <a:t>Алынған</a:t>
            </a:r>
            <a:r>
              <a:rPr lang="ru-RU" dirty="0"/>
              <a:t> </a:t>
            </a:r>
            <a:r>
              <a:rPr lang="ru-RU" dirty="0" err="1"/>
              <a:t>сәулеленудің</a:t>
            </a:r>
            <a:r>
              <a:rPr lang="ru-RU" dirty="0"/>
              <a:t> </a:t>
            </a:r>
            <a:r>
              <a:rPr lang="ru-RU" dirty="0" err="1"/>
              <a:t>ағын</a:t>
            </a:r>
            <a:r>
              <a:rPr lang="ru-RU" dirty="0"/>
              <a:t> </a:t>
            </a:r>
            <a:r>
              <a:rPr lang="ru-RU" dirty="0" err="1"/>
              <a:t>тығыздығын</a:t>
            </a:r>
            <a:r>
              <a:rPr lang="ru-RU" dirty="0"/>
              <a:t> </a:t>
            </a:r>
            <a:r>
              <a:rPr lang="ru-RU" dirty="0" err="1"/>
              <a:t>мына</a:t>
            </a:r>
            <a:r>
              <a:rPr lang="ru-RU" dirty="0"/>
              <a:t> </a:t>
            </a:r>
            <a:r>
              <a:rPr lang="ru-RU" dirty="0" err="1"/>
              <a:t>формулалар</a:t>
            </a:r>
            <a:r>
              <a:rPr lang="ru-RU" dirty="0"/>
              <a:t> </a:t>
            </a:r>
            <a:r>
              <a:rPr lang="ru-RU" dirty="0" err="1"/>
              <a:t>бойынша</a:t>
            </a:r>
            <a:r>
              <a:rPr lang="ru-RU" dirty="0"/>
              <a:t> </a:t>
            </a:r>
            <a:r>
              <a:rPr lang="ru-RU" dirty="0" err="1"/>
              <a:t>анықтауға</a:t>
            </a:r>
            <a:r>
              <a:rPr lang="ru-RU" dirty="0"/>
              <a:t> </a:t>
            </a:r>
            <a:r>
              <a:rPr lang="ru-RU" dirty="0" err="1"/>
              <a:t>болады</a:t>
            </a:r>
            <a:endParaRPr lang="ru-RU" dirty="0"/>
          </a:p>
          <a:p>
            <a:pPr algn="just"/>
            <a:endParaRPr lang="ru-RU" dirty="0"/>
          </a:p>
          <a:p>
            <a:pPr algn="just"/>
            <a:endParaRPr lang="ru-RU" dirty="0"/>
          </a:p>
          <a:p>
            <a:pPr algn="just"/>
            <a:endParaRPr lang="ru-RU" dirty="0"/>
          </a:p>
          <a:p>
            <a:pPr algn="just"/>
            <a:r>
              <a:rPr lang="ru-RU" dirty="0" err="1"/>
              <a:t>Пайда</a:t>
            </a:r>
            <a:r>
              <a:rPr lang="ru-RU" dirty="0"/>
              <a:t> </a:t>
            </a:r>
            <a:r>
              <a:rPr lang="ru-RU" dirty="0" err="1"/>
              <a:t>болған</a:t>
            </a:r>
            <a:r>
              <a:rPr lang="ru-RU" dirty="0"/>
              <a:t> </a:t>
            </a:r>
            <a:r>
              <a:rPr lang="ru-RU" dirty="0" err="1"/>
              <a:t>және</a:t>
            </a:r>
            <a:r>
              <a:rPr lang="ru-RU" dirty="0"/>
              <a:t> </a:t>
            </a:r>
            <a:r>
              <a:rPr lang="ru-RU" dirty="0" err="1"/>
              <a:t>тиімді</a:t>
            </a:r>
            <a:r>
              <a:rPr lang="ru-RU" dirty="0"/>
              <a:t> </a:t>
            </a:r>
            <a:r>
              <a:rPr lang="ru-RU" dirty="0" err="1"/>
              <a:t>сәулеленудің</a:t>
            </a:r>
            <a:r>
              <a:rPr lang="ru-RU" dirty="0"/>
              <a:t> </a:t>
            </a:r>
            <a:r>
              <a:rPr lang="ru-RU" dirty="0" err="1"/>
              <a:t>ағын</a:t>
            </a:r>
            <a:r>
              <a:rPr lang="ru-RU" dirty="0"/>
              <a:t> </a:t>
            </a:r>
            <a:r>
              <a:rPr lang="ru-RU" dirty="0" err="1"/>
              <a:t>тығыздығы</a:t>
            </a:r>
            <a:r>
              <a:rPr lang="ru-RU" dirty="0"/>
              <a:t> </a:t>
            </a:r>
            <a:r>
              <a:rPr lang="ru-RU" dirty="0" err="1"/>
              <a:t>арасында</a:t>
            </a:r>
            <a:r>
              <a:rPr lang="ru-RU" dirty="0"/>
              <a:t> </a:t>
            </a:r>
            <a:r>
              <a:rPr lang="ru-RU" dirty="0" err="1"/>
              <a:t>келесідей</a:t>
            </a:r>
            <a:r>
              <a:rPr lang="ru-RU" dirty="0"/>
              <a:t> </a:t>
            </a:r>
            <a:r>
              <a:rPr lang="ru-RU" dirty="0" err="1"/>
              <a:t>байланыс</a:t>
            </a:r>
            <a:r>
              <a:rPr lang="ru-RU" dirty="0"/>
              <a:t> </a:t>
            </a:r>
            <a:r>
              <a:rPr lang="ru-RU" dirty="0" err="1"/>
              <a:t>орнатуға</a:t>
            </a:r>
            <a:r>
              <a:rPr lang="ru-RU" dirty="0"/>
              <a:t> </a:t>
            </a:r>
            <a:r>
              <a:rPr lang="ru-RU" dirty="0" err="1"/>
              <a:t>болады</a:t>
            </a:r>
            <a:r>
              <a:rPr lang="ru-RU" dirty="0"/>
              <a:t>:</a:t>
            </a:r>
          </a:p>
          <a:p>
            <a:pPr algn="just"/>
            <a:r>
              <a:rPr lang="ru-RU" dirty="0"/>
              <a:t> </a:t>
            </a:r>
          </a:p>
          <a:p>
            <a:pPr algn="just"/>
            <a:endParaRPr lang="ru-RU" dirty="0"/>
          </a:p>
          <a:p>
            <a:pPr algn="just"/>
            <a:endParaRPr lang="ru-RU" dirty="0"/>
          </a:p>
          <a:p>
            <a:pPr algn="just"/>
            <a:endParaRPr lang="ru-RU" dirty="0"/>
          </a:p>
          <a:p>
            <a:pPr algn="just"/>
            <a:r>
              <a:rPr lang="kk-KZ" dirty="0"/>
              <a:t> </a:t>
            </a:r>
          </a:p>
          <a:p>
            <a:pPr algn="just"/>
            <a:r>
              <a:rPr lang="ru-RU" dirty="0" err="1"/>
              <a:t>Соңында</a:t>
            </a:r>
            <a:r>
              <a:rPr lang="ru-RU" dirty="0"/>
              <a:t>, </a:t>
            </a:r>
            <a:r>
              <a:rPr lang="ru-RU" dirty="0" err="1"/>
              <a:t>шешу</a:t>
            </a:r>
            <a:r>
              <a:rPr lang="ru-RU" dirty="0"/>
              <a:t> </a:t>
            </a:r>
            <a:r>
              <a:rPr lang="ru-RU" dirty="0" err="1"/>
              <a:t>үшін</a:t>
            </a:r>
            <a:r>
              <a:rPr lang="ru-RU" dirty="0"/>
              <a:t> </a:t>
            </a:r>
            <a:r>
              <a:rPr lang="ru-RU" dirty="0" err="1"/>
              <a:t>келесі</a:t>
            </a:r>
            <a:r>
              <a:rPr lang="ru-RU" dirty="0"/>
              <a:t> </a:t>
            </a:r>
            <a:r>
              <a:rPr lang="ru-RU" dirty="0" err="1"/>
              <a:t>теңдеулер</a:t>
            </a:r>
            <a:r>
              <a:rPr lang="ru-RU" dirty="0"/>
              <a:t> </a:t>
            </a:r>
            <a:r>
              <a:rPr lang="ru-RU" dirty="0" err="1"/>
              <a:t>жүйесін</a:t>
            </a:r>
            <a:r>
              <a:rPr lang="ru-RU" dirty="0"/>
              <a:t> </a:t>
            </a:r>
            <a:r>
              <a:rPr lang="ru-RU" dirty="0" err="1"/>
              <a:t>аламыз</a:t>
            </a:r>
            <a:r>
              <a:rPr lang="ru-RU" dirty="0"/>
              <a:t>:</a:t>
            </a:r>
          </a:p>
          <a:p>
            <a:pPr algn="just"/>
            <a:endParaRPr lang="ru-RU" dirty="0"/>
          </a:p>
        </p:txBody>
      </p:sp>
      <p:pic>
        <p:nvPicPr>
          <p:cNvPr id="4" name="Рисунок 3">
            <a:extLst>
              <a:ext uri="{FF2B5EF4-FFF2-40B4-BE49-F238E27FC236}">
                <a16:creationId xmlns:a16="http://schemas.microsoft.com/office/drawing/2014/main" id="{3EB01921-8412-7347-8FB1-5B16BF67D3CA}"/>
              </a:ext>
            </a:extLst>
          </p:cNvPr>
          <p:cNvPicPr>
            <a:picLocks noChangeAspect="1"/>
          </p:cNvPicPr>
          <p:nvPr/>
        </p:nvPicPr>
        <p:blipFill>
          <a:blip r:embed="rId2"/>
          <a:stretch>
            <a:fillRect/>
          </a:stretch>
        </p:blipFill>
        <p:spPr>
          <a:xfrm>
            <a:off x="2533576" y="1796705"/>
            <a:ext cx="3168352" cy="833777"/>
          </a:xfrm>
          <a:prstGeom prst="rect">
            <a:avLst/>
          </a:prstGeom>
        </p:spPr>
      </p:pic>
      <p:pic>
        <p:nvPicPr>
          <p:cNvPr id="5" name="Рисунок 4">
            <a:extLst>
              <a:ext uri="{FF2B5EF4-FFF2-40B4-BE49-F238E27FC236}">
                <a16:creationId xmlns:a16="http://schemas.microsoft.com/office/drawing/2014/main" id="{879D2739-C4B9-2F4C-8B3E-8451FDB0D820}"/>
              </a:ext>
            </a:extLst>
          </p:cNvPr>
          <p:cNvPicPr>
            <a:picLocks noChangeAspect="1"/>
          </p:cNvPicPr>
          <p:nvPr/>
        </p:nvPicPr>
        <p:blipFill>
          <a:blip r:embed="rId3"/>
          <a:stretch>
            <a:fillRect/>
          </a:stretch>
        </p:blipFill>
        <p:spPr>
          <a:xfrm>
            <a:off x="3290684" y="3341726"/>
            <a:ext cx="1739900" cy="393700"/>
          </a:xfrm>
          <a:prstGeom prst="rect">
            <a:avLst/>
          </a:prstGeom>
        </p:spPr>
      </p:pic>
      <p:pic>
        <p:nvPicPr>
          <p:cNvPr id="6" name="Рисунок 5">
            <a:extLst>
              <a:ext uri="{FF2B5EF4-FFF2-40B4-BE49-F238E27FC236}">
                <a16:creationId xmlns:a16="http://schemas.microsoft.com/office/drawing/2014/main" id="{EF292478-1E09-C74B-8BB6-5FB8372ED85D}"/>
              </a:ext>
            </a:extLst>
          </p:cNvPr>
          <p:cNvPicPr>
            <a:picLocks noChangeAspect="1"/>
          </p:cNvPicPr>
          <p:nvPr/>
        </p:nvPicPr>
        <p:blipFill>
          <a:blip r:embed="rId4"/>
          <a:stretch>
            <a:fillRect/>
          </a:stretch>
        </p:blipFill>
        <p:spPr>
          <a:xfrm>
            <a:off x="3277351" y="3798948"/>
            <a:ext cx="1778000" cy="685800"/>
          </a:xfrm>
          <a:prstGeom prst="rect">
            <a:avLst/>
          </a:prstGeom>
        </p:spPr>
      </p:pic>
      <p:pic>
        <p:nvPicPr>
          <p:cNvPr id="7" name="Рисунок 6">
            <a:extLst>
              <a:ext uri="{FF2B5EF4-FFF2-40B4-BE49-F238E27FC236}">
                <a16:creationId xmlns:a16="http://schemas.microsoft.com/office/drawing/2014/main" id="{C0FB17E4-510F-5840-A7C7-FD8060594C7B}"/>
              </a:ext>
            </a:extLst>
          </p:cNvPr>
          <p:cNvPicPr>
            <a:picLocks noChangeAspect="1"/>
          </p:cNvPicPr>
          <p:nvPr/>
        </p:nvPicPr>
        <p:blipFill>
          <a:blip r:embed="rId5"/>
          <a:stretch>
            <a:fillRect/>
          </a:stretch>
        </p:blipFill>
        <p:spPr>
          <a:xfrm>
            <a:off x="2679087" y="5029104"/>
            <a:ext cx="2376264" cy="1360856"/>
          </a:xfrm>
          <a:prstGeom prst="rect">
            <a:avLst/>
          </a:prstGeom>
        </p:spPr>
      </p:pic>
    </p:spTree>
    <p:extLst>
      <p:ext uri="{BB962C8B-B14F-4D97-AF65-F5344CB8AC3E}">
        <p14:creationId xmlns:p14="http://schemas.microsoft.com/office/powerpoint/2010/main" val="7934265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9D82BA-2B26-AE43-A032-19449B34ADD6}" type="slidenum">
              <a:rPr lang="ru-RU" altLang="x-none" smtClean="0"/>
              <a:pPr/>
              <a:t>4</a:t>
            </a:fld>
            <a:endParaRPr lang="ru-RU" altLang="x-none"/>
          </a:p>
        </p:txBody>
      </p:sp>
      <p:sp>
        <p:nvSpPr>
          <p:cNvPr id="3" name="Прямоугольник 2"/>
          <p:cNvSpPr/>
          <p:nvPr/>
        </p:nvSpPr>
        <p:spPr>
          <a:xfrm>
            <a:off x="323528" y="188640"/>
            <a:ext cx="8579296" cy="4278094"/>
          </a:xfrm>
          <a:prstGeom prst="rect">
            <a:avLst/>
          </a:prstGeom>
        </p:spPr>
        <p:txBody>
          <a:bodyPr wrap="square">
            <a:spAutoFit/>
          </a:bodyPr>
          <a:lstStyle/>
          <a:p>
            <a:pPr marL="63500" lvl="0" eaLnBrk="0" hangingPunct="0">
              <a:spcBef>
                <a:spcPct val="20000"/>
              </a:spcBef>
              <a:buClr>
                <a:srgbClr val="53548A"/>
              </a:buClr>
              <a:buSzPct val="80000"/>
            </a:pPr>
            <a:r>
              <a:rPr lang="kk-KZ" altLang="ru-RU" sz="1600" b="1" i="1" dirty="0">
                <a:solidFill>
                  <a:srgbClr val="FF0000"/>
                </a:solidFill>
                <a:cs typeface="Arial" panose="020B0604020202020204" pitchFamily="34" charset="0"/>
              </a:rPr>
              <a:t>Кедергілік </a:t>
            </a:r>
            <a:r>
              <a:rPr lang="kk-KZ" altLang="ru-RU" sz="1600" b="1" i="1" dirty="0" err="1">
                <a:solidFill>
                  <a:srgbClr val="FF0000"/>
                </a:solidFill>
                <a:cs typeface="Arial" panose="020B0604020202020204" pitchFamily="34" charset="0"/>
              </a:rPr>
              <a:t>электрпештердегі</a:t>
            </a:r>
            <a:r>
              <a:rPr lang="kk-KZ" altLang="ru-RU" sz="1600" b="1" i="1" dirty="0">
                <a:solidFill>
                  <a:srgbClr val="FF0000"/>
                </a:solidFill>
                <a:cs typeface="Arial" panose="020B0604020202020204" pitchFamily="34" charset="0"/>
              </a:rPr>
              <a:t> </a:t>
            </a:r>
            <a:r>
              <a:rPr lang="kk-KZ" altLang="ru-RU" sz="1600" b="1" u="sng" dirty="0">
                <a:solidFill>
                  <a:srgbClr val="0070C0"/>
                </a:solidFill>
                <a:cs typeface="Arial" panose="020B0604020202020204" pitchFamily="34" charset="0"/>
              </a:rPr>
              <a:t>электрлік энергияның жылулық энергияға айналуы </a:t>
            </a:r>
            <a:r>
              <a:rPr lang="kk-KZ" altLang="ru-RU" sz="1600" b="1" dirty="0">
                <a:solidFill>
                  <a:prstClr val="black"/>
                </a:solidFill>
                <a:cs typeface="Arial" panose="020B0604020202020204" pitchFamily="34" charset="0"/>
              </a:rPr>
              <a:t>электр тоғының </a:t>
            </a:r>
            <a:r>
              <a:rPr lang="kk-KZ" altLang="ru-RU" sz="1600" b="1" dirty="0">
                <a:solidFill>
                  <a:srgbClr val="FF0000"/>
                </a:solidFill>
                <a:cs typeface="Arial" panose="020B0604020202020204" pitchFamily="34" charset="0"/>
              </a:rPr>
              <a:t>меншікті кедергісі жоғары материал</a:t>
            </a:r>
            <a:r>
              <a:rPr lang="kk-KZ" altLang="ru-RU" sz="1600" b="1" dirty="0">
                <a:solidFill>
                  <a:prstClr val="black"/>
                </a:solidFill>
                <a:cs typeface="Arial" panose="020B0604020202020204" pitchFamily="34" charset="0"/>
              </a:rPr>
              <a:t> (мысалы, молибден, </a:t>
            </a:r>
            <a:r>
              <a:rPr lang="kk-KZ" altLang="ru-RU" sz="1600" b="1" dirty="0" err="1">
                <a:solidFill>
                  <a:prstClr val="black"/>
                </a:solidFill>
                <a:cs typeface="Arial" panose="020B0604020202020204" pitchFamily="34" charset="0"/>
              </a:rPr>
              <a:t>нихром</a:t>
            </a:r>
            <a:r>
              <a:rPr lang="kk-KZ" altLang="ru-RU" sz="1600" b="1" dirty="0">
                <a:solidFill>
                  <a:prstClr val="black"/>
                </a:solidFill>
                <a:cs typeface="Arial" panose="020B0604020202020204" pitchFamily="34" charset="0"/>
              </a:rPr>
              <a:t> текті қорытпалар, лантан оксиді және т.с.с.) </a:t>
            </a:r>
            <a:r>
              <a:rPr lang="kk-KZ" altLang="ru-RU" sz="1600" b="1" dirty="0">
                <a:solidFill>
                  <a:srgbClr val="FF0000"/>
                </a:solidFill>
                <a:cs typeface="Arial" panose="020B0604020202020204" pitchFamily="34" charset="0"/>
              </a:rPr>
              <a:t>арқылы болмаса электрөткізгіш балқымалар арқылы </a:t>
            </a:r>
            <a:r>
              <a:rPr lang="kk-KZ" altLang="ru-RU" sz="1600" b="1" dirty="0">
                <a:solidFill>
                  <a:prstClr val="black"/>
                </a:solidFill>
                <a:cs typeface="Arial" panose="020B0604020202020204" pitchFamily="34" charset="0"/>
              </a:rPr>
              <a:t>өткен кезде  қамтамасыз етіледі.</a:t>
            </a:r>
            <a:endParaRPr lang="ru-RU" altLang="ru-RU" sz="1600" b="1" dirty="0">
              <a:solidFill>
                <a:prstClr val="black"/>
              </a:solidFill>
              <a:cs typeface="Arial" panose="020B0604020202020204" pitchFamily="34" charset="0"/>
            </a:endParaRPr>
          </a:p>
          <a:p>
            <a:pPr marL="63500" lvl="0" eaLnBrk="0" hangingPunct="0">
              <a:spcBef>
                <a:spcPct val="20000"/>
              </a:spcBef>
              <a:buClr>
                <a:srgbClr val="53548A"/>
              </a:buClr>
              <a:buSzPct val="80000"/>
            </a:pPr>
            <a:r>
              <a:rPr lang="kk-KZ" altLang="ru-RU" sz="1200" b="1" i="1" dirty="0">
                <a:solidFill>
                  <a:prstClr val="black"/>
                </a:solidFill>
                <a:cs typeface="Arial" panose="020B0604020202020204" pitchFamily="34" charset="0"/>
              </a:rPr>
              <a:t>Металлургияда </a:t>
            </a:r>
            <a:r>
              <a:rPr lang="kk-KZ" altLang="ru-RU" sz="1200" b="1" i="1" u="sng" dirty="0">
                <a:solidFill>
                  <a:srgbClr val="C00000"/>
                </a:solidFill>
                <a:cs typeface="Arial" panose="020B0604020202020204" pitchFamily="34" charset="0"/>
              </a:rPr>
              <a:t>металдық және кремний карбидті қыздырғыш элементтері бар кедергілік </a:t>
            </a:r>
            <a:r>
              <a:rPr lang="kk-KZ" altLang="ru-RU" sz="1200" b="1" i="1" u="sng" dirty="0" err="1">
                <a:solidFill>
                  <a:srgbClr val="C00000"/>
                </a:solidFill>
                <a:cs typeface="Arial" panose="020B0604020202020204" pitchFamily="34" charset="0"/>
              </a:rPr>
              <a:t>электропештері</a:t>
            </a:r>
            <a:r>
              <a:rPr lang="kk-KZ" altLang="ru-RU" sz="1200" b="1" i="1" u="sng" dirty="0">
                <a:solidFill>
                  <a:srgbClr val="C00000"/>
                </a:solidFill>
                <a:cs typeface="Arial" panose="020B0604020202020204" pitchFamily="34" charset="0"/>
              </a:rPr>
              <a:t> сирек қолданылады, </a:t>
            </a:r>
            <a:r>
              <a:rPr lang="kk-KZ" altLang="ru-RU" sz="1200" b="1" i="1" dirty="0">
                <a:solidFill>
                  <a:prstClr val="black"/>
                </a:solidFill>
                <a:cs typeface="Arial" panose="020B0604020202020204" pitchFamily="34" charset="0"/>
              </a:rPr>
              <a:t>себебі олардың көмегімен алынатын температура балқыту температурасына қарағанда төмен болады. </a:t>
            </a:r>
          </a:p>
          <a:p>
            <a:pPr marL="63500" lvl="0" eaLnBrk="0" hangingPunct="0">
              <a:spcBef>
                <a:spcPct val="20000"/>
              </a:spcBef>
              <a:buClr>
                <a:srgbClr val="53548A"/>
              </a:buClr>
              <a:buSzPct val="80000"/>
            </a:pPr>
            <a:r>
              <a:rPr lang="kk-KZ" altLang="ru-RU" sz="1600" b="1" i="1" dirty="0">
                <a:solidFill>
                  <a:prstClr val="black"/>
                </a:solidFill>
                <a:cs typeface="Arial" panose="020B0604020202020204" pitchFamily="34" charset="0"/>
              </a:rPr>
              <a:t>Одан басқа, қыздырғыштардың жұмыс істеу мерзімінің шектелуі және бағаларының қабат болуы мұндай пештерді пайдалануды тиімсіз етеді.</a:t>
            </a:r>
            <a:endParaRPr lang="ru-RU" altLang="ru-RU" sz="1600" b="1" i="1" dirty="0">
              <a:solidFill>
                <a:prstClr val="black"/>
              </a:solidFill>
              <a:cs typeface="Arial" panose="020B0604020202020204" pitchFamily="34" charset="0"/>
            </a:endParaRPr>
          </a:p>
          <a:p>
            <a:pPr marL="63500" lvl="0" eaLnBrk="0" hangingPunct="0">
              <a:spcBef>
                <a:spcPct val="20000"/>
              </a:spcBef>
              <a:buClr>
                <a:srgbClr val="53548A"/>
              </a:buClr>
              <a:buSzPct val="80000"/>
            </a:pPr>
            <a:r>
              <a:rPr lang="kk-KZ" altLang="ru-RU" sz="1600" b="1" dirty="0">
                <a:solidFill>
                  <a:srgbClr val="C00000"/>
                </a:solidFill>
                <a:cs typeface="Arial" panose="020B0604020202020204" pitchFamily="34" charset="0"/>
              </a:rPr>
              <a:t>Тұзды балқымасы бар пештер</a:t>
            </a:r>
            <a:r>
              <a:rPr lang="kk-KZ" altLang="ru-RU" sz="1600" b="1" dirty="0">
                <a:solidFill>
                  <a:prstClr val="black"/>
                </a:solidFill>
                <a:cs typeface="Arial" panose="020B0604020202020204" pitchFamily="34" charset="0"/>
              </a:rPr>
              <a:t> металдардың (сілтілік және сілтілі жер металдарың) электролизі кезінде және алюминий сынықтарын қайта балқыту үшін қолданылады.</a:t>
            </a:r>
          </a:p>
          <a:p>
            <a:pPr marL="63500" lvl="0" algn="just" eaLnBrk="0" hangingPunct="0">
              <a:spcBef>
                <a:spcPct val="20000"/>
              </a:spcBef>
              <a:buClr>
                <a:srgbClr val="53548A"/>
              </a:buClr>
              <a:buSzPct val="80000"/>
            </a:pPr>
            <a:r>
              <a:rPr lang="kk-KZ" altLang="ru-RU" sz="1600" b="1" dirty="0" err="1">
                <a:solidFill>
                  <a:srgbClr val="C00000"/>
                </a:solidFill>
                <a:cs typeface="Arial" panose="020B0604020202020204" pitchFamily="34" charset="0"/>
              </a:rPr>
              <a:t>Кентермиялық</a:t>
            </a:r>
            <a:r>
              <a:rPr lang="kk-KZ" altLang="ru-RU" sz="1600" b="1" dirty="0">
                <a:solidFill>
                  <a:srgbClr val="C00000"/>
                </a:solidFill>
                <a:cs typeface="Arial" panose="020B0604020202020204" pitchFamily="34" charset="0"/>
              </a:rPr>
              <a:t> пештер</a:t>
            </a:r>
            <a:r>
              <a:rPr lang="kk-KZ" altLang="ru-RU" sz="1600" b="1" dirty="0">
                <a:solidFill>
                  <a:prstClr val="black"/>
                </a:solidFill>
                <a:cs typeface="Arial" panose="020B0604020202020204" pitchFamily="34" charset="0"/>
              </a:rPr>
              <a:t> металлургияда кеңінен таралған, мұнда электр тоғы меншікті кедергісі жоғары болатын шлак арқылы өткен кезде  жылу бөлінеді. Мұндай пештер </a:t>
            </a:r>
            <a:r>
              <a:rPr lang="kk-KZ" altLang="ru-RU" sz="1600" b="1" u="sng" dirty="0" err="1">
                <a:solidFill>
                  <a:srgbClr val="C00000"/>
                </a:solidFill>
                <a:cs typeface="Arial" panose="020B0604020202020204" pitchFamily="34" charset="0"/>
              </a:rPr>
              <a:t>мыс-никельді</a:t>
            </a:r>
            <a:r>
              <a:rPr lang="kk-KZ" altLang="ru-RU" sz="1600" b="1" u="sng" dirty="0">
                <a:solidFill>
                  <a:srgbClr val="C00000"/>
                </a:solidFill>
                <a:cs typeface="Arial" panose="020B0604020202020204" pitchFamily="34" charset="0"/>
              </a:rPr>
              <a:t> сульфидті кендерді</a:t>
            </a:r>
            <a:r>
              <a:rPr lang="kk-KZ" altLang="ru-RU" sz="1600" b="1" dirty="0">
                <a:solidFill>
                  <a:srgbClr val="C00000"/>
                </a:solidFill>
                <a:cs typeface="Arial" panose="020B0604020202020204" pitchFamily="34" charset="0"/>
              </a:rPr>
              <a:t>, құрамында кремнеземі жоғары </a:t>
            </a:r>
            <a:r>
              <a:rPr lang="kk-KZ" altLang="ru-RU" sz="1600" b="1" u="sng" dirty="0">
                <a:solidFill>
                  <a:srgbClr val="C00000"/>
                </a:solidFill>
                <a:cs typeface="Arial" panose="020B0604020202020204" pitchFamily="34" charset="0"/>
              </a:rPr>
              <a:t>мыс концентраттарын, шлактарды </a:t>
            </a:r>
            <a:r>
              <a:rPr lang="kk-KZ" altLang="ru-RU" sz="1600" b="1" u="sng" dirty="0">
                <a:solidFill>
                  <a:prstClr val="black"/>
                </a:solidFill>
                <a:cs typeface="Arial" panose="020B0604020202020204" pitchFamily="34" charset="0"/>
              </a:rPr>
              <a:t>электротермиялық процеспен кедейлендіру </a:t>
            </a:r>
            <a:r>
              <a:rPr lang="kk-KZ" altLang="ru-RU" sz="1600" b="1" dirty="0">
                <a:solidFill>
                  <a:prstClr val="black"/>
                </a:solidFill>
                <a:cs typeface="Arial" panose="020B0604020202020204" pitchFamily="34" charset="0"/>
              </a:rPr>
              <a:t>үшін пайдаланылады.</a:t>
            </a:r>
            <a:endParaRPr lang="ru-RU" altLang="ru-RU" sz="1600" b="1" dirty="0">
              <a:solidFill>
                <a:prstClr val="black"/>
              </a:solidFill>
              <a:cs typeface="Arial" panose="020B0604020202020204" pitchFamily="34" charset="0"/>
            </a:endParaRPr>
          </a:p>
        </p:txBody>
      </p:sp>
    </p:spTree>
    <p:extLst>
      <p:ext uri="{BB962C8B-B14F-4D97-AF65-F5344CB8AC3E}">
        <p14:creationId xmlns:p14="http://schemas.microsoft.com/office/powerpoint/2010/main" val="467989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40</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449217" y="305948"/>
            <a:ext cx="8352730" cy="794901"/>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effectLst>
                  <a:outerShdw blurRad="38100" dist="38100" dir="2700000" algn="tl">
                    <a:srgbClr val="C0C0C0"/>
                  </a:outerShdw>
                </a:effectLst>
                <a:latin typeface="Arial" charset="0"/>
              </a:rPr>
              <a:t>8. </a:t>
            </a:r>
            <a:r>
              <a:rPr lang="ru-RU" sz="2800" b="1" dirty="0">
                <a:solidFill>
                  <a:srgbClr val="00B050"/>
                </a:solidFill>
              </a:rPr>
              <a:t>Электр </a:t>
            </a:r>
            <a:r>
              <a:rPr lang="ru-RU" sz="2800" b="1" dirty="0" err="1">
                <a:solidFill>
                  <a:srgbClr val="00B050"/>
                </a:solidFill>
              </a:rPr>
              <a:t>доғалық</a:t>
            </a:r>
            <a:r>
              <a:rPr lang="ru-RU" sz="2800" b="1" dirty="0">
                <a:solidFill>
                  <a:srgbClr val="00B050"/>
                </a:solidFill>
              </a:rPr>
              <a:t> </a:t>
            </a:r>
            <a:r>
              <a:rPr lang="ru-RU" sz="2800" b="1" dirty="0" err="1">
                <a:solidFill>
                  <a:srgbClr val="00B050"/>
                </a:solidFill>
              </a:rPr>
              <a:t>пештердің</a:t>
            </a:r>
            <a:r>
              <a:rPr lang="ru-RU" sz="2800" b="1" dirty="0">
                <a:solidFill>
                  <a:srgbClr val="00B050"/>
                </a:solidFill>
              </a:rPr>
              <a:t> </a:t>
            </a:r>
            <a:r>
              <a:rPr lang="ru-RU" sz="2800" b="1" dirty="0" err="1">
                <a:solidFill>
                  <a:srgbClr val="00B050"/>
                </a:solidFill>
              </a:rPr>
              <a:t>жұмыс</a:t>
            </a:r>
            <a:r>
              <a:rPr lang="ru-RU" sz="2800" b="1" dirty="0">
                <a:solidFill>
                  <a:srgbClr val="00B050"/>
                </a:solidFill>
              </a:rPr>
              <a:t> </a:t>
            </a:r>
            <a:r>
              <a:rPr lang="ru-RU" sz="2800" b="1" dirty="0" err="1">
                <a:solidFill>
                  <a:srgbClr val="00B050"/>
                </a:solidFill>
              </a:rPr>
              <a:t>кеңістігіндегі</a:t>
            </a:r>
            <a:r>
              <a:rPr lang="ru-RU" sz="2800" b="1" dirty="0">
                <a:solidFill>
                  <a:srgbClr val="00B050"/>
                </a:solidFill>
              </a:rPr>
              <a:t> </a:t>
            </a:r>
            <a:r>
              <a:rPr lang="ru-RU" sz="2800" b="1" dirty="0" err="1">
                <a:solidFill>
                  <a:srgbClr val="00B050"/>
                </a:solidFill>
              </a:rPr>
              <a:t>жылу</a:t>
            </a:r>
            <a:r>
              <a:rPr lang="ru-RU" sz="2800" b="1" dirty="0">
                <a:solidFill>
                  <a:srgbClr val="00B050"/>
                </a:solidFill>
              </a:rPr>
              <a:t> </a:t>
            </a:r>
            <a:r>
              <a:rPr lang="ru-RU" sz="2800" b="1" dirty="0" err="1">
                <a:solidFill>
                  <a:srgbClr val="00B050"/>
                </a:solidFill>
              </a:rPr>
              <a:t>алмасу</a:t>
            </a:r>
            <a:endParaRPr lang="ru-RU" sz="2800" b="1" dirty="0">
              <a:solidFill>
                <a:srgbClr val="00B050"/>
              </a:solidFill>
              <a:effectLst>
                <a:outerShdw blurRad="38100" dist="38100" dir="2700000" algn="tl">
                  <a:srgbClr val="C0C0C0"/>
                </a:outerShdw>
              </a:effectLst>
              <a:latin typeface="Arial" charset="0"/>
            </a:endParaRPr>
          </a:p>
          <a:p>
            <a:pPr>
              <a:defRPr/>
            </a:pP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76014" y="1392289"/>
            <a:ext cx="8499136"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sz="1600" dirty="0" err="1"/>
              <a:t>Жоғарыда</a:t>
            </a:r>
            <a:r>
              <a:rPr lang="ru-RU" sz="1600" dirty="0"/>
              <a:t> </a:t>
            </a:r>
            <a:r>
              <a:rPr lang="ru-RU" sz="1600" dirty="0" err="1"/>
              <a:t>айтылғандардан</a:t>
            </a:r>
            <a:r>
              <a:rPr lang="ru-RU" sz="1600" dirty="0"/>
              <a:t> </a:t>
            </a:r>
            <a:r>
              <a:rPr lang="ru-RU" sz="1600" dirty="0" err="1"/>
              <a:t>шығатыны</a:t>
            </a:r>
            <a:r>
              <a:rPr lang="ru-RU" sz="1600" dirty="0"/>
              <a:t>, </a:t>
            </a:r>
            <a:r>
              <a:rPr lang="ru-RU" sz="1600" dirty="0" err="1"/>
              <a:t>сәулелену</a:t>
            </a:r>
            <a:r>
              <a:rPr lang="ru-RU" sz="1600" dirty="0"/>
              <a:t> </a:t>
            </a:r>
            <a:r>
              <a:rPr lang="ru-RU" sz="1600" dirty="0" err="1"/>
              <a:t>ағындарының</a:t>
            </a:r>
            <a:r>
              <a:rPr lang="ru-RU" sz="1600" dirty="0"/>
              <a:t> </a:t>
            </a:r>
            <a:r>
              <a:rPr lang="ru-RU" sz="1600" dirty="0" err="1"/>
              <a:t>барлық</a:t>
            </a:r>
            <a:r>
              <a:rPr lang="ru-RU" sz="1600" dirty="0"/>
              <a:t> </a:t>
            </a:r>
            <a:r>
              <a:rPr lang="ru-RU" sz="1600" dirty="0" err="1"/>
              <a:t>түрлерінің</a:t>
            </a:r>
            <a:r>
              <a:rPr lang="ru-RU" sz="1600" dirty="0"/>
              <a:t> </a:t>
            </a:r>
            <a:r>
              <a:rPr lang="ru-RU" sz="1600" dirty="0" err="1"/>
              <a:t>беттік</a:t>
            </a:r>
            <a:r>
              <a:rPr lang="ru-RU" sz="1600" dirty="0"/>
              <a:t> </a:t>
            </a:r>
            <a:r>
              <a:rPr lang="ru-RU" sz="1600" dirty="0" err="1"/>
              <a:t>тығыздығы</a:t>
            </a:r>
            <a:r>
              <a:rPr lang="ru-RU" sz="1600" dirty="0"/>
              <a:t>, </a:t>
            </a:r>
            <a:r>
              <a:rPr lang="ru-RU" sz="1600" dirty="0" err="1"/>
              <a:t>өздерінен</a:t>
            </a:r>
            <a:r>
              <a:rPr lang="ru-RU" sz="1600" dirty="0"/>
              <a:t> </a:t>
            </a:r>
            <a:r>
              <a:rPr lang="ru-RU" sz="1600" dirty="0" err="1"/>
              <a:t>басқа</a:t>
            </a:r>
            <a:r>
              <a:rPr lang="ru-RU" sz="1600" dirty="0"/>
              <a:t>, </a:t>
            </a:r>
            <a:r>
              <a:rPr lang="ru-RU" sz="1600" dirty="0" err="1"/>
              <a:t>түсетін</a:t>
            </a:r>
            <a:r>
              <a:rPr lang="ru-RU" sz="1600" dirty="0"/>
              <a:t> </a:t>
            </a:r>
            <a:r>
              <a:rPr lang="ru-RU" sz="1600" dirty="0" err="1"/>
              <a:t>сәулеленудің</a:t>
            </a:r>
            <a:r>
              <a:rPr lang="ru-RU" sz="1600" dirty="0"/>
              <a:t> </a:t>
            </a:r>
            <a:r>
              <a:rPr lang="ru-RU" sz="1600" dirty="0" err="1"/>
              <a:t>сызықтық</a:t>
            </a:r>
            <a:r>
              <a:rPr lang="ru-RU" sz="1600" dirty="0"/>
              <a:t> </a:t>
            </a:r>
            <a:r>
              <a:rPr lang="ru-RU" sz="1600" dirty="0" err="1"/>
              <a:t>функциялары</a:t>
            </a:r>
            <a:r>
              <a:rPr lang="ru-RU" sz="1600" dirty="0"/>
              <a:t> </a:t>
            </a:r>
            <a:r>
              <a:rPr lang="ru-RU" sz="1600" dirty="0" err="1"/>
              <a:t>болып</a:t>
            </a:r>
            <a:r>
              <a:rPr lang="ru-RU" sz="1600" dirty="0"/>
              <a:t> </a:t>
            </a:r>
            <a:r>
              <a:rPr lang="ru-RU" sz="1600" dirty="0" err="1"/>
              <a:t>табылады</a:t>
            </a:r>
            <a:r>
              <a:rPr lang="ru-RU" sz="1600" dirty="0"/>
              <a:t>.</a:t>
            </a:r>
          </a:p>
          <a:p>
            <a:pPr algn="just"/>
            <a:r>
              <a:rPr lang="ru-RU" sz="1600" dirty="0"/>
              <a:t>Радиация </a:t>
            </a:r>
            <a:r>
              <a:rPr lang="ru-RU" sz="1600" dirty="0" err="1"/>
              <a:t>ағындарының</a:t>
            </a:r>
            <a:r>
              <a:rPr lang="ru-RU" sz="1600" dirty="0"/>
              <a:t> </a:t>
            </a:r>
            <a:r>
              <a:rPr lang="ru-RU" sz="1600" dirty="0" err="1"/>
              <a:t>барлық</a:t>
            </a:r>
            <a:r>
              <a:rPr lang="ru-RU" sz="1600" dirty="0"/>
              <a:t> </a:t>
            </a:r>
            <a:r>
              <a:rPr lang="ru-RU" sz="1600" dirty="0" err="1"/>
              <a:t>басқа</a:t>
            </a:r>
            <a:r>
              <a:rPr lang="ru-RU" sz="1600" dirty="0"/>
              <a:t> </a:t>
            </a:r>
            <a:r>
              <a:rPr lang="ru-RU" sz="1600" dirty="0" err="1"/>
              <a:t>түрлерін</a:t>
            </a:r>
            <a:r>
              <a:rPr lang="ru-RU" sz="1600" dirty="0"/>
              <a:t> </a:t>
            </a:r>
            <a:r>
              <a:rPr lang="ru-RU" sz="1600" dirty="0" err="1"/>
              <a:t>зоналардың</a:t>
            </a:r>
            <a:r>
              <a:rPr lang="ru-RU" sz="1600" dirty="0"/>
              <a:t> </a:t>
            </a:r>
            <a:r>
              <a:rPr lang="ru-RU" sz="1600" dirty="0" err="1"/>
              <a:t>белгілі</a:t>
            </a:r>
            <a:r>
              <a:rPr lang="ru-RU" sz="1600" dirty="0"/>
              <a:t> </a:t>
            </a:r>
            <a:r>
              <a:rPr lang="ru-RU" sz="1600" dirty="0" err="1"/>
              <a:t>құлауы</a:t>
            </a:r>
            <a:r>
              <a:rPr lang="ru-RU" sz="1600" dirty="0"/>
              <a:t> мен </a:t>
            </a:r>
            <a:r>
              <a:rPr lang="ru-RU" sz="1600" dirty="0" err="1"/>
              <a:t>ішкі</a:t>
            </a:r>
            <a:r>
              <a:rPr lang="ru-RU" sz="1600" dirty="0"/>
              <a:t> </a:t>
            </a:r>
            <a:r>
              <a:rPr lang="ru-RU" sz="1600" dirty="0" err="1"/>
              <a:t>сәулеленуінен</a:t>
            </a:r>
            <a:r>
              <a:rPr lang="ru-RU" sz="1600" dirty="0"/>
              <a:t> </a:t>
            </a:r>
            <a:r>
              <a:rPr lang="ru-RU" sz="1600" dirty="0" err="1"/>
              <a:t>табуға</a:t>
            </a:r>
            <a:r>
              <a:rPr lang="ru-RU" sz="1600" dirty="0"/>
              <a:t> </a:t>
            </a:r>
            <a:r>
              <a:rPr lang="ru-RU" sz="1600" dirty="0" err="1"/>
              <a:t>болады</a:t>
            </a:r>
            <a:r>
              <a:rPr lang="ru-RU" sz="1600" i="1" dirty="0"/>
              <a:t>. </a:t>
            </a:r>
          </a:p>
          <a:p>
            <a:pPr algn="just"/>
            <a:r>
              <a:rPr lang="ru-RU" sz="1600" dirty="0" err="1"/>
              <a:t>Демек</a:t>
            </a:r>
            <a:r>
              <a:rPr lang="ru-RU" sz="1600" dirty="0"/>
              <a:t>, </a:t>
            </a:r>
            <a:r>
              <a:rPr lang="ru-RU" sz="1600" dirty="0" err="1"/>
              <a:t>болатты</a:t>
            </a:r>
            <a:r>
              <a:rPr lang="ru-RU" sz="1600" dirty="0"/>
              <a:t> </a:t>
            </a:r>
            <a:r>
              <a:rPr lang="ru-RU" sz="1600" dirty="0" err="1"/>
              <a:t>балқытуға</a:t>
            </a:r>
            <a:r>
              <a:rPr lang="ru-RU" sz="1600" dirty="0"/>
              <a:t> </a:t>
            </a:r>
            <a:r>
              <a:rPr lang="ru-RU" sz="1600" dirty="0" err="1"/>
              <a:t>арналған</a:t>
            </a:r>
            <a:r>
              <a:rPr lang="ru-RU" sz="1600" dirty="0"/>
              <a:t> </a:t>
            </a:r>
            <a:r>
              <a:rPr lang="ru-RU" sz="1600" dirty="0" err="1"/>
              <a:t>доғалық</a:t>
            </a:r>
            <a:r>
              <a:rPr lang="ru-RU" sz="1600" dirty="0"/>
              <a:t> </a:t>
            </a:r>
            <a:r>
              <a:rPr lang="ru-RU" sz="1600" dirty="0" err="1"/>
              <a:t>пештердегі</a:t>
            </a:r>
            <a:r>
              <a:rPr lang="ru-RU" sz="1600" dirty="0"/>
              <a:t> </a:t>
            </a:r>
            <a:r>
              <a:rPr lang="ru-RU" sz="1600" dirty="0" err="1"/>
              <a:t>сәулелену</a:t>
            </a:r>
            <a:r>
              <a:rPr lang="ru-RU" sz="1600" dirty="0"/>
              <a:t> </a:t>
            </a:r>
            <a:r>
              <a:rPr lang="ru-RU" sz="1600" dirty="0" err="1"/>
              <a:t>арқылы</a:t>
            </a:r>
            <a:r>
              <a:rPr lang="ru-RU" sz="1600" dirty="0"/>
              <a:t> </a:t>
            </a:r>
            <a:r>
              <a:rPr lang="ru-RU" sz="1600" dirty="0" err="1"/>
              <a:t>жылу</a:t>
            </a:r>
            <a:r>
              <a:rPr lang="ru-RU" sz="1600" dirty="0"/>
              <a:t> </a:t>
            </a:r>
            <a:r>
              <a:rPr lang="ru-RU" sz="1600" dirty="0" err="1"/>
              <a:t>беруді</a:t>
            </a:r>
            <a:r>
              <a:rPr lang="ru-RU" sz="1600" dirty="0"/>
              <a:t> </a:t>
            </a:r>
            <a:r>
              <a:rPr lang="ru-RU" sz="1600" dirty="0" err="1"/>
              <a:t>талдауды</a:t>
            </a:r>
            <a:r>
              <a:rPr lang="ru-RU" sz="1600" dirty="0"/>
              <a:t>  </a:t>
            </a:r>
          </a:p>
          <a:p>
            <a:pPr algn="just"/>
            <a:r>
              <a:rPr lang="ru-RU" sz="1600" dirty="0" err="1"/>
              <a:t>зоналық</a:t>
            </a:r>
            <a:r>
              <a:rPr lang="ru-RU" sz="1600" dirty="0"/>
              <a:t> </a:t>
            </a:r>
            <a:r>
              <a:rPr lang="ru-RU" sz="1600" dirty="0" err="1"/>
              <a:t>әдіспен</a:t>
            </a:r>
            <a:r>
              <a:rPr lang="ru-RU" sz="1600" dirty="0"/>
              <a:t> </a:t>
            </a:r>
            <a:r>
              <a:rPr lang="ru-RU" sz="1600" dirty="0" err="1"/>
              <a:t>сәулелену</a:t>
            </a:r>
            <a:r>
              <a:rPr lang="ru-RU" sz="1600" dirty="0"/>
              <a:t> </a:t>
            </a:r>
            <a:r>
              <a:rPr lang="ru-RU" sz="1600" dirty="0" err="1"/>
              <a:t>ағындары</a:t>
            </a:r>
            <a:r>
              <a:rPr lang="ru-RU" sz="1600" dirty="0"/>
              <a:t> мен бос </a:t>
            </a:r>
            <a:r>
              <a:rPr lang="ru-RU" sz="1600" dirty="0" err="1"/>
              <a:t>кеңістіктегі</a:t>
            </a:r>
            <a:r>
              <a:rPr lang="ru-RU" sz="1600" dirty="0"/>
              <a:t> </a:t>
            </a:r>
            <a:r>
              <a:rPr lang="ru-RU" sz="1600" dirty="0" err="1"/>
              <a:t>бірізді</a:t>
            </a:r>
            <a:r>
              <a:rPr lang="ru-RU" sz="1600" dirty="0"/>
              <a:t> </a:t>
            </a:r>
            <a:r>
              <a:rPr lang="ru-RU" sz="1600" dirty="0" err="1"/>
              <a:t>сіңіру</a:t>
            </a:r>
            <a:r>
              <a:rPr lang="ru-RU" sz="1600" dirty="0"/>
              <a:t> </a:t>
            </a:r>
            <a:r>
              <a:rPr lang="ru-RU" sz="1600" dirty="0" err="1"/>
              <a:t>және</a:t>
            </a:r>
            <a:r>
              <a:rPr lang="ru-RU" sz="1600" dirty="0"/>
              <a:t> </a:t>
            </a:r>
            <a:r>
              <a:rPr lang="ru-RU" sz="1600" dirty="0" err="1"/>
              <a:t>шағылысу</a:t>
            </a:r>
            <a:r>
              <a:rPr lang="ru-RU" sz="1600" dirty="0"/>
              <a:t> </a:t>
            </a:r>
            <a:r>
              <a:rPr lang="ru-RU" sz="1600" dirty="0" err="1"/>
              <a:t>процесінде</a:t>
            </a:r>
            <a:r>
              <a:rPr lang="ru-RU" sz="1600" dirty="0"/>
              <a:t> </a:t>
            </a:r>
            <a:r>
              <a:rPr lang="ru-RU" sz="1600" dirty="0" err="1"/>
              <a:t>беттердің</a:t>
            </a:r>
            <a:r>
              <a:rPr lang="ru-RU" sz="1600" dirty="0"/>
              <a:t> </a:t>
            </a:r>
            <a:r>
              <a:rPr lang="ru-RU" sz="1600" dirty="0" err="1"/>
              <a:t>өзіндік</a:t>
            </a:r>
            <a:r>
              <a:rPr lang="ru-RU" sz="1600" dirty="0"/>
              <a:t> </a:t>
            </a:r>
            <a:r>
              <a:rPr lang="ru-RU" sz="1600" dirty="0" err="1"/>
              <a:t>сәулелену</a:t>
            </a:r>
            <a:r>
              <a:rPr lang="ru-RU" sz="1600" dirty="0"/>
              <a:t> </a:t>
            </a:r>
            <a:r>
              <a:rPr lang="ru-RU" sz="1600" dirty="0" err="1"/>
              <a:t>ағындарын</a:t>
            </a:r>
            <a:r>
              <a:rPr lang="ru-RU" sz="1600" dirty="0"/>
              <a:t> </a:t>
            </a:r>
            <a:r>
              <a:rPr lang="ru-RU" sz="1600" dirty="0" err="1"/>
              <a:t>зерттеу</a:t>
            </a:r>
            <a:r>
              <a:rPr lang="ru-RU" sz="1600" dirty="0"/>
              <a:t> </a:t>
            </a:r>
            <a:r>
              <a:rPr lang="ru-RU" sz="1600" dirty="0" err="1"/>
              <a:t>арқылы</a:t>
            </a:r>
            <a:r>
              <a:rPr lang="ru-RU" sz="1600" dirty="0"/>
              <a:t> </a:t>
            </a:r>
            <a:r>
              <a:rPr lang="ru-RU" sz="1600" dirty="0" err="1"/>
              <a:t>жүргізуге</a:t>
            </a:r>
            <a:r>
              <a:rPr lang="ru-RU" sz="1600" dirty="0"/>
              <a:t> </a:t>
            </a:r>
            <a:r>
              <a:rPr lang="ru-RU" sz="1600" dirty="0" err="1"/>
              <a:t>болады</a:t>
            </a:r>
            <a:r>
              <a:rPr lang="ru-RU" sz="1600" dirty="0"/>
              <a:t>. </a:t>
            </a:r>
            <a:r>
              <a:rPr lang="ru-RU" sz="1600" dirty="0" err="1"/>
              <a:t>Талдау</a:t>
            </a:r>
            <a:r>
              <a:rPr lang="ru-RU" sz="1600" dirty="0"/>
              <a:t> </a:t>
            </a:r>
            <a:r>
              <a:rPr lang="ru-RU" sz="1600" dirty="0" err="1"/>
              <a:t>әдетте</a:t>
            </a:r>
            <a:r>
              <a:rPr lang="ru-RU" sz="1600" dirty="0"/>
              <a:t> </a:t>
            </a:r>
            <a:r>
              <a:rPr lang="ru-RU" sz="1600" dirty="0" err="1"/>
              <a:t>шашырамайтын</a:t>
            </a:r>
            <a:r>
              <a:rPr lang="ru-RU" sz="1600" dirty="0"/>
              <a:t> орта </a:t>
            </a:r>
            <a:r>
              <a:rPr lang="ru-RU" sz="1600" dirty="0" err="1"/>
              <a:t>үшін</a:t>
            </a:r>
            <a:r>
              <a:rPr lang="ru-RU" sz="1600" dirty="0"/>
              <a:t> Ламберт </a:t>
            </a:r>
            <a:r>
              <a:rPr lang="ru-RU" sz="1600" dirty="0" err="1"/>
              <a:t>заңы</a:t>
            </a:r>
            <a:r>
              <a:rPr lang="ru-RU" sz="1600" dirty="0"/>
              <a:t> </a:t>
            </a:r>
            <a:r>
              <a:rPr lang="ru-RU" sz="1600" dirty="0" err="1"/>
              <a:t>беттің</a:t>
            </a:r>
            <a:r>
              <a:rPr lang="ru-RU" sz="1600" dirty="0"/>
              <a:t> </a:t>
            </a:r>
            <a:r>
              <a:rPr lang="ru-RU" sz="1600" dirty="0" err="1"/>
              <a:t>ішкі</a:t>
            </a:r>
            <a:r>
              <a:rPr lang="ru-RU" sz="1600" dirty="0"/>
              <a:t> </a:t>
            </a:r>
            <a:r>
              <a:rPr lang="ru-RU" sz="1600" dirty="0" err="1"/>
              <a:t>және</a:t>
            </a:r>
            <a:r>
              <a:rPr lang="ru-RU" sz="1600" dirty="0"/>
              <a:t> </a:t>
            </a:r>
            <a:r>
              <a:rPr lang="ru-RU" sz="1600" dirty="0" err="1"/>
              <a:t>шағылысқан</a:t>
            </a:r>
            <a:r>
              <a:rPr lang="ru-RU" sz="1600" dirty="0"/>
              <a:t> </a:t>
            </a:r>
            <a:r>
              <a:rPr lang="ru-RU" sz="1600" dirty="0" err="1"/>
              <a:t>сәулеленуіне</a:t>
            </a:r>
            <a:r>
              <a:rPr lang="ru-RU" sz="1600" dirty="0"/>
              <a:t> </a:t>
            </a:r>
            <a:r>
              <a:rPr lang="ru-RU" sz="1600" dirty="0" err="1"/>
              <a:t>жарамды</a:t>
            </a:r>
            <a:r>
              <a:rPr lang="ru-RU" sz="1600" dirty="0"/>
              <a:t> </a:t>
            </a:r>
            <a:r>
              <a:rPr lang="ru-RU" sz="1600" dirty="0" err="1"/>
              <a:t>деген</a:t>
            </a:r>
            <a:r>
              <a:rPr lang="ru-RU" sz="1600" dirty="0"/>
              <a:t> </a:t>
            </a:r>
            <a:r>
              <a:rPr lang="ru-RU" sz="1600" dirty="0" err="1"/>
              <a:t>болжаммен</a:t>
            </a:r>
            <a:r>
              <a:rPr lang="ru-RU" sz="1600" dirty="0"/>
              <a:t> </a:t>
            </a:r>
            <a:r>
              <a:rPr lang="ru-RU" sz="1600" dirty="0" err="1"/>
              <a:t>жүзеге</a:t>
            </a:r>
            <a:r>
              <a:rPr lang="ru-RU" sz="1600" dirty="0"/>
              <a:t> </a:t>
            </a:r>
            <a:r>
              <a:rPr lang="ru-RU" sz="1600" dirty="0" err="1"/>
              <a:t>асырылады</a:t>
            </a:r>
            <a:r>
              <a:rPr lang="ru-RU" sz="1600" dirty="0"/>
              <a:t>.</a:t>
            </a:r>
          </a:p>
          <a:p>
            <a:pPr algn="just"/>
            <a:r>
              <a:rPr lang="ru-RU" sz="1600" dirty="0" err="1"/>
              <a:t>Доғалы</a:t>
            </a:r>
            <a:r>
              <a:rPr lang="ru-RU" sz="1600" dirty="0"/>
              <a:t> </a:t>
            </a:r>
            <a:r>
              <a:rPr lang="ru-RU" sz="1600" dirty="0" err="1"/>
              <a:t>және</a:t>
            </a:r>
            <a:r>
              <a:rPr lang="ru-RU" sz="1600" dirty="0"/>
              <a:t> </a:t>
            </a:r>
            <a:r>
              <a:rPr lang="ru-RU" sz="1600" dirty="0" err="1"/>
              <a:t>плазмалық-доғалы</a:t>
            </a:r>
            <a:r>
              <a:rPr lang="ru-RU" sz="1600" dirty="0"/>
              <a:t> </a:t>
            </a:r>
            <a:r>
              <a:rPr lang="ru-RU" sz="1600" dirty="0" err="1"/>
              <a:t>болат</a:t>
            </a:r>
            <a:r>
              <a:rPr lang="ru-RU" sz="1600" dirty="0"/>
              <a:t> </a:t>
            </a:r>
            <a:r>
              <a:rPr lang="ru-RU" sz="1600" dirty="0" err="1"/>
              <a:t>шығаратын</a:t>
            </a:r>
            <a:r>
              <a:rPr lang="ru-RU" sz="1600" dirty="0"/>
              <a:t> </a:t>
            </a:r>
            <a:r>
              <a:rPr lang="ru-RU" sz="1600" dirty="0" err="1"/>
              <a:t>пештердің</a:t>
            </a:r>
            <a:r>
              <a:rPr lang="ru-RU" sz="1600" dirty="0"/>
              <a:t> </a:t>
            </a:r>
            <a:r>
              <a:rPr lang="ru-RU" sz="1600" dirty="0" err="1"/>
              <a:t>жұмыс</a:t>
            </a:r>
            <a:r>
              <a:rPr lang="ru-RU" sz="1600" dirty="0"/>
              <a:t> </a:t>
            </a:r>
            <a:r>
              <a:rPr lang="ru-RU" sz="1600" dirty="0" err="1"/>
              <a:t>кеңістігінде</a:t>
            </a:r>
            <a:r>
              <a:rPr lang="ru-RU" sz="1600" dirty="0"/>
              <a:t> атмосфера </a:t>
            </a:r>
            <a:r>
              <a:rPr lang="ru-RU" sz="1600" dirty="0" err="1"/>
              <a:t>диатермиялық</a:t>
            </a:r>
            <a:r>
              <a:rPr lang="ru-RU" sz="1600" dirty="0"/>
              <a:t>, </a:t>
            </a:r>
            <a:r>
              <a:rPr lang="ru-RU" sz="1600" dirty="0" err="1"/>
              <a:t>доғаның</a:t>
            </a:r>
            <a:r>
              <a:rPr lang="ru-RU" sz="1600" dirty="0"/>
              <a:t> </a:t>
            </a:r>
            <a:r>
              <a:rPr lang="ru-RU" sz="1600" dirty="0" err="1"/>
              <a:t>жұмысы</a:t>
            </a:r>
            <a:r>
              <a:rPr lang="ru-RU" sz="1600" dirty="0"/>
              <a:t> </a:t>
            </a:r>
            <a:r>
              <a:rPr lang="ru-RU" sz="1600" dirty="0" err="1"/>
              <a:t>кезінде</a:t>
            </a:r>
            <a:r>
              <a:rPr lang="ru-RU" sz="1600" dirty="0"/>
              <a:t> </a:t>
            </a:r>
            <a:r>
              <a:rPr lang="ru-RU" sz="1600" dirty="0" err="1"/>
              <a:t>жарқырағаннан</a:t>
            </a:r>
            <a:r>
              <a:rPr lang="ru-RU" sz="1600" dirty="0"/>
              <a:t> </a:t>
            </a:r>
            <a:r>
              <a:rPr lang="ru-RU" sz="1600" dirty="0" err="1"/>
              <a:t>шаңды</a:t>
            </a:r>
            <a:r>
              <a:rPr lang="ru-RU" sz="1600" dirty="0"/>
              <a:t>, </a:t>
            </a:r>
            <a:r>
              <a:rPr lang="ru-RU" sz="1600" dirty="0" err="1"/>
              <a:t>доғалар</a:t>
            </a:r>
            <a:r>
              <a:rPr lang="ru-RU" sz="1600" dirty="0"/>
              <a:t>, </a:t>
            </a:r>
            <a:r>
              <a:rPr lang="ru-RU" sz="1600" dirty="0" err="1"/>
              <a:t>отын-оттегі</a:t>
            </a:r>
            <a:r>
              <a:rPr lang="ru-RU" sz="1600" dirty="0"/>
              <a:t> </a:t>
            </a:r>
            <a:r>
              <a:rPr lang="ru-RU" sz="1600" dirty="0" err="1"/>
              <a:t>қыздырғыштары</a:t>
            </a:r>
            <a:r>
              <a:rPr lang="ru-RU" sz="1600" dirty="0"/>
              <a:t> </a:t>
            </a:r>
            <a:r>
              <a:rPr lang="ru-RU" sz="1600" dirty="0" err="1"/>
              <a:t>және</a:t>
            </a:r>
            <a:r>
              <a:rPr lang="ru-RU" sz="1600" dirty="0"/>
              <a:t> </a:t>
            </a:r>
            <a:r>
              <a:rPr lang="ru-RU" sz="1600" dirty="0" err="1"/>
              <a:t>ваннаны</a:t>
            </a:r>
            <a:r>
              <a:rPr lang="ru-RU" sz="1600" dirty="0"/>
              <a:t> </a:t>
            </a:r>
            <a:r>
              <a:rPr lang="ru-RU" sz="1600" dirty="0" err="1"/>
              <a:t>оттегімен</a:t>
            </a:r>
            <a:r>
              <a:rPr lang="ru-RU" sz="1600" dirty="0"/>
              <a:t> </a:t>
            </a:r>
            <a:r>
              <a:rPr lang="ru-RU" sz="1600" dirty="0" err="1"/>
              <a:t>тазарту</a:t>
            </a:r>
            <a:r>
              <a:rPr lang="ru-RU" sz="1600" dirty="0"/>
              <a:t> </a:t>
            </a:r>
            <a:r>
              <a:rPr lang="ru-RU" sz="1600" dirty="0" err="1"/>
              <a:t>кезінде</a:t>
            </a:r>
            <a:r>
              <a:rPr lang="ru-RU" sz="1600" dirty="0"/>
              <a:t> </a:t>
            </a:r>
            <a:r>
              <a:rPr lang="ru-RU" sz="1600" dirty="0" err="1"/>
              <a:t>тозаңға</a:t>
            </a:r>
            <a:r>
              <a:rPr lang="ru-RU" sz="1600" dirty="0"/>
              <a:t> </a:t>
            </a:r>
            <a:r>
              <a:rPr lang="ru-RU" sz="1600" dirty="0" err="1"/>
              <a:t>айналады</a:t>
            </a:r>
            <a:r>
              <a:rPr lang="ru-RU" sz="1600" dirty="0"/>
              <a:t>. </a:t>
            </a:r>
            <a:r>
              <a:rPr lang="ru-RU" sz="1600" dirty="0" err="1"/>
              <a:t>Пештерді</a:t>
            </a:r>
            <a:r>
              <a:rPr lang="ru-RU" sz="1600" dirty="0"/>
              <a:t> </a:t>
            </a:r>
            <a:r>
              <a:rPr lang="ru-RU" sz="1600" dirty="0" err="1"/>
              <a:t>жобалау</a:t>
            </a:r>
            <a:r>
              <a:rPr lang="ru-RU" sz="1600" dirty="0"/>
              <a:t> </a:t>
            </a:r>
            <a:r>
              <a:rPr lang="ru-RU" sz="1600" dirty="0" err="1"/>
              <a:t>және</a:t>
            </a:r>
            <a:r>
              <a:rPr lang="ru-RU" sz="1600" dirty="0"/>
              <a:t> </a:t>
            </a:r>
            <a:r>
              <a:rPr lang="ru-RU" sz="1600" dirty="0" err="1"/>
              <a:t>есептеу</a:t>
            </a:r>
            <a:r>
              <a:rPr lang="ru-RU" sz="1600" dirty="0"/>
              <a:t> </a:t>
            </a:r>
            <a:r>
              <a:rPr lang="ru-RU" sz="1600" dirty="0" err="1"/>
              <a:t>жұмыстарын</a:t>
            </a:r>
            <a:r>
              <a:rPr lang="ru-RU" sz="1600" dirty="0"/>
              <a:t> </a:t>
            </a:r>
            <a:r>
              <a:rPr lang="ru-RU" sz="1600" dirty="0" err="1"/>
              <a:t>азайту</a:t>
            </a:r>
            <a:r>
              <a:rPr lang="ru-RU" sz="1600" dirty="0"/>
              <a:t> </a:t>
            </a:r>
            <a:r>
              <a:rPr lang="ru-RU" sz="1600" dirty="0" err="1"/>
              <a:t>мақсатында</a:t>
            </a:r>
            <a:r>
              <a:rPr lang="ru-RU" sz="1600" dirty="0"/>
              <a:t> </a:t>
            </a:r>
            <a:r>
              <a:rPr lang="ru-RU" sz="1600" dirty="0" err="1"/>
              <a:t>жылу</a:t>
            </a:r>
            <a:r>
              <a:rPr lang="ru-RU" sz="1600" dirty="0"/>
              <a:t> </a:t>
            </a:r>
            <a:r>
              <a:rPr lang="ru-RU" sz="1600" dirty="0" err="1"/>
              <a:t>кеңістігінің</a:t>
            </a:r>
            <a:r>
              <a:rPr lang="ru-RU" sz="1600" dirty="0"/>
              <a:t> </a:t>
            </a:r>
            <a:r>
              <a:rPr lang="ru-RU" sz="1600" dirty="0" err="1"/>
              <a:t>конфигурациясының</a:t>
            </a:r>
            <a:r>
              <a:rPr lang="ru-RU" sz="1600" dirty="0"/>
              <a:t> </a:t>
            </a:r>
            <a:r>
              <a:rPr lang="ru-RU" sz="1600" dirty="0" err="1"/>
              <a:t>радиациялық</a:t>
            </a:r>
            <a:r>
              <a:rPr lang="ru-RU" sz="1600" dirty="0"/>
              <a:t> </a:t>
            </a:r>
            <a:r>
              <a:rPr lang="ru-RU" sz="1600" dirty="0" err="1"/>
              <a:t>ағындардың</a:t>
            </a:r>
            <a:r>
              <a:rPr lang="ru-RU" sz="1600" dirty="0"/>
              <a:t> </a:t>
            </a:r>
            <a:r>
              <a:rPr lang="ru-RU" sz="1600" dirty="0" err="1"/>
              <a:t>қыздыру</a:t>
            </a:r>
            <a:r>
              <a:rPr lang="ru-RU" sz="1600" dirty="0"/>
              <a:t> </a:t>
            </a:r>
            <a:r>
              <a:rPr lang="ru-RU" sz="1600" dirty="0" err="1"/>
              <a:t>беттеріне</a:t>
            </a:r>
            <a:r>
              <a:rPr lang="ru-RU" sz="1600" dirty="0"/>
              <a:t> </a:t>
            </a:r>
            <a:r>
              <a:rPr lang="ru-RU" sz="1600" dirty="0" err="1"/>
              <a:t>таралуына</a:t>
            </a:r>
            <a:r>
              <a:rPr lang="ru-RU" sz="1600" dirty="0"/>
              <a:t> </a:t>
            </a:r>
            <a:r>
              <a:rPr lang="ru-RU" sz="1600" dirty="0" err="1"/>
              <a:t>әсерін</a:t>
            </a:r>
            <a:r>
              <a:rPr lang="ru-RU" sz="1600" dirty="0"/>
              <a:t> </a:t>
            </a:r>
            <a:r>
              <a:rPr lang="ru-RU" sz="1600" dirty="0" err="1"/>
              <a:t>анықтау</a:t>
            </a:r>
            <a:r>
              <a:rPr lang="ru-RU" sz="1600" dirty="0"/>
              <a:t> </a:t>
            </a:r>
            <a:r>
              <a:rPr lang="ru-RU" sz="1600" dirty="0" err="1"/>
              <a:t>кезеңінде</a:t>
            </a:r>
            <a:r>
              <a:rPr lang="ru-RU" sz="1600" dirty="0"/>
              <a:t> </a:t>
            </a:r>
            <a:r>
              <a:rPr lang="ru-RU" sz="1600" dirty="0" err="1"/>
              <a:t>диатермиялық</a:t>
            </a:r>
            <a:r>
              <a:rPr lang="ru-RU" sz="1600" dirty="0"/>
              <a:t> орта </a:t>
            </a:r>
            <a:r>
              <a:rPr lang="ru-RU" sz="1600" dirty="0" err="1"/>
              <a:t>үшін</a:t>
            </a:r>
            <a:r>
              <a:rPr lang="ru-RU" sz="1600" dirty="0"/>
              <a:t> </a:t>
            </a:r>
            <a:r>
              <a:rPr lang="ru-RU" sz="1600" dirty="0" err="1"/>
              <a:t>жылу</a:t>
            </a:r>
            <a:r>
              <a:rPr lang="ru-RU" sz="1600" dirty="0"/>
              <a:t> </a:t>
            </a:r>
            <a:r>
              <a:rPr lang="ru-RU" sz="1600" dirty="0" err="1"/>
              <a:t>беруді</a:t>
            </a:r>
            <a:r>
              <a:rPr lang="ru-RU" sz="1600" dirty="0"/>
              <a:t> </a:t>
            </a:r>
            <a:r>
              <a:rPr lang="ru-RU" sz="1600" dirty="0" err="1"/>
              <a:t>есептеуді</a:t>
            </a:r>
            <a:r>
              <a:rPr lang="ru-RU" sz="1600" dirty="0"/>
              <a:t> </a:t>
            </a:r>
            <a:r>
              <a:rPr lang="ru-RU" sz="1600" dirty="0" err="1"/>
              <a:t>жүргізуге</a:t>
            </a:r>
            <a:r>
              <a:rPr lang="ru-RU" sz="1600" dirty="0"/>
              <a:t> </a:t>
            </a:r>
            <a:r>
              <a:rPr lang="ru-RU" sz="1600" dirty="0" err="1"/>
              <a:t>болады</a:t>
            </a:r>
            <a:r>
              <a:rPr lang="ru-RU" sz="1600" dirty="0"/>
              <a:t>. </a:t>
            </a:r>
            <a:r>
              <a:rPr lang="ru-RU" sz="1600" dirty="0" err="1"/>
              <a:t>Сол</a:t>
            </a:r>
            <a:r>
              <a:rPr lang="ru-RU" sz="1600" dirty="0"/>
              <a:t> </a:t>
            </a:r>
            <a:r>
              <a:rPr lang="ru-RU" sz="1600" dirty="0" err="1"/>
              <a:t>сияқты</a:t>
            </a:r>
            <a:r>
              <a:rPr lang="ru-RU" sz="1600" dirty="0"/>
              <a:t>, </a:t>
            </a:r>
            <a:r>
              <a:rPr lang="ru-RU" sz="1600" dirty="0" err="1"/>
              <a:t>рационалды</a:t>
            </a:r>
            <a:r>
              <a:rPr lang="ru-RU" sz="1600" dirty="0"/>
              <a:t> </a:t>
            </a:r>
            <a:r>
              <a:rPr lang="ru-RU" sz="1600" dirty="0" err="1"/>
              <a:t>энергетикалық-технологиялық</a:t>
            </a:r>
            <a:r>
              <a:rPr lang="ru-RU" sz="1600" dirty="0"/>
              <a:t> </a:t>
            </a:r>
            <a:r>
              <a:rPr lang="ru-RU" sz="1600" dirty="0" err="1"/>
              <a:t>режимдерді</a:t>
            </a:r>
            <a:r>
              <a:rPr lang="ru-RU" sz="1600" dirty="0"/>
              <a:t> </a:t>
            </a:r>
            <a:r>
              <a:rPr lang="ru-RU" sz="1600" dirty="0" err="1"/>
              <a:t>анықтау</a:t>
            </a:r>
            <a:r>
              <a:rPr lang="ru-RU" sz="1600" dirty="0"/>
              <a:t> </a:t>
            </a:r>
            <a:r>
              <a:rPr lang="ru-RU" sz="1600" dirty="0" err="1"/>
              <a:t>мақсатында</a:t>
            </a:r>
            <a:r>
              <a:rPr lang="ru-RU" sz="1600" dirty="0"/>
              <a:t> </a:t>
            </a:r>
            <a:r>
              <a:rPr lang="ru-RU" sz="1600" dirty="0" err="1"/>
              <a:t>пештердің</a:t>
            </a:r>
            <a:r>
              <a:rPr lang="ru-RU" sz="1600" dirty="0"/>
              <a:t> </a:t>
            </a:r>
            <a:r>
              <a:rPr lang="ru-RU" sz="1600" dirty="0" err="1"/>
              <a:t>жұмысының</a:t>
            </a:r>
            <a:r>
              <a:rPr lang="ru-RU" sz="1600" dirty="0"/>
              <a:t> </a:t>
            </a:r>
            <a:r>
              <a:rPr lang="ru-RU" sz="1600" dirty="0" err="1"/>
              <a:t>әр</a:t>
            </a:r>
            <a:r>
              <a:rPr lang="ru-RU" sz="1600" dirty="0"/>
              <a:t> </a:t>
            </a:r>
            <a:r>
              <a:rPr lang="ru-RU" sz="1600" dirty="0" err="1"/>
              <a:t>түрлі</a:t>
            </a:r>
            <a:r>
              <a:rPr lang="ru-RU" sz="1600" dirty="0"/>
              <a:t> </a:t>
            </a:r>
            <a:r>
              <a:rPr lang="ru-RU" sz="1600" dirty="0" err="1"/>
              <a:t>электрлік</a:t>
            </a:r>
            <a:r>
              <a:rPr lang="ru-RU" sz="1600" dirty="0"/>
              <a:t> </a:t>
            </a:r>
            <a:r>
              <a:rPr lang="ru-RU" sz="1600" dirty="0" err="1"/>
              <a:t>режимдерін</a:t>
            </a:r>
            <a:r>
              <a:rPr lang="ru-RU" sz="1600" dirty="0"/>
              <a:t> </a:t>
            </a:r>
            <a:r>
              <a:rPr lang="ru-RU" sz="1600" dirty="0" err="1"/>
              <a:t>салыстыру</a:t>
            </a:r>
            <a:r>
              <a:rPr lang="ru-RU" sz="1600" dirty="0"/>
              <a:t> </a:t>
            </a:r>
            <a:r>
              <a:rPr lang="ru-RU" sz="1600" dirty="0" err="1"/>
              <a:t>кезінде</a:t>
            </a:r>
            <a:r>
              <a:rPr lang="ru-RU" sz="1600" dirty="0"/>
              <a:t> </a:t>
            </a:r>
            <a:r>
              <a:rPr lang="ru-RU" sz="1600" dirty="0" err="1"/>
              <a:t>жылу</a:t>
            </a:r>
            <a:r>
              <a:rPr lang="ru-RU" sz="1600" dirty="0"/>
              <a:t> </a:t>
            </a:r>
            <a:r>
              <a:rPr lang="ru-RU" sz="1600" dirty="0" err="1"/>
              <a:t>беруді</a:t>
            </a:r>
            <a:r>
              <a:rPr lang="ru-RU" sz="1600" dirty="0"/>
              <a:t> </a:t>
            </a:r>
            <a:r>
              <a:rPr lang="ru-RU" sz="1600" dirty="0" err="1"/>
              <a:t>сәулелену</a:t>
            </a:r>
            <a:r>
              <a:rPr lang="ru-RU" sz="1600" dirty="0"/>
              <a:t> </a:t>
            </a:r>
            <a:r>
              <a:rPr lang="ru-RU" sz="1600" dirty="0" err="1"/>
              <a:t>арқылы</a:t>
            </a:r>
            <a:r>
              <a:rPr lang="ru-RU" sz="1600" dirty="0"/>
              <a:t> </a:t>
            </a:r>
            <a:r>
              <a:rPr lang="ru-RU" sz="1600" dirty="0" err="1"/>
              <a:t>есептеу</a:t>
            </a:r>
            <a:r>
              <a:rPr lang="ru-RU" sz="1600" dirty="0"/>
              <a:t> </a:t>
            </a:r>
            <a:r>
              <a:rPr lang="ru-RU" sz="1600" dirty="0" err="1"/>
              <a:t>диатермиялық</a:t>
            </a:r>
            <a:r>
              <a:rPr lang="ru-RU" sz="1600" dirty="0"/>
              <a:t> орта </a:t>
            </a:r>
            <a:r>
              <a:rPr lang="ru-RU" sz="1600" dirty="0" err="1"/>
              <a:t>үшін</a:t>
            </a:r>
            <a:r>
              <a:rPr lang="ru-RU" sz="1600" dirty="0"/>
              <a:t> </a:t>
            </a:r>
            <a:r>
              <a:rPr lang="ru-RU" sz="1600" dirty="0" err="1"/>
              <a:t>жүргізілуі</a:t>
            </a:r>
            <a:r>
              <a:rPr lang="ru-RU" sz="1600" dirty="0"/>
              <a:t> </a:t>
            </a:r>
            <a:r>
              <a:rPr lang="ru-RU" sz="1600" dirty="0" err="1"/>
              <a:t>мүмкін</a:t>
            </a:r>
            <a:r>
              <a:rPr lang="ru-RU" sz="1600" dirty="0"/>
              <a:t>.</a:t>
            </a:r>
          </a:p>
          <a:p>
            <a:pPr algn="just"/>
            <a:endParaRPr lang="x-none" sz="1600" dirty="0"/>
          </a:p>
          <a:p>
            <a:pPr algn="just"/>
            <a:endParaRPr lang="ru-RU" sz="1600" dirty="0"/>
          </a:p>
        </p:txBody>
      </p:sp>
    </p:spTree>
    <p:extLst>
      <p:ext uri="{BB962C8B-B14F-4D97-AF65-F5344CB8AC3E}">
        <p14:creationId xmlns:p14="http://schemas.microsoft.com/office/powerpoint/2010/main" val="110076113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41</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9. </a:t>
            </a:r>
            <a:r>
              <a:rPr lang="ru-RU" sz="2800" b="1" dirty="0" err="1">
                <a:solidFill>
                  <a:schemeClr val="accent1">
                    <a:lumMod val="50000"/>
                  </a:schemeClr>
                </a:solidFill>
                <a:latin typeface="Arial" charset="0"/>
              </a:rPr>
              <a:t>Электробалқыту</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процестерінің</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мәні</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406400" y="1128038"/>
            <a:ext cx="8280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sz="1400" dirty="0" err="1"/>
              <a:t>Электрлік</a:t>
            </a:r>
            <a:r>
              <a:rPr lang="ru-RU" sz="1400" dirty="0"/>
              <a:t> </a:t>
            </a:r>
            <a:r>
              <a:rPr lang="ru-RU" sz="1400" dirty="0" err="1"/>
              <a:t>болат</a:t>
            </a:r>
            <a:r>
              <a:rPr lang="ru-RU" sz="1400" dirty="0"/>
              <a:t> </a:t>
            </a:r>
            <a:r>
              <a:rPr lang="ru-RU" sz="1400" dirty="0" err="1"/>
              <a:t>цехтары</a:t>
            </a:r>
            <a:r>
              <a:rPr lang="ru-RU" sz="1400" dirty="0"/>
              <a:t> </a:t>
            </a:r>
            <a:r>
              <a:rPr lang="ru-RU" sz="1400" dirty="0" err="1"/>
              <a:t>көптеген</a:t>
            </a:r>
            <a:r>
              <a:rPr lang="ru-RU" sz="1400" dirty="0"/>
              <a:t> </a:t>
            </a:r>
            <a:r>
              <a:rPr lang="ru-RU" sz="1400" dirty="0" err="1"/>
              <a:t>толық</a:t>
            </a:r>
            <a:r>
              <a:rPr lang="ru-RU" sz="1400" dirty="0"/>
              <a:t> </a:t>
            </a:r>
            <a:r>
              <a:rPr lang="ru-RU" sz="1400" dirty="0" err="1"/>
              <a:t>циклды</a:t>
            </a:r>
            <a:r>
              <a:rPr lang="ru-RU" sz="1400" dirty="0"/>
              <a:t> </a:t>
            </a:r>
            <a:r>
              <a:rPr lang="ru-RU" sz="1400" dirty="0" err="1"/>
              <a:t>металлургиялық</a:t>
            </a:r>
            <a:r>
              <a:rPr lang="ru-RU" sz="1400" dirty="0"/>
              <a:t> </a:t>
            </a:r>
            <a:r>
              <a:rPr lang="ru-RU" sz="1400" dirty="0" err="1"/>
              <a:t>зауыттарда</a:t>
            </a:r>
            <a:r>
              <a:rPr lang="ru-RU" sz="1400" dirty="0"/>
              <a:t>, </a:t>
            </a:r>
            <a:r>
              <a:rPr lang="ru-RU" sz="1400" dirty="0" err="1"/>
              <a:t>негізінен</a:t>
            </a:r>
            <a:r>
              <a:rPr lang="ru-RU" sz="1400" dirty="0"/>
              <a:t> </a:t>
            </a:r>
            <a:r>
              <a:rPr lang="ru-RU" sz="1400" dirty="0" err="1"/>
              <a:t>жоғары</a:t>
            </a:r>
            <a:r>
              <a:rPr lang="ru-RU" sz="1400" dirty="0"/>
              <a:t> </a:t>
            </a:r>
            <a:r>
              <a:rPr lang="ru-RU" sz="1400" dirty="0" err="1"/>
              <a:t>сапалы</a:t>
            </a:r>
            <a:r>
              <a:rPr lang="ru-RU" sz="1400" dirty="0"/>
              <a:t> </a:t>
            </a:r>
            <a:r>
              <a:rPr lang="ru-RU" sz="1400" dirty="0" err="1"/>
              <a:t>болаттар</a:t>
            </a:r>
            <a:r>
              <a:rPr lang="ru-RU" sz="1400" dirty="0"/>
              <a:t> </a:t>
            </a:r>
            <a:r>
              <a:rPr lang="ru-RU" sz="1400" dirty="0" err="1"/>
              <a:t>шығаруға</a:t>
            </a:r>
            <a:r>
              <a:rPr lang="ru-RU" sz="1400" dirty="0"/>
              <a:t> </a:t>
            </a:r>
            <a:r>
              <a:rPr lang="ru-RU" sz="1400" dirty="0" err="1"/>
              <a:t>арналған</a:t>
            </a:r>
            <a:r>
              <a:rPr lang="ru-RU" sz="1400" dirty="0"/>
              <a:t>. </a:t>
            </a:r>
            <a:r>
              <a:rPr lang="ru-RU" sz="1400" dirty="0" err="1"/>
              <a:t>Ферроқорытпалардың</a:t>
            </a:r>
            <a:r>
              <a:rPr lang="ru-RU" sz="1400" dirty="0"/>
              <a:t> </a:t>
            </a:r>
            <a:r>
              <a:rPr lang="ru-RU" sz="1400" dirty="0" err="1"/>
              <a:t>барлығы</a:t>
            </a:r>
            <a:r>
              <a:rPr lang="ru-RU" sz="1400" dirty="0"/>
              <a:t> </a:t>
            </a:r>
            <a:r>
              <a:rPr lang="ru-RU" sz="1400" dirty="0" err="1"/>
              <a:t>дерлік</a:t>
            </a:r>
            <a:r>
              <a:rPr lang="ru-RU" sz="1400" dirty="0"/>
              <a:t> </a:t>
            </a:r>
            <a:r>
              <a:rPr lang="ru-RU" sz="1400" dirty="0" err="1"/>
              <a:t>ферроқорытпа</a:t>
            </a:r>
            <a:r>
              <a:rPr lang="ru-RU" sz="1400" dirty="0"/>
              <a:t> </a:t>
            </a:r>
            <a:r>
              <a:rPr lang="ru-RU" sz="1400" dirty="0" err="1"/>
              <a:t>зауыттарындағы</a:t>
            </a:r>
            <a:r>
              <a:rPr lang="ru-RU" sz="1400" dirty="0"/>
              <a:t> </a:t>
            </a:r>
            <a:r>
              <a:rPr lang="ru-RU" sz="1400" dirty="0" err="1"/>
              <a:t>электр</a:t>
            </a:r>
            <a:r>
              <a:rPr lang="ru-RU" sz="1400" dirty="0"/>
              <a:t> </a:t>
            </a:r>
            <a:r>
              <a:rPr lang="ru-RU" sz="1400" dirty="0" err="1"/>
              <a:t>пештерінде</a:t>
            </a:r>
            <a:r>
              <a:rPr lang="ru-RU" sz="1400" dirty="0"/>
              <a:t> </a:t>
            </a:r>
            <a:r>
              <a:rPr lang="ru-RU" sz="1400" dirty="0" err="1"/>
              <a:t>өндіріледі</a:t>
            </a:r>
            <a:r>
              <a:rPr lang="ru-RU" sz="1400" dirty="0"/>
              <a:t>. Электр </a:t>
            </a:r>
            <a:r>
              <a:rPr lang="ru-RU" sz="1400" dirty="0" err="1"/>
              <a:t>пештері</a:t>
            </a:r>
            <a:r>
              <a:rPr lang="ru-RU" sz="1400" dirty="0"/>
              <a:t> металл </a:t>
            </a:r>
            <a:r>
              <a:rPr lang="ru-RU" sz="1400" dirty="0" err="1"/>
              <a:t>сынықтары</a:t>
            </a:r>
            <a:r>
              <a:rPr lang="ru-RU" sz="1400" dirty="0"/>
              <a:t> </a:t>
            </a:r>
            <a:r>
              <a:rPr lang="ru-RU" sz="1400" dirty="0" err="1"/>
              <a:t>шикізат</a:t>
            </a:r>
            <a:r>
              <a:rPr lang="ru-RU" sz="1400" dirty="0"/>
              <a:t> </a:t>
            </a:r>
            <a:r>
              <a:rPr lang="ru-RU" sz="1400" dirty="0" err="1"/>
              <a:t>ретінде</a:t>
            </a:r>
            <a:r>
              <a:rPr lang="ru-RU" sz="1400" dirty="0"/>
              <a:t> </a:t>
            </a:r>
            <a:r>
              <a:rPr lang="ru-RU" sz="1400" dirty="0" err="1"/>
              <a:t>қызмет</a:t>
            </a:r>
            <a:r>
              <a:rPr lang="ru-RU" sz="1400" dirty="0"/>
              <a:t> </a:t>
            </a:r>
            <a:r>
              <a:rPr lang="ru-RU" sz="1400" dirty="0" err="1"/>
              <a:t>ететін</a:t>
            </a:r>
            <a:r>
              <a:rPr lang="ru-RU" sz="1400" dirty="0"/>
              <a:t> </a:t>
            </a:r>
            <a:r>
              <a:rPr lang="ru-RU" sz="1400" dirty="0" err="1"/>
              <a:t>өндіріс</a:t>
            </a:r>
            <a:r>
              <a:rPr lang="ru-RU" sz="1400" dirty="0"/>
              <a:t> </a:t>
            </a:r>
            <a:r>
              <a:rPr lang="ru-RU" sz="1400" dirty="0" err="1"/>
              <a:t>орындарында</a:t>
            </a:r>
            <a:r>
              <a:rPr lang="ru-RU" sz="1400" dirty="0"/>
              <a:t> </a:t>
            </a:r>
            <a:r>
              <a:rPr lang="ru-RU" sz="1400" dirty="0" err="1"/>
              <a:t>балқытылған</a:t>
            </a:r>
            <a:r>
              <a:rPr lang="ru-RU" sz="1400" dirty="0"/>
              <a:t> </a:t>
            </a:r>
            <a:r>
              <a:rPr lang="ru-RU" sz="1400" dirty="0" err="1"/>
              <a:t>болат</a:t>
            </a:r>
            <a:r>
              <a:rPr lang="ru-RU" sz="1400" dirty="0"/>
              <a:t> </a:t>
            </a:r>
            <a:r>
              <a:rPr lang="ru-RU" sz="1400" dirty="0" err="1"/>
              <a:t>шығарады</a:t>
            </a:r>
            <a:r>
              <a:rPr lang="ru-RU" sz="1400" dirty="0"/>
              <a:t>. Электр </a:t>
            </a:r>
            <a:r>
              <a:rPr lang="ru-RU" sz="1400" dirty="0" err="1"/>
              <a:t>пештері</a:t>
            </a:r>
            <a:r>
              <a:rPr lang="ru-RU" sz="1400" dirty="0"/>
              <a:t> </a:t>
            </a:r>
            <a:r>
              <a:rPr lang="ru-RU" sz="1400" dirty="0" err="1"/>
              <a:t>болатты</a:t>
            </a:r>
            <a:r>
              <a:rPr lang="ru-RU" sz="1400" dirty="0"/>
              <a:t> </a:t>
            </a:r>
            <a:r>
              <a:rPr lang="ru-RU" sz="1400" dirty="0" err="1"/>
              <a:t>арнайы</a:t>
            </a:r>
            <a:r>
              <a:rPr lang="ru-RU" sz="1400" dirty="0"/>
              <a:t> </a:t>
            </a:r>
            <a:r>
              <a:rPr lang="ru-RU" sz="1400" dirty="0" err="1"/>
              <a:t>дайындалған</a:t>
            </a:r>
            <a:r>
              <a:rPr lang="ru-RU" sz="1400" dirty="0"/>
              <a:t> </a:t>
            </a:r>
            <a:r>
              <a:rPr lang="ru-RU" sz="1400" dirty="0" err="1"/>
              <a:t>кен</a:t>
            </a:r>
            <a:r>
              <a:rPr lang="ru-RU" sz="1400" dirty="0"/>
              <a:t> </a:t>
            </a:r>
            <a:r>
              <a:rPr lang="ru-RU" sz="1400" dirty="0" err="1"/>
              <a:t>шикізатынан</a:t>
            </a:r>
            <a:r>
              <a:rPr lang="ru-RU" sz="1400" dirty="0"/>
              <a:t> домна </a:t>
            </a:r>
            <a:r>
              <a:rPr lang="ru-RU" sz="1400" dirty="0" err="1"/>
              <a:t>процесін</a:t>
            </a:r>
            <a:r>
              <a:rPr lang="ru-RU" sz="1400" dirty="0"/>
              <a:t> </a:t>
            </a:r>
            <a:r>
              <a:rPr lang="ru-RU" sz="1400" dirty="0" err="1"/>
              <a:t>айналып</a:t>
            </a:r>
            <a:r>
              <a:rPr lang="ru-RU" sz="1400" dirty="0"/>
              <a:t> </a:t>
            </a:r>
            <a:r>
              <a:rPr lang="ru-RU" sz="1400" dirty="0" err="1"/>
              <a:t>өтіп</a:t>
            </a:r>
            <a:r>
              <a:rPr lang="ru-RU" sz="1400" dirty="0"/>
              <a:t> </a:t>
            </a:r>
            <a:r>
              <a:rPr lang="ru-RU" sz="1400" dirty="0" err="1"/>
              <a:t>шығарады</a:t>
            </a:r>
            <a:r>
              <a:rPr lang="ru-RU" sz="1400" dirty="0"/>
              <a:t>.</a:t>
            </a:r>
          </a:p>
          <a:p>
            <a:pPr algn="just"/>
            <a:r>
              <a:rPr lang="ru-RU" sz="1400" dirty="0"/>
              <a:t>Электр </a:t>
            </a:r>
            <a:r>
              <a:rPr lang="ru-RU" sz="1400" dirty="0" err="1"/>
              <a:t>пештері</a:t>
            </a:r>
            <a:r>
              <a:rPr lang="ru-RU" sz="1400" dirty="0"/>
              <a:t> </a:t>
            </a:r>
            <a:r>
              <a:rPr lang="ru-RU" sz="1400" dirty="0" err="1"/>
              <a:t>циклмен</a:t>
            </a:r>
            <a:r>
              <a:rPr lang="ru-RU" sz="1400" dirty="0"/>
              <a:t> </a:t>
            </a:r>
            <a:r>
              <a:rPr lang="ru-RU" sz="1400" dirty="0" err="1"/>
              <a:t>жұмыс</a:t>
            </a:r>
            <a:r>
              <a:rPr lang="ru-RU" sz="1400" dirty="0"/>
              <a:t> </a:t>
            </a:r>
            <a:r>
              <a:rPr lang="ru-RU" sz="1400" dirty="0" err="1"/>
              <a:t>істейді</a:t>
            </a:r>
            <a:r>
              <a:rPr lang="ru-RU" sz="1400" dirty="0"/>
              <a:t> - </a:t>
            </a:r>
            <a:r>
              <a:rPr lang="ru-RU" sz="1400" dirty="0" err="1"/>
              <a:t>жүктеу</a:t>
            </a:r>
            <a:r>
              <a:rPr lang="ru-RU" sz="1400" dirty="0"/>
              <a:t>, </a:t>
            </a:r>
            <a:r>
              <a:rPr lang="ru-RU" sz="1400" dirty="0" err="1"/>
              <a:t>шихтаны</a:t>
            </a:r>
            <a:r>
              <a:rPr lang="ru-RU" sz="1400" dirty="0"/>
              <a:t> </a:t>
            </a:r>
            <a:r>
              <a:rPr lang="ru-RU" sz="1400" dirty="0" err="1"/>
              <a:t>қыздыру</a:t>
            </a:r>
            <a:r>
              <a:rPr lang="ru-RU" sz="1400" dirty="0"/>
              <a:t>, </a:t>
            </a:r>
            <a:r>
              <a:rPr lang="ru-RU" sz="1400" dirty="0" err="1"/>
              <a:t>болатты</a:t>
            </a:r>
            <a:r>
              <a:rPr lang="ru-RU" sz="1400" dirty="0"/>
              <a:t> </a:t>
            </a:r>
            <a:r>
              <a:rPr lang="ru-RU" sz="1400" dirty="0" err="1"/>
              <a:t>балқыту</a:t>
            </a:r>
            <a:r>
              <a:rPr lang="ru-RU" sz="1400" dirty="0"/>
              <a:t> </a:t>
            </a:r>
            <a:r>
              <a:rPr lang="ru-RU" sz="1400" dirty="0" err="1"/>
              <a:t>және</a:t>
            </a:r>
            <a:r>
              <a:rPr lang="ru-RU" sz="1400" dirty="0"/>
              <a:t> </a:t>
            </a:r>
            <a:r>
              <a:rPr lang="ru-RU" sz="1400" dirty="0" err="1"/>
              <a:t>бөлу</a:t>
            </a:r>
            <a:r>
              <a:rPr lang="ru-RU" sz="1400" dirty="0"/>
              <a:t>. </a:t>
            </a:r>
            <a:r>
              <a:rPr lang="ru-RU" sz="1400" dirty="0" err="1"/>
              <a:t>Пештің</a:t>
            </a:r>
            <a:r>
              <a:rPr lang="ru-RU" sz="1400" dirty="0"/>
              <a:t> </a:t>
            </a:r>
            <a:r>
              <a:rPr lang="ru-RU" sz="1400" dirty="0" err="1"/>
              <a:t>циклінің</a:t>
            </a:r>
            <a:r>
              <a:rPr lang="ru-RU" sz="1400" dirty="0"/>
              <a:t> </a:t>
            </a:r>
            <a:r>
              <a:rPr lang="ru-RU" sz="1400" dirty="0" err="1"/>
              <a:t>уақыты</a:t>
            </a:r>
            <a:r>
              <a:rPr lang="ru-RU" sz="1400" dirty="0"/>
              <a:t> 3,0-6,0 </a:t>
            </a:r>
            <a:r>
              <a:rPr lang="ru-RU" sz="1400" dirty="0" err="1"/>
              <a:t>сағатты</a:t>
            </a:r>
            <a:r>
              <a:rPr lang="ru-RU" sz="1400" dirty="0"/>
              <a:t> </a:t>
            </a:r>
            <a:r>
              <a:rPr lang="ru-RU" sz="1400" dirty="0" err="1"/>
              <a:t>құрайды</a:t>
            </a:r>
            <a:r>
              <a:rPr lang="ru-RU" sz="1400" dirty="0"/>
              <a:t>.</a:t>
            </a:r>
          </a:p>
          <a:p>
            <a:pPr algn="just"/>
            <a:r>
              <a:rPr lang="ru-RU" sz="1400" dirty="0" err="1"/>
              <a:t>Пештердің</a:t>
            </a:r>
            <a:r>
              <a:rPr lang="ru-RU" sz="1400" dirty="0"/>
              <a:t> </a:t>
            </a:r>
            <a:r>
              <a:rPr lang="ru-RU" sz="1400" dirty="0" err="1"/>
              <a:t>электр</a:t>
            </a:r>
            <a:r>
              <a:rPr lang="ru-RU" sz="1400" dirty="0"/>
              <a:t> </a:t>
            </a:r>
            <a:r>
              <a:rPr lang="ru-RU" sz="1400" dirty="0" err="1"/>
              <a:t>қуаты</a:t>
            </a:r>
            <a:r>
              <a:rPr lang="ru-RU" sz="1400" dirty="0"/>
              <a:t> 6-22 МВт </a:t>
            </a:r>
            <a:r>
              <a:rPr lang="ru-RU" sz="1400" dirty="0" err="1"/>
              <a:t>құрайды</a:t>
            </a:r>
            <a:r>
              <a:rPr lang="ru-RU" sz="1400" dirty="0"/>
              <a:t>. 1 тонна </a:t>
            </a:r>
            <a:r>
              <a:rPr lang="ru-RU" sz="1400" dirty="0" err="1"/>
              <a:t>болатты</a:t>
            </a:r>
            <a:r>
              <a:rPr lang="ru-RU" sz="1400" dirty="0"/>
              <a:t> </a:t>
            </a:r>
            <a:r>
              <a:rPr lang="ru-RU" sz="1400" dirty="0" err="1"/>
              <a:t>балқыту</a:t>
            </a:r>
            <a:r>
              <a:rPr lang="ru-RU" sz="1400" dirty="0"/>
              <a:t> </a:t>
            </a:r>
            <a:r>
              <a:rPr lang="ru-RU" sz="1400" dirty="0" err="1"/>
              <a:t>үшін</a:t>
            </a:r>
            <a:r>
              <a:rPr lang="ru-RU" sz="1400" dirty="0"/>
              <a:t> </a:t>
            </a:r>
            <a:r>
              <a:rPr lang="ru-RU" sz="1400" dirty="0" err="1"/>
              <a:t>меншікті</a:t>
            </a:r>
            <a:r>
              <a:rPr lang="ru-RU" sz="1400" dirty="0"/>
              <a:t> </a:t>
            </a:r>
            <a:r>
              <a:rPr lang="ru-RU" sz="1400" dirty="0" err="1"/>
              <a:t>қуат</a:t>
            </a:r>
            <a:r>
              <a:rPr lang="ru-RU" sz="1400" dirty="0"/>
              <a:t> </a:t>
            </a:r>
            <a:r>
              <a:rPr lang="ru-RU" sz="1400" dirty="0" err="1"/>
              <a:t>шығыны</a:t>
            </a:r>
            <a:r>
              <a:rPr lang="ru-RU" sz="1400" dirty="0"/>
              <a:t> 600-8000 кВт-</a:t>
            </a:r>
            <a:r>
              <a:rPr lang="ru-RU" sz="1400" dirty="0" err="1"/>
              <a:t>сағ</a:t>
            </a:r>
            <a:r>
              <a:rPr lang="ru-RU" sz="1400" dirty="0"/>
              <a:t> </a:t>
            </a:r>
            <a:r>
              <a:rPr lang="ru-RU" sz="1400" dirty="0" err="1"/>
              <a:t>құрайды</a:t>
            </a:r>
            <a:r>
              <a:rPr lang="ru-RU" sz="1400" dirty="0"/>
              <a:t>. Электр </a:t>
            </a:r>
            <a:r>
              <a:rPr lang="ru-RU" sz="1400" dirty="0" err="1"/>
              <a:t>пештерінен</a:t>
            </a:r>
            <a:r>
              <a:rPr lang="ru-RU" sz="1400" dirty="0"/>
              <a:t> </a:t>
            </a:r>
            <a:r>
              <a:rPr lang="ru-RU" sz="1400" dirty="0" err="1"/>
              <a:t>шығатын</a:t>
            </a:r>
            <a:r>
              <a:rPr lang="ru-RU" sz="1400" dirty="0"/>
              <a:t> </a:t>
            </a:r>
            <a:r>
              <a:rPr lang="ru-RU" sz="1400" dirty="0" err="1"/>
              <a:t>газдар</a:t>
            </a:r>
            <a:r>
              <a:rPr lang="ru-RU" sz="1400" dirty="0"/>
              <a:t> </a:t>
            </a:r>
            <a:r>
              <a:rPr lang="ru-RU" sz="1400" dirty="0" err="1"/>
              <a:t>пештің</a:t>
            </a:r>
            <a:r>
              <a:rPr lang="ru-RU" sz="1400" dirty="0"/>
              <a:t> </a:t>
            </a:r>
            <a:r>
              <a:rPr lang="ru-RU" sz="1400" dirty="0" err="1"/>
              <a:t>шығыс</a:t>
            </a:r>
            <a:r>
              <a:rPr lang="ru-RU" sz="1400" dirty="0"/>
              <a:t> </a:t>
            </a:r>
            <a:r>
              <a:rPr lang="ru-RU" sz="1400" dirty="0" err="1"/>
              <a:t>температурасы</a:t>
            </a:r>
            <a:r>
              <a:rPr lang="ru-RU" sz="1400" dirty="0"/>
              <a:t> 900-1000 ° С </a:t>
            </a:r>
            <a:r>
              <a:rPr lang="ru-RU" sz="1400" dirty="0" err="1"/>
              <a:t>құрайды</a:t>
            </a:r>
            <a:r>
              <a:rPr lang="ru-RU" sz="1400" dirty="0"/>
              <a:t> </a:t>
            </a:r>
            <a:r>
              <a:rPr lang="ru-RU" sz="1400" dirty="0" err="1"/>
              <a:t>және</a:t>
            </a:r>
            <a:r>
              <a:rPr lang="ru-RU" sz="1400" dirty="0"/>
              <a:t> </a:t>
            </a:r>
            <a:r>
              <a:rPr lang="ru-RU" sz="1400" dirty="0" err="1"/>
              <a:t>іс</a:t>
            </a:r>
            <a:r>
              <a:rPr lang="ru-RU" sz="1400" dirty="0"/>
              <a:t> </a:t>
            </a:r>
            <a:r>
              <a:rPr lang="ru-RU" sz="1400" dirty="0" err="1"/>
              <a:t>жүзінде</a:t>
            </a:r>
            <a:r>
              <a:rPr lang="ru-RU" sz="1400" dirty="0"/>
              <a:t> </a:t>
            </a:r>
            <a:r>
              <a:rPr lang="ru-RU" sz="1400" dirty="0" err="1"/>
              <a:t>жанбайды</a:t>
            </a:r>
            <a:r>
              <a:rPr lang="ru-RU" sz="1400" dirty="0"/>
              <a:t>. </a:t>
            </a:r>
            <a:r>
              <a:rPr lang="ru-RU" sz="1400" dirty="0" err="1"/>
              <a:t>Олардың</a:t>
            </a:r>
            <a:r>
              <a:rPr lang="ru-RU" sz="1400" dirty="0"/>
              <a:t> </a:t>
            </a:r>
            <a:r>
              <a:rPr lang="ru-RU" sz="1400" dirty="0" err="1"/>
              <a:t>физикалық</a:t>
            </a:r>
            <a:r>
              <a:rPr lang="ru-RU" sz="1400" dirty="0"/>
              <a:t> </a:t>
            </a:r>
            <a:r>
              <a:rPr lang="ru-RU" sz="1400" dirty="0" err="1"/>
              <a:t>жылуын</a:t>
            </a:r>
            <a:r>
              <a:rPr lang="ru-RU" sz="1400" dirty="0"/>
              <a:t> </a:t>
            </a:r>
            <a:r>
              <a:rPr lang="ru-RU" sz="1400" dirty="0" err="1"/>
              <a:t>шихтаны</a:t>
            </a:r>
            <a:r>
              <a:rPr lang="ru-RU" sz="1400" dirty="0"/>
              <a:t> пешке </a:t>
            </a:r>
            <a:r>
              <a:rPr lang="ru-RU" sz="1400" dirty="0" err="1"/>
              <a:t>салмас</a:t>
            </a:r>
            <a:r>
              <a:rPr lang="ru-RU" sz="1400" dirty="0"/>
              <a:t> </a:t>
            </a:r>
            <a:r>
              <a:rPr lang="ru-RU" sz="1400" dirty="0" err="1"/>
              <a:t>бұрын</a:t>
            </a:r>
            <a:r>
              <a:rPr lang="ru-RU" sz="1400" dirty="0"/>
              <a:t> оны </a:t>
            </a:r>
            <a:r>
              <a:rPr lang="ru-RU" sz="1400" dirty="0" err="1"/>
              <a:t>алдын</a:t>
            </a:r>
            <a:r>
              <a:rPr lang="ru-RU" sz="1400" dirty="0"/>
              <a:t> ала </a:t>
            </a:r>
            <a:r>
              <a:rPr lang="ru-RU" sz="1400" dirty="0" err="1"/>
              <a:t>қыздыру</a:t>
            </a:r>
            <a:r>
              <a:rPr lang="ru-RU" sz="1400" dirty="0"/>
              <a:t> </a:t>
            </a:r>
            <a:r>
              <a:rPr lang="ru-RU" sz="1400" dirty="0" err="1"/>
              <a:t>үшін</a:t>
            </a:r>
            <a:r>
              <a:rPr lang="ru-RU" sz="1400" dirty="0"/>
              <a:t> </a:t>
            </a:r>
            <a:r>
              <a:rPr lang="ru-RU" sz="1400" dirty="0" err="1"/>
              <a:t>қолдану</a:t>
            </a:r>
            <a:r>
              <a:rPr lang="ru-RU" sz="1400" dirty="0"/>
              <a:t> </a:t>
            </a:r>
            <a:r>
              <a:rPr lang="ru-RU" sz="1400" dirty="0" err="1"/>
              <a:t>өте</a:t>
            </a:r>
            <a:r>
              <a:rPr lang="ru-RU" sz="1400" dirty="0"/>
              <a:t> </a:t>
            </a:r>
            <a:r>
              <a:rPr lang="ru-RU" sz="1400" dirty="0" err="1"/>
              <a:t>орынды</a:t>
            </a:r>
            <a:r>
              <a:rPr lang="ru-RU" sz="1400" dirty="0"/>
              <a:t>.</a:t>
            </a:r>
          </a:p>
          <a:p>
            <a:pPr algn="just"/>
            <a:r>
              <a:rPr lang="ru-RU" sz="1400" dirty="0" err="1"/>
              <a:t>Есептеулер</a:t>
            </a:r>
            <a:r>
              <a:rPr lang="ru-RU" sz="1400" dirty="0"/>
              <a:t> </a:t>
            </a:r>
            <a:r>
              <a:rPr lang="ru-RU" sz="1400" dirty="0" err="1"/>
              <a:t>көрсеткендей</a:t>
            </a:r>
            <a:r>
              <a:rPr lang="ru-RU" sz="1400" dirty="0"/>
              <a:t>, </a:t>
            </a:r>
            <a:r>
              <a:rPr lang="ru-RU" sz="1400" dirty="0" err="1"/>
              <a:t>пештің</a:t>
            </a:r>
            <a:r>
              <a:rPr lang="ru-RU" sz="1400" dirty="0"/>
              <a:t> </a:t>
            </a:r>
            <a:r>
              <a:rPr lang="ru-RU" sz="1400" dirty="0" err="1"/>
              <a:t>пайдаланылған</a:t>
            </a:r>
            <a:r>
              <a:rPr lang="ru-RU" sz="1400" dirty="0"/>
              <a:t> </a:t>
            </a:r>
            <a:r>
              <a:rPr lang="ru-RU" sz="1400" dirty="0" err="1"/>
              <a:t>газдарымен</a:t>
            </a:r>
            <a:r>
              <a:rPr lang="ru-RU" sz="1400" dirty="0"/>
              <a:t> </a:t>
            </a:r>
            <a:r>
              <a:rPr lang="ru-RU" sz="1400" dirty="0" err="1"/>
              <a:t>металдың</a:t>
            </a:r>
            <a:r>
              <a:rPr lang="ru-RU" sz="1400" dirty="0"/>
              <a:t> </a:t>
            </a:r>
            <a:r>
              <a:rPr lang="ru-RU" sz="1400" dirty="0" err="1"/>
              <a:t>зарядын</a:t>
            </a:r>
            <a:r>
              <a:rPr lang="ru-RU" sz="1400" dirty="0"/>
              <a:t> </a:t>
            </a:r>
            <a:r>
              <a:rPr lang="ru-RU" sz="1400" dirty="0" err="1"/>
              <a:t>екі</a:t>
            </a:r>
            <a:r>
              <a:rPr lang="ru-RU" sz="1400" dirty="0"/>
              <a:t> </a:t>
            </a:r>
            <a:r>
              <a:rPr lang="ru-RU" sz="1400" dirty="0" err="1"/>
              <a:t>сатылы</a:t>
            </a:r>
            <a:r>
              <a:rPr lang="ru-RU" sz="1400" dirty="0"/>
              <a:t> </a:t>
            </a:r>
            <a:r>
              <a:rPr lang="ru-RU" sz="1400" dirty="0" err="1"/>
              <a:t>қыздыру</a:t>
            </a:r>
            <a:r>
              <a:rPr lang="ru-RU" sz="1400" dirty="0"/>
              <a:t> </a:t>
            </a:r>
            <a:r>
              <a:rPr lang="ru-RU" sz="1400" dirty="0" err="1"/>
              <a:t>кезінде</a:t>
            </a:r>
            <a:r>
              <a:rPr lang="ru-RU" sz="1400" dirty="0"/>
              <a:t> </a:t>
            </a:r>
            <a:r>
              <a:rPr lang="ru-RU" sz="1400" dirty="0" err="1"/>
              <a:t>меншікті</a:t>
            </a:r>
            <a:r>
              <a:rPr lang="ru-RU" sz="1400" dirty="0"/>
              <a:t> </a:t>
            </a:r>
            <a:r>
              <a:rPr lang="ru-RU" sz="1400" dirty="0" err="1"/>
              <a:t>қуат</a:t>
            </a:r>
            <a:r>
              <a:rPr lang="ru-RU" sz="1400" dirty="0"/>
              <a:t> </a:t>
            </a:r>
            <a:r>
              <a:rPr lang="ru-RU" sz="1400" dirty="0" err="1"/>
              <a:t>шығынын</a:t>
            </a:r>
            <a:r>
              <a:rPr lang="ru-RU" sz="1400" dirty="0"/>
              <a:t> 30% -дан </a:t>
            </a:r>
            <a:r>
              <a:rPr lang="ru-RU" sz="1400" dirty="0" err="1"/>
              <a:t>астамға</a:t>
            </a:r>
            <a:r>
              <a:rPr lang="ru-RU" sz="1400" dirty="0"/>
              <a:t> </a:t>
            </a:r>
            <a:r>
              <a:rPr lang="ru-RU" sz="1400" dirty="0" err="1"/>
              <a:t>азайтуға</a:t>
            </a:r>
            <a:r>
              <a:rPr lang="ru-RU" sz="1400" dirty="0"/>
              <a:t> </a:t>
            </a:r>
            <a:r>
              <a:rPr lang="ru-RU" sz="1400" dirty="0" err="1"/>
              <a:t>болады</a:t>
            </a:r>
            <a:r>
              <a:rPr lang="ru-RU" sz="1400" dirty="0"/>
              <a:t>. Электр </a:t>
            </a:r>
            <a:r>
              <a:rPr lang="ru-RU" sz="1400" dirty="0" err="1"/>
              <a:t>пешінің</a:t>
            </a:r>
            <a:r>
              <a:rPr lang="ru-RU" sz="1400" dirty="0"/>
              <a:t> </a:t>
            </a:r>
            <a:r>
              <a:rPr lang="ru-RU" sz="1400" dirty="0" err="1"/>
              <a:t>өнімділігі</a:t>
            </a:r>
            <a:r>
              <a:rPr lang="ru-RU" sz="1400" dirty="0"/>
              <a:t> оны </a:t>
            </a:r>
            <a:r>
              <a:rPr lang="ru-RU" sz="1400" dirty="0" err="1"/>
              <a:t>қыздыру</a:t>
            </a:r>
            <a:r>
              <a:rPr lang="ru-RU" sz="1400" dirty="0"/>
              <a:t> </a:t>
            </a:r>
            <a:r>
              <a:rPr lang="ru-RU" sz="1400" dirty="0" err="1"/>
              <a:t>ұзақтығының</a:t>
            </a:r>
            <a:r>
              <a:rPr lang="ru-RU" sz="1400" dirty="0"/>
              <a:t> </a:t>
            </a:r>
            <a:r>
              <a:rPr lang="ru-RU" sz="1400" dirty="0" err="1"/>
              <a:t>қысқаруы</a:t>
            </a:r>
            <a:r>
              <a:rPr lang="ru-RU" sz="1400" dirty="0"/>
              <a:t> </a:t>
            </a:r>
            <a:r>
              <a:rPr lang="ru-RU" sz="1400" dirty="0" err="1"/>
              <a:t>есебінен</a:t>
            </a:r>
            <a:r>
              <a:rPr lang="ru-RU" sz="1400" dirty="0"/>
              <a:t> </a:t>
            </a:r>
            <a:r>
              <a:rPr lang="ru-RU" sz="1400" dirty="0" err="1"/>
              <a:t>едәуір</a:t>
            </a:r>
            <a:r>
              <a:rPr lang="ru-RU" sz="1400" dirty="0"/>
              <a:t> </a:t>
            </a:r>
            <a:r>
              <a:rPr lang="ru-RU" sz="1400" dirty="0" err="1"/>
              <a:t>жоғарылайды</a:t>
            </a:r>
            <a:r>
              <a:rPr lang="ru-RU" sz="1400" dirty="0"/>
              <a:t>, </a:t>
            </a:r>
            <a:r>
              <a:rPr lang="ru-RU" sz="1400" dirty="0" err="1"/>
              <a:t>пештен</a:t>
            </a:r>
            <a:r>
              <a:rPr lang="ru-RU" sz="1400" dirty="0"/>
              <a:t> </a:t>
            </a:r>
            <a:r>
              <a:rPr lang="ru-RU" sz="1400" dirty="0" err="1"/>
              <a:t>атмосфераға</a:t>
            </a:r>
            <a:r>
              <a:rPr lang="ru-RU" sz="1400" dirty="0"/>
              <a:t> </a:t>
            </a:r>
            <a:r>
              <a:rPr lang="ru-RU" sz="1400" dirty="0" err="1"/>
              <a:t>шығарылатын</a:t>
            </a:r>
            <a:r>
              <a:rPr lang="ru-RU" sz="1400" dirty="0"/>
              <a:t> </a:t>
            </a:r>
            <a:r>
              <a:rPr lang="ru-RU" sz="1400" dirty="0" err="1"/>
              <a:t>газдарды</a:t>
            </a:r>
            <a:r>
              <a:rPr lang="ru-RU" sz="1400" dirty="0"/>
              <a:t> </a:t>
            </a:r>
            <a:r>
              <a:rPr lang="ru-RU" sz="1400" dirty="0" err="1"/>
              <a:t>тазарту</a:t>
            </a:r>
            <a:r>
              <a:rPr lang="ru-RU" sz="1400" dirty="0"/>
              <a:t> </a:t>
            </a:r>
            <a:r>
              <a:rPr lang="ru-RU" sz="1400" dirty="0" err="1"/>
              <a:t>шарттары</a:t>
            </a:r>
            <a:r>
              <a:rPr lang="ru-RU" sz="1400" dirty="0"/>
              <a:t> </a:t>
            </a:r>
            <a:r>
              <a:rPr lang="ru-RU" sz="1400" dirty="0" err="1"/>
              <a:t>жақсарады</a:t>
            </a:r>
            <a:r>
              <a:rPr lang="ru-RU" sz="1400" dirty="0"/>
              <a:t>, </a:t>
            </a:r>
            <a:r>
              <a:rPr lang="ru-RU" sz="1400" dirty="0" err="1"/>
              <a:t>электродтардың</a:t>
            </a:r>
            <a:r>
              <a:rPr lang="ru-RU" sz="1400" dirty="0"/>
              <a:t> </a:t>
            </a:r>
            <a:r>
              <a:rPr lang="ru-RU" sz="1400" dirty="0" err="1"/>
              <a:t>меншікті</a:t>
            </a:r>
            <a:r>
              <a:rPr lang="ru-RU" sz="1400" dirty="0"/>
              <a:t> </a:t>
            </a:r>
            <a:r>
              <a:rPr lang="ru-RU" sz="1400" dirty="0" err="1"/>
              <a:t>шығыны</a:t>
            </a:r>
            <a:r>
              <a:rPr lang="ru-RU" sz="1400" dirty="0"/>
              <a:t> </a:t>
            </a:r>
            <a:r>
              <a:rPr lang="ru-RU" sz="1400" dirty="0" err="1"/>
              <a:t>азаяды</a:t>
            </a:r>
            <a:r>
              <a:rPr lang="ru-RU" sz="1400" dirty="0"/>
              <a:t>, май </a:t>
            </a:r>
            <a:r>
              <a:rPr lang="ru-RU" sz="1400" dirty="0" err="1"/>
              <a:t>және</a:t>
            </a:r>
            <a:r>
              <a:rPr lang="ru-RU" sz="1400" dirty="0"/>
              <a:t> </a:t>
            </a:r>
            <a:r>
              <a:rPr lang="ru-RU" sz="1400" dirty="0" err="1"/>
              <a:t>басқа</a:t>
            </a:r>
            <a:r>
              <a:rPr lang="ru-RU" sz="1400" dirty="0"/>
              <a:t> </a:t>
            </a:r>
            <a:r>
              <a:rPr lang="ru-RU" sz="1400" dirty="0" err="1"/>
              <a:t>заттар</a:t>
            </a:r>
            <a:r>
              <a:rPr lang="ru-RU" sz="1400" dirty="0"/>
              <a:t> </a:t>
            </a:r>
            <a:r>
              <a:rPr lang="ru-RU" sz="1400" dirty="0" err="1"/>
              <a:t>шихтаны</a:t>
            </a:r>
            <a:r>
              <a:rPr lang="ru-RU" sz="1400" dirty="0"/>
              <a:t> </a:t>
            </a:r>
            <a:r>
              <a:rPr lang="ru-RU" sz="1400" dirty="0" err="1"/>
              <a:t>ластаушы</a:t>
            </a:r>
            <a:r>
              <a:rPr lang="ru-RU" sz="1400" dirty="0"/>
              <a:t> металл </a:t>
            </a:r>
            <a:r>
              <a:rPr lang="ru-RU" sz="1400" dirty="0" err="1"/>
              <a:t>шихтадан</a:t>
            </a:r>
            <a:r>
              <a:rPr lang="ru-RU" sz="1400" dirty="0"/>
              <a:t> </a:t>
            </a:r>
            <a:r>
              <a:rPr lang="ru-RU" sz="1400" dirty="0" err="1"/>
              <a:t>жанып</a:t>
            </a:r>
            <a:r>
              <a:rPr lang="ru-RU" sz="1400" dirty="0"/>
              <a:t> </a:t>
            </a:r>
            <a:r>
              <a:rPr lang="ru-RU" sz="1400" dirty="0" err="1"/>
              <a:t>кетеді</a:t>
            </a:r>
            <a:r>
              <a:rPr lang="ru-RU" sz="1400" dirty="0"/>
              <a:t>.</a:t>
            </a:r>
          </a:p>
          <a:p>
            <a:pPr algn="just"/>
            <a:r>
              <a:rPr lang="ru-RU" sz="1400" dirty="0" err="1"/>
              <a:t>Қазіргі</a:t>
            </a:r>
            <a:r>
              <a:rPr lang="ru-RU" sz="1400" dirty="0"/>
              <a:t> </a:t>
            </a:r>
            <a:r>
              <a:rPr lang="ru-RU" sz="1400" dirty="0" err="1"/>
              <a:t>уақытта</a:t>
            </a:r>
            <a:r>
              <a:rPr lang="ru-RU" sz="1400" dirty="0"/>
              <a:t> </a:t>
            </a:r>
            <a:r>
              <a:rPr lang="ru-RU" sz="1400" dirty="0" err="1"/>
              <a:t>ферроқорытпалар</a:t>
            </a:r>
            <a:r>
              <a:rPr lang="ru-RU" sz="1400" dirty="0"/>
              <a:t> </a:t>
            </a:r>
            <a:r>
              <a:rPr lang="ru-RU" sz="1400" dirty="0" err="1"/>
              <a:t>әдетте</a:t>
            </a:r>
            <a:r>
              <a:rPr lang="ru-RU" sz="1400" dirty="0"/>
              <a:t> </a:t>
            </a:r>
            <a:r>
              <a:rPr lang="ru-RU" sz="1400" dirty="0" err="1"/>
              <a:t>арнайы</a:t>
            </a:r>
            <a:r>
              <a:rPr lang="ru-RU" sz="1400" dirty="0"/>
              <a:t> </a:t>
            </a:r>
            <a:r>
              <a:rPr lang="ru-RU" sz="1400" dirty="0" err="1"/>
              <a:t>электр</a:t>
            </a:r>
            <a:r>
              <a:rPr lang="ru-RU" sz="1400" dirty="0"/>
              <a:t> </a:t>
            </a:r>
            <a:r>
              <a:rPr lang="ru-RU" sz="1400" dirty="0" err="1"/>
              <a:t>пештерінде</a:t>
            </a:r>
            <a:r>
              <a:rPr lang="ru-RU" sz="1400" dirty="0"/>
              <a:t> </a:t>
            </a:r>
            <a:r>
              <a:rPr lang="ru-RU" sz="1400" dirty="0" err="1"/>
              <a:t>шығарылады</a:t>
            </a:r>
            <a:r>
              <a:rPr lang="ru-RU" sz="1400" dirty="0"/>
              <a:t>. Осы </a:t>
            </a:r>
            <a:r>
              <a:rPr lang="ru-RU" sz="1400" dirty="0" err="1"/>
              <a:t>пештерден</a:t>
            </a:r>
            <a:r>
              <a:rPr lang="ru-RU" sz="1400" dirty="0"/>
              <a:t> </a:t>
            </a:r>
            <a:r>
              <a:rPr lang="ru-RU" sz="1400" dirty="0" err="1"/>
              <a:t>шығатын</a:t>
            </a:r>
            <a:r>
              <a:rPr lang="ru-RU" sz="1400" dirty="0"/>
              <a:t> газ (</a:t>
            </a:r>
            <a:r>
              <a:rPr lang="ru-RU" sz="1400" dirty="0" err="1"/>
              <a:t>жабық</a:t>
            </a:r>
            <a:r>
              <a:rPr lang="ru-RU" sz="1400" dirty="0"/>
              <a:t> </a:t>
            </a:r>
            <a:r>
              <a:rPr lang="ru-RU" sz="1400" dirty="0" err="1"/>
              <a:t>жобада</a:t>
            </a:r>
            <a:r>
              <a:rPr lang="ru-RU" sz="1400" dirty="0"/>
              <a:t>) 70-85% СО </a:t>
            </a:r>
            <a:r>
              <a:rPr lang="ru-RU" sz="1400" dirty="0" err="1"/>
              <a:t>құрайды</a:t>
            </a:r>
            <a:r>
              <a:rPr lang="ru-RU" sz="1400" dirty="0"/>
              <a:t> </a:t>
            </a:r>
            <a:r>
              <a:rPr lang="ru-RU" sz="1400" dirty="0" err="1"/>
              <a:t>және</a:t>
            </a:r>
            <a:r>
              <a:rPr lang="ru-RU" sz="1400" dirty="0"/>
              <a:t> 9000-9400 кДж / м3 </a:t>
            </a:r>
            <a:r>
              <a:rPr lang="ru-RU" sz="1400" dirty="0" err="1"/>
              <a:t>жылу</a:t>
            </a:r>
            <a:r>
              <a:rPr lang="ru-RU" sz="1400" dirty="0"/>
              <a:t> </a:t>
            </a:r>
            <a:r>
              <a:rPr lang="ru-RU" sz="1400" dirty="0" err="1"/>
              <a:t>қуатына</a:t>
            </a:r>
            <a:r>
              <a:rPr lang="ru-RU" sz="1400" dirty="0"/>
              <a:t> </a:t>
            </a:r>
            <a:r>
              <a:rPr lang="ru-RU" sz="1400" dirty="0" err="1"/>
              <a:t>ие</a:t>
            </a:r>
            <a:r>
              <a:rPr lang="ru-RU" sz="1400" dirty="0"/>
              <a:t>.</a:t>
            </a:r>
          </a:p>
          <a:p>
            <a:pPr algn="just"/>
            <a:r>
              <a:rPr lang="ru-RU" sz="1400" dirty="0" err="1"/>
              <a:t>Болат</a:t>
            </a:r>
            <a:r>
              <a:rPr lang="ru-RU" sz="1400" dirty="0"/>
              <a:t> </a:t>
            </a:r>
            <a:r>
              <a:rPr lang="ru-RU" sz="1400" dirty="0" err="1"/>
              <a:t>балқытудың</a:t>
            </a:r>
            <a:r>
              <a:rPr lang="ru-RU" sz="1400" dirty="0"/>
              <a:t> </a:t>
            </a:r>
            <a:r>
              <a:rPr lang="ru-RU" sz="1400" dirty="0" err="1"/>
              <a:t>басқа</a:t>
            </a:r>
            <a:r>
              <a:rPr lang="ru-RU" sz="1400" dirty="0"/>
              <a:t> </a:t>
            </a:r>
            <a:r>
              <a:rPr lang="ru-RU" sz="1400" dirty="0" err="1"/>
              <a:t>әдістерімен</a:t>
            </a:r>
            <a:r>
              <a:rPr lang="ru-RU" sz="1400" dirty="0"/>
              <a:t> </a:t>
            </a:r>
            <a:r>
              <a:rPr lang="ru-RU" sz="1400" dirty="0" err="1"/>
              <a:t>салыстырғанда</a:t>
            </a:r>
            <a:r>
              <a:rPr lang="ru-RU" sz="1400" dirty="0"/>
              <a:t> </a:t>
            </a:r>
            <a:r>
              <a:rPr lang="ru-RU" sz="1400" dirty="0" err="1"/>
              <a:t>электр</a:t>
            </a:r>
            <a:r>
              <a:rPr lang="ru-RU" sz="1400" dirty="0"/>
              <a:t> </a:t>
            </a:r>
            <a:r>
              <a:rPr lang="ru-RU" sz="1400" dirty="0" err="1"/>
              <a:t>балқытудың</a:t>
            </a:r>
            <a:r>
              <a:rPr lang="ru-RU" sz="1400" dirty="0"/>
              <a:t> </a:t>
            </a:r>
            <a:r>
              <a:rPr lang="ru-RU" sz="1400" dirty="0" err="1"/>
              <a:t>артықшылығы</a:t>
            </a:r>
            <a:r>
              <a:rPr lang="ru-RU" sz="1400" dirty="0"/>
              <a:t>, </a:t>
            </a:r>
            <a:r>
              <a:rPr lang="ru-RU" sz="1400" dirty="0" err="1"/>
              <a:t>негізінен</a:t>
            </a:r>
            <a:r>
              <a:rPr lang="ru-RU" sz="1400" dirty="0"/>
              <a:t>, </a:t>
            </a:r>
            <a:r>
              <a:rPr lang="ru-RU" sz="1400" dirty="0" err="1"/>
              <a:t>металды</a:t>
            </a:r>
            <a:r>
              <a:rPr lang="ru-RU" sz="1400" dirty="0"/>
              <a:t> </a:t>
            </a:r>
            <a:r>
              <a:rPr lang="ru-RU" sz="1400" dirty="0" err="1"/>
              <a:t>қыздыру</a:t>
            </a:r>
            <a:r>
              <a:rPr lang="ru-RU" sz="1400" dirty="0"/>
              <a:t> </a:t>
            </a:r>
            <a:r>
              <a:rPr lang="ru-RU" sz="1400" dirty="0" err="1"/>
              <a:t>үшін</a:t>
            </a:r>
            <a:r>
              <a:rPr lang="ru-RU" sz="1400" dirty="0"/>
              <a:t> </a:t>
            </a:r>
            <a:r>
              <a:rPr lang="ru-RU" sz="1400" dirty="0" err="1"/>
              <a:t>электр</a:t>
            </a:r>
            <a:r>
              <a:rPr lang="ru-RU" sz="1400" dirty="0"/>
              <a:t> </a:t>
            </a:r>
            <a:r>
              <a:rPr lang="ru-RU" sz="1400" dirty="0" err="1"/>
              <a:t>энергиясын</a:t>
            </a:r>
            <a:r>
              <a:rPr lang="ru-RU" sz="1400" dirty="0"/>
              <a:t> </a:t>
            </a:r>
            <a:r>
              <a:rPr lang="ru-RU" sz="1400" dirty="0" err="1"/>
              <a:t>пайдаланумен</a:t>
            </a:r>
            <a:r>
              <a:rPr lang="ru-RU" sz="1400" dirty="0"/>
              <a:t> </a:t>
            </a:r>
            <a:r>
              <a:rPr lang="ru-RU" sz="1400" dirty="0" err="1"/>
              <a:t>байланысты</a:t>
            </a:r>
            <a:r>
              <a:rPr lang="ru-RU" sz="1400" dirty="0"/>
              <a:t>. Электр </a:t>
            </a:r>
            <a:r>
              <a:rPr lang="ru-RU" sz="1400" dirty="0" err="1"/>
              <a:t>пештерінде</a:t>
            </a:r>
            <a:r>
              <a:rPr lang="ru-RU" sz="1400" dirty="0"/>
              <a:t> </a:t>
            </a:r>
            <a:r>
              <a:rPr lang="ru-RU" sz="1400" dirty="0" err="1"/>
              <a:t>жылу</a:t>
            </a:r>
            <a:r>
              <a:rPr lang="ru-RU" sz="1400" dirty="0"/>
              <a:t> </a:t>
            </a:r>
            <a:r>
              <a:rPr lang="ru-RU" sz="1400" dirty="0" err="1"/>
              <a:t>бөлу</a:t>
            </a:r>
            <a:r>
              <a:rPr lang="ru-RU" sz="1400" dirty="0"/>
              <a:t> не </a:t>
            </a:r>
            <a:r>
              <a:rPr lang="ru-RU" sz="1400" dirty="0" err="1"/>
              <a:t>қыздырылған</a:t>
            </a:r>
            <a:r>
              <a:rPr lang="ru-RU" sz="1400" dirty="0"/>
              <a:t> </a:t>
            </a:r>
            <a:r>
              <a:rPr lang="ru-RU" sz="1400" dirty="0" err="1"/>
              <a:t>металдың</a:t>
            </a:r>
            <a:r>
              <a:rPr lang="ru-RU" sz="1400" dirty="0"/>
              <a:t> </a:t>
            </a:r>
            <a:r>
              <a:rPr lang="ru-RU" sz="1400" dirty="0" err="1"/>
              <a:t>өзінде</a:t>
            </a:r>
            <a:r>
              <a:rPr lang="ru-RU" sz="1400" dirty="0"/>
              <a:t>, не </a:t>
            </a:r>
            <a:r>
              <a:rPr lang="ru-RU" sz="1400" dirty="0" err="1"/>
              <a:t>оның</a:t>
            </a:r>
            <a:r>
              <a:rPr lang="ru-RU" sz="1400" dirty="0"/>
              <a:t> </a:t>
            </a:r>
            <a:r>
              <a:rPr lang="ru-RU" sz="1400" dirty="0" err="1"/>
              <a:t>бетіне</a:t>
            </a:r>
            <a:r>
              <a:rPr lang="ru-RU" sz="1400" dirty="0"/>
              <a:t> </a:t>
            </a:r>
            <a:r>
              <a:rPr lang="ru-RU" sz="1400" dirty="0" err="1"/>
              <a:t>жақын</a:t>
            </a:r>
            <a:r>
              <a:rPr lang="ru-RU" sz="1400" dirty="0"/>
              <a:t> </a:t>
            </a:r>
            <a:r>
              <a:rPr lang="ru-RU" sz="1400" dirty="0" err="1"/>
              <a:t>жерде</a:t>
            </a:r>
            <a:r>
              <a:rPr lang="ru-RU" sz="1400" dirty="0"/>
              <a:t> </a:t>
            </a:r>
            <a:r>
              <a:rPr lang="ru-RU" sz="1400" dirty="0" err="1"/>
              <a:t>жүреді</a:t>
            </a:r>
            <a:r>
              <a:rPr lang="ru-RU" sz="1400" dirty="0"/>
              <a:t>. </a:t>
            </a:r>
            <a:r>
              <a:rPr lang="ru-RU" sz="1400" dirty="0" err="1"/>
              <a:t>Бұл</a:t>
            </a:r>
            <a:r>
              <a:rPr lang="ru-RU" sz="1400" dirty="0"/>
              <a:t> </a:t>
            </a:r>
            <a:r>
              <a:rPr lang="ru-RU" sz="1400" dirty="0" err="1"/>
              <a:t>үлкен</a:t>
            </a:r>
            <a:r>
              <a:rPr lang="ru-RU" sz="1400" dirty="0"/>
              <a:t> </a:t>
            </a:r>
            <a:r>
              <a:rPr lang="ru-RU" sz="1400" dirty="0" err="1"/>
              <a:t>қуатты</a:t>
            </a:r>
            <a:r>
              <a:rPr lang="ru-RU" sz="1400" dirty="0"/>
              <a:t> </a:t>
            </a:r>
            <a:r>
              <a:rPr lang="ru-RU" sz="1400" dirty="0" err="1"/>
              <a:t>салыстырмалы</a:t>
            </a:r>
            <a:r>
              <a:rPr lang="ru-RU" sz="1400" dirty="0"/>
              <a:t> </a:t>
            </a:r>
            <a:r>
              <a:rPr lang="ru-RU" sz="1400" dirty="0" err="1"/>
              <a:t>түрде</a:t>
            </a:r>
            <a:r>
              <a:rPr lang="ru-RU" sz="1400" dirty="0"/>
              <a:t> аз </a:t>
            </a:r>
            <a:r>
              <a:rPr lang="ru-RU" sz="1400" dirty="0" err="1"/>
              <a:t>көлемде</a:t>
            </a:r>
            <a:r>
              <a:rPr lang="ru-RU" sz="1400" dirty="0"/>
              <a:t> </a:t>
            </a:r>
            <a:r>
              <a:rPr lang="ru-RU" sz="1400" dirty="0" err="1"/>
              <a:t>шоғырландыруға</a:t>
            </a:r>
            <a:r>
              <a:rPr lang="ru-RU" sz="1400" dirty="0"/>
              <a:t> </a:t>
            </a:r>
            <a:r>
              <a:rPr lang="ru-RU" sz="1400" dirty="0" err="1"/>
              <a:t>және</a:t>
            </a:r>
            <a:r>
              <a:rPr lang="ru-RU" sz="1400" dirty="0"/>
              <a:t> </a:t>
            </a:r>
            <a:r>
              <a:rPr lang="ru-RU" sz="1400" dirty="0" err="1"/>
              <a:t>металды</a:t>
            </a:r>
            <a:r>
              <a:rPr lang="ru-RU" sz="1400" dirty="0"/>
              <a:t> </a:t>
            </a:r>
            <a:r>
              <a:rPr lang="ru-RU" sz="1400" dirty="0" err="1"/>
              <a:t>жоғары</a:t>
            </a:r>
            <a:r>
              <a:rPr lang="ru-RU" sz="1400" dirty="0"/>
              <a:t> </a:t>
            </a:r>
            <a:r>
              <a:rPr lang="ru-RU" sz="1400" dirty="0" err="1"/>
              <a:t>жылдамдықпен</a:t>
            </a:r>
            <a:r>
              <a:rPr lang="ru-RU" sz="1400" dirty="0"/>
              <a:t> </a:t>
            </a:r>
            <a:r>
              <a:rPr lang="ru-RU" sz="1400" dirty="0" err="1"/>
              <a:t>жоғары</a:t>
            </a:r>
            <a:r>
              <a:rPr lang="ru-RU" sz="1400" dirty="0"/>
              <a:t> </a:t>
            </a:r>
            <a:r>
              <a:rPr lang="ru-RU" sz="1400" dirty="0" err="1"/>
              <a:t>температураға</a:t>
            </a:r>
            <a:r>
              <a:rPr lang="ru-RU" sz="1400" dirty="0"/>
              <a:t> </a:t>
            </a:r>
            <a:r>
              <a:rPr lang="ru-RU" sz="1400" dirty="0" err="1"/>
              <a:t>дейін</a:t>
            </a:r>
            <a:r>
              <a:rPr lang="ru-RU" sz="1400" dirty="0"/>
              <a:t>, </a:t>
            </a:r>
            <a:r>
              <a:rPr lang="ru-RU" sz="1400" dirty="0" err="1"/>
              <a:t>кейбір</a:t>
            </a:r>
            <a:r>
              <a:rPr lang="ru-RU" sz="1400" dirty="0"/>
              <a:t> </a:t>
            </a:r>
            <a:r>
              <a:rPr lang="ru-RU" sz="1400" dirty="0" err="1"/>
              <a:t>жағдайларда</a:t>
            </a:r>
            <a:r>
              <a:rPr lang="ru-RU" sz="1400" dirty="0"/>
              <a:t> </a:t>
            </a:r>
            <a:r>
              <a:rPr lang="ru-RU" sz="1400" dirty="0" err="1"/>
              <a:t>қайнау</a:t>
            </a:r>
            <a:r>
              <a:rPr lang="ru-RU" sz="1400" dirty="0"/>
              <a:t> </a:t>
            </a:r>
            <a:r>
              <a:rPr lang="ru-RU" sz="1400" dirty="0" err="1"/>
              <a:t>температурасына</a:t>
            </a:r>
            <a:r>
              <a:rPr lang="ru-RU" sz="1400" dirty="0"/>
              <a:t> </a:t>
            </a:r>
            <a:r>
              <a:rPr lang="ru-RU" sz="1400" dirty="0" err="1"/>
              <a:t>дейін</a:t>
            </a:r>
            <a:r>
              <a:rPr lang="ru-RU" sz="1400" dirty="0"/>
              <a:t> </a:t>
            </a:r>
            <a:r>
              <a:rPr lang="ru-RU" sz="1400" dirty="0" err="1"/>
              <a:t>қыздыруға</a:t>
            </a:r>
            <a:r>
              <a:rPr lang="ru-RU" sz="1400" dirty="0"/>
              <a:t> </a:t>
            </a:r>
            <a:r>
              <a:rPr lang="ru-RU" sz="1400" dirty="0" err="1"/>
              <a:t>мүмкіндік</a:t>
            </a:r>
            <a:r>
              <a:rPr lang="ru-RU" sz="1400" dirty="0"/>
              <a:t> </a:t>
            </a:r>
            <a:r>
              <a:rPr lang="ru-RU" sz="1400" dirty="0" err="1"/>
              <a:t>береді</a:t>
            </a:r>
            <a:r>
              <a:rPr lang="ru-RU" sz="1400" dirty="0"/>
              <a:t>. </a:t>
            </a:r>
            <a:r>
              <a:rPr lang="ru-RU" sz="1400" dirty="0" err="1"/>
              <a:t>Электрмен</a:t>
            </a:r>
            <a:r>
              <a:rPr lang="ru-RU" sz="1400" dirty="0"/>
              <a:t> </a:t>
            </a:r>
            <a:r>
              <a:rPr lang="ru-RU" sz="1400" dirty="0" err="1"/>
              <a:t>балқыту</a:t>
            </a:r>
            <a:r>
              <a:rPr lang="ru-RU" sz="1400" dirty="0"/>
              <a:t> </a:t>
            </a:r>
            <a:r>
              <a:rPr lang="ru-RU" sz="1400" dirty="0" err="1"/>
              <a:t>кезінде</a:t>
            </a:r>
            <a:r>
              <a:rPr lang="ru-RU" sz="1400" dirty="0"/>
              <a:t> </a:t>
            </a:r>
            <a:r>
              <a:rPr lang="ru-RU" sz="1400" dirty="0" err="1"/>
              <a:t>жылу</a:t>
            </a:r>
            <a:r>
              <a:rPr lang="ru-RU" sz="1400" dirty="0"/>
              <a:t> </a:t>
            </a:r>
            <a:r>
              <a:rPr lang="ru-RU" sz="1400" dirty="0" err="1"/>
              <a:t>шығыны</a:t>
            </a:r>
            <a:r>
              <a:rPr lang="ru-RU" sz="1400" dirty="0"/>
              <a:t> мен </a:t>
            </a:r>
            <a:r>
              <a:rPr lang="ru-RU" sz="1400" dirty="0" err="1"/>
              <a:t>металдың</a:t>
            </a:r>
            <a:r>
              <a:rPr lang="ru-RU" sz="1400" dirty="0"/>
              <a:t> </a:t>
            </a:r>
            <a:r>
              <a:rPr lang="ru-RU" sz="1400" dirty="0" err="1"/>
              <a:t>температурасының</a:t>
            </a:r>
            <a:r>
              <a:rPr lang="ru-RU" sz="1400" dirty="0"/>
              <a:t> </a:t>
            </a:r>
            <a:r>
              <a:rPr lang="ru-RU" sz="1400" dirty="0" err="1"/>
              <a:t>өзгеруі</a:t>
            </a:r>
            <a:r>
              <a:rPr lang="ru-RU" sz="1400" dirty="0"/>
              <a:t> </a:t>
            </a:r>
            <a:r>
              <a:rPr lang="ru-RU" sz="1400" dirty="0" err="1"/>
              <a:t>бақылау</a:t>
            </a:r>
            <a:r>
              <a:rPr lang="ru-RU" sz="1400" dirty="0"/>
              <a:t> мен </a:t>
            </a:r>
            <a:r>
              <a:rPr lang="ru-RU" sz="1400" dirty="0" err="1"/>
              <a:t>реттеуге</a:t>
            </a:r>
            <a:r>
              <a:rPr lang="ru-RU" sz="1400" dirty="0"/>
              <a:t> </a:t>
            </a:r>
            <a:r>
              <a:rPr lang="ru-RU" sz="1400" dirty="0" err="1"/>
              <a:t>өте</a:t>
            </a:r>
            <a:r>
              <a:rPr lang="ru-RU" sz="1400" dirty="0"/>
              <a:t> </a:t>
            </a:r>
            <a:r>
              <a:rPr lang="ru-RU" sz="1400" dirty="0" err="1"/>
              <a:t>оңай</a:t>
            </a:r>
            <a:r>
              <a:rPr lang="ru-RU" sz="1400" dirty="0"/>
              <a:t>.</a:t>
            </a:r>
          </a:p>
          <a:p>
            <a:pPr algn="just"/>
            <a:endParaRPr lang="ru-RU" sz="1400"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36760276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42</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406400" y="1128038"/>
            <a:ext cx="8280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dirty="0"/>
              <a:t> </a:t>
            </a:r>
            <a:r>
              <a:rPr lang="ru-RU" dirty="0" err="1">
                <a:solidFill>
                  <a:srgbClr val="1124AF"/>
                </a:solidFill>
              </a:rPr>
              <a:t>Мартендік</a:t>
            </a:r>
            <a:r>
              <a:rPr lang="ru-RU" dirty="0">
                <a:solidFill>
                  <a:srgbClr val="1124AF"/>
                </a:solidFill>
              </a:rPr>
              <a:t> </a:t>
            </a:r>
            <a:r>
              <a:rPr lang="ru-RU" dirty="0" err="1">
                <a:solidFill>
                  <a:srgbClr val="1124AF"/>
                </a:solidFill>
              </a:rPr>
              <a:t>және</a:t>
            </a:r>
            <a:r>
              <a:rPr lang="ru-RU" dirty="0">
                <a:solidFill>
                  <a:srgbClr val="1124AF"/>
                </a:solidFill>
              </a:rPr>
              <a:t> </a:t>
            </a:r>
            <a:r>
              <a:rPr lang="ru-RU" dirty="0" err="1">
                <a:solidFill>
                  <a:srgbClr val="1124AF"/>
                </a:solidFill>
              </a:rPr>
              <a:t>конвертерлік</a:t>
            </a:r>
            <a:r>
              <a:rPr lang="ru-RU" dirty="0">
                <a:solidFill>
                  <a:srgbClr val="1124AF"/>
                </a:solidFill>
              </a:rPr>
              <a:t> </a:t>
            </a:r>
            <a:r>
              <a:rPr lang="ru-RU" dirty="0" err="1">
                <a:solidFill>
                  <a:srgbClr val="1124AF"/>
                </a:solidFill>
              </a:rPr>
              <a:t>процестерден</a:t>
            </a:r>
            <a:r>
              <a:rPr lang="ru-RU" dirty="0">
                <a:solidFill>
                  <a:srgbClr val="1124AF"/>
                </a:solidFill>
              </a:rPr>
              <a:t> </a:t>
            </a:r>
            <a:r>
              <a:rPr lang="ru-RU" dirty="0" err="1">
                <a:solidFill>
                  <a:srgbClr val="FF0000"/>
                </a:solidFill>
              </a:rPr>
              <a:t>айырмашылығы</a:t>
            </a:r>
            <a:r>
              <a:rPr lang="ru-RU" dirty="0">
                <a:solidFill>
                  <a:srgbClr val="1124AF"/>
                </a:solidFill>
              </a:rPr>
              <a:t>, </a:t>
            </a:r>
            <a:r>
              <a:rPr lang="ru-RU" dirty="0" err="1">
                <a:solidFill>
                  <a:srgbClr val="1124AF"/>
                </a:solidFill>
              </a:rPr>
              <a:t>электр</a:t>
            </a:r>
            <a:r>
              <a:rPr lang="ru-RU" dirty="0">
                <a:solidFill>
                  <a:srgbClr val="1124AF"/>
                </a:solidFill>
              </a:rPr>
              <a:t> </a:t>
            </a:r>
            <a:r>
              <a:rPr lang="ru-RU" dirty="0" err="1">
                <a:solidFill>
                  <a:srgbClr val="1124AF"/>
                </a:solidFill>
              </a:rPr>
              <a:t>пештеріндегі</a:t>
            </a:r>
            <a:r>
              <a:rPr lang="ru-RU" dirty="0">
                <a:solidFill>
                  <a:srgbClr val="1124AF"/>
                </a:solidFill>
              </a:rPr>
              <a:t> </a:t>
            </a:r>
            <a:r>
              <a:rPr lang="ru-RU" dirty="0" err="1">
                <a:solidFill>
                  <a:srgbClr val="1124AF"/>
                </a:solidFill>
              </a:rPr>
              <a:t>жылудың</a:t>
            </a:r>
            <a:r>
              <a:rPr lang="ru-RU" dirty="0">
                <a:solidFill>
                  <a:srgbClr val="1124AF"/>
                </a:solidFill>
              </a:rPr>
              <a:t> </a:t>
            </a:r>
            <a:r>
              <a:rPr lang="ru-RU" dirty="0" err="1">
                <a:solidFill>
                  <a:srgbClr val="1124AF"/>
                </a:solidFill>
              </a:rPr>
              <a:t>бөлінуі</a:t>
            </a:r>
            <a:r>
              <a:rPr lang="ru-RU" dirty="0">
                <a:solidFill>
                  <a:srgbClr val="1124AF"/>
                </a:solidFill>
              </a:rPr>
              <a:t> </a:t>
            </a:r>
            <a:r>
              <a:rPr lang="ru-RU" dirty="0" err="1">
                <a:solidFill>
                  <a:srgbClr val="FF0000"/>
                </a:solidFill>
              </a:rPr>
              <a:t>тотықтырғышты</a:t>
            </a:r>
            <a:r>
              <a:rPr lang="ru-RU" dirty="0">
                <a:solidFill>
                  <a:srgbClr val="FF0000"/>
                </a:solidFill>
              </a:rPr>
              <a:t> </a:t>
            </a:r>
            <a:r>
              <a:rPr lang="ru-RU" dirty="0" err="1">
                <a:solidFill>
                  <a:srgbClr val="FF0000"/>
                </a:solidFill>
              </a:rPr>
              <a:t>тұтынуға</a:t>
            </a:r>
            <a:r>
              <a:rPr lang="ru-RU" dirty="0">
                <a:solidFill>
                  <a:srgbClr val="FF0000"/>
                </a:solidFill>
              </a:rPr>
              <a:t> </a:t>
            </a:r>
            <a:r>
              <a:rPr lang="ru-RU" dirty="0" err="1">
                <a:solidFill>
                  <a:srgbClr val="FF0000"/>
                </a:solidFill>
              </a:rPr>
              <a:t>байланысты</a:t>
            </a:r>
            <a:r>
              <a:rPr lang="ru-RU" dirty="0">
                <a:solidFill>
                  <a:srgbClr val="FF0000"/>
                </a:solidFill>
              </a:rPr>
              <a:t> </a:t>
            </a:r>
            <a:r>
              <a:rPr lang="ru-RU" dirty="0" err="1">
                <a:solidFill>
                  <a:srgbClr val="FF0000"/>
                </a:solidFill>
              </a:rPr>
              <a:t>емес</a:t>
            </a:r>
            <a:r>
              <a:rPr lang="ru-RU" dirty="0"/>
              <a:t>. </a:t>
            </a:r>
          </a:p>
          <a:p>
            <a:r>
              <a:rPr lang="ru-RU" dirty="0" err="1">
                <a:solidFill>
                  <a:srgbClr val="1124AF"/>
                </a:solidFill>
              </a:rPr>
              <a:t>Сондықтан</a:t>
            </a:r>
            <a:r>
              <a:rPr lang="ru-RU" dirty="0">
                <a:solidFill>
                  <a:srgbClr val="1124AF"/>
                </a:solidFill>
              </a:rPr>
              <a:t> </a:t>
            </a:r>
            <a:r>
              <a:rPr lang="ru-RU" dirty="0" err="1">
                <a:solidFill>
                  <a:srgbClr val="1124AF"/>
                </a:solidFill>
              </a:rPr>
              <a:t>электрмен</a:t>
            </a:r>
            <a:r>
              <a:rPr lang="ru-RU" dirty="0">
                <a:solidFill>
                  <a:srgbClr val="1124AF"/>
                </a:solidFill>
              </a:rPr>
              <a:t> </a:t>
            </a:r>
            <a:r>
              <a:rPr lang="ru-RU" dirty="0" err="1">
                <a:solidFill>
                  <a:srgbClr val="1124AF"/>
                </a:solidFill>
              </a:rPr>
              <a:t>балқытуды</a:t>
            </a:r>
            <a:r>
              <a:rPr lang="ru-RU" dirty="0">
                <a:solidFill>
                  <a:srgbClr val="1124AF"/>
                </a:solidFill>
              </a:rPr>
              <a:t> </a:t>
            </a:r>
            <a:r>
              <a:rPr lang="ru-RU" dirty="0" err="1">
                <a:solidFill>
                  <a:srgbClr val="1124AF"/>
                </a:solidFill>
              </a:rPr>
              <a:t>кез-келген</a:t>
            </a:r>
            <a:r>
              <a:rPr lang="ru-RU" dirty="0">
                <a:solidFill>
                  <a:srgbClr val="1124AF"/>
                </a:solidFill>
              </a:rPr>
              <a:t> </a:t>
            </a:r>
            <a:r>
              <a:rPr lang="ru-RU" dirty="0" err="1">
                <a:solidFill>
                  <a:srgbClr val="1124AF"/>
                </a:solidFill>
              </a:rPr>
              <a:t>атмосферада</a:t>
            </a:r>
            <a:r>
              <a:rPr lang="ru-RU" dirty="0">
                <a:solidFill>
                  <a:srgbClr val="1124AF"/>
                </a:solidFill>
              </a:rPr>
              <a:t> - </a:t>
            </a:r>
            <a:r>
              <a:rPr lang="ru-RU" dirty="0" err="1">
                <a:solidFill>
                  <a:srgbClr val="FF0000"/>
                </a:solidFill>
              </a:rPr>
              <a:t>тотықтырғыш</a:t>
            </a:r>
            <a:r>
              <a:rPr lang="ru-RU" dirty="0">
                <a:solidFill>
                  <a:srgbClr val="FF0000"/>
                </a:solidFill>
              </a:rPr>
              <a:t>, </a:t>
            </a:r>
            <a:r>
              <a:rPr lang="ru-RU" dirty="0" err="1">
                <a:solidFill>
                  <a:srgbClr val="FF0000"/>
                </a:solidFill>
              </a:rPr>
              <a:t>тотықсыздандырғыш</a:t>
            </a:r>
            <a:r>
              <a:rPr lang="ru-RU" dirty="0">
                <a:solidFill>
                  <a:srgbClr val="FF0000"/>
                </a:solidFill>
              </a:rPr>
              <a:t> </a:t>
            </a:r>
            <a:r>
              <a:rPr lang="ru-RU" dirty="0" err="1">
                <a:solidFill>
                  <a:srgbClr val="FF0000"/>
                </a:solidFill>
              </a:rPr>
              <a:t>немесе</a:t>
            </a:r>
            <a:r>
              <a:rPr lang="ru-RU" dirty="0">
                <a:solidFill>
                  <a:srgbClr val="FF0000"/>
                </a:solidFill>
              </a:rPr>
              <a:t> </a:t>
            </a:r>
            <a:r>
              <a:rPr lang="ru-RU" dirty="0" err="1">
                <a:solidFill>
                  <a:srgbClr val="FF0000"/>
                </a:solidFill>
              </a:rPr>
              <a:t>бейтарап</a:t>
            </a:r>
            <a:r>
              <a:rPr lang="ru-RU" dirty="0">
                <a:solidFill>
                  <a:srgbClr val="FF0000"/>
                </a:solidFill>
              </a:rPr>
              <a:t> </a:t>
            </a:r>
            <a:r>
              <a:rPr lang="ru-RU" dirty="0" err="1">
                <a:solidFill>
                  <a:srgbClr val="FF0000"/>
                </a:solidFill>
              </a:rPr>
              <a:t>күйде</a:t>
            </a:r>
            <a:r>
              <a:rPr lang="ru-RU" dirty="0">
                <a:solidFill>
                  <a:srgbClr val="FF0000"/>
                </a:solidFill>
              </a:rPr>
              <a:t>, ал </a:t>
            </a:r>
            <a:r>
              <a:rPr lang="ru-RU" dirty="0" err="1">
                <a:solidFill>
                  <a:srgbClr val="FF0000"/>
                </a:solidFill>
              </a:rPr>
              <a:t>қысымның</a:t>
            </a:r>
            <a:r>
              <a:rPr lang="ru-RU" dirty="0">
                <a:solidFill>
                  <a:srgbClr val="FF0000"/>
                </a:solidFill>
              </a:rPr>
              <a:t> </a:t>
            </a:r>
            <a:r>
              <a:rPr lang="ru-RU" dirty="0" err="1">
                <a:solidFill>
                  <a:srgbClr val="FF0000"/>
                </a:solidFill>
              </a:rPr>
              <a:t>кең</a:t>
            </a:r>
            <a:r>
              <a:rPr lang="ru-RU" dirty="0">
                <a:solidFill>
                  <a:srgbClr val="FF0000"/>
                </a:solidFill>
              </a:rPr>
              <a:t> </a:t>
            </a:r>
            <a:r>
              <a:rPr lang="ru-RU" dirty="0" err="1">
                <a:solidFill>
                  <a:srgbClr val="FF0000"/>
                </a:solidFill>
              </a:rPr>
              <a:t>диапазонында</a:t>
            </a:r>
            <a:r>
              <a:rPr lang="ru-RU" dirty="0">
                <a:solidFill>
                  <a:srgbClr val="FF0000"/>
                </a:solidFill>
              </a:rPr>
              <a:t> - </a:t>
            </a:r>
            <a:r>
              <a:rPr lang="ru-RU" dirty="0" err="1">
                <a:solidFill>
                  <a:srgbClr val="FF0000"/>
                </a:solidFill>
              </a:rPr>
              <a:t>вакуумда</a:t>
            </a:r>
            <a:r>
              <a:rPr lang="ru-RU" dirty="0">
                <a:solidFill>
                  <a:srgbClr val="FF0000"/>
                </a:solidFill>
              </a:rPr>
              <a:t>, </a:t>
            </a:r>
            <a:r>
              <a:rPr lang="ru-RU" dirty="0" err="1">
                <a:solidFill>
                  <a:srgbClr val="FF0000"/>
                </a:solidFill>
              </a:rPr>
              <a:t>атмосферада</a:t>
            </a:r>
            <a:r>
              <a:rPr lang="ru-RU" dirty="0">
                <a:solidFill>
                  <a:srgbClr val="FF0000"/>
                </a:solidFill>
              </a:rPr>
              <a:t> </a:t>
            </a:r>
            <a:r>
              <a:rPr lang="ru-RU" dirty="0" err="1">
                <a:solidFill>
                  <a:srgbClr val="FF0000"/>
                </a:solidFill>
              </a:rPr>
              <a:t>немесе</a:t>
            </a:r>
            <a:r>
              <a:rPr lang="ru-RU" dirty="0">
                <a:solidFill>
                  <a:srgbClr val="FF0000"/>
                </a:solidFill>
              </a:rPr>
              <a:t> </a:t>
            </a:r>
            <a:r>
              <a:rPr lang="ru-RU" dirty="0" err="1">
                <a:solidFill>
                  <a:srgbClr val="FF0000"/>
                </a:solidFill>
              </a:rPr>
              <a:t>артық</a:t>
            </a:r>
            <a:r>
              <a:rPr lang="ru-RU" dirty="0">
                <a:solidFill>
                  <a:srgbClr val="FF0000"/>
                </a:solidFill>
              </a:rPr>
              <a:t> </a:t>
            </a:r>
            <a:r>
              <a:rPr lang="ru-RU" dirty="0" err="1">
                <a:solidFill>
                  <a:srgbClr val="FF0000"/>
                </a:solidFill>
              </a:rPr>
              <a:t>қысым</a:t>
            </a:r>
            <a:r>
              <a:rPr lang="ru-RU" dirty="0">
                <a:solidFill>
                  <a:srgbClr val="FF0000"/>
                </a:solidFill>
              </a:rPr>
              <a:t> </a:t>
            </a:r>
            <a:r>
              <a:rPr lang="ru-RU" dirty="0" err="1">
                <a:solidFill>
                  <a:srgbClr val="FF0000"/>
                </a:solidFill>
              </a:rPr>
              <a:t>кезінде</a:t>
            </a:r>
            <a:r>
              <a:rPr lang="ru-RU" dirty="0">
                <a:solidFill>
                  <a:srgbClr val="FF0000"/>
                </a:solidFill>
              </a:rPr>
              <a:t> </a:t>
            </a:r>
            <a:r>
              <a:rPr lang="ru-RU" dirty="0" err="1">
                <a:solidFill>
                  <a:srgbClr val="FF0000"/>
                </a:solidFill>
              </a:rPr>
              <a:t>жүргізуге</a:t>
            </a:r>
            <a:r>
              <a:rPr lang="ru-RU" dirty="0">
                <a:solidFill>
                  <a:srgbClr val="FF0000"/>
                </a:solidFill>
              </a:rPr>
              <a:t> </a:t>
            </a:r>
            <a:r>
              <a:rPr lang="ru-RU" dirty="0" err="1">
                <a:solidFill>
                  <a:srgbClr val="FF0000"/>
                </a:solidFill>
              </a:rPr>
              <a:t>болады</a:t>
            </a:r>
            <a:r>
              <a:rPr lang="ru-RU" dirty="0">
                <a:solidFill>
                  <a:srgbClr val="1124AF"/>
                </a:solidFill>
              </a:rPr>
              <a:t>. </a:t>
            </a:r>
          </a:p>
          <a:p>
            <a:r>
              <a:rPr lang="ru-RU" dirty="0" err="1"/>
              <a:t>Атмосфераның</a:t>
            </a:r>
            <a:r>
              <a:rPr lang="ru-RU" dirty="0"/>
              <a:t> </a:t>
            </a:r>
            <a:r>
              <a:rPr lang="ru-RU" dirty="0" err="1"/>
              <a:t>құрамын</a:t>
            </a:r>
            <a:r>
              <a:rPr lang="ru-RU" dirty="0"/>
              <a:t> </a:t>
            </a:r>
            <a:r>
              <a:rPr lang="ru-RU" dirty="0" err="1"/>
              <a:t>және</a:t>
            </a:r>
            <a:r>
              <a:rPr lang="ru-RU" dirty="0"/>
              <a:t> газ </a:t>
            </a:r>
            <a:r>
              <a:rPr lang="ru-RU" dirty="0" err="1"/>
              <a:t>фазасының</a:t>
            </a:r>
            <a:r>
              <a:rPr lang="ru-RU" dirty="0"/>
              <a:t> </a:t>
            </a:r>
            <a:r>
              <a:rPr lang="ru-RU" dirty="0" err="1"/>
              <a:t>қысымын</a:t>
            </a:r>
            <a:r>
              <a:rPr lang="ru-RU" dirty="0"/>
              <a:t> </a:t>
            </a:r>
            <a:r>
              <a:rPr lang="ru-RU" dirty="0" err="1"/>
              <a:t>өзгерте</a:t>
            </a:r>
            <a:r>
              <a:rPr lang="ru-RU" dirty="0"/>
              <a:t> </a:t>
            </a:r>
            <a:r>
              <a:rPr lang="ru-RU" dirty="0" err="1"/>
              <a:t>отырып</a:t>
            </a:r>
            <a:r>
              <a:rPr lang="ru-RU" dirty="0"/>
              <a:t>, </a:t>
            </a:r>
            <a:r>
              <a:rPr lang="ru-RU" dirty="0" err="1"/>
              <a:t>тотығу-тотықсыздану</a:t>
            </a:r>
            <a:r>
              <a:rPr lang="ru-RU" dirty="0"/>
              <a:t> </a:t>
            </a:r>
            <a:r>
              <a:rPr lang="ru-RU" dirty="0" err="1"/>
              <a:t>процестерінің</a:t>
            </a:r>
            <a:r>
              <a:rPr lang="ru-RU" dirty="0"/>
              <a:t> </a:t>
            </a:r>
            <a:r>
              <a:rPr lang="ru-RU" dirty="0" err="1"/>
              <a:t>жағдайын</a:t>
            </a:r>
            <a:r>
              <a:rPr lang="ru-RU" dirty="0"/>
              <a:t> </a:t>
            </a:r>
            <a:r>
              <a:rPr lang="ru-RU" dirty="0" err="1"/>
              <a:t>қажетті</a:t>
            </a:r>
            <a:r>
              <a:rPr lang="ru-RU" dirty="0"/>
              <a:t> </a:t>
            </a:r>
            <a:r>
              <a:rPr lang="ru-RU" dirty="0" err="1"/>
              <a:t>бағытта</a:t>
            </a:r>
            <a:r>
              <a:rPr lang="ru-RU" dirty="0"/>
              <a:t> </a:t>
            </a:r>
            <a:r>
              <a:rPr lang="ru-RU" dirty="0" err="1"/>
              <a:t>өзгертуге</a:t>
            </a:r>
            <a:r>
              <a:rPr lang="ru-RU" dirty="0"/>
              <a:t>, </a:t>
            </a:r>
            <a:r>
              <a:rPr lang="ru-RU" dirty="0" err="1"/>
              <a:t>балқу</a:t>
            </a:r>
            <a:r>
              <a:rPr lang="ru-RU" dirty="0"/>
              <a:t> </a:t>
            </a:r>
            <a:r>
              <a:rPr lang="ru-RU" dirty="0" err="1"/>
              <a:t>процесінде</a:t>
            </a:r>
            <a:r>
              <a:rPr lang="ru-RU" dirty="0"/>
              <a:t> </a:t>
            </a:r>
            <a:r>
              <a:rPr lang="ru-RU" dirty="0" err="1"/>
              <a:t>металды</a:t>
            </a:r>
            <a:r>
              <a:rPr lang="ru-RU" dirty="0"/>
              <a:t> </a:t>
            </a:r>
            <a:r>
              <a:rPr lang="ru-RU" dirty="0" err="1"/>
              <a:t>эвакуациялауға</a:t>
            </a:r>
            <a:r>
              <a:rPr lang="ru-RU" dirty="0"/>
              <a:t> </a:t>
            </a:r>
            <a:r>
              <a:rPr lang="ru-RU" dirty="0" err="1"/>
              <a:t>немесе</a:t>
            </a:r>
            <a:r>
              <a:rPr lang="ru-RU" dirty="0"/>
              <a:t> оны </a:t>
            </a:r>
            <a:r>
              <a:rPr lang="ru-RU" dirty="0" err="1"/>
              <a:t>сол</a:t>
            </a:r>
            <a:r>
              <a:rPr lang="ru-RU" dirty="0"/>
              <a:t> </a:t>
            </a:r>
            <a:r>
              <a:rPr lang="ru-RU" dirty="0" err="1"/>
              <a:t>немесе</a:t>
            </a:r>
            <a:r>
              <a:rPr lang="ru-RU" dirty="0"/>
              <a:t> </a:t>
            </a:r>
            <a:r>
              <a:rPr lang="ru-RU" dirty="0" err="1"/>
              <a:t>басқа</a:t>
            </a:r>
            <a:r>
              <a:rPr lang="ru-RU" dirty="0"/>
              <a:t> </a:t>
            </a:r>
            <a:r>
              <a:rPr lang="ru-RU" dirty="0" err="1"/>
              <a:t>элементпен</a:t>
            </a:r>
            <a:r>
              <a:rPr lang="ru-RU" dirty="0"/>
              <a:t> </a:t>
            </a:r>
            <a:r>
              <a:rPr lang="ru-RU" dirty="0" err="1"/>
              <a:t>қанықтыруға</a:t>
            </a:r>
            <a:r>
              <a:rPr lang="ru-RU" dirty="0"/>
              <a:t> </a:t>
            </a:r>
            <a:r>
              <a:rPr lang="ru-RU" dirty="0" err="1"/>
              <a:t>болады</a:t>
            </a:r>
            <a:r>
              <a:rPr lang="ru-RU" dirty="0"/>
              <a:t>. газ </a:t>
            </a:r>
            <a:r>
              <a:rPr lang="ru-RU" dirty="0" err="1"/>
              <a:t>фазасы</a:t>
            </a:r>
            <a:r>
              <a:rPr lang="ru-RU" dirty="0"/>
              <a:t>.</a:t>
            </a:r>
          </a:p>
          <a:p>
            <a:r>
              <a:rPr lang="ru-RU" dirty="0" err="1"/>
              <a:t>Басқа</a:t>
            </a:r>
            <a:r>
              <a:rPr lang="ru-RU" dirty="0"/>
              <a:t> </a:t>
            </a:r>
            <a:r>
              <a:rPr lang="ru-RU" dirty="0" err="1"/>
              <a:t>қондырғыларға</a:t>
            </a:r>
            <a:r>
              <a:rPr lang="ru-RU" dirty="0"/>
              <a:t> </a:t>
            </a:r>
            <a:r>
              <a:rPr lang="ru-RU" dirty="0" err="1"/>
              <a:t>қарағанда</a:t>
            </a:r>
            <a:r>
              <a:rPr lang="ru-RU" dirty="0"/>
              <a:t> </a:t>
            </a:r>
            <a:r>
              <a:rPr lang="ru-RU" dirty="0" err="1"/>
              <a:t>электр</a:t>
            </a:r>
            <a:r>
              <a:rPr lang="ru-RU" dirty="0"/>
              <a:t> </a:t>
            </a:r>
            <a:r>
              <a:rPr lang="ru-RU" dirty="0" err="1"/>
              <a:t>пеші</a:t>
            </a:r>
            <a:r>
              <a:rPr lang="ru-RU" dirty="0"/>
              <a:t> де металл </a:t>
            </a:r>
            <a:r>
              <a:rPr lang="ru-RU" dirty="0" err="1"/>
              <a:t>сынықтарын</a:t>
            </a:r>
            <a:r>
              <a:rPr lang="ru-RU" dirty="0"/>
              <a:t> </a:t>
            </a:r>
            <a:r>
              <a:rPr lang="ru-RU" dirty="0" err="1"/>
              <a:t>өңдеуге</a:t>
            </a:r>
            <a:r>
              <a:rPr lang="ru-RU" dirty="0"/>
              <a:t> </a:t>
            </a:r>
            <a:r>
              <a:rPr lang="ru-RU" dirty="0" err="1"/>
              <a:t>бейімделген</a:t>
            </a:r>
            <a:r>
              <a:rPr lang="ru-RU" dirty="0"/>
              <a:t>.</a:t>
            </a:r>
          </a:p>
          <a:p>
            <a:r>
              <a:rPr lang="ru-RU" dirty="0"/>
              <a:t>Электр </a:t>
            </a:r>
            <a:r>
              <a:rPr lang="ru-RU" dirty="0" err="1"/>
              <a:t>пешіндегі</a:t>
            </a:r>
            <a:r>
              <a:rPr lang="ru-RU" dirty="0"/>
              <a:t> </a:t>
            </a:r>
            <a:r>
              <a:rPr lang="ru-RU" dirty="0" err="1"/>
              <a:t>барлық</a:t>
            </a:r>
            <a:r>
              <a:rPr lang="ru-RU" dirty="0"/>
              <a:t> </a:t>
            </a:r>
            <a:r>
              <a:rPr lang="ru-RU" dirty="0" err="1"/>
              <a:t>шихтаны</a:t>
            </a:r>
            <a:r>
              <a:rPr lang="ru-RU" dirty="0"/>
              <a:t> </a:t>
            </a:r>
            <a:r>
              <a:rPr lang="ru-RU" dirty="0" err="1"/>
              <a:t>бір</a:t>
            </a:r>
            <a:r>
              <a:rPr lang="ru-RU" dirty="0"/>
              <a:t> </a:t>
            </a:r>
            <a:r>
              <a:rPr lang="ru-RU" dirty="0" err="1"/>
              <a:t>немесе</a:t>
            </a:r>
            <a:r>
              <a:rPr lang="ru-RU" dirty="0"/>
              <a:t> </a:t>
            </a:r>
            <a:r>
              <a:rPr lang="ru-RU" dirty="0" err="1"/>
              <a:t>екі</a:t>
            </a:r>
            <a:r>
              <a:rPr lang="ru-RU" dirty="0"/>
              <a:t> </a:t>
            </a:r>
            <a:r>
              <a:rPr lang="ru-RU" dirty="0" err="1"/>
              <a:t>сатыда</a:t>
            </a:r>
            <a:r>
              <a:rPr lang="ru-RU" dirty="0"/>
              <a:t> </a:t>
            </a:r>
            <a:r>
              <a:rPr lang="ru-RU" dirty="0" err="1"/>
              <a:t>жүктеуге</a:t>
            </a:r>
            <a:r>
              <a:rPr lang="ru-RU" dirty="0"/>
              <a:t> </a:t>
            </a:r>
            <a:r>
              <a:rPr lang="ru-RU" dirty="0" err="1"/>
              <a:t>болады</a:t>
            </a:r>
            <a:r>
              <a:rPr lang="ru-RU" dirty="0"/>
              <a:t>, ал </a:t>
            </a:r>
            <a:r>
              <a:rPr lang="ru-RU" dirty="0" err="1"/>
              <a:t>пештің</a:t>
            </a:r>
            <a:r>
              <a:rPr lang="ru-RU" dirty="0"/>
              <a:t> </a:t>
            </a:r>
            <a:r>
              <a:rPr lang="ru-RU" dirty="0" err="1"/>
              <a:t>бүкіл</a:t>
            </a:r>
            <a:r>
              <a:rPr lang="ru-RU" dirty="0"/>
              <a:t> </a:t>
            </a:r>
            <a:r>
              <a:rPr lang="ru-RU" dirty="0" err="1"/>
              <a:t>көлемін</a:t>
            </a:r>
            <a:r>
              <a:rPr lang="ru-RU" dirty="0"/>
              <a:t> </a:t>
            </a:r>
            <a:r>
              <a:rPr lang="ru-RU" dirty="0" err="1"/>
              <a:t>қатты</a:t>
            </a:r>
            <a:r>
              <a:rPr lang="ru-RU" dirty="0"/>
              <a:t> заряд </a:t>
            </a:r>
            <a:r>
              <a:rPr lang="ru-RU" dirty="0" err="1"/>
              <a:t>алады</a:t>
            </a:r>
            <a:r>
              <a:rPr lang="ru-RU" dirty="0"/>
              <a:t> </a:t>
            </a:r>
            <a:r>
              <a:rPr lang="ru-RU" dirty="0" err="1"/>
              <a:t>және</a:t>
            </a:r>
            <a:r>
              <a:rPr lang="ru-RU" dirty="0"/>
              <a:t> </a:t>
            </a:r>
            <a:r>
              <a:rPr lang="ru-RU" dirty="0" err="1"/>
              <a:t>бұл</a:t>
            </a:r>
            <a:r>
              <a:rPr lang="ru-RU" dirty="0"/>
              <a:t> </a:t>
            </a:r>
            <a:r>
              <a:rPr lang="ru-RU" dirty="0" err="1"/>
              <a:t>оның</a:t>
            </a:r>
            <a:r>
              <a:rPr lang="ru-RU" dirty="0"/>
              <a:t> </a:t>
            </a:r>
            <a:r>
              <a:rPr lang="ru-RU" dirty="0" err="1"/>
              <a:t>балқуында</a:t>
            </a:r>
            <a:r>
              <a:rPr lang="ru-RU" dirty="0"/>
              <a:t> </a:t>
            </a:r>
            <a:r>
              <a:rPr lang="ru-RU" dirty="0" err="1"/>
              <a:t>қиындықтар</a:t>
            </a:r>
            <a:r>
              <a:rPr lang="ru-RU" dirty="0"/>
              <a:t> </a:t>
            </a:r>
            <a:r>
              <a:rPr lang="ru-RU" dirty="0" err="1"/>
              <a:t>туғызбайды</a:t>
            </a:r>
            <a:r>
              <a:rPr lang="ru-RU" dirty="0"/>
              <a:t>. Электр </a:t>
            </a:r>
            <a:r>
              <a:rPr lang="ru-RU" dirty="0" err="1"/>
              <a:t>пештеріндегі</a:t>
            </a:r>
            <a:r>
              <a:rPr lang="ru-RU" dirty="0"/>
              <a:t> </a:t>
            </a:r>
            <a:r>
              <a:rPr lang="ru-RU" dirty="0" err="1"/>
              <a:t>балқу</a:t>
            </a:r>
            <a:r>
              <a:rPr lang="ru-RU" dirty="0"/>
              <a:t> </a:t>
            </a:r>
            <a:r>
              <a:rPr lang="ru-RU" dirty="0" err="1"/>
              <a:t>кезеңі</a:t>
            </a:r>
            <a:r>
              <a:rPr lang="ru-RU" dirty="0"/>
              <a:t> мартен </a:t>
            </a:r>
            <a:r>
              <a:rPr lang="ru-RU" dirty="0" err="1"/>
              <a:t>пештеріне</a:t>
            </a:r>
            <a:r>
              <a:rPr lang="ru-RU" dirty="0"/>
              <a:t> </a:t>
            </a:r>
            <a:r>
              <a:rPr lang="ru-RU" dirty="0" err="1"/>
              <a:t>қарағанда</a:t>
            </a:r>
            <a:r>
              <a:rPr lang="ru-RU" dirty="0"/>
              <a:t> </a:t>
            </a:r>
            <a:r>
              <a:rPr lang="ru-RU" dirty="0" err="1"/>
              <a:t>сынықтар</a:t>
            </a:r>
            <a:r>
              <a:rPr lang="ru-RU" dirty="0"/>
              <a:t> </a:t>
            </a:r>
            <a:r>
              <a:rPr lang="ru-RU" dirty="0" err="1"/>
              <a:t>процесін</a:t>
            </a:r>
            <a:r>
              <a:rPr lang="ru-RU" dirty="0"/>
              <a:t> </a:t>
            </a:r>
            <a:r>
              <a:rPr lang="ru-RU" dirty="0" err="1"/>
              <a:t>қолданғаннан</a:t>
            </a:r>
            <a:r>
              <a:rPr lang="ru-RU" dirty="0"/>
              <a:t> </a:t>
            </a:r>
            <a:r>
              <a:rPr lang="ru-RU" dirty="0" err="1"/>
              <a:t>әлдеқайда</a:t>
            </a:r>
            <a:r>
              <a:rPr lang="ru-RU" dirty="0"/>
              <a:t> </a:t>
            </a:r>
            <a:r>
              <a:rPr lang="ru-RU" dirty="0" err="1"/>
              <a:t>қысқа</a:t>
            </a:r>
            <a:r>
              <a:rPr lang="ru-RU" dirty="0"/>
              <a:t>. Электр </a:t>
            </a:r>
            <a:r>
              <a:rPr lang="ru-RU" dirty="0" err="1"/>
              <a:t>пештерінде</a:t>
            </a:r>
            <a:r>
              <a:rPr lang="ru-RU" dirty="0"/>
              <a:t> </a:t>
            </a:r>
            <a:r>
              <a:rPr lang="ru-RU" dirty="0" err="1"/>
              <a:t>бір-екі</a:t>
            </a:r>
            <a:r>
              <a:rPr lang="ru-RU" dirty="0"/>
              <a:t> </a:t>
            </a:r>
            <a:r>
              <a:rPr lang="ru-RU" dirty="0" err="1"/>
              <a:t>сатыда</a:t>
            </a:r>
            <a:r>
              <a:rPr lang="ru-RU" dirty="0"/>
              <a:t> </a:t>
            </a:r>
            <a:r>
              <a:rPr lang="ru-RU" dirty="0" err="1"/>
              <a:t>зарядталатын</a:t>
            </a:r>
            <a:r>
              <a:rPr lang="ru-RU" dirty="0"/>
              <a:t> </a:t>
            </a:r>
            <a:r>
              <a:rPr lang="ru-RU" dirty="0" err="1"/>
              <a:t>немесе</a:t>
            </a:r>
            <a:r>
              <a:rPr lang="ru-RU" dirty="0"/>
              <a:t> пешке </a:t>
            </a:r>
            <a:r>
              <a:rPr lang="ru-RU" dirty="0" err="1"/>
              <a:t>электронды</a:t>
            </a:r>
            <a:r>
              <a:rPr lang="ru-RU" dirty="0"/>
              <a:t> </a:t>
            </a:r>
            <a:r>
              <a:rPr lang="ru-RU" dirty="0" err="1"/>
              <a:t>есептеуіш</a:t>
            </a:r>
            <a:r>
              <a:rPr lang="ru-RU" dirty="0"/>
              <a:t> </a:t>
            </a:r>
            <a:r>
              <a:rPr lang="ru-RU" dirty="0" err="1"/>
              <a:t>машиналармен</a:t>
            </a:r>
            <a:r>
              <a:rPr lang="ru-RU" dirty="0"/>
              <a:t> </a:t>
            </a:r>
            <a:r>
              <a:rPr lang="ru-RU" dirty="0" err="1"/>
              <a:t>басқарылатын</a:t>
            </a:r>
            <a:r>
              <a:rPr lang="ru-RU" dirty="0"/>
              <a:t> </a:t>
            </a:r>
            <a:r>
              <a:rPr lang="ru-RU" dirty="0" err="1"/>
              <a:t>өлшеу</a:t>
            </a:r>
            <a:r>
              <a:rPr lang="ru-RU" dirty="0"/>
              <a:t> </a:t>
            </a:r>
            <a:r>
              <a:rPr lang="ru-RU" dirty="0" err="1"/>
              <a:t>құралдарының</a:t>
            </a:r>
            <a:r>
              <a:rPr lang="ru-RU" dirty="0"/>
              <a:t> </a:t>
            </a:r>
            <a:r>
              <a:rPr lang="ru-RU" dirty="0" err="1"/>
              <a:t>көмегімен</a:t>
            </a:r>
            <a:r>
              <a:rPr lang="ru-RU" dirty="0"/>
              <a:t> </a:t>
            </a:r>
            <a:r>
              <a:rPr lang="ru-RU" dirty="0" err="1"/>
              <a:t>үздіксіз</a:t>
            </a:r>
            <a:r>
              <a:rPr lang="ru-RU" dirty="0"/>
              <a:t> </a:t>
            </a:r>
            <a:r>
              <a:rPr lang="ru-RU" dirty="0" err="1"/>
              <a:t>құйылатын</a:t>
            </a:r>
            <a:r>
              <a:rPr lang="ru-RU" dirty="0"/>
              <a:t> </a:t>
            </a:r>
            <a:r>
              <a:rPr lang="ru-RU" dirty="0" err="1"/>
              <a:t>темір</a:t>
            </a:r>
            <a:r>
              <a:rPr lang="ru-RU" dirty="0"/>
              <a:t> </a:t>
            </a:r>
            <a:r>
              <a:rPr lang="ru-RU" dirty="0" err="1"/>
              <a:t>болат</a:t>
            </a:r>
            <a:r>
              <a:rPr lang="ru-RU" dirty="0"/>
              <a:t> </a:t>
            </a:r>
            <a:r>
              <a:rPr lang="ru-RU" dirty="0" err="1"/>
              <a:t>балқытылады</a:t>
            </a:r>
            <a:r>
              <a:rPr lang="ru-RU" dirty="0"/>
              <a:t>.</a:t>
            </a:r>
          </a:p>
          <a:p>
            <a:r>
              <a:rPr lang="ru-RU" b="1" dirty="0"/>
              <a:t>9. </a:t>
            </a:r>
            <a:endParaRPr lang="ru-RU"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5DC4D4A7-FD6C-224F-896D-62F13EDB0517}"/>
              </a:ext>
            </a:extLst>
          </p:cNvPr>
          <p:cNvSpPr>
            <a:spLocks noChangeArrowheads="1"/>
          </p:cNvSpPr>
          <p:nvPr/>
        </p:nvSpPr>
        <p:spPr bwMode="auto">
          <a:xfrm>
            <a:off x="431800" y="23844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9. </a:t>
            </a:r>
            <a:r>
              <a:rPr lang="ru-RU" sz="2800" b="1" dirty="0" err="1">
                <a:solidFill>
                  <a:schemeClr val="accent1">
                    <a:lumMod val="50000"/>
                  </a:schemeClr>
                </a:solidFill>
                <a:latin typeface="Arial" charset="0"/>
              </a:rPr>
              <a:t>Электробалқыту</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процестерінің</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мәні</a:t>
            </a:r>
            <a:endParaRPr lang="ru-RU" sz="2800" b="1" dirty="0">
              <a:solidFill>
                <a:schemeClr val="accent1">
                  <a:lumMod val="50000"/>
                </a:schemeClr>
              </a:solidFill>
              <a:latin typeface="Arial" charset="0"/>
            </a:endParaRPr>
          </a:p>
        </p:txBody>
      </p:sp>
    </p:spTree>
    <p:extLst>
      <p:ext uri="{BB962C8B-B14F-4D97-AF65-F5344CB8AC3E}">
        <p14:creationId xmlns:p14="http://schemas.microsoft.com/office/powerpoint/2010/main" val="35024999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43</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406400" y="1128038"/>
            <a:ext cx="8280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dirty="0"/>
              <a:t>В отличие от мартеновского и конвертерного процессов выделение тепла в электропечах не связано с потреблением окислителя. Поэтому </a:t>
            </a:r>
            <a:r>
              <a:rPr lang="ru-RU" dirty="0" err="1"/>
              <a:t>электроплавка</a:t>
            </a:r>
            <a:r>
              <a:rPr lang="ru-RU" dirty="0"/>
              <a:t> может быть осуществлена в любой атмосфере -окислительной, восстановительной или нейтральной, и в широком диапазоне давлений - в условиях вакуума, при атмосферном или избыточном давлении. Изменяя состав атмосферы и давление газовой фазы, можно менять в нужную сторону условия протекания </a:t>
            </a:r>
            <a:r>
              <a:rPr lang="ru-RU" dirty="0" err="1"/>
              <a:t>окислительно</a:t>
            </a:r>
            <a:r>
              <a:rPr lang="ru-RU" dirty="0"/>
              <a:t>-восстановительных процессов, производить по ходу плавки </a:t>
            </a:r>
            <a:r>
              <a:rPr lang="ru-RU" dirty="0" err="1"/>
              <a:t>вакуумирование</a:t>
            </a:r>
            <a:r>
              <a:rPr lang="ru-RU" dirty="0"/>
              <a:t> металла или насыщать его тем или иным элементом из газовой фазы. </a:t>
            </a:r>
          </a:p>
          <a:p>
            <a:pPr algn="just"/>
            <a:r>
              <a:rPr lang="ru-RU" dirty="0"/>
              <a:t>Лучше других агрегатов электропечь приспособлена и для переработки металлического лома. Вся шихта в электропечь может быть загружена в один или два приема, причем твердой шихтой может быть занят весь объем печи, и это не вызовет затруднений в ее расплавлении. Период плавления в электропечах значительно короче, чем в мартеновских печах, работающих скрап-процессом. В электропечах легко выплавлять сталь из восстановленного железа, которое можно загружать в один-два приема или непрерывно подавать в печь с помощью дозирующих устройств, контролируемых электронными вычислительными машинами. </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69853A91-F8A7-EE42-BD2E-6072E30A1797}"/>
              </a:ext>
            </a:extLst>
          </p:cNvPr>
          <p:cNvSpPr>
            <a:spLocks noChangeArrowheads="1"/>
          </p:cNvSpPr>
          <p:nvPr/>
        </p:nvSpPr>
        <p:spPr bwMode="auto">
          <a:xfrm>
            <a:off x="431800" y="23844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9. </a:t>
            </a:r>
            <a:r>
              <a:rPr lang="ru-RU" sz="2800" b="1" dirty="0" err="1">
                <a:solidFill>
                  <a:schemeClr val="accent1">
                    <a:lumMod val="50000"/>
                  </a:schemeClr>
                </a:solidFill>
                <a:latin typeface="Arial" charset="0"/>
              </a:rPr>
              <a:t>Электробалқыту</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процестерінің</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мәні</a:t>
            </a:r>
            <a:endParaRPr lang="ru-RU" sz="2800" b="1" dirty="0">
              <a:solidFill>
                <a:schemeClr val="accent1">
                  <a:lumMod val="50000"/>
                </a:schemeClr>
              </a:solidFill>
              <a:latin typeface="Arial" charset="0"/>
            </a:endParaRPr>
          </a:p>
        </p:txBody>
      </p:sp>
    </p:spTree>
    <p:extLst>
      <p:ext uri="{BB962C8B-B14F-4D97-AF65-F5344CB8AC3E}">
        <p14:creationId xmlns:p14="http://schemas.microsoft.com/office/powerpoint/2010/main" val="34883219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44</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406400" y="1128038"/>
            <a:ext cx="8280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dirty="0"/>
              <a:t>Электр </a:t>
            </a:r>
            <a:r>
              <a:rPr lang="ru-RU" dirty="0" err="1"/>
              <a:t>пештерінде</a:t>
            </a:r>
            <a:r>
              <a:rPr lang="ru-RU" dirty="0"/>
              <a:t> атом </a:t>
            </a:r>
            <a:r>
              <a:rPr lang="ru-RU" dirty="0" err="1"/>
              <a:t>электр</a:t>
            </a:r>
            <a:r>
              <a:rPr lang="ru-RU" dirty="0"/>
              <a:t> </a:t>
            </a:r>
            <a:r>
              <a:rPr lang="ru-RU" dirty="0" err="1"/>
              <a:t>станцияларының</a:t>
            </a:r>
            <a:r>
              <a:rPr lang="ru-RU" dirty="0"/>
              <a:t> </a:t>
            </a:r>
            <a:r>
              <a:rPr lang="ru-RU" dirty="0" err="1"/>
              <a:t>энергиясын</a:t>
            </a:r>
            <a:r>
              <a:rPr lang="ru-RU" dirty="0"/>
              <a:t> </a:t>
            </a:r>
            <a:r>
              <a:rPr lang="ru-RU" dirty="0" err="1"/>
              <a:t>пайдалану</a:t>
            </a:r>
            <a:r>
              <a:rPr lang="ru-RU" dirty="0"/>
              <a:t> </a:t>
            </a:r>
            <a:r>
              <a:rPr lang="ru-RU" dirty="0" err="1"/>
              <a:t>оңай</a:t>
            </a:r>
            <a:r>
              <a:rPr lang="ru-RU" dirty="0"/>
              <a:t>, </a:t>
            </a:r>
            <a:r>
              <a:rPr lang="ru-RU" dirty="0" err="1"/>
              <a:t>бұл</a:t>
            </a:r>
            <a:r>
              <a:rPr lang="ru-RU" dirty="0"/>
              <a:t> </a:t>
            </a:r>
            <a:r>
              <a:rPr lang="ru-RU" dirty="0" err="1"/>
              <a:t>жақын</a:t>
            </a:r>
            <a:r>
              <a:rPr lang="ru-RU" dirty="0"/>
              <a:t> </a:t>
            </a:r>
            <a:r>
              <a:rPr lang="ru-RU" dirty="0" err="1"/>
              <a:t>болашақта</a:t>
            </a:r>
            <a:r>
              <a:rPr lang="ru-RU" dirty="0"/>
              <a:t> </a:t>
            </a:r>
            <a:r>
              <a:rPr lang="ru-RU" dirty="0" err="1"/>
              <a:t>маңызды</a:t>
            </a:r>
            <a:r>
              <a:rPr lang="ru-RU" dirty="0"/>
              <a:t> </a:t>
            </a:r>
            <a:r>
              <a:rPr lang="ru-RU" dirty="0" err="1"/>
              <a:t>болады</a:t>
            </a:r>
            <a:r>
              <a:rPr lang="ru-RU" dirty="0"/>
              <a:t>. </a:t>
            </a:r>
          </a:p>
          <a:p>
            <a:r>
              <a:rPr lang="ru-RU" dirty="0"/>
              <a:t>Электр </a:t>
            </a:r>
            <a:r>
              <a:rPr lang="ru-RU" dirty="0" err="1"/>
              <a:t>пештерін</a:t>
            </a:r>
            <a:r>
              <a:rPr lang="ru-RU" dirty="0"/>
              <a:t> </a:t>
            </a:r>
            <a:r>
              <a:rPr lang="ru-RU" dirty="0" err="1"/>
              <a:t>автоматтандыру</a:t>
            </a:r>
            <a:r>
              <a:rPr lang="ru-RU" dirty="0"/>
              <a:t> </a:t>
            </a:r>
            <a:r>
              <a:rPr lang="ru-RU" dirty="0" err="1"/>
              <a:t>оңай</a:t>
            </a:r>
            <a:r>
              <a:rPr lang="ru-RU" dirty="0"/>
              <a:t>. </a:t>
            </a:r>
          </a:p>
          <a:p>
            <a:r>
              <a:rPr lang="ru-RU" dirty="0" err="1"/>
              <a:t>Демек</a:t>
            </a:r>
            <a:r>
              <a:rPr lang="ru-RU" dirty="0"/>
              <a:t>, </a:t>
            </a:r>
            <a:r>
              <a:rPr lang="ru-RU" dirty="0" err="1"/>
              <a:t>электр</a:t>
            </a:r>
            <a:r>
              <a:rPr lang="ru-RU" dirty="0"/>
              <a:t> </a:t>
            </a:r>
            <a:r>
              <a:rPr lang="ru-RU" dirty="0" err="1"/>
              <a:t>пештері</a:t>
            </a:r>
            <a:r>
              <a:rPr lang="ru-RU" dirty="0"/>
              <a:t> - </a:t>
            </a:r>
            <a:r>
              <a:rPr lang="ru-RU" dirty="0" err="1"/>
              <a:t>бұл</a:t>
            </a:r>
            <a:r>
              <a:rPr lang="ru-RU" dirty="0"/>
              <a:t> </a:t>
            </a:r>
            <a:r>
              <a:rPr lang="ru-RU" dirty="0" err="1"/>
              <a:t>болашақ</a:t>
            </a:r>
            <a:r>
              <a:rPr lang="ru-RU" dirty="0"/>
              <a:t> </a:t>
            </a:r>
            <a:r>
              <a:rPr lang="ru-RU" dirty="0" err="1"/>
              <a:t>автоматтандырылған</a:t>
            </a:r>
            <a:r>
              <a:rPr lang="ru-RU" dirty="0"/>
              <a:t> </a:t>
            </a:r>
            <a:r>
              <a:rPr lang="ru-RU" dirty="0" err="1"/>
              <a:t>зауыттарға</a:t>
            </a:r>
            <a:r>
              <a:rPr lang="ru-RU" dirty="0"/>
              <a:t> </a:t>
            </a:r>
            <a:r>
              <a:rPr lang="ru-RU" dirty="0" err="1"/>
              <a:t>сәйкес</a:t>
            </a:r>
            <a:r>
              <a:rPr lang="ru-RU" dirty="0"/>
              <a:t> </a:t>
            </a:r>
            <a:r>
              <a:rPr lang="ru-RU" dirty="0" err="1"/>
              <a:t>келетін</a:t>
            </a:r>
            <a:r>
              <a:rPr lang="ru-RU" dirty="0"/>
              <a:t> </a:t>
            </a:r>
            <a:r>
              <a:rPr lang="ru-RU" dirty="0" err="1"/>
              <a:t>қондырғылар</a:t>
            </a:r>
            <a:r>
              <a:rPr lang="ru-RU" dirty="0"/>
              <a:t>.</a:t>
            </a:r>
          </a:p>
          <a:p>
            <a:r>
              <a:rPr lang="ru-RU" dirty="0"/>
              <a:t>Электр </a:t>
            </a:r>
            <a:r>
              <a:rPr lang="ru-RU" dirty="0" err="1"/>
              <a:t>пештерінің</a:t>
            </a:r>
            <a:r>
              <a:rPr lang="ru-RU" dirty="0"/>
              <a:t> </a:t>
            </a:r>
            <a:r>
              <a:rPr lang="ru-RU" dirty="0" err="1"/>
              <a:t>оттегі</a:t>
            </a:r>
            <a:r>
              <a:rPr lang="ru-RU" dirty="0"/>
              <a:t> </a:t>
            </a:r>
            <a:r>
              <a:rPr lang="ru-RU" dirty="0" err="1"/>
              <a:t>конвертерлерімен</a:t>
            </a:r>
            <a:r>
              <a:rPr lang="ru-RU" dirty="0"/>
              <a:t> </a:t>
            </a:r>
            <a:r>
              <a:rPr lang="ru-RU" dirty="0" err="1"/>
              <a:t>салыстырғанда</a:t>
            </a:r>
            <a:r>
              <a:rPr lang="ru-RU" dirty="0"/>
              <a:t> </a:t>
            </a:r>
            <a:r>
              <a:rPr lang="ru-RU" dirty="0" err="1"/>
              <a:t>кемшіліктері</a:t>
            </a:r>
            <a:r>
              <a:rPr lang="ru-RU" dirty="0"/>
              <a:t> - </a:t>
            </a:r>
            <a:r>
              <a:rPr lang="ru-RU" dirty="0" err="1"/>
              <a:t>өнімділігі</a:t>
            </a:r>
            <a:r>
              <a:rPr lang="ru-RU" dirty="0"/>
              <a:t> </a:t>
            </a:r>
            <a:r>
              <a:rPr lang="ru-RU" dirty="0" err="1"/>
              <a:t>төмен</a:t>
            </a:r>
            <a:r>
              <a:rPr lang="ru-RU" dirty="0"/>
              <a:t> </a:t>
            </a:r>
            <a:r>
              <a:rPr lang="ru-RU" dirty="0" err="1"/>
              <a:t>және</a:t>
            </a:r>
            <a:r>
              <a:rPr lang="ru-RU" dirty="0"/>
              <a:t> </a:t>
            </a:r>
            <a:r>
              <a:rPr lang="ru-RU" dirty="0" err="1"/>
              <a:t>сұйық</a:t>
            </a:r>
            <a:r>
              <a:rPr lang="ru-RU" dirty="0"/>
              <a:t> </a:t>
            </a:r>
            <a:r>
              <a:rPr lang="ru-RU" dirty="0" err="1"/>
              <a:t>темірдің</a:t>
            </a:r>
            <a:r>
              <a:rPr lang="ru-RU" dirty="0"/>
              <a:t> </a:t>
            </a:r>
            <a:r>
              <a:rPr lang="ru-RU" dirty="0" err="1"/>
              <a:t>көп</a:t>
            </a:r>
            <a:r>
              <a:rPr lang="ru-RU" dirty="0"/>
              <a:t> </a:t>
            </a:r>
            <a:r>
              <a:rPr lang="ru-RU" dirty="0" err="1"/>
              <a:t>мөлшерін</a:t>
            </a:r>
            <a:r>
              <a:rPr lang="ru-RU" dirty="0"/>
              <a:t> </a:t>
            </a:r>
            <a:r>
              <a:rPr lang="ru-RU" dirty="0" err="1"/>
              <a:t>қайта</a:t>
            </a:r>
            <a:r>
              <a:rPr lang="ru-RU" dirty="0"/>
              <a:t> </a:t>
            </a:r>
            <a:r>
              <a:rPr lang="ru-RU" dirty="0" err="1"/>
              <a:t>бөлудің</a:t>
            </a:r>
            <a:r>
              <a:rPr lang="ru-RU" dirty="0"/>
              <a:t> </a:t>
            </a:r>
            <a:r>
              <a:rPr lang="ru-RU" dirty="0" err="1"/>
              <a:t>қиындығы</a:t>
            </a:r>
            <a:r>
              <a:rPr lang="ru-RU" dirty="0"/>
              <a:t>.</a:t>
            </a:r>
          </a:p>
          <a:p>
            <a:r>
              <a:rPr lang="ru-RU" dirty="0">
                <a:solidFill>
                  <a:srgbClr val="00B050"/>
                </a:solidFill>
              </a:rPr>
              <a:t>Электр </a:t>
            </a:r>
            <a:r>
              <a:rPr lang="ru-RU" dirty="0" err="1">
                <a:solidFill>
                  <a:srgbClr val="00B050"/>
                </a:solidFill>
              </a:rPr>
              <a:t>пештерінде</a:t>
            </a:r>
            <a:r>
              <a:rPr lang="ru-RU" dirty="0">
                <a:solidFill>
                  <a:srgbClr val="00B050"/>
                </a:solidFill>
              </a:rPr>
              <a:t> </a:t>
            </a:r>
            <a:r>
              <a:rPr lang="ru-RU" dirty="0" err="1">
                <a:solidFill>
                  <a:srgbClr val="00B050"/>
                </a:solidFill>
              </a:rPr>
              <a:t>болаттың</a:t>
            </a:r>
            <a:r>
              <a:rPr lang="ru-RU" dirty="0">
                <a:solidFill>
                  <a:srgbClr val="00B050"/>
                </a:solidFill>
              </a:rPr>
              <a:t> </a:t>
            </a:r>
            <a:r>
              <a:rPr lang="ru-RU" dirty="0" err="1">
                <a:solidFill>
                  <a:srgbClr val="00B050"/>
                </a:solidFill>
              </a:rPr>
              <a:t>кең</a:t>
            </a:r>
            <a:r>
              <a:rPr lang="ru-RU" dirty="0">
                <a:solidFill>
                  <a:srgbClr val="00B050"/>
                </a:solidFill>
              </a:rPr>
              <a:t> </a:t>
            </a:r>
            <a:r>
              <a:rPr lang="ru-RU" dirty="0" err="1">
                <a:solidFill>
                  <a:srgbClr val="00B050"/>
                </a:solidFill>
              </a:rPr>
              <a:t>ассортименті</a:t>
            </a:r>
            <a:r>
              <a:rPr lang="ru-RU" dirty="0">
                <a:solidFill>
                  <a:srgbClr val="00B050"/>
                </a:solidFill>
              </a:rPr>
              <a:t> </a:t>
            </a:r>
            <a:r>
              <a:rPr lang="ru-RU" dirty="0" err="1">
                <a:solidFill>
                  <a:srgbClr val="00B050"/>
                </a:solidFill>
              </a:rPr>
              <a:t>балқытылады</a:t>
            </a:r>
            <a:r>
              <a:rPr lang="ru-RU" dirty="0"/>
              <a:t>, </a:t>
            </a:r>
            <a:r>
              <a:rPr lang="ru-RU" dirty="0" err="1"/>
              <a:t>бірақ</a:t>
            </a:r>
            <a:r>
              <a:rPr lang="ru-RU" dirty="0"/>
              <a:t> </a:t>
            </a:r>
            <a:r>
              <a:rPr lang="ru-RU" dirty="0" err="1"/>
              <a:t>әртүрлі</a:t>
            </a:r>
            <a:r>
              <a:rPr lang="ru-RU" dirty="0"/>
              <a:t> </a:t>
            </a:r>
            <a:r>
              <a:rPr lang="ru-RU" dirty="0" err="1"/>
              <a:t>типтегі</a:t>
            </a:r>
            <a:r>
              <a:rPr lang="ru-RU" dirty="0"/>
              <a:t> </a:t>
            </a:r>
            <a:r>
              <a:rPr lang="ru-RU" dirty="0" err="1"/>
              <a:t>және</a:t>
            </a:r>
            <a:r>
              <a:rPr lang="ru-RU" dirty="0"/>
              <a:t> </a:t>
            </a:r>
            <a:r>
              <a:rPr lang="ru-RU" dirty="0" err="1"/>
              <a:t>қуаттылықтағы</a:t>
            </a:r>
            <a:r>
              <a:rPr lang="ru-RU" dirty="0"/>
              <a:t> </a:t>
            </a:r>
            <a:r>
              <a:rPr lang="ru-RU" dirty="0" err="1"/>
              <a:t>пештер</a:t>
            </a:r>
            <a:r>
              <a:rPr lang="ru-RU" dirty="0"/>
              <a:t> </a:t>
            </a:r>
            <a:r>
              <a:rPr lang="ru-RU" dirty="0" err="1"/>
              <a:t>салыстырмалы</a:t>
            </a:r>
            <a:r>
              <a:rPr lang="ru-RU" dirty="0"/>
              <a:t> </a:t>
            </a:r>
            <a:r>
              <a:rPr lang="ru-RU" dirty="0" err="1"/>
              <a:t>түрде</a:t>
            </a:r>
            <a:r>
              <a:rPr lang="ru-RU" dirty="0"/>
              <a:t> аз </a:t>
            </a:r>
            <a:r>
              <a:rPr lang="ru-RU" dirty="0" err="1"/>
              <a:t>маркалы</a:t>
            </a:r>
            <a:r>
              <a:rPr lang="ru-RU" dirty="0"/>
              <a:t> </a:t>
            </a:r>
            <a:r>
              <a:rPr lang="ru-RU" dirty="0" err="1"/>
              <a:t>болатты</a:t>
            </a:r>
            <a:r>
              <a:rPr lang="ru-RU" dirty="0"/>
              <a:t> </a:t>
            </a:r>
            <a:r>
              <a:rPr lang="ru-RU" dirty="0" err="1"/>
              <a:t>балқытуға</a:t>
            </a:r>
            <a:r>
              <a:rPr lang="ru-RU" dirty="0"/>
              <a:t> </a:t>
            </a:r>
            <a:r>
              <a:rPr lang="ru-RU" dirty="0" err="1"/>
              <a:t>мамандандырылған</a:t>
            </a:r>
            <a:r>
              <a:rPr lang="ru-RU" dirty="0"/>
              <a:t>. </a:t>
            </a:r>
            <a:r>
              <a:rPr lang="ru-RU" dirty="0" err="1"/>
              <a:t>Халық</a:t>
            </a:r>
            <a:r>
              <a:rPr lang="ru-RU" dirty="0"/>
              <a:t> </a:t>
            </a:r>
            <a:r>
              <a:rPr lang="ru-RU" dirty="0" err="1"/>
              <a:t>шаруашылығының</a:t>
            </a:r>
            <a:r>
              <a:rPr lang="ru-RU" dirty="0"/>
              <a:t> </a:t>
            </a:r>
            <a:r>
              <a:rPr lang="ru-RU" dirty="0" err="1"/>
              <a:t>белгілі</a:t>
            </a:r>
            <a:r>
              <a:rPr lang="ru-RU" dirty="0"/>
              <a:t> </a:t>
            </a:r>
            <a:r>
              <a:rPr lang="ru-RU" dirty="0" err="1"/>
              <a:t>бір</a:t>
            </a:r>
            <a:r>
              <a:rPr lang="ru-RU" dirty="0"/>
              <a:t> </a:t>
            </a:r>
            <a:r>
              <a:rPr lang="ru-RU" dirty="0" err="1"/>
              <a:t>мақсатқа</a:t>
            </a:r>
            <a:r>
              <a:rPr lang="ru-RU" dirty="0"/>
              <a:t> </a:t>
            </a:r>
            <a:r>
              <a:rPr lang="ru-RU" dirty="0" err="1"/>
              <a:t>арналған</a:t>
            </a:r>
            <a:r>
              <a:rPr lang="ru-RU" dirty="0"/>
              <a:t> </a:t>
            </a:r>
            <a:r>
              <a:rPr lang="ru-RU" dirty="0" err="1"/>
              <a:t>металға</a:t>
            </a:r>
            <a:r>
              <a:rPr lang="ru-RU" dirty="0"/>
              <a:t> </a:t>
            </a:r>
            <a:r>
              <a:rPr lang="ru-RU" dirty="0" err="1"/>
              <a:t>деген</a:t>
            </a:r>
            <a:r>
              <a:rPr lang="ru-RU" dirty="0"/>
              <a:t> </a:t>
            </a:r>
            <a:r>
              <a:rPr lang="ru-RU" dirty="0" err="1"/>
              <a:t>әртүрлі</a:t>
            </a:r>
            <a:r>
              <a:rPr lang="ru-RU" dirty="0"/>
              <a:t> </a:t>
            </a:r>
            <a:r>
              <a:rPr lang="ru-RU" dirty="0" err="1"/>
              <a:t>қажеттіліктері</a:t>
            </a:r>
            <a:r>
              <a:rPr lang="ru-RU" dirty="0"/>
              <a:t> </a:t>
            </a:r>
            <a:r>
              <a:rPr lang="ru-RU" dirty="0" err="1"/>
              <a:t>және</a:t>
            </a:r>
            <a:r>
              <a:rPr lang="ru-RU" dirty="0"/>
              <a:t> </a:t>
            </a:r>
            <a:r>
              <a:rPr lang="ru-RU" dirty="0" err="1"/>
              <a:t>электр</a:t>
            </a:r>
            <a:r>
              <a:rPr lang="ru-RU" dirty="0"/>
              <a:t> </a:t>
            </a:r>
            <a:r>
              <a:rPr lang="ru-RU" dirty="0" err="1"/>
              <a:t>доғалық</a:t>
            </a:r>
            <a:r>
              <a:rPr lang="ru-RU" dirty="0"/>
              <a:t> пеш </a:t>
            </a:r>
            <a:r>
              <a:rPr lang="ru-RU" dirty="0" err="1"/>
              <a:t>өндірісін</a:t>
            </a:r>
            <a:r>
              <a:rPr lang="ru-RU" dirty="0"/>
              <a:t> </a:t>
            </a:r>
            <a:r>
              <a:rPr lang="ru-RU" dirty="0" err="1"/>
              <a:t>дамытудың</a:t>
            </a:r>
            <a:r>
              <a:rPr lang="ru-RU" dirty="0"/>
              <a:t> бар </a:t>
            </a:r>
            <a:r>
              <a:rPr lang="ru-RU" dirty="0" err="1"/>
              <a:t>техникалық-экономикалық</a:t>
            </a:r>
            <a:r>
              <a:rPr lang="ru-RU" dirty="0"/>
              <a:t> </a:t>
            </a:r>
            <a:r>
              <a:rPr lang="ru-RU" dirty="0" err="1"/>
              <a:t>мүмкіндіктері</a:t>
            </a:r>
            <a:r>
              <a:rPr lang="ru-RU" dirty="0"/>
              <a:t> </a:t>
            </a:r>
            <a:r>
              <a:rPr lang="ru-RU" dirty="0" err="1"/>
              <a:t>белгілі</a:t>
            </a:r>
            <a:r>
              <a:rPr lang="ru-RU" dirty="0"/>
              <a:t> </a:t>
            </a:r>
            <a:r>
              <a:rPr lang="ru-RU" dirty="0" err="1"/>
              <a:t>бір</a:t>
            </a:r>
            <a:r>
              <a:rPr lang="ru-RU" dirty="0"/>
              <a:t> </a:t>
            </a:r>
            <a:r>
              <a:rPr lang="ru-RU" dirty="0" err="1"/>
              <a:t>мақсат</a:t>
            </a:r>
            <a:r>
              <a:rPr lang="ru-RU" dirty="0"/>
              <a:t> </a:t>
            </a:r>
            <a:r>
              <a:rPr lang="ru-RU" dirty="0" err="1"/>
              <a:t>үшін</a:t>
            </a:r>
            <a:r>
              <a:rPr lang="ru-RU" dirty="0"/>
              <a:t> </a:t>
            </a:r>
            <a:r>
              <a:rPr lang="ru-RU" dirty="0" err="1"/>
              <a:t>металдың</a:t>
            </a:r>
            <a:r>
              <a:rPr lang="ru-RU" dirty="0"/>
              <a:t> </a:t>
            </a:r>
            <a:r>
              <a:rPr lang="ru-RU" dirty="0" err="1"/>
              <a:t>балқытылуының</a:t>
            </a:r>
            <a:r>
              <a:rPr lang="ru-RU" dirty="0"/>
              <a:t> </a:t>
            </a:r>
            <a:r>
              <a:rPr lang="ru-RU" dirty="0" err="1"/>
              <a:t>әр</a:t>
            </a:r>
            <a:r>
              <a:rPr lang="ru-RU" dirty="0"/>
              <a:t> </a:t>
            </a:r>
            <a:r>
              <a:rPr lang="ru-RU" dirty="0" err="1"/>
              <a:t>түрлі</a:t>
            </a:r>
            <a:r>
              <a:rPr lang="ru-RU" dirty="0"/>
              <a:t> </a:t>
            </a:r>
            <a:r>
              <a:rPr lang="ru-RU" dirty="0" err="1"/>
              <a:t>өсу</a:t>
            </a:r>
            <a:r>
              <a:rPr lang="ru-RU" dirty="0"/>
              <a:t> </a:t>
            </a:r>
            <a:r>
              <a:rPr lang="ru-RU" dirty="0" err="1"/>
              <a:t>қарқынын</a:t>
            </a:r>
            <a:r>
              <a:rPr lang="ru-RU" dirty="0"/>
              <a:t> </a:t>
            </a:r>
            <a:r>
              <a:rPr lang="ru-RU" dirty="0" err="1"/>
              <a:t>анықтайды</a:t>
            </a:r>
            <a:r>
              <a:rPr lang="ru-RU" dirty="0"/>
              <a:t>.</a:t>
            </a:r>
          </a:p>
          <a:p>
            <a:r>
              <a:rPr lang="ru-RU" dirty="0"/>
              <a:t>Электр </a:t>
            </a:r>
            <a:r>
              <a:rPr lang="ru-RU" dirty="0" err="1"/>
              <a:t>балқыту</a:t>
            </a:r>
            <a:r>
              <a:rPr lang="ru-RU" dirty="0"/>
              <a:t> </a:t>
            </a:r>
            <a:r>
              <a:rPr lang="ru-RU" dirty="0" err="1"/>
              <a:t>пештеріне</a:t>
            </a:r>
            <a:r>
              <a:rPr lang="ru-RU" dirty="0"/>
              <a:t> </a:t>
            </a:r>
            <a:r>
              <a:rPr lang="ru-RU" dirty="0" err="1"/>
              <a:t>электр</a:t>
            </a:r>
            <a:r>
              <a:rPr lang="ru-RU" dirty="0"/>
              <a:t> </a:t>
            </a:r>
            <a:r>
              <a:rPr lang="ru-RU" dirty="0" err="1"/>
              <a:t>энергиясын</a:t>
            </a:r>
            <a:r>
              <a:rPr lang="ru-RU" dirty="0"/>
              <a:t> </a:t>
            </a:r>
            <a:r>
              <a:rPr lang="ru-RU" dirty="0" err="1"/>
              <a:t>пайдаланып</a:t>
            </a:r>
            <a:r>
              <a:rPr lang="ru-RU" dirty="0"/>
              <a:t> </a:t>
            </a:r>
            <a:r>
              <a:rPr lang="ru-RU" dirty="0" err="1"/>
              <a:t>металдарды</a:t>
            </a:r>
            <a:r>
              <a:rPr lang="ru-RU" dirty="0"/>
              <a:t> </a:t>
            </a:r>
            <a:r>
              <a:rPr lang="ru-RU" dirty="0" err="1"/>
              <a:t>балқытуға</a:t>
            </a:r>
            <a:r>
              <a:rPr lang="ru-RU" dirty="0"/>
              <a:t> </a:t>
            </a:r>
            <a:r>
              <a:rPr lang="ru-RU" dirty="0" err="1"/>
              <a:t>арналған</a:t>
            </a:r>
            <a:r>
              <a:rPr lang="ru-RU" dirty="0"/>
              <a:t> </a:t>
            </a:r>
            <a:r>
              <a:rPr lang="ru-RU" dirty="0" err="1"/>
              <a:t>барлық</a:t>
            </a:r>
            <a:r>
              <a:rPr lang="ru-RU" dirty="0"/>
              <a:t> </a:t>
            </a:r>
            <a:r>
              <a:rPr lang="ru-RU" dirty="0" err="1"/>
              <a:t>қондырғылар</a:t>
            </a:r>
            <a:r>
              <a:rPr lang="ru-RU" dirty="0"/>
              <a:t> </a:t>
            </a:r>
            <a:r>
              <a:rPr lang="ru-RU" dirty="0" err="1"/>
              <a:t>жатады</a:t>
            </a:r>
            <a:r>
              <a:rPr lang="ru-RU" dirty="0"/>
              <a:t>. </a:t>
            </a:r>
            <a:r>
              <a:rPr lang="ru-RU" dirty="0" err="1"/>
              <a:t>Олар</a:t>
            </a:r>
            <a:r>
              <a:rPr lang="ru-RU" dirty="0"/>
              <a:t> </a:t>
            </a:r>
            <a:r>
              <a:rPr lang="ru-RU" dirty="0" err="1"/>
              <a:t>электр</a:t>
            </a:r>
            <a:r>
              <a:rPr lang="ru-RU" dirty="0"/>
              <a:t> </a:t>
            </a:r>
            <a:r>
              <a:rPr lang="ru-RU" dirty="0" err="1"/>
              <a:t>энергиясын</a:t>
            </a:r>
            <a:r>
              <a:rPr lang="ru-RU" dirty="0"/>
              <a:t> </a:t>
            </a:r>
            <a:r>
              <a:rPr lang="ru-RU" dirty="0" err="1"/>
              <a:t>жылуға</a:t>
            </a:r>
            <a:r>
              <a:rPr lang="ru-RU" dirty="0"/>
              <a:t> </a:t>
            </a:r>
            <a:r>
              <a:rPr lang="ru-RU" dirty="0" err="1"/>
              <a:t>айналдыру</a:t>
            </a:r>
            <a:r>
              <a:rPr lang="ru-RU" dirty="0"/>
              <a:t> </a:t>
            </a:r>
            <a:r>
              <a:rPr lang="ru-RU" dirty="0" err="1"/>
              <a:t>әдісінде</a:t>
            </a:r>
            <a:r>
              <a:rPr lang="ru-RU" dirty="0"/>
              <a:t> </a:t>
            </a:r>
            <a:r>
              <a:rPr lang="ru-RU" dirty="0" err="1"/>
              <a:t>және</a:t>
            </a:r>
            <a:r>
              <a:rPr lang="ru-RU" dirty="0"/>
              <a:t> </a:t>
            </a:r>
            <a:r>
              <a:rPr lang="ru-RU" dirty="0" err="1"/>
              <a:t>жылу</a:t>
            </a:r>
            <a:r>
              <a:rPr lang="ru-RU" dirty="0"/>
              <a:t> </a:t>
            </a:r>
            <a:r>
              <a:rPr lang="ru-RU" dirty="0" err="1"/>
              <a:t>көзінен</a:t>
            </a:r>
            <a:r>
              <a:rPr lang="ru-RU" dirty="0"/>
              <a:t> </a:t>
            </a:r>
            <a:r>
              <a:rPr lang="ru-RU" dirty="0" err="1"/>
              <a:t>қыздырылған</a:t>
            </a:r>
            <a:r>
              <a:rPr lang="ru-RU" dirty="0"/>
              <a:t> </a:t>
            </a:r>
            <a:r>
              <a:rPr lang="ru-RU" dirty="0" err="1"/>
              <a:t>металға</a:t>
            </a:r>
            <a:r>
              <a:rPr lang="ru-RU" dirty="0"/>
              <a:t> энергия </a:t>
            </a:r>
            <a:r>
              <a:rPr lang="ru-RU" dirty="0" err="1"/>
              <a:t>беруде</a:t>
            </a:r>
            <a:r>
              <a:rPr lang="ru-RU" dirty="0"/>
              <a:t>, </a:t>
            </a:r>
            <a:r>
              <a:rPr lang="ru-RU" dirty="0" err="1"/>
              <a:t>сондай-ақ</a:t>
            </a:r>
            <a:r>
              <a:rPr lang="ru-RU" dirty="0"/>
              <a:t> </a:t>
            </a:r>
            <a:r>
              <a:rPr lang="ru-RU" dirty="0" err="1"/>
              <a:t>олардың</a:t>
            </a:r>
            <a:r>
              <a:rPr lang="ru-RU" dirty="0"/>
              <a:t> </a:t>
            </a:r>
            <a:r>
              <a:rPr lang="ru-RU" dirty="0" err="1"/>
              <a:t>тағайындалуы</a:t>
            </a:r>
            <a:r>
              <a:rPr lang="ru-RU" dirty="0"/>
              <a:t> мен </a:t>
            </a:r>
            <a:r>
              <a:rPr lang="ru-RU" dirty="0" err="1"/>
              <a:t>жасалуында</a:t>
            </a:r>
            <a:r>
              <a:rPr lang="ru-RU" dirty="0"/>
              <a:t> </a:t>
            </a:r>
            <a:r>
              <a:rPr lang="ru-RU" dirty="0" err="1"/>
              <a:t>айтарлықтай</a:t>
            </a:r>
            <a:r>
              <a:rPr lang="ru-RU" dirty="0"/>
              <a:t> </a:t>
            </a:r>
            <a:r>
              <a:rPr lang="ru-RU" dirty="0" err="1"/>
              <a:t>ерекшеленуі</a:t>
            </a:r>
            <a:r>
              <a:rPr lang="ru-RU" dirty="0"/>
              <a:t> </a:t>
            </a:r>
            <a:r>
              <a:rPr lang="ru-RU" dirty="0" err="1"/>
              <a:t>мүмкін</a:t>
            </a:r>
            <a:r>
              <a:rPr lang="ru-RU" dirty="0"/>
              <a:t>.</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1800" y="23844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9. </a:t>
            </a:r>
            <a:r>
              <a:rPr lang="ru-RU" sz="2800" b="1" dirty="0" err="1">
                <a:solidFill>
                  <a:schemeClr val="accent1">
                    <a:lumMod val="50000"/>
                  </a:schemeClr>
                </a:solidFill>
                <a:latin typeface="Arial" charset="0"/>
              </a:rPr>
              <a:t>Электробалқыту</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процестерінің</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мәні</a:t>
            </a:r>
            <a:endParaRPr lang="ru-RU" sz="2800" b="1" dirty="0">
              <a:solidFill>
                <a:schemeClr val="accent1">
                  <a:lumMod val="50000"/>
                </a:schemeClr>
              </a:solidFill>
              <a:latin typeface="Arial" charset="0"/>
            </a:endParaRPr>
          </a:p>
        </p:txBody>
      </p:sp>
    </p:spTree>
    <p:extLst>
      <p:ext uri="{BB962C8B-B14F-4D97-AF65-F5344CB8AC3E}">
        <p14:creationId xmlns:p14="http://schemas.microsoft.com/office/powerpoint/2010/main" val="185936268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a:extLst>
              <a:ext uri="{FF2B5EF4-FFF2-40B4-BE49-F238E27FC236}">
                <a16:creationId xmlns:a16="http://schemas.microsoft.com/office/drawing/2014/main" id="{C08E3033-3449-9142-BBA0-D9B4D8BA948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682FFB-17A2-6442-8813-74EBCE4C79D2}" type="slidenum">
              <a:rPr lang="ru-RU" altLang="x-none"/>
              <a:pPr eaLnBrk="1" hangingPunct="1"/>
              <a:t>45</a:t>
            </a:fld>
            <a:endParaRPr lang="ru-RU" altLang="x-none"/>
          </a:p>
        </p:txBody>
      </p:sp>
      <p:sp>
        <p:nvSpPr>
          <p:cNvPr id="2" name="Rectangle 2">
            <a:extLst>
              <a:ext uri="{FF2B5EF4-FFF2-40B4-BE49-F238E27FC236}">
                <a16:creationId xmlns:a16="http://schemas.microsoft.com/office/drawing/2014/main" id="{4DE1406F-AFB7-1F42-97C9-9897178F81D8}"/>
              </a:ext>
            </a:extLst>
          </p:cNvPr>
          <p:cNvSpPr>
            <a:spLocks noChangeArrowheads="1"/>
          </p:cNvSpPr>
          <p:nvPr/>
        </p:nvSpPr>
        <p:spPr bwMode="auto">
          <a:xfrm>
            <a:off x="406400" y="165378"/>
            <a:ext cx="8280400" cy="527318"/>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3200" b="1" dirty="0" err="1">
                <a:solidFill>
                  <a:schemeClr val="accent1">
                    <a:lumMod val="50000"/>
                  </a:schemeClr>
                </a:solidFill>
                <a:effectLst>
                  <a:outerShdw blurRad="38100" dist="38100" dir="2700000" algn="tl">
                    <a:srgbClr val="C0C0C0"/>
                  </a:outerShdw>
                </a:effectLst>
                <a:latin typeface="Arial" charset="0"/>
              </a:rPr>
              <a:t>Бақылау</a:t>
            </a:r>
            <a:r>
              <a:rPr lang="ru-RU" sz="3200" b="1" dirty="0">
                <a:solidFill>
                  <a:schemeClr val="accent1">
                    <a:lumMod val="50000"/>
                  </a:schemeClr>
                </a:solidFill>
                <a:effectLst>
                  <a:outerShdw blurRad="38100" dist="38100" dir="2700000" algn="tl">
                    <a:srgbClr val="C0C0C0"/>
                  </a:outerShdw>
                </a:effectLst>
                <a:latin typeface="Arial" charset="0"/>
              </a:rPr>
              <a:t> </a:t>
            </a:r>
            <a:r>
              <a:rPr lang="ru-RU" sz="3200" b="1" dirty="0" err="1">
                <a:solidFill>
                  <a:schemeClr val="accent1">
                    <a:lumMod val="50000"/>
                  </a:schemeClr>
                </a:solidFill>
                <a:effectLst>
                  <a:outerShdw blurRad="38100" dist="38100" dir="2700000" algn="tl">
                    <a:srgbClr val="C0C0C0"/>
                  </a:outerShdw>
                </a:effectLst>
                <a:latin typeface="Arial" charset="0"/>
              </a:rPr>
              <a:t>сұрақтары</a:t>
            </a:r>
            <a:endParaRPr lang="ru-RU" sz="3200" b="1" dirty="0">
              <a:solidFill>
                <a:schemeClr val="accent1">
                  <a:lumMod val="50000"/>
                </a:schemeClr>
              </a:solidFill>
              <a:effectLst>
                <a:outerShdw blurRad="38100" dist="38100" dir="2700000" algn="tl">
                  <a:srgbClr val="C0C0C0"/>
                </a:outerShdw>
              </a:effectLst>
              <a:latin typeface="Arial" charset="0"/>
            </a:endParaRPr>
          </a:p>
        </p:txBody>
      </p:sp>
      <p:sp>
        <p:nvSpPr>
          <p:cNvPr id="30725" name="TextBox 3">
            <a:extLst>
              <a:ext uri="{FF2B5EF4-FFF2-40B4-BE49-F238E27FC236}">
                <a16:creationId xmlns:a16="http://schemas.microsoft.com/office/drawing/2014/main" id="{8C739EF4-C564-754F-A578-75BC33D93DD1}"/>
              </a:ext>
            </a:extLst>
          </p:cNvPr>
          <p:cNvSpPr txBox="1">
            <a:spLocks noChangeArrowheads="1"/>
          </p:cNvSpPr>
          <p:nvPr/>
        </p:nvSpPr>
        <p:spPr bwMode="auto">
          <a:xfrm>
            <a:off x="377664" y="908720"/>
            <a:ext cx="838867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buFont typeface="+mj-lt"/>
              <a:buAutoNum type="arabicPeriod"/>
            </a:pPr>
            <a:r>
              <a:rPr lang="ru-RU" dirty="0"/>
              <a:t>Электр </a:t>
            </a:r>
            <a:r>
              <a:rPr lang="ru-RU" dirty="0" err="1"/>
              <a:t>пештерінің</a:t>
            </a:r>
            <a:r>
              <a:rPr lang="ru-RU" dirty="0"/>
              <a:t> </a:t>
            </a:r>
            <a:r>
              <a:rPr lang="ru-RU" dirty="0" err="1"/>
              <a:t>жіктелуін</a:t>
            </a:r>
            <a:r>
              <a:rPr lang="ru-RU" dirty="0"/>
              <a:t> </a:t>
            </a:r>
            <a:r>
              <a:rPr lang="ru-RU" dirty="0" err="1"/>
              <a:t>келтіріңіз</a:t>
            </a:r>
            <a:endParaRPr lang="ru-RU" dirty="0"/>
          </a:p>
          <a:p>
            <a:pPr lvl="0">
              <a:buFont typeface="+mj-lt"/>
              <a:buAutoNum type="arabicPeriod"/>
            </a:pPr>
            <a:r>
              <a:rPr lang="ru-RU" dirty="0" err="1"/>
              <a:t>Резистентті</a:t>
            </a:r>
            <a:r>
              <a:rPr lang="ru-RU" dirty="0"/>
              <a:t> </a:t>
            </a:r>
            <a:r>
              <a:rPr lang="ru-RU" dirty="0" err="1"/>
              <a:t>пештердің</a:t>
            </a:r>
            <a:r>
              <a:rPr lang="ru-RU" dirty="0"/>
              <a:t> </a:t>
            </a:r>
            <a:r>
              <a:rPr lang="ru-RU" dirty="0" err="1"/>
              <a:t>сипаттамалары</a:t>
            </a:r>
            <a:endParaRPr lang="ru-RU" dirty="0"/>
          </a:p>
          <a:p>
            <a:pPr lvl="0">
              <a:buFont typeface="+mj-lt"/>
              <a:buAutoNum type="arabicPeriod"/>
            </a:pPr>
            <a:r>
              <a:rPr lang="ru-RU" dirty="0" err="1"/>
              <a:t>Индукциялық</a:t>
            </a:r>
            <a:r>
              <a:rPr lang="ru-RU" dirty="0"/>
              <a:t> </a:t>
            </a:r>
            <a:r>
              <a:rPr lang="ru-RU" dirty="0" err="1"/>
              <a:t>пештердің</a:t>
            </a:r>
            <a:r>
              <a:rPr lang="ru-RU" dirty="0"/>
              <a:t> </a:t>
            </a:r>
            <a:r>
              <a:rPr lang="ru-RU" dirty="0" err="1"/>
              <a:t>сипаттамалары</a:t>
            </a:r>
            <a:endParaRPr lang="ru-RU" dirty="0"/>
          </a:p>
          <a:p>
            <a:pPr lvl="0">
              <a:buFont typeface="+mj-lt"/>
              <a:buAutoNum type="arabicPeriod"/>
            </a:pPr>
            <a:r>
              <a:rPr lang="ru-RU" dirty="0" err="1"/>
              <a:t>Доғалы</a:t>
            </a:r>
            <a:r>
              <a:rPr lang="ru-RU" dirty="0"/>
              <a:t> </a:t>
            </a:r>
            <a:r>
              <a:rPr lang="ru-RU" dirty="0" err="1"/>
              <a:t>пештердің</a:t>
            </a:r>
            <a:r>
              <a:rPr lang="ru-RU" dirty="0"/>
              <a:t> </a:t>
            </a:r>
            <a:r>
              <a:rPr lang="ru-RU" dirty="0" err="1"/>
              <a:t>сипаттамалары</a:t>
            </a:r>
            <a:endParaRPr lang="ru-RU" dirty="0"/>
          </a:p>
          <a:p>
            <a:pPr lvl="0">
              <a:buFont typeface="+mj-lt"/>
              <a:buAutoNum type="arabicPeriod"/>
            </a:pPr>
            <a:r>
              <a:rPr lang="ru-RU" dirty="0" err="1"/>
              <a:t>Электронды</a:t>
            </a:r>
            <a:r>
              <a:rPr lang="ru-RU" dirty="0"/>
              <a:t> </a:t>
            </a:r>
            <a:r>
              <a:rPr lang="ru-RU" dirty="0" err="1"/>
              <a:t>сәулелер</a:t>
            </a:r>
            <a:r>
              <a:rPr lang="ru-RU" dirty="0"/>
              <a:t> </a:t>
            </a:r>
            <a:r>
              <a:rPr lang="ru-RU" dirty="0" err="1"/>
              <a:t>қондырғыларының</a:t>
            </a:r>
            <a:r>
              <a:rPr lang="ru-RU" dirty="0"/>
              <a:t> </a:t>
            </a:r>
            <a:r>
              <a:rPr lang="ru-RU" dirty="0" err="1"/>
              <a:t>сипаттамалары</a:t>
            </a:r>
            <a:endParaRPr lang="ru-RU" dirty="0"/>
          </a:p>
          <a:p>
            <a:pPr lvl="0">
              <a:buFont typeface="+mj-lt"/>
              <a:buAutoNum type="arabicPeriod"/>
            </a:pPr>
            <a:r>
              <a:rPr lang="ru-RU" dirty="0" err="1"/>
              <a:t>Доғалы</a:t>
            </a:r>
            <a:r>
              <a:rPr lang="ru-RU" dirty="0"/>
              <a:t> </a:t>
            </a:r>
            <a:r>
              <a:rPr lang="ru-RU" dirty="0" err="1"/>
              <a:t>болат</a:t>
            </a:r>
            <a:r>
              <a:rPr lang="ru-RU" dirty="0"/>
              <a:t> </a:t>
            </a:r>
            <a:r>
              <a:rPr lang="ru-RU" dirty="0" err="1"/>
              <a:t>пештердің</a:t>
            </a:r>
            <a:r>
              <a:rPr lang="ru-RU" dirty="0"/>
              <a:t> </a:t>
            </a:r>
            <a:r>
              <a:rPr lang="ru-RU" dirty="0" err="1"/>
              <a:t>жұмысының</a:t>
            </a:r>
            <a:r>
              <a:rPr lang="ru-RU" dirty="0"/>
              <a:t> 3 </a:t>
            </a:r>
            <a:r>
              <a:rPr lang="ru-RU" dirty="0" err="1"/>
              <a:t>кезеңін</a:t>
            </a:r>
            <a:r>
              <a:rPr lang="ru-RU" dirty="0"/>
              <a:t> </a:t>
            </a:r>
            <a:r>
              <a:rPr lang="ru-RU" dirty="0" err="1"/>
              <a:t>сипаттаңыз</a:t>
            </a:r>
            <a:endParaRPr lang="ru-RU" dirty="0"/>
          </a:p>
          <a:p>
            <a:pPr lvl="0">
              <a:buFont typeface="+mj-lt"/>
              <a:buAutoNum type="arabicPeriod"/>
            </a:pPr>
            <a:r>
              <a:rPr lang="ru-RU" dirty="0"/>
              <a:t>Электр </a:t>
            </a:r>
            <a:r>
              <a:rPr lang="ru-RU" dirty="0" err="1"/>
              <a:t>доғасы</a:t>
            </a:r>
            <a:r>
              <a:rPr lang="ru-RU" dirty="0"/>
              <a:t> </a:t>
            </a:r>
            <a:r>
              <a:rPr lang="ru-RU" dirty="0" err="1"/>
              <a:t>дегеніміз</a:t>
            </a:r>
            <a:r>
              <a:rPr lang="ru-RU" dirty="0"/>
              <a:t> не?</a:t>
            </a:r>
          </a:p>
          <a:p>
            <a:pPr lvl="0">
              <a:buFont typeface="+mj-lt"/>
              <a:buAutoNum type="arabicPeriod"/>
            </a:pPr>
            <a:r>
              <a:rPr lang="ru-RU" dirty="0" err="1"/>
              <a:t>Электрондық</a:t>
            </a:r>
            <a:r>
              <a:rPr lang="ru-RU" dirty="0"/>
              <a:t> </a:t>
            </a:r>
            <a:r>
              <a:rPr lang="ru-RU" dirty="0" err="1"/>
              <a:t>эмиссияның</a:t>
            </a:r>
            <a:r>
              <a:rPr lang="ru-RU" dirty="0"/>
              <a:t> </a:t>
            </a:r>
            <a:r>
              <a:rPr lang="ru-RU" dirty="0" err="1"/>
              <a:t>мәні</a:t>
            </a:r>
            <a:r>
              <a:rPr lang="ru-RU" dirty="0"/>
              <a:t> </a:t>
            </a:r>
            <a:r>
              <a:rPr lang="ru-RU" dirty="0" err="1"/>
              <a:t>неде</a:t>
            </a:r>
            <a:r>
              <a:rPr lang="ru-RU" dirty="0"/>
              <a:t>?</a:t>
            </a:r>
          </a:p>
          <a:p>
            <a:pPr lvl="0">
              <a:buFont typeface="+mj-lt"/>
              <a:buAutoNum type="arabicPeriod"/>
            </a:pPr>
            <a:r>
              <a:rPr lang="ru-RU" dirty="0"/>
              <a:t>Электр </a:t>
            </a:r>
            <a:r>
              <a:rPr lang="ru-RU" dirty="0" err="1"/>
              <a:t>доғасының</a:t>
            </a:r>
            <a:r>
              <a:rPr lang="ru-RU" dirty="0"/>
              <a:t> </a:t>
            </a:r>
            <a:r>
              <a:rPr lang="ru-RU" dirty="0" err="1"/>
              <a:t>энергетикалық</a:t>
            </a:r>
            <a:r>
              <a:rPr lang="ru-RU" dirty="0"/>
              <a:t> </a:t>
            </a:r>
            <a:r>
              <a:rPr lang="ru-RU" dirty="0" err="1"/>
              <a:t>көрсеткіштері</a:t>
            </a:r>
            <a:r>
              <a:rPr lang="ru-RU" dirty="0"/>
              <a:t> </a:t>
            </a:r>
            <a:r>
              <a:rPr lang="ru-RU" dirty="0" err="1"/>
              <a:t>қандай</a:t>
            </a:r>
            <a:r>
              <a:rPr lang="ru-RU" dirty="0"/>
              <a:t>?</a:t>
            </a:r>
          </a:p>
          <a:p>
            <a:pPr lvl="0">
              <a:buFont typeface="+mj-lt"/>
              <a:buAutoNum type="arabicPeriod"/>
            </a:pPr>
            <a:r>
              <a:rPr lang="ru-RU" dirty="0" err="1"/>
              <a:t>Тұрақты</a:t>
            </a:r>
            <a:r>
              <a:rPr lang="ru-RU" dirty="0"/>
              <a:t> </a:t>
            </a:r>
            <a:r>
              <a:rPr lang="ru-RU" dirty="0" err="1"/>
              <a:t>және</a:t>
            </a:r>
            <a:r>
              <a:rPr lang="ru-RU" dirty="0"/>
              <a:t> </a:t>
            </a:r>
            <a:r>
              <a:rPr lang="ru-RU" dirty="0" err="1"/>
              <a:t>ауыспалы</a:t>
            </a:r>
            <a:r>
              <a:rPr lang="ru-RU" dirty="0"/>
              <a:t> </a:t>
            </a:r>
            <a:r>
              <a:rPr lang="ru-RU" dirty="0" err="1"/>
              <a:t>токпен</a:t>
            </a:r>
            <a:r>
              <a:rPr lang="ru-RU" dirty="0"/>
              <a:t> </a:t>
            </a:r>
            <a:r>
              <a:rPr lang="ru-RU" dirty="0" err="1"/>
              <a:t>электр</a:t>
            </a:r>
            <a:r>
              <a:rPr lang="ru-RU" dirty="0"/>
              <a:t> </a:t>
            </a:r>
            <a:r>
              <a:rPr lang="ru-RU" dirty="0" err="1"/>
              <a:t>доғасының</a:t>
            </a:r>
            <a:r>
              <a:rPr lang="ru-RU" dirty="0"/>
              <a:t> </a:t>
            </a:r>
            <a:r>
              <a:rPr lang="ru-RU" dirty="0" err="1"/>
              <a:t>ерекшеліктері</a:t>
            </a:r>
            <a:endParaRPr lang="ru-RU" dirty="0"/>
          </a:p>
          <a:p>
            <a:pPr lvl="0">
              <a:buFont typeface="+mj-lt"/>
              <a:buAutoNum type="arabicPeriod"/>
            </a:pPr>
            <a:r>
              <a:rPr lang="ru-RU" dirty="0" err="1"/>
              <a:t>Вакуумдағы</a:t>
            </a:r>
            <a:r>
              <a:rPr lang="ru-RU" dirty="0"/>
              <a:t> </a:t>
            </a:r>
            <a:r>
              <a:rPr lang="ru-RU" dirty="0" err="1"/>
              <a:t>электр</a:t>
            </a:r>
            <a:r>
              <a:rPr lang="ru-RU" dirty="0"/>
              <a:t> </a:t>
            </a:r>
            <a:r>
              <a:rPr lang="ru-RU" dirty="0" err="1"/>
              <a:t>доғасының</a:t>
            </a:r>
            <a:r>
              <a:rPr lang="ru-RU" dirty="0"/>
              <a:t> </a:t>
            </a:r>
            <a:r>
              <a:rPr lang="ru-RU" dirty="0" err="1"/>
              <a:t>ерекшеліктері</a:t>
            </a:r>
            <a:endParaRPr lang="ru-RU" dirty="0"/>
          </a:p>
          <a:p>
            <a:pPr lvl="0">
              <a:buFont typeface="+mj-lt"/>
              <a:buAutoNum type="arabicPeriod"/>
            </a:pPr>
            <a:r>
              <a:rPr lang="ru-RU" dirty="0" err="1"/>
              <a:t>Доға</a:t>
            </a:r>
            <a:r>
              <a:rPr lang="ru-RU" dirty="0"/>
              <a:t> - ванна - </a:t>
            </a:r>
            <a:r>
              <a:rPr lang="ru-RU" dirty="0" err="1"/>
              <a:t>қалау</a:t>
            </a:r>
            <a:r>
              <a:rPr lang="ru-RU" dirty="0"/>
              <a:t> </a:t>
            </a:r>
            <a:r>
              <a:rPr lang="ru-RU" dirty="0" err="1"/>
              <a:t>жүйесінде</a:t>
            </a:r>
            <a:r>
              <a:rPr lang="ru-RU" dirty="0"/>
              <a:t> </a:t>
            </a:r>
            <a:r>
              <a:rPr lang="ru-RU" dirty="0" err="1"/>
              <a:t>жылу</a:t>
            </a:r>
            <a:r>
              <a:rPr lang="ru-RU" dirty="0"/>
              <a:t> </a:t>
            </a:r>
            <a:r>
              <a:rPr lang="ru-RU" dirty="0" err="1"/>
              <a:t>берудің</a:t>
            </a:r>
            <a:r>
              <a:rPr lang="ru-RU" dirty="0"/>
              <a:t> </a:t>
            </a:r>
            <a:r>
              <a:rPr lang="ru-RU" dirty="0" err="1"/>
              <a:t>доғаны</a:t>
            </a:r>
            <a:r>
              <a:rPr lang="ru-RU" dirty="0"/>
              <a:t> </a:t>
            </a:r>
            <a:r>
              <a:rPr lang="ru-RU" dirty="0" err="1"/>
              <a:t>қорғау</a:t>
            </a:r>
            <a:r>
              <a:rPr lang="ru-RU" dirty="0"/>
              <a:t> </a:t>
            </a:r>
            <a:r>
              <a:rPr lang="ru-RU" dirty="0" err="1"/>
              <a:t>дәрежесіне</a:t>
            </a:r>
            <a:r>
              <a:rPr lang="ru-RU" dirty="0"/>
              <a:t> </a:t>
            </a:r>
            <a:r>
              <a:rPr lang="ru-RU" dirty="0" err="1"/>
              <a:t>байланысты</a:t>
            </a:r>
            <a:r>
              <a:rPr lang="ru-RU" dirty="0"/>
              <a:t> </a:t>
            </a:r>
            <a:r>
              <a:rPr lang="ru-RU" dirty="0" err="1"/>
              <a:t>қандай</a:t>
            </a:r>
            <a:r>
              <a:rPr lang="ru-RU" dirty="0"/>
              <a:t> </a:t>
            </a:r>
            <a:r>
              <a:rPr lang="ru-RU" dirty="0" err="1"/>
              <a:t>түрлері</a:t>
            </a:r>
            <a:r>
              <a:rPr lang="ru-RU" dirty="0"/>
              <a:t> </a:t>
            </a:r>
            <a:r>
              <a:rPr lang="ru-RU" dirty="0" err="1"/>
              <a:t>болуы</a:t>
            </a:r>
            <a:r>
              <a:rPr lang="ru-RU" dirty="0"/>
              <a:t> </a:t>
            </a:r>
            <a:r>
              <a:rPr lang="ru-RU" dirty="0" err="1"/>
              <a:t>мүмкін</a:t>
            </a:r>
            <a:r>
              <a:rPr lang="ru-RU" dirty="0"/>
              <a:t>?</a:t>
            </a:r>
          </a:p>
          <a:p>
            <a:pPr lvl="0">
              <a:buFont typeface="+mj-lt"/>
              <a:buAutoNum type="arabicPeriod"/>
            </a:pPr>
            <a:r>
              <a:rPr lang="ru-RU" dirty="0" err="1"/>
              <a:t>Доғалы</a:t>
            </a:r>
            <a:r>
              <a:rPr lang="ru-RU" dirty="0"/>
              <a:t> </a:t>
            </a:r>
            <a:r>
              <a:rPr lang="ru-RU" dirty="0" err="1"/>
              <a:t>экрандауымен</a:t>
            </a:r>
            <a:r>
              <a:rPr lang="ru-RU" dirty="0"/>
              <a:t> </a:t>
            </a:r>
            <a:r>
              <a:rPr lang="ru-RU" dirty="0" err="1"/>
              <a:t>доға</a:t>
            </a:r>
            <a:r>
              <a:rPr lang="ru-RU" dirty="0"/>
              <a:t> </a:t>
            </a:r>
            <a:r>
              <a:rPr lang="ru-RU" dirty="0" err="1"/>
              <a:t>пешінде</a:t>
            </a:r>
            <a:r>
              <a:rPr lang="ru-RU" dirty="0"/>
              <a:t> </a:t>
            </a:r>
            <a:r>
              <a:rPr lang="ru-RU" dirty="0" err="1"/>
              <a:t>жылу</a:t>
            </a:r>
            <a:r>
              <a:rPr lang="ru-RU" dirty="0"/>
              <a:t> </a:t>
            </a:r>
            <a:r>
              <a:rPr lang="ru-RU" dirty="0" err="1"/>
              <a:t>берудің</a:t>
            </a:r>
            <a:r>
              <a:rPr lang="ru-RU" dirty="0"/>
              <a:t> </a:t>
            </a:r>
            <a:r>
              <a:rPr lang="ru-RU" dirty="0" err="1"/>
              <a:t>ерекшеліктері</a:t>
            </a:r>
            <a:r>
              <a:rPr lang="ru-RU" dirty="0"/>
              <a:t> </a:t>
            </a:r>
            <a:r>
              <a:rPr lang="ru-RU" dirty="0" err="1"/>
              <a:t>қандай</a:t>
            </a:r>
            <a:r>
              <a:rPr lang="ru-RU" dirty="0"/>
              <a:t>?</a:t>
            </a:r>
          </a:p>
          <a:p>
            <a:pPr lvl="0">
              <a:buFont typeface="+mj-lt"/>
              <a:buAutoNum type="arabicPeriod"/>
            </a:pPr>
            <a:r>
              <a:rPr lang="ru-RU" dirty="0"/>
              <a:t>Электр </a:t>
            </a:r>
            <a:r>
              <a:rPr lang="ru-RU" dirty="0" err="1"/>
              <a:t>доғасының</a:t>
            </a:r>
            <a:r>
              <a:rPr lang="ru-RU" dirty="0"/>
              <a:t> </a:t>
            </a:r>
            <a:r>
              <a:rPr lang="ru-RU" dirty="0" err="1"/>
              <a:t>шамалы</a:t>
            </a:r>
            <a:r>
              <a:rPr lang="ru-RU" dirty="0"/>
              <a:t> </a:t>
            </a:r>
            <a:r>
              <a:rPr lang="ru-RU" dirty="0" err="1"/>
              <a:t>қорғанысымен</a:t>
            </a:r>
            <a:r>
              <a:rPr lang="ru-RU" dirty="0"/>
              <a:t> </a:t>
            </a:r>
            <a:r>
              <a:rPr lang="ru-RU" dirty="0" err="1"/>
              <a:t>доға</a:t>
            </a:r>
            <a:r>
              <a:rPr lang="ru-RU" dirty="0"/>
              <a:t> </a:t>
            </a:r>
            <a:r>
              <a:rPr lang="ru-RU" dirty="0" err="1"/>
              <a:t>пешінде</a:t>
            </a:r>
            <a:r>
              <a:rPr lang="ru-RU" dirty="0"/>
              <a:t> </a:t>
            </a:r>
            <a:r>
              <a:rPr lang="ru-RU" dirty="0" err="1"/>
              <a:t>жылу</a:t>
            </a:r>
            <a:r>
              <a:rPr lang="ru-RU" dirty="0"/>
              <a:t> </a:t>
            </a:r>
            <a:r>
              <a:rPr lang="ru-RU" dirty="0" err="1"/>
              <a:t>берудің</a:t>
            </a:r>
            <a:r>
              <a:rPr lang="ru-RU" dirty="0"/>
              <a:t> </a:t>
            </a:r>
            <a:r>
              <a:rPr lang="ru-RU" dirty="0" err="1"/>
              <a:t>ерекшеліктері</a:t>
            </a:r>
            <a:r>
              <a:rPr lang="ru-RU" dirty="0"/>
              <a:t> </a:t>
            </a:r>
            <a:r>
              <a:rPr lang="ru-RU" dirty="0" err="1"/>
              <a:t>қандай</a:t>
            </a:r>
            <a:r>
              <a:rPr lang="ru-RU" dirty="0"/>
              <a:t>?</a:t>
            </a:r>
          </a:p>
          <a:p>
            <a:pPr lvl="0">
              <a:buFont typeface="+mj-lt"/>
              <a:buAutoNum type="arabicPeriod"/>
            </a:pPr>
            <a:r>
              <a:rPr lang="ru-RU" dirty="0"/>
              <a:t>І-</a:t>
            </a:r>
            <a:r>
              <a:rPr lang="ru-RU" dirty="0" err="1"/>
              <a:t>ші</a:t>
            </a:r>
            <a:r>
              <a:rPr lang="ru-RU" dirty="0"/>
              <a:t> </a:t>
            </a:r>
            <a:r>
              <a:rPr lang="ru-RU" dirty="0" err="1"/>
              <a:t>аймаққа</a:t>
            </a:r>
            <a:r>
              <a:rPr lang="ru-RU" dirty="0"/>
              <a:t> </a:t>
            </a:r>
            <a:r>
              <a:rPr lang="ru-RU" dirty="0" err="1"/>
              <a:t>түсетін</a:t>
            </a:r>
            <a:r>
              <a:rPr lang="ru-RU" dirty="0"/>
              <a:t> </a:t>
            </a:r>
            <a:r>
              <a:rPr lang="ru-RU" dirty="0" err="1"/>
              <a:t>жылу</a:t>
            </a:r>
            <a:r>
              <a:rPr lang="ru-RU" dirty="0"/>
              <a:t> </a:t>
            </a:r>
            <a:r>
              <a:rPr lang="ru-RU" dirty="0" err="1"/>
              <a:t>ағынының</a:t>
            </a:r>
            <a:r>
              <a:rPr lang="ru-RU" dirty="0"/>
              <a:t> </a:t>
            </a:r>
            <a:r>
              <a:rPr lang="ru-RU" dirty="0" err="1"/>
              <a:t>беттік</a:t>
            </a:r>
            <a:r>
              <a:rPr lang="ru-RU" dirty="0"/>
              <a:t> </a:t>
            </a:r>
            <a:r>
              <a:rPr lang="ru-RU" dirty="0" err="1"/>
              <a:t>тығыздығын</a:t>
            </a:r>
            <a:r>
              <a:rPr lang="ru-RU" dirty="0"/>
              <a:t> </a:t>
            </a:r>
            <a:r>
              <a:rPr lang="ru-RU" dirty="0" err="1"/>
              <a:t>қалай</a:t>
            </a:r>
            <a:r>
              <a:rPr lang="ru-RU" dirty="0"/>
              <a:t> </a:t>
            </a:r>
            <a:r>
              <a:rPr lang="ru-RU" dirty="0" err="1"/>
              <a:t>бағалауға</a:t>
            </a:r>
            <a:r>
              <a:rPr lang="ru-RU" dirty="0"/>
              <a:t> </a:t>
            </a:r>
            <a:r>
              <a:rPr lang="ru-RU" dirty="0" err="1"/>
              <a:t>болады</a:t>
            </a:r>
            <a:r>
              <a:rPr lang="ru-RU" dirty="0"/>
              <a:t>?</a:t>
            </a:r>
          </a:p>
          <a:p>
            <a:pPr lvl="0">
              <a:buFont typeface="+mj-lt"/>
              <a:buAutoNum type="arabicPeriod"/>
            </a:pPr>
            <a:endParaRPr lang="ru-RU" dirty="0"/>
          </a:p>
          <a:p>
            <a:pPr marL="457200" indent="-457200" algn="just">
              <a:buAutoNum type="arabicPeriod"/>
            </a:pPr>
            <a:endParaRPr lang="ru-RU" altLang="x-none" dirty="0"/>
          </a:p>
        </p:txBody>
      </p:sp>
    </p:spTree>
    <p:extLst>
      <p:ext uri="{BB962C8B-B14F-4D97-AF65-F5344CB8AC3E}">
        <p14:creationId xmlns:p14="http://schemas.microsoft.com/office/powerpoint/2010/main" val="33829479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Номер слайда 3">
            <a:extLst>
              <a:ext uri="{FF2B5EF4-FFF2-40B4-BE49-F238E27FC236}">
                <a16:creationId xmlns:a16="http://schemas.microsoft.com/office/drawing/2014/main" id="{D17C8F7F-0FA7-354E-92BE-5339A3A3BCB5}"/>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AB48D3-DB13-3D47-B02E-0A97B77B9265}" type="slidenum">
              <a:rPr lang="ru-RU" altLang="x-none"/>
              <a:pPr eaLnBrk="1" hangingPunct="1"/>
              <a:t>46</a:t>
            </a:fld>
            <a:endParaRPr lang="ru-RU" altLang="x-none"/>
          </a:p>
        </p:txBody>
      </p:sp>
      <p:sp>
        <p:nvSpPr>
          <p:cNvPr id="44037" name="Объект 2">
            <a:extLst>
              <a:ext uri="{FF2B5EF4-FFF2-40B4-BE49-F238E27FC236}">
                <a16:creationId xmlns:a16="http://schemas.microsoft.com/office/drawing/2014/main" id="{BFBEBAB8-2D13-9245-9D11-8F1E60C4A704}"/>
              </a:ext>
            </a:extLst>
          </p:cNvPr>
          <p:cNvSpPr txBox="1">
            <a:spLocks/>
          </p:cNvSpPr>
          <p:nvPr/>
        </p:nvSpPr>
        <p:spPr bwMode="auto">
          <a:xfrm>
            <a:off x="359229" y="1697151"/>
            <a:ext cx="8593853" cy="39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57175" indent="-257175">
              <a:buFont typeface="+mj-lt"/>
              <a:buAutoNum type="arabicPeriod"/>
            </a:pPr>
            <a:r>
              <a:rPr lang="x-none" dirty="0"/>
              <a:t>Свенчанский А.Д., Смелянский М.Я. Электрические промышленные печи. Ч. 2. - М.: Металлургия, 1970.</a:t>
            </a:r>
          </a:p>
          <a:p>
            <a:pPr marL="257175" indent="-257175">
              <a:buFont typeface="+mj-lt"/>
              <a:buAutoNum type="arabicPeriod"/>
            </a:pPr>
            <a:r>
              <a:rPr lang="x-none" dirty="0"/>
              <a:t>Промышленные установки электродугового нагрева и их параметры. - М.: Металлургия, 1971; </a:t>
            </a:r>
          </a:p>
          <a:p>
            <a:pPr marL="257175" indent="-257175">
              <a:buFont typeface="+mj-lt"/>
              <a:buAutoNum type="arabicPeriod"/>
            </a:pPr>
            <a:r>
              <a:rPr lang="x-none" dirty="0"/>
              <a:t>Короткие сети и электрические параметры дуговых электропечей. Справочник.  - М.: Энергоиздат, 1974.</a:t>
            </a:r>
          </a:p>
          <a:p>
            <a:r>
              <a:rPr lang="x-none" dirty="0"/>
              <a:t>4. Болотов А.В., Шепель Г.А. Электротехнологические установки. – М.: Высшая школа, 1988.</a:t>
            </a:r>
          </a:p>
          <a:p>
            <a:r>
              <a:rPr lang="x-none" dirty="0"/>
              <a:t>5. Шеховцов В.П. Электрическое и электромеханическое оборудование – М.: Форум-Инфра М, 2004.</a:t>
            </a:r>
          </a:p>
          <a:p>
            <a:r>
              <a:rPr lang="x-none" dirty="0"/>
              <a:t>6. </a:t>
            </a:r>
            <a:r>
              <a:rPr lang="ru-RU" dirty="0"/>
              <a:t>Казачков Е. А., </a:t>
            </a:r>
            <a:r>
              <a:rPr lang="ru-RU" dirty="0" err="1"/>
              <a:t>Чепурной</a:t>
            </a:r>
            <a:r>
              <a:rPr lang="ru-RU" dirty="0"/>
              <a:t> А. Д. Вакуумно-дуговой переплав / Учебное пособие. - Мариуполь, ММИ, 1992.</a:t>
            </a:r>
          </a:p>
          <a:p>
            <a:pPr algn="just"/>
            <a:r>
              <a:rPr lang="ru-RU" dirty="0"/>
              <a:t>7. </a:t>
            </a:r>
            <a:r>
              <a:rPr lang="ru-RU" dirty="0" err="1"/>
              <a:t>Спецэлектрометаллургия</a:t>
            </a:r>
            <a:r>
              <a:rPr lang="ru-RU" dirty="0"/>
              <a:t> сталей и сплавов: учебное пособие / В.А. Павлов, Е.Ю. Лозовая, А.А. Бабенко. - Екатеринбург : Изд-во Урал. ун-та, 2018. - 168 с.</a:t>
            </a:r>
          </a:p>
          <a:p>
            <a:r>
              <a:rPr lang="ru-RU" dirty="0"/>
              <a:t>8. </a:t>
            </a:r>
            <a:r>
              <a:rPr lang="ru-RU" dirty="0" err="1"/>
              <a:t>Линчевский</a:t>
            </a:r>
            <a:r>
              <a:rPr lang="ru-RU" dirty="0"/>
              <a:t> Б. В., Соболевский А. Л., </a:t>
            </a:r>
            <a:r>
              <a:rPr lang="ru-RU" dirty="0" err="1"/>
              <a:t>Кальменев</a:t>
            </a:r>
            <a:r>
              <a:rPr lang="ru-RU" dirty="0"/>
              <a:t> А. А. Металлургия чёрных металлов 1986.</a:t>
            </a:r>
          </a:p>
          <a:p>
            <a:endParaRPr lang="x-none" dirty="0"/>
          </a:p>
        </p:txBody>
      </p:sp>
      <p:sp>
        <p:nvSpPr>
          <p:cNvPr id="3" name="TextBox 2">
            <a:extLst>
              <a:ext uri="{FF2B5EF4-FFF2-40B4-BE49-F238E27FC236}">
                <a16:creationId xmlns:a16="http://schemas.microsoft.com/office/drawing/2014/main" id="{89ED3283-9836-AD41-8B82-7EA06BE48BDC}"/>
              </a:ext>
            </a:extLst>
          </p:cNvPr>
          <p:cNvSpPr txBox="1"/>
          <p:nvPr/>
        </p:nvSpPr>
        <p:spPr>
          <a:xfrm>
            <a:off x="452176" y="990626"/>
            <a:ext cx="8063174" cy="553998"/>
          </a:xfrm>
          <a:prstGeom prst="rect">
            <a:avLst/>
          </a:prstGeom>
          <a:noFill/>
        </p:spPr>
        <p:txBody>
          <a:bodyPr wrap="square" rtlCol="0">
            <a:spAutoFit/>
          </a:bodyPr>
          <a:lstStyle/>
          <a:p>
            <a:pPr algn="ctr"/>
            <a:r>
              <a:rPr lang="x-none" sz="3000" dirty="0">
                <a:solidFill>
                  <a:srgbClr val="C00000"/>
                </a:solidFill>
                <a:cs typeface="Arial" panose="020B0604020202020204" pitchFamily="34" charset="0"/>
              </a:rPr>
              <a:t>Литература</a:t>
            </a:r>
          </a:p>
        </p:txBody>
      </p:sp>
    </p:spTree>
    <p:extLst>
      <p:ext uri="{BB962C8B-B14F-4D97-AF65-F5344CB8AC3E}">
        <p14:creationId xmlns:p14="http://schemas.microsoft.com/office/powerpoint/2010/main" val="3177216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9D82BA-2B26-AE43-A032-19449B34ADD6}" type="slidenum">
              <a:rPr lang="ru-RU" altLang="x-none" smtClean="0"/>
              <a:pPr/>
              <a:t>5</a:t>
            </a:fld>
            <a:endParaRPr lang="ru-RU" altLang="x-none"/>
          </a:p>
        </p:txBody>
      </p:sp>
      <p:pic>
        <p:nvPicPr>
          <p:cNvPr id="3" name="Рисунок 2"/>
          <p:cNvPicPr>
            <a:picLocks noChangeAspect="1"/>
          </p:cNvPicPr>
          <p:nvPr/>
        </p:nvPicPr>
        <p:blipFill>
          <a:blip r:embed="rId2"/>
          <a:stretch>
            <a:fillRect/>
          </a:stretch>
        </p:blipFill>
        <p:spPr>
          <a:xfrm>
            <a:off x="467544" y="116632"/>
            <a:ext cx="8108252" cy="4824536"/>
          </a:xfrm>
          <a:prstGeom prst="rect">
            <a:avLst/>
          </a:prstGeom>
        </p:spPr>
      </p:pic>
    </p:spTree>
    <p:extLst>
      <p:ext uri="{BB962C8B-B14F-4D97-AF65-F5344CB8AC3E}">
        <p14:creationId xmlns:p14="http://schemas.microsoft.com/office/powerpoint/2010/main" val="280792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9D82BA-2B26-AE43-A032-19449B34ADD6}" type="slidenum">
              <a:rPr lang="ru-RU" altLang="x-none" smtClean="0"/>
              <a:pPr/>
              <a:t>6</a:t>
            </a:fld>
            <a:endParaRPr lang="ru-RU" altLang="x-none"/>
          </a:p>
        </p:txBody>
      </p:sp>
      <p:pic>
        <p:nvPicPr>
          <p:cNvPr id="3" name="Рисунок 2"/>
          <p:cNvPicPr>
            <a:picLocks noChangeAspect="1"/>
          </p:cNvPicPr>
          <p:nvPr/>
        </p:nvPicPr>
        <p:blipFill>
          <a:blip r:embed="rId2"/>
          <a:stretch>
            <a:fillRect/>
          </a:stretch>
        </p:blipFill>
        <p:spPr>
          <a:xfrm>
            <a:off x="179512" y="188640"/>
            <a:ext cx="6048672" cy="4680520"/>
          </a:xfrm>
          <a:prstGeom prst="rect">
            <a:avLst/>
          </a:prstGeom>
        </p:spPr>
      </p:pic>
      <p:sp>
        <p:nvSpPr>
          <p:cNvPr id="4" name="Прямоугольник 3"/>
          <p:cNvSpPr/>
          <p:nvPr/>
        </p:nvSpPr>
        <p:spPr>
          <a:xfrm>
            <a:off x="6300192" y="260648"/>
            <a:ext cx="3131840" cy="4278094"/>
          </a:xfrm>
          <a:prstGeom prst="rect">
            <a:avLst/>
          </a:prstGeom>
        </p:spPr>
        <p:txBody>
          <a:bodyPr wrap="square">
            <a:spAutoFit/>
          </a:bodyPr>
          <a:lstStyle/>
          <a:p>
            <a:r>
              <a:rPr lang="ru-RU" sz="1600" dirty="0" err="1"/>
              <a:t>Индукциялық</a:t>
            </a:r>
            <a:r>
              <a:rPr lang="ru-RU" sz="1600" dirty="0"/>
              <a:t> </a:t>
            </a:r>
            <a:r>
              <a:rPr lang="ru-RU" sz="1600" dirty="0" err="1"/>
              <a:t>тигельді</a:t>
            </a:r>
            <a:r>
              <a:rPr lang="ru-RU" sz="1600" dirty="0"/>
              <a:t> </a:t>
            </a:r>
            <a:r>
              <a:rPr lang="ru-RU" sz="1600" dirty="0" err="1"/>
              <a:t>пештерде</a:t>
            </a:r>
            <a:r>
              <a:rPr lang="ru-RU" sz="1600" dirty="0"/>
              <a:t> </a:t>
            </a:r>
            <a:r>
              <a:rPr lang="ru-RU" sz="1600" dirty="0" err="1">
                <a:solidFill>
                  <a:srgbClr val="FF0000"/>
                </a:solidFill>
              </a:rPr>
              <a:t>индукциялық</a:t>
            </a:r>
            <a:r>
              <a:rPr lang="ru-RU" sz="1600" dirty="0">
                <a:solidFill>
                  <a:srgbClr val="FF0000"/>
                </a:solidFill>
              </a:rPr>
              <a:t> </a:t>
            </a:r>
            <a:r>
              <a:rPr lang="ru-RU" sz="1600" dirty="0" err="1">
                <a:solidFill>
                  <a:srgbClr val="FF0000"/>
                </a:solidFill>
              </a:rPr>
              <a:t>қыздыру</a:t>
            </a:r>
            <a:r>
              <a:rPr lang="ru-RU" sz="1600" dirty="0">
                <a:solidFill>
                  <a:srgbClr val="FF0000"/>
                </a:solidFill>
              </a:rPr>
              <a:t> </a:t>
            </a:r>
            <a:r>
              <a:rPr lang="ru-RU" sz="1600" dirty="0" err="1">
                <a:solidFill>
                  <a:srgbClr val="FF0000"/>
                </a:solidFill>
              </a:rPr>
              <a:t>принципі</a:t>
            </a:r>
            <a:r>
              <a:rPr lang="ru-RU" sz="1600" dirty="0">
                <a:solidFill>
                  <a:srgbClr val="FF0000"/>
                </a:solidFill>
              </a:rPr>
              <a:t> </a:t>
            </a:r>
            <a:r>
              <a:rPr lang="ru-RU" sz="1600" dirty="0" err="1">
                <a:solidFill>
                  <a:srgbClr val="FF0000"/>
                </a:solidFill>
              </a:rPr>
              <a:t>қолданылады</a:t>
            </a:r>
            <a:r>
              <a:rPr lang="ru-RU" sz="1600" dirty="0"/>
              <a:t>, </a:t>
            </a:r>
            <a:r>
              <a:rPr lang="ru-RU" sz="1600" dirty="0" err="1"/>
              <a:t>бірақ</a:t>
            </a:r>
            <a:r>
              <a:rPr lang="ru-RU" sz="1600" dirty="0"/>
              <a:t> </a:t>
            </a:r>
            <a:r>
              <a:rPr lang="ru-RU" sz="1600" dirty="0" err="1"/>
              <a:t>бұл</a:t>
            </a:r>
            <a:r>
              <a:rPr lang="ru-RU" sz="1600" dirty="0"/>
              <a:t> </a:t>
            </a:r>
            <a:r>
              <a:rPr lang="ru-RU" sz="1600" dirty="0" err="1"/>
              <a:t>пештің</a:t>
            </a:r>
            <a:r>
              <a:rPr lang="ru-RU" sz="1600" dirty="0"/>
              <a:t> </a:t>
            </a:r>
            <a:r>
              <a:rPr lang="ru-RU" sz="1600" dirty="0" err="1"/>
              <a:t>ерекшелігі</a:t>
            </a:r>
            <a:r>
              <a:rPr lang="ru-RU" sz="1600" dirty="0"/>
              <a:t> – </a:t>
            </a:r>
            <a:r>
              <a:rPr lang="ru-RU" sz="1600" dirty="0" err="1">
                <a:solidFill>
                  <a:srgbClr val="FF0000"/>
                </a:solidFill>
              </a:rPr>
              <a:t>қыздырылатын</a:t>
            </a:r>
            <a:r>
              <a:rPr lang="ru-RU" sz="1600" dirty="0">
                <a:solidFill>
                  <a:srgbClr val="FF0000"/>
                </a:solidFill>
              </a:rPr>
              <a:t> металл </a:t>
            </a:r>
            <a:r>
              <a:rPr lang="ru-RU" sz="1600" dirty="0" err="1">
                <a:solidFill>
                  <a:srgbClr val="FF0000"/>
                </a:solidFill>
              </a:rPr>
              <a:t>тигельге</a:t>
            </a:r>
            <a:r>
              <a:rPr lang="ru-RU" sz="1600" dirty="0">
                <a:solidFill>
                  <a:srgbClr val="FF0000"/>
                </a:solidFill>
              </a:rPr>
              <a:t> </a:t>
            </a:r>
            <a:r>
              <a:rPr lang="ru-RU" sz="1600" dirty="0" err="1">
                <a:solidFill>
                  <a:srgbClr val="FF0000"/>
                </a:solidFill>
              </a:rPr>
              <a:t>құйылып</a:t>
            </a:r>
            <a:r>
              <a:rPr lang="ru-RU" sz="1600" dirty="0">
                <a:solidFill>
                  <a:srgbClr val="FF0000"/>
                </a:solidFill>
              </a:rPr>
              <a:t>, </a:t>
            </a:r>
            <a:r>
              <a:rPr lang="ru-RU" sz="1600" dirty="0" err="1">
                <a:solidFill>
                  <a:srgbClr val="FF0000"/>
                </a:solidFill>
              </a:rPr>
              <a:t>индуктордың</a:t>
            </a:r>
            <a:r>
              <a:rPr lang="ru-RU" sz="1600" dirty="0">
                <a:solidFill>
                  <a:srgbClr val="FF0000"/>
                </a:solidFill>
              </a:rPr>
              <a:t> </a:t>
            </a:r>
            <a:r>
              <a:rPr lang="ru-RU" sz="1600" dirty="0" err="1">
                <a:solidFill>
                  <a:srgbClr val="FF0000"/>
                </a:solidFill>
              </a:rPr>
              <a:t>ішіне</a:t>
            </a:r>
            <a:r>
              <a:rPr lang="ru-RU" sz="1600" dirty="0">
                <a:solidFill>
                  <a:srgbClr val="FF0000"/>
                </a:solidFill>
              </a:rPr>
              <a:t> </a:t>
            </a:r>
            <a:r>
              <a:rPr lang="ru-RU" sz="1600" dirty="0" err="1">
                <a:solidFill>
                  <a:srgbClr val="FF0000"/>
                </a:solidFill>
              </a:rPr>
              <a:t>айнымалы</a:t>
            </a:r>
            <a:r>
              <a:rPr lang="ru-RU" sz="1600" dirty="0">
                <a:solidFill>
                  <a:srgbClr val="FF0000"/>
                </a:solidFill>
              </a:rPr>
              <a:t> магнит </a:t>
            </a:r>
            <a:r>
              <a:rPr lang="ru-RU" sz="1600" dirty="0" err="1">
                <a:solidFill>
                  <a:srgbClr val="FF0000"/>
                </a:solidFill>
              </a:rPr>
              <a:t>өрісіне</a:t>
            </a:r>
            <a:r>
              <a:rPr lang="ru-RU" sz="1600" dirty="0">
                <a:solidFill>
                  <a:srgbClr val="FF0000"/>
                </a:solidFill>
              </a:rPr>
              <a:t> </a:t>
            </a:r>
            <a:r>
              <a:rPr lang="ru-RU" sz="1600" dirty="0" err="1">
                <a:solidFill>
                  <a:srgbClr val="FF0000"/>
                </a:solidFill>
              </a:rPr>
              <a:t>қойылады</a:t>
            </a:r>
            <a:r>
              <a:rPr lang="ru-RU" sz="1600" dirty="0"/>
              <a:t>. </a:t>
            </a:r>
          </a:p>
          <a:p>
            <a:r>
              <a:rPr lang="ru-RU" sz="1600" dirty="0">
                <a:solidFill>
                  <a:srgbClr val="1124AF"/>
                </a:solidFill>
              </a:rPr>
              <a:t>Осы </a:t>
            </a:r>
            <a:r>
              <a:rPr lang="ru-RU" sz="1600" dirty="0" err="1">
                <a:solidFill>
                  <a:srgbClr val="1124AF"/>
                </a:solidFill>
              </a:rPr>
              <a:t>өріспен</a:t>
            </a:r>
            <a:r>
              <a:rPr lang="ru-RU" sz="1600" dirty="0">
                <a:solidFill>
                  <a:srgbClr val="1124AF"/>
                </a:solidFill>
              </a:rPr>
              <a:t> </a:t>
            </a:r>
            <a:r>
              <a:rPr lang="ru-RU" sz="1600" dirty="0" err="1">
                <a:solidFill>
                  <a:srgbClr val="1124AF"/>
                </a:solidFill>
              </a:rPr>
              <a:t>индукцияланатын</a:t>
            </a:r>
            <a:r>
              <a:rPr lang="ru-RU" sz="1600" dirty="0">
                <a:solidFill>
                  <a:srgbClr val="1124AF"/>
                </a:solidFill>
              </a:rPr>
              <a:t> </a:t>
            </a:r>
            <a:r>
              <a:rPr lang="ru-RU" sz="1600" dirty="0" err="1">
                <a:solidFill>
                  <a:srgbClr val="1124AF"/>
                </a:solidFill>
              </a:rPr>
              <a:t>құйынды</a:t>
            </a:r>
            <a:r>
              <a:rPr lang="ru-RU" sz="1600" dirty="0">
                <a:solidFill>
                  <a:srgbClr val="1124AF"/>
                </a:solidFill>
              </a:rPr>
              <a:t> </a:t>
            </a:r>
            <a:r>
              <a:rPr lang="ru-RU" sz="1600" dirty="0" err="1">
                <a:solidFill>
                  <a:srgbClr val="1124AF"/>
                </a:solidFill>
              </a:rPr>
              <a:t>тоқтар</a:t>
            </a:r>
            <a:r>
              <a:rPr lang="ru-RU" sz="1600" dirty="0">
                <a:solidFill>
                  <a:srgbClr val="1124AF"/>
                </a:solidFill>
              </a:rPr>
              <a:t> </a:t>
            </a:r>
            <a:r>
              <a:rPr lang="ru-RU" sz="1600" dirty="0" err="1">
                <a:solidFill>
                  <a:srgbClr val="1124AF"/>
                </a:solidFill>
              </a:rPr>
              <a:t>металдың</a:t>
            </a:r>
            <a:r>
              <a:rPr lang="ru-RU" sz="1600" dirty="0">
                <a:solidFill>
                  <a:srgbClr val="1124AF"/>
                </a:solidFill>
              </a:rPr>
              <a:t> </a:t>
            </a:r>
            <a:r>
              <a:rPr lang="ru-RU" sz="1600" dirty="0" err="1">
                <a:solidFill>
                  <a:srgbClr val="1124AF"/>
                </a:solidFill>
              </a:rPr>
              <a:t>беткі</a:t>
            </a:r>
            <a:r>
              <a:rPr lang="ru-RU" sz="1600" dirty="0">
                <a:solidFill>
                  <a:srgbClr val="1124AF"/>
                </a:solidFill>
              </a:rPr>
              <a:t> </a:t>
            </a:r>
            <a:r>
              <a:rPr lang="ru-RU" sz="1600" dirty="0" err="1">
                <a:solidFill>
                  <a:srgbClr val="1124AF"/>
                </a:solidFill>
              </a:rPr>
              <a:t>қабатында</a:t>
            </a:r>
            <a:r>
              <a:rPr lang="ru-RU" sz="1600" dirty="0">
                <a:solidFill>
                  <a:srgbClr val="1124AF"/>
                </a:solidFill>
              </a:rPr>
              <a:t> </a:t>
            </a:r>
            <a:r>
              <a:rPr lang="ru-RU" sz="1600" dirty="0" err="1">
                <a:solidFill>
                  <a:srgbClr val="1124AF"/>
                </a:solidFill>
              </a:rPr>
              <a:t>айналады</a:t>
            </a:r>
            <a:r>
              <a:rPr lang="ru-RU" sz="1600" dirty="0">
                <a:solidFill>
                  <a:srgbClr val="1124AF"/>
                </a:solidFill>
              </a:rPr>
              <a:t>, осы </a:t>
            </a:r>
            <a:r>
              <a:rPr lang="ru-RU" sz="1600" dirty="0" err="1">
                <a:solidFill>
                  <a:srgbClr val="1124AF"/>
                </a:solidFill>
              </a:rPr>
              <a:t>жерде</a:t>
            </a:r>
            <a:r>
              <a:rPr lang="ru-RU" sz="1600" dirty="0">
                <a:solidFill>
                  <a:srgbClr val="1124AF"/>
                </a:solidFill>
              </a:rPr>
              <a:t> </a:t>
            </a:r>
            <a:r>
              <a:rPr lang="ru-RU" sz="1600" dirty="0" err="1">
                <a:solidFill>
                  <a:srgbClr val="1124AF"/>
                </a:solidFill>
              </a:rPr>
              <a:t>шамамен</a:t>
            </a:r>
            <a:r>
              <a:rPr lang="ru-RU" sz="1600" dirty="0">
                <a:solidFill>
                  <a:srgbClr val="1124AF"/>
                </a:solidFill>
              </a:rPr>
              <a:t> 90-95 % </a:t>
            </a:r>
            <a:r>
              <a:rPr lang="ru-RU" sz="1600" dirty="0" err="1">
                <a:solidFill>
                  <a:srgbClr val="1124AF"/>
                </a:solidFill>
              </a:rPr>
              <a:t>жылу</a:t>
            </a:r>
            <a:r>
              <a:rPr lang="ru-RU" sz="1600" dirty="0">
                <a:solidFill>
                  <a:srgbClr val="1124AF"/>
                </a:solidFill>
              </a:rPr>
              <a:t> </a:t>
            </a:r>
            <a:r>
              <a:rPr lang="ru-RU" sz="1600" dirty="0" err="1">
                <a:solidFill>
                  <a:srgbClr val="1124AF"/>
                </a:solidFill>
              </a:rPr>
              <a:t>бөлінеді</a:t>
            </a:r>
            <a:r>
              <a:rPr lang="ru-RU" sz="1600" dirty="0">
                <a:solidFill>
                  <a:srgbClr val="1124AF"/>
                </a:solidFill>
              </a:rPr>
              <a:t>.</a:t>
            </a:r>
          </a:p>
          <a:p>
            <a:r>
              <a:rPr lang="ru-RU" sz="1600" dirty="0" err="1"/>
              <a:t>Металдың</a:t>
            </a:r>
            <a:r>
              <a:rPr lang="ru-RU" sz="1600" dirty="0"/>
              <a:t> </a:t>
            </a:r>
            <a:r>
              <a:rPr lang="ru-RU" sz="1600" dirty="0" err="1"/>
              <a:t>негізгі</a:t>
            </a:r>
            <a:r>
              <a:rPr lang="ru-RU" sz="1600" dirty="0"/>
              <a:t> </a:t>
            </a:r>
            <a:r>
              <a:rPr lang="ru-RU" sz="1600" dirty="0" err="1"/>
              <a:t>көлемі</a:t>
            </a:r>
            <a:r>
              <a:rPr lang="ru-RU" sz="1600" dirty="0"/>
              <a:t> </a:t>
            </a:r>
            <a:r>
              <a:rPr lang="ru-RU" sz="1600" dirty="0" err="1"/>
              <a:t>жылуөткізгіштік</a:t>
            </a:r>
            <a:r>
              <a:rPr lang="ru-RU" sz="1600" dirty="0"/>
              <a:t> </a:t>
            </a:r>
            <a:r>
              <a:rPr lang="ru-RU" sz="1600" dirty="0" err="1"/>
              <a:t>есебінен</a:t>
            </a:r>
            <a:r>
              <a:rPr lang="ru-RU" sz="1600" dirty="0"/>
              <a:t> </a:t>
            </a:r>
            <a:r>
              <a:rPr lang="ru-RU" sz="1600" dirty="0" err="1"/>
              <a:t>қыздырылады</a:t>
            </a:r>
            <a:r>
              <a:rPr lang="ru-RU" sz="1600" dirty="0"/>
              <a:t>. </a:t>
            </a:r>
          </a:p>
        </p:txBody>
      </p:sp>
    </p:spTree>
    <p:extLst>
      <p:ext uri="{BB962C8B-B14F-4D97-AF65-F5344CB8AC3E}">
        <p14:creationId xmlns:p14="http://schemas.microsoft.com/office/powerpoint/2010/main" val="29105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7</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97434" y="1412776"/>
            <a:ext cx="85491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ru-RU" sz="1400" b="1" i="1" dirty="0" err="1"/>
              <a:t>Кедергілік</a:t>
            </a:r>
            <a:r>
              <a:rPr lang="ru-RU" sz="1400" b="1" i="1" dirty="0"/>
              <a:t> </a:t>
            </a:r>
            <a:r>
              <a:rPr lang="ru-RU" sz="1400" b="1" i="1" dirty="0" err="1"/>
              <a:t>пештердің</a:t>
            </a:r>
            <a:r>
              <a:rPr lang="ru-RU" sz="1400" b="1" i="1" dirty="0"/>
              <a:t> </a:t>
            </a:r>
            <a:r>
              <a:rPr lang="ru-RU" sz="1400" b="1" i="1" dirty="0" err="1"/>
              <a:t>жұмыс</a:t>
            </a:r>
            <a:r>
              <a:rPr lang="ru-RU" sz="1400" b="1" i="1" dirty="0"/>
              <a:t> </a:t>
            </a:r>
            <a:r>
              <a:rPr lang="ru-RU" sz="1400" b="1" i="1" dirty="0" err="1"/>
              <a:t>істеу</a:t>
            </a:r>
            <a:r>
              <a:rPr lang="ru-RU" sz="1400" b="1" i="1" dirty="0"/>
              <a:t> </a:t>
            </a:r>
            <a:r>
              <a:rPr lang="ru-RU" sz="1400" b="1" i="1" dirty="0" err="1"/>
              <a:t>принципі</a:t>
            </a:r>
            <a:r>
              <a:rPr lang="ru-RU" sz="1400" dirty="0"/>
              <a:t> ток </a:t>
            </a:r>
            <a:r>
              <a:rPr lang="ru-RU" sz="1400" dirty="0" err="1"/>
              <a:t>өткізгіштен</a:t>
            </a:r>
            <a:r>
              <a:rPr lang="ru-RU" sz="1400" dirty="0"/>
              <a:t> </a:t>
            </a:r>
            <a:r>
              <a:rPr lang="ru-RU" sz="1400" dirty="0" err="1"/>
              <a:t>өткен</a:t>
            </a:r>
            <a:r>
              <a:rPr lang="ru-RU" sz="1400" dirty="0"/>
              <a:t> </a:t>
            </a:r>
            <a:r>
              <a:rPr lang="ru-RU" sz="1400" dirty="0" err="1"/>
              <a:t>кезде</a:t>
            </a:r>
            <a:r>
              <a:rPr lang="ru-RU" sz="1400" dirty="0"/>
              <a:t> </a:t>
            </a:r>
            <a:r>
              <a:rPr lang="ru-RU" sz="1400" dirty="0" err="1"/>
              <a:t>онда</a:t>
            </a:r>
            <a:r>
              <a:rPr lang="ru-RU" sz="1400" dirty="0"/>
              <a:t> </a:t>
            </a:r>
            <a:r>
              <a:rPr lang="ru-RU" sz="1400" dirty="0" err="1"/>
              <a:t>жылу</a:t>
            </a:r>
            <a:r>
              <a:rPr lang="ru-RU" sz="1400" dirty="0"/>
              <a:t> </a:t>
            </a:r>
            <a:r>
              <a:rPr lang="ru-RU" sz="1400" dirty="0" err="1"/>
              <a:t>пайда</a:t>
            </a:r>
            <a:r>
              <a:rPr lang="ru-RU" sz="1400" dirty="0"/>
              <a:t> </a:t>
            </a:r>
            <a:r>
              <a:rPr lang="ru-RU" sz="1400" dirty="0" err="1"/>
              <a:t>болатындығына</a:t>
            </a:r>
            <a:r>
              <a:rPr lang="ru-RU" sz="1400" dirty="0"/>
              <a:t> </a:t>
            </a:r>
            <a:r>
              <a:rPr lang="ru-RU" sz="1400" dirty="0" err="1"/>
              <a:t>негізделген</a:t>
            </a:r>
            <a:r>
              <a:rPr lang="ru-RU" sz="1400" dirty="0"/>
              <a:t>. </a:t>
            </a:r>
          </a:p>
          <a:p>
            <a:pPr lvl="0"/>
            <a:r>
              <a:rPr lang="ru-RU" sz="1400" dirty="0"/>
              <a:t>Джоуль-</a:t>
            </a:r>
            <a:r>
              <a:rPr lang="ru-RU" sz="1400" dirty="0" err="1"/>
              <a:t>Ленц</a:t>
            </a:r>
            <a:r>
              <a:rPr lang="ru-RU" sz="1400" dirty="0"/>
              <a:t> </a:t>
            </a:r>
            <a:r>
              <a:rPr lang="ru-RU" sz="1400" dirty="0" err="1"/>
              <a:t>заңына</a:t>
            </a:r>
            <a:r>
              <a:rPr lang="ru-RU" sz="1400" dirty="0"/>
              <a:t> </a:t>
            </a:r>
            <a:r>
              <a:rPr lang="ru-RU" sz="1400" dirty="0" err="1"/>
              <a:t>сәйкес</a:t>
            </a:r>
            <a:r>
              <a:rPr lang="ru-RU" sz="1400" dirty="0"/>
              <a:t> </a:t>
            </a:r>
            <a:r>
              <a:rPr lang="ru-RU" sz="1400" dirty="0" err="1"/>
              <a:t>өткізгіште</a:t>
            </a:r>
            <a:r>
              <a:rPr lang="ru-RU" sz="1400" dirty="0"/>
              <a:t> </a:t>
            </a:r>
            <a:r>
              <a:rPr lang="ru-RU" sz="1400" dirty="0" err="1"/>
              <a:t>бөлінетін</a:t>
            </a:r>
            <a:r>
              <a:rPr lang="ru-RU" sz="1400" dirty="0"/>
              <a:t> </a:t>
            </a:r>
            <a:r>
              <a:rPr lang="ru-RU" sz="1400" dirty="0" err="1"/>
              <a:t>жылу</a:t>
            </a:r>
            <a:r>
              <a:rPr lang="ru-RU" sz="1400" dirty="0"/>
              <a:t> </a:t>
            </a:r>
            <a:r>
              <a:rPr lang="ru-RU" sz="1400" dirty="0" err="1"/>
              <a:t>мөлшері</a:t>
            </a:r>
            <a:r>
              <a:rPr lang="ru-RU" sz="1400" dirty="0"/>
              <a:t> ток </a:t>
            </a:r>
            <a:r>
              <a:rPr lang="ru-RU" sz="1400" dirty="0" err="1"/>
              <a:t>күшінің</a:t>
            </a:r>
            <a:r>
              <a:rPr lang="ru-RU" sz="1400" dirty="0"/>
              <a:t> </a:t>
            </a:r>
            <a:r>
              <a:rPr lang="ru-RU" sz="1400" dirty="0" err="1"/>
              <a:t>квадратына</a:t>
            </a:r>
            <a:r>
              <a:rPr lang="ru-RU" sz="1400" dirty="0"/>
              <a:t>, </a:t>
            </a:r>
            <a:r>
              <a:rPr lang="ru-RU" sz="1400" dirty="0" err="1"/>
              <a:t>өткізгіштің</a:t>
            </a:r>
            <a:r>
              <a:rPr lang="ru-RU" sz="1400" dirty="0"/>
              <a:t> </a:t>
            </a:r>
            <a:r>
              <a:rPr lang="ru-RU" sz="1400" dirty="0" err="1"/>
              <a:t>кедергісіне</a:t>
            </a:r>
            <a:r>
              <a:rPr lang="ru-RU" sz="1400" dirty="0"/>
              <a:t> </a:t>
            </a:r>
            <a:r>
              <a:rPr lang="ru-RU" sz="1400" dirty="0" err="1"/>
              <a:t>және</a:t>
            </a:r>
            <a:r>
              <a:rPr lang="ru-RU" sz="1400" dirty="0"/>
              <a:t> </a:t>
            </a:r>
            <a:r>
              <a:rPr lang="ru-RU" sz="1400" dirty="0" err="1"/>
              <a:t>тоқтың</a:t>
            </a:r>
            <a:r>
              <a:rPr lang="ru-RU" sz="1400" dirty="0"/>
              <a:t> </a:t>
            </a:r>
            <a:r>
              <a:rPr lang="ru-RU" sz="1400" dirty="0" err="1"/>
              <a:t>өту</a:t>
            </a:r>
            <a:r>
              <a:rPr lang="ru-RU" sz="1400" dirty="0"/>
              <a:t> </a:t>
            </a:r>
            <a:r>
              <a:rPr lang="ru-RU" sz="1400" dirty="0" err="1"/>
              <a:t>уақытына</a:t>
            </a:r>
            <a:r>
              <a:rPr lang="ru-RU" sz="1400" dirty="0"/>
              <a:t> </a:t>
            </a:r>
            <a:r>
              <a:rPr lang="ru-RU" sz="1400" dirty="0" err="1"/>
              <a:t>пропорционал</a:t>
            </a:r>
            <a:r>
              <a:rPr lang="ru-RU" sz="1400" dirty="0"/>
              <a:t>.</a:t>
            </a:r>
          </a:p>
          <a:p>
            <a:pPr lvl="0"/>
            <a:r>
              <a:rPr lang="ru-RU" sz="1400" dirty="0"/>
              <a:t> </a:t>
            </a:r>
            <a:r>
              <a:rPr lang="ru-RU" sz="1400" dirty="0" err="1"/>
              <a:t>Ағымдағы</a:t>
            </a:r>
            <a:r>
              <a:rPr lang="ru-RU" sz="1400" dirty="0"/>
              <a:t> </a:t>
            </a:r>
            <a:r>
              <a:rPr lang="ru-RU" sz="1400" dirty="0" err="1"/>
              <a:t>тоқ</a:t>
            </a:r>
            <a:r>
              <a:rPr lang="ru-RU" sz="1400" dirty="0"/>
              <a:t> </a:t>
            </a:r>
            <a:r>
              <a:rPr lang="ru-RU" sz="1400" dirty="0" err="1"/>
              <a:t>күші</a:t>
            </a:r>
            <a:r>
              <a:rPr lang="ru-RU" sz="1400" dirty="0"/>
              <a:t> мен </a:t>
            </a:r>
            <a:r>
              <a:rPr lang="ru-RU" sz="1400" dirty="0" err="1"/>
              <a:t>кедергінің</a:t>
            </a:r>
            <a:r>
              <a:rPr lang="ru-RU" sz="1400" dirty="0"/>
              <a:t> </a:t>
            </a:r>
            <a:r>
              <a:rPr lang="ru-RU" sz="1400" dirty="0" err="1"/>
              <a:t>белгілі</a:t>
            </a:r>
            <a:r>
              <a:rPr lang="ru-RU" sz="1400" dirty="0"/>
              <a:t> </a:t>
            </a:r>
            <a:r>
              <a:rPr lang="ru-RU" sz="1400" dirty="0" err="1"/>
              <a:t>бір</a:t>
            </a:r>
            <a:r>
              <a:rPr lang="ru-RU" sz="1400" dirty="0"/>
              <a:t> </a:t>
            </a:r>
            <a:r>
              <a:rPr lang="ru-RU" sz="1400" dirty="0" err="1"/>
              <a:t>мәндерін</a:t>
            </a:r>
            <a:r>
              <a:rPr lang="ru-RU" sz="1400" dirty="0"/>
              <a:t> </a:t>
            </a:r>
            <a:r>
              <a:rPr lang="ru-RU" sz="1400" dirty="0" err="1"/>
              <a:t>таңдау</a:t>
            </a:r>
            <a:r>
              <a:rPr lang="ru-RU" sz="1400" dirty="0"/>
              <a:t> </a:t>
            </a:r>
            <a:r>
              <a:rPr lang="ru-RU" sz="1400" dirty="0" err="1"/>
              <a:t>арқылы</a:t>
            </a:r>
            <a:r>
              <a:rPr lang="ru-RU" sz="1400" dirty="0"/>
              <a:t> </a:t>
            </a:r>
            <a:r>
              <a:rPr lang="ru-RU" sz="1400" dirty="0" err="1"/>
              <a:t>біз</a:t>
            </a:r>
            <a:r>
              <a:rPr lang="ru-RU" sz="1400" dirty="0"/>
              <a:t> </a:t>
            </a:r>
            <a:r>
              <a:rPr lang="ru-RU" sz="1400" dirty="0" err="1"/>
              <a:t>металдарды</a:t>
            </a:r>
            <a:r>
              <a:rPr lang="ru-RU" sz="1400" dirty="0"/>
              <a:t> </a:t>
            </a:r>
            <a:r>
              <a:rPr lang="ru-RU" sz="1400" dirty="0" err="1"/>
              <a:t>балқытуға</a:t>
            </a:r>
            <a:r>
              <a:rPr lang="ru-RU" sz="1400" dirty="0"/>
              <a:t> </a:t>
            </a:r>
            <a:r>
              <a:rPr lang="ru-RU" sz="1400" dirty="0" err="1"/>
              <a:t>жеткілікті</a:t>
            </a:r>
            <a:r>
              <a:rPr lang="ru-RU" sz="1400" dirty="0"/>
              <a:t> </a:t>
            </a:r>
            <a:r>
              <a:rPr lang="ru-RU" sz="1400" dirty="0" err="1"/>
              <a:t>қуат</a:t>
            </a:r>
            <a:r>
              <a:rPr lang="ru-RU" sz="1400" dirty="0"/>
              <a:t> ала </a:t>
            </a:r>
            <a:r>
              <a:rPr lang="ru-RU" sz="1400" dirty="0" err="1"/>
              <a:t>аламыз</a:t>
            </a:r>
            <a:r>
              <a:rPr lang="ru-RU" sz="1400" dirty="0"/>
              <a:t>.</a:t>
            </a:r>
          </a:p>
          <a:p>
            <a:pPr lvl="0"/>
            <a:endParaRPr lang="kk-KZ" sz="1400" dirty="0"/>
          </a:p>
          <a:p>
            <a:pPr lvl="0" algn="ctr"/>
            <a:r>
              <a:rPr lang="ru-RU" sz="1400" dirty="0"/>
              <a:t>Джоуль-</a:t>
            </a:r>
            <a:r>
              <a:rPr lang="ru-RU" sz="1400" dirty="0" err="1"/>
              <a:t>Ленц</a:t>
            </a:r>
            <a:r>
              <a:rPr lang="ru-RU" sz="1400" dirty="0"/>
              <a:t> </a:t>
            </a:r>
            <a:r>
              <a:rPr lang="ru-RU" sz="1400" dirty="0" err="1"/>
              <a:t>заңы</a:t>
            </a:r>
            <a:r>
              <a:rPr lang="en-US" sz="1400" dirty="0"/>
              <a:t>   </a:t>
            </a:r>
            <a:r>
              <a:rPr lang="en-US" sz="1400" b="1" dirty="0">
                <a:solidFill>
                  <a:srgbClr val="FF0000"/>
                </a:solidFill>
              </a:rPr>
              <a:t>Q=I</a:t>
            </a:r>
            <a:r>
              <a:rPr lang="en-US" sz="1400" b="1" baseline="30000" dirty="0">
                <a:solidFill>
                  <a:srgbClr val="FF0000"/>
                </a:solidFill>
              </a:rPr>
              <a:t>2</a:t>
            </a:r>
            <a:r>
              <a:rPr lang="en-US" sz="1400" b="1" dirty="0">
                <a:solidFill>
                  <a:srgbClr val="FF0000"/>
                </a:solidFill>
              </a:rPr>
              <a:t> R t</a:t>
            </a:r>
            <a:endParaRPr lang="ru-RU" sz="1400" b="1" baseline="30000" dirty="0">
              <a:solidFill>
                <a:srgbClr val="FF0000"/>
              </a:solidFill>
            </a:endParaRPr>
          </a:p>
          <a:p>
            <a:pPr marL="285750" indent="-285750" algn="just">
              <a:buFont typeface="Wingdings" pitchFamily="2" charset="2"/>
              <a:buChar char="Ø"/>
            </a:pPr>
            <a:endParaRPr lang="ru-RU" sz="1400"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1800" y="23844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1. </a:t>
            </a:r>
            <a:r>
              <a:rPr lang="ru-RU" sz="2800" b="1" dirty="0" err="1"/>
              <a:t>Кедергілік</a:t>
            </a:r>
            <a:r>
              <a:rPr lang="ru-RU" sz="2800" b="1" dirty="0"/>
              <a:t> </a:t>
            </a:r>
            <a:r>
              <a:rPr lang="ru-RU" sz="2800" b="1" dirty="0" err="1"/>
              <a:t>пештердің</a:t>
            </a:r>
            <a:r>
              <a:rPr lang="ru-RU" sz="2800" b="1" dirty="0"/>
              <a:t> </a:t>
            </a:r>
            <a:r>
              <a:rPr lang="ru-RU" sz="2800" b="1" dirty="0" err="1"/>
              <a:t>жұмыс</a:t>
            </a:r>
            <a:r>
              <a:rPr lang="ru-RU" sz="2800" b="1" dirty="0"/>
              <a:t> </a:t>
            </a:r>
            <a:r>
              <a:rPr lang="ru-RU" sz="2800" b="1" dirty="0" err="1"/>
              <a:t>істеу</a:t>
            </a:r>
            <a:r>
              <a:rPr lang="ru-RU" sz="2800" b="1" dirty="0"/>
              <a:t> </a:t>
            </a:r>
            <a:r>
              <a:rPr lang="ru-RU" sz="2800" b="1" dirty="0" err="1"/>
              <a:t>принципі</a:t>
            </a:r>
            <a:endParaRPr lang="ru-RU" sz="2800" b="1" dirty="0"/>
          </a:p>
        </p:txBody>
      </p:sp>
    </p:spTree>
    <p:extLst>
      <p:ext uri="{BB962C8B-B14F-4D97-AF65-F5344CB8AC3E}">
        <p14:creationId xmlns:p14="http://schemas.microsoft.com/office/powerpoint/2010/main" val="39908668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8</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97434" y="1124744"/>
            <a:ext cx="854913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dirty="0" err="1"/>
              <a:t>Кедергілік</a:t>
            </a:r>
            <a:r>
              <a:rPr lang="ru-RU" dirty="0"/>
              <a:t> </a:t>
            </a:r>
            <a:r>
              <a:rPr lang="ru-RU" dirty="0" err="1"/>
              <a:t>элементі</a:t>
            </a:r>
            <a:r>
              <a:rPr lang="ru-RU" dirty="0"/>
              <a:t> </a:t>
            </a:r>
            <a:r>
              <a:rPr lang="ru-RU" dirty="0" err="1"/>
              <a:t>арнайы</a:t>
            </a:r>
            <a:r>
              <a:rPr lang="ru-RU" dirty="0"/>
              <a:t> </a:t>
            </a:r>
            <a:r>
              <a:rPr lang="ru-RU" dirty="0" err="1"/>
              <a:t>өткізгіш</a:t>
            </a:r>
            <a:r>
              <a:rPr lang="ru-RU" dirty="0"/>
              <a:t> </a:t>
            </a:r>
            <a:r>
              <a:rPr lang="ru-RU" dirty="0" err="1"/>
              <a:t>немесе</a:t>
            </a:r>
            <a:r>
              <a:rPr lang="ru-RU" dirty="0"/>
              <a:t> </a:t>
            </a:r>
            <a:r>
              <a:rPr lang="ru-RU" dirty="0" err="1"/>
              <a:t>тікелей</a:t>
            </a:r>
            <a:r>
              <a:rPr lang="ru-RU" dirty="0"/>
              <a:t> </a:t>
            </a:r>
            <a:r>
              <a:rPr lang="ru-RU" dirty="0" err="1"/>
              <a:t>қыздырылған</a:t>
            </a:r>
            <a:r>
              <a:rPr lang="ru-RU" dirty="0"/>
              <a:t> </a:t>
            </a:r>
            <a:r>
              <a:rPr lang="ru-RU" dirty="0" err="1"/>
              <a:t>дене</a:t>
            </a:r>
            <a:r>
              <a:rPr lang="ru-RU" dirty="0"/>
              <a:t> </a:t>
            </a:r>
            <a:r>
              <a:rPr lang="ru-RU" dirty="0" err="1"/>
              <a:t>болуы</a:t>
            </a:r>
            <a:r>
              <a:rPr lang="ru-RU" dirty="0"/>
              <a:t> </a:t>
            </a:r>
            <a:r>
              <a:rPr lang="ru-RU" dirty="0" err="1"/>
              <a:t>мүмкін</a:t>
            </a:r>
            <a:r>
              <a:rPr lang="ru-RU" dirty="0"/>
              <a:t>. </a:t>
            </a:r>
            <a:endParaRPr lang="en-US" dirty="0"/>
          </a:p>
          <a:p>
            <a:pPr algn="just"/>
            <a:r>
              <a:rPr lang="ru-RU" dirty="0" err="1"/>
              <a:t>Қыздырылатын</a:t>
            </a:r>
            <a:r>
              <a:rPr lang="ru-RU" dirty="0"/>
              <a:t> </a:t>
            </a:r>
            <a:r>
              <a:rPr lang="ru-RU" dirty="0" err="1"/>
              <a:t>корпустың</a:t>
            </a:r>
            <a:r>
              <a:rPr lang="ru-RU" dirty="0"/>
              <a:t> </a:t>
            </a:r>
            <a:r>
              <a:rPr lang="ru-RU" dirty="0" err="1"/>
              <a:t>өзі</a:t>
            </a:r>
            <a:r>
              <a:rPr lang="ru-RU" dirty="0"/>
              <a:t> </a:t>
            </a:r>
            <a:r>
              <a:rPr lang="ru-RU" dirty="0" err="1"/>
              <a:t>кедергілік</a:t>
            </a:r>
            <a:r>
              <a:rPr lang="ru-RU" dirty="0"/>
              <a:t> элемент </a:t>
            </a:r>
            <a:r>
              <a:rPr lang="ru-RU" dirty="0" err="1"/>
              <a:t>болып</a:t>
            </a:r>
            <a:r>
              <a:rPr lang="ru-RU" dirty="0"/>
              <a:t> </a:t>
            </a:r>
            <a:r>
              <a:rPr lang="ru-RU" dirty="0" err="1"/>
              <a:t>табылатын</a:t>
            </a:r>
            <a:r>
              <a:rPr lang="ru-RU" dirty="0"/>
              <a:t> </a:t>
            </a:r>
            <a:r>
              <a:rPr lang="ru-RU" i="1" dirty="0" err="1"/>
              <a:t>қондырғыларды</a:t>
            </a:r>
            <a:r>
              <a:rPr lang="ru-RU" i="1" dirty="0"/>
              <a:t> </a:t>
            </a:r>
            <a:r>
              <a:rPr lang="ru-RU" b="1" i="1" u="sng" dirty="0" err="1">
                <a:solidFill>
                  <a:srgbClr val="1124AF"/>
                </a:solidFill>
              </a:rPr>
              <a:t>тікелей</a:t>
            </a:r>
            <a:r>
              <a:rPr lang="ru-RU" b="1" i="1" u="sng" dirty="0">
                <a:solidFill>
                  <a:srgbClr val="1124AF"/>
                </a:solidFill>
              </a:rPr>
              <a:t> </a:t>
            </a:r>
            <a:r>
              <a:rPr lang="ru-RU" b="1" i="1" u="sng" dirty="0" err="1">
                <a:solidFill>
                  <a:srgbClr val="1124AF"/>
                </a:solidFill>
              </a:rPr>
              <a:t>қыздыратын</a:t>
            </a:r>
            <a:r>
              <a:rPr lang="ru-RU" b="1" i="1" u="sng" dirty="0">
                <a:solidFill>
                  <a:srgbClr val="1124AF"/>
                </a:solidFill>
              </a:rPr>
              <a:t> </a:t>
            </a:r>
            <a:r>
              <a:rPr lang="ru-RU" b="1" i="1" u="sng" dirty="0" err="1">
                <a:solidFill>
                  <a:srgbClr val="1124AF"/>
                </a:solidFill>
              </a:rPr>
              <a:t>кедергілік</a:t>
            </a:r>
            <a:r>
              <a:rPr lang="ru-RU" b="1" i="1" u="sng" dirty="0">
                <a:solidFill>
                  <a:srgbClr val="1124AF"/>
                </a:solidFill>
              </a:rPr>
              <a:t> </a:t>
            </a:r>
            <a:r>
              <a:rPr lang="ru-RU" b="1" i="1" u="sng" dirty="0" err="1">
                <a:solidFill>
                  <a:srgbClr val="1124AF"/>
                </a:solidFill>
              </a:rPr>
              <a:t>пештер</a:t>
            </a:r>
            <a:r>
              <a:rPr lang="ru-RU" dirty="0"/>
              <a:t> </a:t>
            </a:r>
            <a:r>
              <a:rPr lang="ru-RU" dirty="0" err="1"/>
              <a:t>деп</a:t>
            </a:r>
            <a:r>
              <a:rPr lang="ru-RU" dirty="0"/>
              <a:t> </a:t>
            </a:r>
            <a:r>
              <a:rPr lang="ru-RU" dirty="0" err="1"/>
              <a:t>атайды</a:t>
            </a:r>
            <a:r>
              <a:rPr lang="ru-RU" dirty="0"/>
              <a:t> .</a:t>
            </a:r>
          </a:p>
          <a:p>
            <a:pPr algn="just"/>
            <a:r>
              <a:rPr lang="ru-RU" dirty="0" err="1"/>
              <a:t>Бірақ</a:t>
            </a:r>
            <a:r>
              <a:rPr lang="ru-RU" dirty="0"/>
              <a:t> </a:t>
            </a:r>
            <a:r>
              <a:rPr lang="ru-RU" dirty="0" err="1"/>
              <a:t>металдың</a:t>
            </a:r>
            <a:r>
              <a:rPr lang="ru-RU" dirty="0"/>
              <a:t> </a:t>
            </a:r>
            <a:r>
              <a:rPr lang="ru-RU" dirty="0" err="1"/>
              <a:t>кедергісі</a:t>
            </a:r>
            <a:r>
              <a:rPr lang="ru-RU" dirty="0"/>
              <a:t> </a:t>
            </a:r>
            <a:r>
              <a:rPr lang="ru-RU" dirty="0" err="1"/>
              <a:t>әдетте</a:t>
            </a:r>
            <a:r>
              <a:rPr lang="ru-RU" dirty="0"/>
              <a:t> аз </a:t>
            </a:r>
            <a:r>
              <a:rPr lang="ru-RU" dirty="0" err="1"/>
              <a:t>және</a:t>
            </a:r>
            <a:r>
              <a:rPr lang="ru-RU" dirty="0"/>
              <a:t> </a:t>
            </a:r>
            <a:r>
              <a:rPr lang="ru-RU" dirty="0" err="1"/>
              <a:t>онда</a:t>
            </a:r>
            <a:r>
              <a:rPr lang="ru-RU" dirty="0"/>
              <a:t> </a:t>
            </a:r>
            <a:r>
              <a:rPr lang="ru-RU" dirty="0" err="1"/>
              <a:t>қажетті</a:t>
            </a:r>
            <a:r>
              <a:rPr lang="ru-RU" dirty="0"/>
              <a:t> </a:t>
            </a:r>
            <a:r>
              <a:rPr lang="ru-RU" dirty="0" err="1"/>
              <a:t>қуатты</a:t>
            </a:r>
            <a:r>
              <a:rPr lang="ru-RU" dirty="0"/>
              <a:t> </a:t>
            </a:r>
            <a:r>
              <a:rPr lang="ru-RU" dirty="0" err="1"/>
              <a:t>босату</a:t>
            </a:r>
            <a:r>
              <a:rPr lang="ru-RU" dirty="0"/>
              <a:t> </a:t>
            </a:r>
            <a:r>
              <a:rPr lang="ru-RU" dirty="0" err="1"/>
              <a:t>үшін</a:t>
            </a:r>
            <a:r>
              <a:rPr lang="ru-RU" dirty="0"/>
              <a:t> </a:t>
            </a:r>
            <a:r>
              <a:rPr lang="ru-RU" dirty="0" err="1"/>
              <a:t>жеткіліксіз</a:t>
            </a:r>
            <a:r>
              <a:rPr lang="ru-RU" dirty="0"/>
              <a:t>. </a:t>
            </a:r>
            <a:r>
              <a:rPr lang="ru-RU" dirty="0" err="1"/>
              <a:t>Сондықтан</a:t>
            </a:r>
            <a:r>
              <a:rPr lang="ru-RU" dirty="0"/>
              <a:t> </a:t>
            </a:r>
            <a:r>
              <a:rPr lang="ru-RU" dirty="0" err="1"/>
              <a:t>металдарды</a:t>
            </a:r>
            <a:r>
              <a:rPr lang="ru-RU" dirty="0"/>
              <a:t> </a:t>
            </a:r>
            <a:r>
              <a:rPr lang="ru-RU" dirty="0" err="1"/>
              <a:t>балқыту</a:t>
            </a:r>
            <a:r>
              <a:rPr lang="ru-RU" dirty="0"/>
              <a:t> </a:t>
            </a:r>
            <a:r>
              <a:rPr lang="ru-RU" dirty="0" err="1"/>
              <a:t>үшін</a:t>
            </a:r>
            <a:r>
              <a:rPr lang="ru-RU" dirty="0"/>
              <a:t> </a:t>
            </a:r>
            <a:r>
              <a:rPr lang="ru-RU" b="1" i="1" u="sng" dirty="0" err="1">
                <a:solidFill>
                  <a:srgbClr val="1124AF"/>
                </a:solidFill>
              </a:rPr>
              <a:t>жанама</a:t>
            </a:r>
            <a:r>
              <a:rPr lang="ru-RU" b="1" i="1" u="sng" dirty="0">
                <a:solidFill>
                  <a:srgbClr val="1124AF"/>
                </a:solidFill>
              </a:rPr>
              <a:t> </a:t>
            </a:r>
            <a:r>
              <a:rPr lang="ru-RU" b="1" i="1" u="sng" dirty="0" err="1">
                <a:solidFill>
                  <a:srgbClr val="1124AF"/>
                </a:solidFill>
              </a:rPr>
              <a:t>қыздыратын</a:t>
            </a:r>
            <a:r>
              <a:rPr lang="ru-RU" b="1" i="1" u="sng" dirty="0">
                <a:solidFill>
                  <a:srgbClr val="1124AF"/>
                </a:solidFill>
              </a:rPr>
              <a:t> </a:t>
            </a:r>
            <a:r>
              <a:rPr lang="ru-RU" b="1" i="1" u="sng" dirty="0" err="1">
                <a:solidFill>
                  <a:srgbClr val="1124AF"/>
                </a:solidFill>
              </a:rPr>
              <a:t>кедергілік</a:t>
            </a:r>
            <a:r>
              <a:rPr lang="ru-RU" b="1" i="1" u="sng" dirty="0">
                <a:solidFill>
                  <a:srgbClr val="1124AF"/>
                </a:solidFill>
              </a:rPr>
              <a:t> </a:t>
            </a:r>
            <a:r>
              <a:rPr lang="ru-RU" b="1" i="1" u="sng" dirty="0" err="1">
                <a:solidFill>
                  <a:srgbClr val="1124AF"/>
                </a:solidFill>
              </a:rPr>
              <a:t>пештер</a:t>
            </a:r>
            <a:r>
              <a:rPr lang="ru-RU" dirty="0"/>
              <a:t> </a:t>
            </a:r>
            <a:r>
              <a:rPr lang="ru-RU" dirty="0" err="1"/>
              <a:t>қолданылады</a:t>
            </a:r>
            <a:r>
              <a:rPr lang="ru-RU" dirty="0"/>
              <a:t>, </a:t>
            </a:r>
            <a:r>
              <a:rPr lang="ru-RU" dirty="0" err="1"/>
              <a:t>онда</a:t>
            </a:r>
            <a:r>
              <a:rPr lang="ru-RU" dirty="0"/>
              <a:t> </a:t>
            </a:r>
            <a:r>
              <a:rPr lang="ru-RU" dirty="0" err="1"/>
              <a:t>жылу</a:t>
            </a:r>
            <a:r>
              <a:rPr lang="ru-RU" dirty="0"/>
              <a:t> </a:t>
            </a:r>
            <a:r>
              <a:rPr lang="ru-RU" dirty="0" err="1"/>
              <a:t>арнайы</a:t>
            </a:r>
            <a:r>
              <a:rPr lang="ru-RU" dirty="0"/>
              <a:t> </a:t>
            </a:r>
            <a:r>
              <a:rPr lang="ru-RU" dirty="0" err="1"/>
              <a:t>өткізгіште</a:t>
            </a:r>
            <a:r>
              <a:rPr lang="ru-RU" dirty="0"/>
              <a:t> </a:t>
            </a:r>
            <a:r>
              <a:rPr lang="ru-RU" dirty="0" err="1"/>
              <a:t>бөлініп</a:t>
            </a:r>
            <a:r>
              <a:rPr lang="ru-RU" dirty="0"/>
              <a:t>, </a:t>
            </a:r>
            <a:r>
              <a:rPr lang="ru-RU" dirty="0" err="1"/>
              <a:t>одан</a:t>
            </a:r>
            <a:r>
              <a:rPr lang="ru-RU" dirty="0"/>
              <a:t> </a:t>
            </a:r>
            <a:r>
              <a:rPr lang="ru-RU" dirty="0" err="1"/>
              <a:t>металға</a:t>
            </a:r>
            <a:r>
              <a:rPr lang="ru-RU" dirty="0"/>
              <a:t> </a:t>
            </a:r>
            <a:r>
              <a:rPr lang="ru-RU" dirty="0" err="1"/>
              <a:t>ауысады</a:t>
            </a:r>
            <a:r>
              <a:rPr lang="ru-RU" dirty="0"/>
              <a:t>.</a:t>
            </a:r>
          </a:p>
          <a:p>
            <a:pPr algn="just"/>
            <a:r>
              <a:rPr lang="ru-RU" dirty="0" err="1"/>
              <a:t>Бұл</a:t>
            </a:r>
            <a:r>
              <a:rPr lang="ru-RU" dirty="0"/>
              <a:t> </a:t>
            </a:r>
            <a:r>
              <a:rPr lang="ru-RU" dirty="0" err="1"/>
              <a:t>қондырғылардағы</a:t>
            </a:r>
            <a:r>
              <a:rPr lang="ru-RU" dirty="0"/>
              <a:t> </a:t>
            </a:r>
            <a:r>
              <a:rPr lang="ru-RU" dirty="0" err="1">
                <a:solidFill>
                  <a:srgbClr val="C00000"/>
                </a:solidFill>
              </a:rPr>
              <a:t>кедергі</a:t>
            </a:r>
            <a:r>
              <a:rPr lang="ru-RU" dirty="0">
                <a:solidFill>
                  <a:srgbClr val="C00000"/>
                </a:solidFill>
              </a:rPr>
              <a:t> </a:t>
            </a:r>
            <a:r>
              <a:rPr lang="ru-RU" dirty="0" err="1">
                <a:solidFill>
                  <a:srgbClr val="C00000"/>
                </a:solidFill>
              </a:rPr>
              <a:t>элементі</a:t>
            </a:r>
            <a:r>
              <a:rPr lang="ru-RU" dirty="0">
                <a:solidFill>
                  <a:srgbClr val="C00000"/>
                </a:solidFill>
              </a:rPr>
              <a:t> </a:t>
            </a:r>
            <a:r>
              <a:rPr lang="ru-RU" dirty="0"/>
              <a:t>- </a:t>
            </a:r>
            <a:r>
              <a:rPr lang="ru-RU" dirty="0" err="1">
                <a:solidFill>
                  <a:srgbClr val="C00000"/>
                </a:solidFill>
              </a:rPr>
              <a:t>балқытылған</a:t>
            </a:r>
            <a:r>
              <a:rPr lang="ru-RU" dirty="0">
                <a:solidFill>
                  <a:srgbClr val="C00000"/>
                </a:solidFill>
              </a:rPr>
              <a:t> шлак </a:t>
            </a:r>
            <a:r>
              <a:rPr lang="ru-RU" dirty="0" err="1">
                <a:solidFill>
                  <a:srgbClr val="C00000"/>
                </a:solidFill>
              </a:rPr>
              <a:t>ваннасы</a:t>
            </a:r>
            <a:r>
              <a:rPr lang="ru-RU" dirty="0">
                <a:solidFill>
                  <a:srgbClr val="C00000"/>
                </a:solidFill>
              </a:rPr>
              <a:t>.</a:t>
            </a:r>
            <a:r>
              <a:rPr lang="ru-RU" dirty="0"/>
              <a:t> </a:t>
            </a:r>
          </a:p>
          <a:p>
            <a:pPr algn="just"/>
            <a:r>
              <a:rPr lang="ru-RU" dirty="0" err="1"/>
              <a:t>Тоқтың</a:t>
            </a:r>
            <a:r>
              <a:rPr lang="ru-RU" dirty="0"/>
              <a:t> </a:t>
            </a:r>
            <a:r>
              <a:rPr lang="ru-RU" dirty="0" err="1"/>
              <a:t>өтуімен</a:t>
            </a:r>
            <a:r>
              <a:rPr lang="ru-RU" dirty="0"/>
              <a:t> </a:t>
            </a:r>
            <a:r>
              <a:rPr lang="ru-RU" dirty="0" err="1"/>
              <a:t>электр</a:t>
            </a:r>
            <a:r>
              <a:rPr lang="ru-RU" dirty="0"/>
              <a:t> </a:t>
            </a:r>
            <a:r>
              <a:rPr lang="ru-RU" dirty="0" err="1"/>
              <a:t>кедергісі</a:t>
            </a:r>
            <a:r>
              <a:rPr lang="ru-RU" dirty="0"/>
              <a:t> </a:t>
            </a:r>
            <a:r>
              <a:rPr lang="ru-RU" dirty="0" err="1"/>
              <a:t>жоғары</a:t>
            </a:r>
            <a:r>
              <a:rPr lang="ru-RU" dirty="0"/>
              <a:t> шлак </a:t>
            </a:r>
            <a:r>
              <a:rPr lang="ru-RU" dirty="0" err="1"/>
              <a:t>қатты</a:t>
            </a:r>
            <a:r>
              <a:rPr lang="ru-RU" dirty="0"/>
              <a:t> </a:t>
            </a:r>
            <a:r>
              <a:rPr lang="ru-RU" dirty="0" err="1"/>
              <a:t>қызады</a:t>
            </a:r>
            <a:r>
              <a:rPr lang="ru-RU" dirty="0"/>
              <a:t>. </a:t>
            </a:r>
            <a:r>
              <a:rPr lang="ru-RU" dirty="0" err="1"/>
              <a:t>Шлактың</a:t>
            </a:r>
            <a:r>
              <a:rPr lang="ru-RU" dirty="0"/>
              <a:t> </a:t>
            </a:r>
            <a:r>
              <a:rPr lang="ru-RU" dirty="0" err="1"/>
              <a:t>жылуы</a:t>
            </a:r>
            <a:r>
              <a:rPr lang="ru-RU" dirty="0"/>
              <a:t> </a:t>
            </a:r>
            <a:r>
              <a:rPr lang="ru-RU" dirty="0" err="1"/>
              <a:t>салдарынан</a:t>
            </a:r>
            <a:r>
              <a:rPr lang="ru-RU" dirty="0"/>
              <a:t> </a:t>
            </a:r>
            <a:r>
              <a:rPr lang="ru-RU" dirty="0" err="1"/>
              <a:t>оған</a:t>
            </a:r>
            <a:r>
              <a:rPr lang="ru-RU" dirty="0"/>
              <a:t> </a:t>
            </a:r>
            <a:r>
              <a:rPr lang="ru-RU" dirty="0" err="1"/>
              <a:t>батырылған</a:t>
            </a:r>
            <a:r>
              <a:rPr lang="ru-RU" dirty="0"/>
              <a:t> металл </a:t>
            </a:r>
            <a:r>
              <a:rPr lang="ru-RU" dirty="0" err="1"/>
              <a:t>электродты</a:t>
            </a:r>
            <a:r>
              <a:rPr lang="ru-RU" dirty="0"/>
              <a:t> </a:t>
            </a:r>
            <a:r>
              <a:rPr lang="ru-RU" dirty="0" err="1"/>
              <a:t>қыздырады</a:t>
            </a:r>
            <a:r>
              <a:rPr lang="ru-RU" dirty="0"/>
              <a:t>. </a:t>
            </a:r>
          </a:p>
          <a:p>
            <a:pPr algn="just"/>
            <a:r>
              <a:rPr lang="ru-RU" dirty="0"/>
              <a:t>Электрод </a:t>
            </a:r>
            <a:r>
              <a:rPr lang="ru-RU" dirty="0" err="1"/>
              <a:t>ұшынан</a:t>
            </a:r>
            <a:r>
              <a:rPr lang="ru-RU" dirty="0"/>
              <a:t> </a:t>
            </a:r>
            <a:r>
              <a:rPr lang="ru-RU" dirty="0" err="1"/>
              <a:t>бастап</a:t>
            </a:r>
            <a:r>
              <a:rPr lang="ru-RU" dirty="0"/>
              <a:t> </a:t>
            </a:r>
            <a:r>
              <a:rPr lang="ru-RU" dirty="0" err="1"/>
              <a:t>ериді</a:t>
            </a:r>
            <a:r>
              <a:rPr lang="ru-RU" dirty="0"/>
              <a:t> </a:t>
            </a:r>
            <a:r>
              <a:rPr lang="ru-RU" dirty="0" err="1"/>
              <a:t>және</a:t>
            </a:r>
            <a:r>
              <a:rPr lang="ru-RU" dirty="0"/>
              <a:t> металл </a:t>
            </a:r>
            <a:r>
              <a:rPr lang="ru-RU" dirty="0" err="1"/>
              <a:t>тамшы</a:t>
            </a:r>
            <a:r>
              <a:rPr lang="ru-RU" dirty="0"/>
              <a:t> </a:t>
            </a:r>
            <a:r>
              <a:rPr lang="ru-RU" dirty="0" err="1"/>
              <a:t>түрінде</a:t>
            </a:r>
            <a:r>
              <a:rPr lang="ru-RU" dirty="0"/>
              <a:t> </a:t>
            </a:r>
            <a:r>
              <a:rPr lang="ru-RU" dirty="0" err="1"/>
              <a:t>электродтан</a:t>
            </a:r>
            <a:r>
              <a:rPr lang="ru-RU" dirty="0"/>
              <a:t> шлак </a:t>
            </a:r>
            <a:r>
              <a:rPr lang="ru-RU" dirty="0" err="1"/>
              <a:t>арқылы</a:t>
            </a:r>
            <a:r>
              <a:rPr lang="ru-RU" dirty="0"/>
              <a:t> </a:t>
            </a:r>
            <a:r>
              <a:rPr lang="ru-RU" dirty="0" err="1"/>
              <a:t>қалыпқа</a:t>
            </a:r>
            <a:r>
              <a:rPr lang="ru-RU" dirty="0"/>
              <a:t> </a:t>
            </a:r>
            <a:r>
              <a:rPr lang="ru-RU" dirty="0" err="1"/>
              <a:t>ағып</a:t>
            </a:r>
            <a:r>
              <a:rPr lang="ru-RU" dirty="0"/>
              <a:t> </a:t>
            </a:r>
            <a:r>
              <a:rPr lang="ru-RU" dirty="0" err="1"/>
              <a:t>өтеді</a:t>
            </a:r>
            <a:r>
              <a:rPr lang="ru-RU" dirty="0"/>
              <a:t>.</a:t>
            </a:r>
          </a:p>
          <a:p>
            <a:pPr algn="just"/>
            <a:endParaRPr lang="ru-RU"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1" name="Rectangle 2">
            <a:extLst>
              <a:ext uri="{FF2B5EF4-FFF2-40B4-BE49-F238E27FC236}">
                <a16:creationId xmlns:a16="http://schemas.microsoft.com/office/drawing/2014/main" id="{D7D4AD0E-9BA2-EF4C-A516-9E7AD88475B5}"/>
              </a:ext>
            </a:extLst>
          </p:cNvPr>
          <p:cNvSpPr>
            <a:spLocks noChangeArrowheads="1"/>
          </p:cNvSpPr>
          <p:nvPr/>
        </p:nvSpPr>
        <p:spPr bwMode="auto">
          <a:xfrm>
            <a:off x="431800" y="238447"/>
            <a:ext cx="8280400" cy="74227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1. </a:t>
            </a:r>
            <a:r>
              <a:rPr lang="ru-RU" sz="2800" b="1" dirty="0" err="1">
                <a:solidFill>
                  <a:schemeClr val="accent1">
                    <a:lumMod val="50000"/>
                  </a:schemeClr>
                </a:solidFill>
                <a:latin typeface="Arial" charset="0"/>
              </a:rPr>
              <a:t>Кедергілік</a:t>
            </a:r>
            <a:r>
              <a:rPr lang="ru-RU" sz="2800" b="1" dirty="0">
                <a:solidFill>
                  <a:schemeClr val="accent1">
                    <a:lumMod val="50000"/>
                  </a:schemeClr>
                </a:solidFill>
                <a:latin typeface="Arial" charset="0"/>
              </a:rPr>
              <a:t> </a:t>
            </a:r>
            <a:r>
              <a:rPr lang="ru-RU" sz="2800" b="1" dirty="0" err="1"/>
              <a:t>пештердің</a:t>
            </a:r>
            <a:r>
              <a:rPr lang="ru-RU" sz="2800" b="1" dirty="0"/>
              <a:t> </a:t>
            </a:r>
            <a:r>
              <a:rPr lang="ru-RU" sz="2800" b="1" dirty="0" err="1"/>
              <a:t>жұмыс</a:t>
            </a:r>
            <a:r>
              <a:rPr lang="ru-RU" sz="2800" b="1" dirty="0"/>
              <a:t> </a:t>
            </a:r>
            <a:r>
              <a:rPr lang="ru-RU" sz="2800" b="1" dirty="0" err="1"/>
              <a:t>жасау</a:t>
            </a:r>
            <a:r>
              <a:rPr lang="ru-RU" sz="2800" b="1" dirty="0"/>
              <a:t> </a:t>
            </a:r>
            <a:r>
              <a:rPr lang="ru-RU" sz="2800" b="1" dirty="0" err="1"/>
              <a:t>принципі</a:t>
            </a:r>
            <a:endParaRPr lang="ru-RU" sz="2800" b="1" dirty="0">
              <a:solidFill>
                <a:schemeClr val="accent1">
                  <a:lumMod val="50000"/>
                </a:schemeClr>
              </a:solidFill>
              <a:latin typeface="Arial" charset="0"/>
            </a:endParaRPr>
          </a:p>
        </p:txBody>
      </p:sp>
    </p:spTree>
    <p:extLst>
      <p:ext uri="{BB962C8B-B14F-4D97-AF65-F5344CB8AC3E}">
        <p14:creationId xmlns:p14="http://schemas.microsoft.com/office/powerpoint/2010/main" val="1053106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9D82BA-2B26-AE43-A032-19449B34ADD6}" type="slidenum">
              <a:rPr lang="ru-RU" altLang="x-none" smtClean="0"/>
              <a:pPr/>
              <a:t>9</a:t>
            </a:fld>
            <a:endParaRPr lang="ru-RU" altLang="x-none"/>
          </a:p>
        </p:txBody>
      </p:sp>
      <p:pic>
        <p:nvPicPr>
          <p:cNvPr id="3" name="Рисунок 2"/>
          <p:cNvPicPr>
            <a:picLocks noChangeAspect="1"/>
          </p:cNvPicPr>
          <p:nvPr/>
        </p:nvPicPr>
        <p:blipFill>
          <a:blip r:embed="rId2"/>
          <a:stretch>
            <a:fillRect/>
          </a:stretch>
        </p:blipFill>
        <p:spPr>
          <a:xfrm>
            <a:off x="35496" y="857424"/>
            <a:ext cx="4259992" cy="2448272"/>
          </a:xfrm>
          <a:prstGeom prst="rect">
            <a:avLst/>
          </a:prstGeom>
        </p:spPr>
      </p:pic>
      <p:sp>
        <p:nvSpPr>
          <p:cNvPr id="4" name="Прямоугольник 3"/>
          <p:cNvSpPr/>
          <p:nvPr/>
        </p:nvSpPr>
        <p:spPr>
          <a:xfrm>
            <a:off x="4267200" y="836712"/>
            <a:ext cx="4572000" cy="3453253"/>
          </a:xfrm>
          <a:prstGeom prst="rect">
            <a:avLst/>
          </a:prstGeom>
        </p:spPr>
        <p:txBody>
          <a:bodyPr>
            <a:spAutoFit/>
          </a:bodyPr>
          <a:lstStyle/>
          <a:p>
            <a:pPr marL="63500" lvl="0" algn="just" eaLnBrk="0" hangingPunct="0">
              <a:spcBef>
                <a:spcPct val="20000"/>
              </a:spcBef>
              <a:buClr>
                <a:srgbClr val="53548A"/>
              </a:buClr>
              <a:buSzPct val="80000"/>
            </a:pPr>
            <a:r>
              <a:rPr lang="ru-RU" altLang="ru-RU" sz="1200" b="1" dirty="0" err="1">
                <a:solidFill>
                  <a:prstClr val="black"/>
                </a:solidFill>
                <a:cs typeface="Arial" panose="020B0604020202020204" pitchFamily="34" charset="0"/>
              </a:rPr>
              <a:t>Кентермиялық</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пештер</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айнымалы</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тоқпен</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жұмыс</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істейді</a:t>
            </a:r>
            <a:r>
              <a:rPr lang="ru-RU" altLang="ru-RU" sz="1200" b="1" dirty="0">
                <a:solidFill>
                  <a:prstClr val="black"/>
                </a:solidFill>
                <a:cs typeface="Arial" panose="020B0604020202020204" pitchFamily="34" charset="0"/>
              </a:rPr>
              <a:t>. </a:t>
            </a:r>
          </a:p>
          <a:p>
            <a:pPr marL="63500" lvl="0" algn="just" eaLnBrk="0" hangingPunct="0">
              <a:spcBef>
                <a:spcPct val="20000"/>
              </a:spcBef>
              <a:buClr>
                <a:srgbClr val="53548A"/>
              </a:buClr>
              <a:buSzPct val="80000"/>
            </a:pPr>
            <a:r>
              <a:rPr lang="ru-RU" altLang="ru-RU" sz="1200" b="1" dirty="0" err="1">
                <a:solidFill>
                  <a:srgbClr val="0000FF"/>
                </a:solidFill>
                <a:cs typeface="Arial" panose="020B0604020202020204" pitchFamily="34" charset="0"/>
              </a:rPr>
              <a:t>Тоқ</a:t>
            </a:r>
            <a:r>
              <a:rPr lang="ru-RU" altLang="ru-RU" sz="1200" b="1" dirty="0">
                <a:solidFill>
                  <a:srgbClr val="0000FF"/>
                </a:solidFill>
                <a:cs typeface="Arial" panose="020B0604020202020204" pitchFamily="34" charset="0"/>
              </a:rPr>
              <a:t> трансформатор </a:t>
            </a:r>
            <a:r>
              <a:rPr lang="ru-RU" altLang="ru-RU" sz="1200" b="1" dirty="0" err="1">
                <a:solidFill>
                  <a:srgbClr val="0000FF"/>
                </a:solidFill>
                <a:cs typeface="Arial" panose="020B0604020202020204" pitchFamily="34" charset="0"/>
              </a:rPr>
              <a:t>арқылы</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үш</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немесе</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алты</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элкектродтардың</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көмегімен</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балқыған</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ваннаға</a:t>
            </a:r>
            <a:r>
              <a:rPr lang="ru-RU" altLang="ru-RU" sz="1200" b="1" dirty="0">
                <a:solidFill>
                  <a:srgbClr val="0000FF"/>
                </a:solidFill>
                <a:cs typeface="Arial" panose="020B0604020202020204" pitchFamily="34" charset="0"/>
              </a:rPr>
              <a:t> </a:t>
            </a:r>
            <a:r>
              <a:rPr lang="ru-RU" altLang="ru-RU" sz="1200" b="1" dirty="0" err="1">
                <a:solidFill>
                  <a:srgbClr val="0000FF"/>
                </a:solidFill>
                <a:cs typeface="Arial" panose="020B0604020202020204" pitchFamily="34" charset="0"/>
              </a:rPr>
              <a:t>беріледі</a:t>
            </a:r>
            <a:r>
              <a:rPr lang="ru-RU" altLang="ru-RU" sz="1200" b="1" dirty="0">
                <a:solidFill>
                  <a:prstClr val="black"/>
                </a:solidFill>
                <a:cs typeface="Arial" panose="020B0604020202020204" pitchFamily="34" charset="0"/>
              </a:rPr>
              <a:t>. </a:t>
            </a:r>
          </a:p>
          <a:p>
            <a:pPr marL="63500" lvl="0" algn="just" eaLnBrk="0" hangingPunct="0">
              <a:spcBef>
                <a:spcPct val="20000"/>
              </a:spcBef>
              <a:buClr>
                <a:srgbClr val="53548A"/>
              </a:buClr>
              <a:buSzPct val="80000"/>
            </a:pPr>
            <a:r>
              <a:rPr lang="ru-RU" altLang="ru-RU" sz="1200" b="1" dirty="0" err="1">
                <a:solidFill>
                  <a:prstClr val="black"/>
                </a:solidFill>
                <a:cs typeface="Arial" panose="020B0604020202020204" pitchFamily="34" charset="0"/>
              </a:rPr>
              <a:t>Трансформаторда</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тоқ</a:t>
            </a:r>
            <a:r>
              <a:rPr lang="ru-RU" altLang="ru-RU" sz="1200" b="1" dirty="0">
                <a:solidFill>
                  <a:prstClr val="black"/>
                </a:solidFill>
                <a:cs typeface="Arial" panose="020B0604020202020204" pitchFamily="34" charset="0"/>
              </a:rPr>
              <a:t> 30 кА </a:t>
            </a:r>
            <a:r>
              <a:rPr lang="ru-RU" altLang="ru-RU" sz="1200" b="1" dirty="0" err="1">
                <a:solidFill>
                  <a:prstClr val="black"/>
                </a:solidFill>
                <a:cs typeface="Arial" panose="020B0604020202020204" pitchFamily="34" charset="0"/>
              </a:rPr>
              <a:t>болатын</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кезде</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электродтарда</a:t>
            </a:r>
            <a:r>
              <a:rPr lang="ru-RU" altLang="ru-RU" sz="1200" b="1" dirty="0">
                <a:solidFill>
                  <a:prstClr val="black"/>
                </a:solidFill>
                <a:cs typeface="Arial" panose="020B0604020202020204" pitchFamily="34" charset="0"/>
              </a:rPr>
              <a:t> </a:t>
            </a:r>
            <a:r>
              <a:rPr lang="ru-RU" altLang="ru-RU" sz="1200" b="1" dirty="0">
                <a:solidFill>
                  <a:srgbClr val="FF0000"/>
                </a:solidFill>
                <a:cs typeface="Arial" panose="020B0604020202020204" pitchFamily="34" charset="0"/>
              </a:rPr>
              <a:t>180-нен 800 В-</a:t>
            </a:r>
            <a:r>
              <a:rPr lang="ru-RU" altLang="ru-RU" sz="1200" b="1" dirty="0" err="1">
                <a:solidFill>
                  <a:srgbClr val="FF0000"/>
                </a:solidFill>
                <a:cs typeface="Arial" panose="020B0604020202020204" pitchFamily="34" charset="0"/>
              </a:rPr>
              <a:t>ке</a:t>
            </a:r>
            <a:r>
              <a:rPr lang="ru-RU" altLang="ru-RU" sz="1200" b="1" dirty="0">
                <a:solidFill>
                  <a:srgbClr val="FF0000"/>
                </a:solidFill>
                <a:cs typeface="Arial" panose="020B0604020202020204" pitchFamily="34" charset="0"/>
              </a:rPr>
              <a:t> </a:t>
            </a:r>
            <a:r>
              <a:rPr lang="ru-RU" altLang="ru-RU" sz="1200" b="1" dirty="0" err="1">
                <a:solidFill>
                  <a:prstClr val="black"/>
                </a:solidFill>
                <a:cs typeface="Arial" panose="020B0604020202020204" pitchFamily="34" charset="0"/>
              </a:rPr>
              <a:t>дейінгі</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кернеуді</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қамтамасыз</a:t>
            </a:r>
            <a:r>
              <a:rPr lang="ru-RU" altLang="ru-RU" sz="1200" b="1" dirty="0">
                <a:solidFill>
                  <a:prstClr val="black"/>
                </a:solidFill>
                <a:cs typeface="Arial" panose="020B0604020202020204" pitchFamily="34" charset="0"/>
              </a:rPr>
              <a:t> </a:t>
            </a:r>
            <a:r>
              <a:rPr lang="ru-RU" altLang="ru-RU" sz="1200" b="1" dirty="0" err="1">
                <a:solidFill>
                  <a:prstClr val="black"/>
                </a:solidFill>
                <a:cs typeface="Arial" panose="020B0604020202020204" pitchFamily="34" charset="0"/>
              </a:rPr>
              <a:t>етеді</a:t>
            </a:r>
            <a:r>
              <a:rPr lang="ru-RU" altLang="ru-RU" sz="1200" b="1" dirty="0">
                <a:solidFill>
                  <a:prstClr val="black"/>
                </a:solidFill>
                <a:cs typeface="Arial" panose="020B0604020202020204" pitchFamily="34" charset="0"/>
              </a:rPr>
              <a:t>. </a:t>
            </a:r>
          </a:p>
          <a:p>
            <a:pPr marL="63500" lvl="0" algn="just" eaLnBrk="0" hangingPunct="0">
              <a:spcBef>
                <a:spcPct val="20000"/>
              </a:spcBef>
              <a:buClr>
                <a:srgbClr val="53548A"/>
              </a:buClr>
              <a:buSzPct val="80000"/>
            </a:pPr>
            <a:r>
              <a:rPr lang="ru-RU" altLang="ru-RU" sz="1200" b="1" dirty="0" err="1">
                <a:solidFill>
                  <a:srgbClr val="FF0000"/>
                </a:solidFill>
                <a:cs typeface="Arial" panose="020B0604020202020204" pitchFamily="34" charset="0"/>
              </a:rPr>
              <a:t>Мұндай</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пеште</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жылудың</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бөлінуі</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электр</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өткізгіш</a:t>
            </a:r>
            <a:r>
              <a:rPr lang="ru-RU" altLang="ru-RU" sz="1200" b="1" dirty="0">
                <a:solidFill>
                  <a:srgbClr val="FF0000"/>
                </a:solidFill>
                <a:cs typeface="Arial" panose="020B0604020202020204" pitchFamily="34" charset="0"/>
              </a:rPr>
              <a:t> </a:t>
            </a:r>
            <a:r>
              <a:rPr lang="ru-RU" altLang="ru-RU" sz="1200" b="1" dirty="0">
                <a:solidFill>
                  <a:srgbClr val="1124AF"/>
                </a:solidFill>
                <a:cs typeface="Arial" panose="020B0604020202020204" pitchFamily="34" charset="0"/>
              </a:rPr>
              <a:t>шлак </a:t>
            </a:r>
            <a:r>
              <a:rPr lang="ru-RU" altLang="ru-RU" sz="1200" b="1" dirty="0" err="1">
                <a:solidFill>
                  <a:srgbClr val="1124AF"/>
                </a:solidFill>
                <a:cs typeface="Arial" panose="020B0604020202020204" pitchFamily="34" charset="0"/>
              </a:rPr>
              <a:t>қабаты</a:t>
            </a:r>
            <a:r>
              <a:rPr lang="ru-RU" altLang="ru-RU" sz="1200" b="1" dirty="0">
                <a:solidFill>
                  <a:srgbClr val="1124AF"/>
                </a:solidFill>
                <a:cs typeface="Arial" panose="020B0604020202020204" pitchFamily="34" charset="0"/>
              </a:rPr>
              <a:t> </a:t>
            </a:r>
            <a:r>
              <a:rPr lang="ru-RU" altLang="ru-RU" sz="1200" b="1" dirty="0" err="1">
                <a:solidFill>
                  <a:srgbClr val="1124AF"/>
                </a:solidFill>
                <a:cs typeface="Arial" panose="020B0604020202020204" pitchFamily="34" charset="0"/>
              </a:rPr>
              <a:t>арқылы</a:t>
            </a:r>
            <a:r>
              <a:rPr lang="ru-RU" altLang="ru-RU" sz="1200" b="1" dirty="0">
                <a:solidFill>
                  <a:srgbClr val="1124AF"/>
                </a:solidFill>
                <a:cs typeface="Arial" panose="020B0604020202020204" pitchFamily="34" charset="0"/>
              </a:rPr>
              <a:t> </a:t>
            </a:r>
            <a:r>
              <a:rPr lang="ru-RU" altLang="ru-RU" sz="1200" b="1" dirty="0" err="1">
                <a:solidFill>
                  <a:srgbClr val="1124AF"/>
                </a:solidFill>
                <a:cs typeface="Arial" panose="020B0604020202020204" pitchFamily="34" charset="0"/>
              </a:rPr>
              <a:t>тоқ</a:t>
            </a:r>
            <a:r>
              <a:rPr lang="ru-RU" altLang="ru-RU" sz="1200" b="1" dirty="0">
                <a:solidFill>
                  <a:srgbClr val="1124AF"/>
                </a:solidFill>
                <a:cs typeface="Arial" panose="020B0604020202020204" pitchFamily="34" charset="0"/>
              </a:rPr>
              <a:t> </a:t>
            </a:r>
            <a:r>
              <a:rPr lang="ru-RU" altLang="ru-RU" sz="1200" b="1" dirty="0" err="1">
                <a:solidFill>
                  <a:srgbClr val="1124AF"/>
                </a:solidFill>
                <a:cs typeface="Arial" panose="020B0604020202020204" pitchFamily="34" charset="0"/>
              </a:rPr>
              <a:t>өткенде</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сондай-ақ</a:t>
            </a:r>
            <a:r>
              <a:rPr lang="ru-RU" altLang="ru-RU" sz="1200" b="1" dirty="0">
                <a:solidFill>
                  <a:srgbClr val="FF0000"/>
                </a:solidFill>
                <a:cs typeface="Arial" panose="020B0604020202020204" pitchFamily="34" charset="0"/>
              </a:rPr>
              <a:t> </a:t>
            </a:r>
            <a:r>
              <a:rPr lang="ru-RU" altLang="ru-RU" sz="1200" b="1" dirty="0" err="1">
                <a:solidFill>
                  <a:srgbClr val="1124AF"/>
                </a:solidFill>
                <a:cs typeface="Arial" panose="020B0604020202020204" pitchFamily="34" charset="0"/>
              </a:rPr>
              <a:t>электродтардың</a:t>
            </a:r>
            <a:r>
              <a:rPr lang="ru-RU" altLang="ru-RU" sz="1200" b="1" dirty="0">
                <a:solidFill>
                  <a:srgbClr val="1124AF"/>
                </a:solidFill>
                <a:cs typeface="Arial" panose="020B0604020202020204" pitchFamily="34" charset="0"/>
              </a:rPr>
              <a:t> </a:t>
            </a:r>
            <a:r>
              <a:rPr lang="ru-RU" altLang="ru-RU" sz="1200" b="1" dirty="0" err="1">
                <a:solidFill>
                  <a:srgbClr val="1124AF"/>
                </a:solidFill>
                <a:cs typeface="Arial" panose="020B0604020202020204" pitchFamily="34" charset="0"/>
              </a:rPr>
              <a:t>бетіне</a:t>
            </a:r>
            <a:r>
              <a:rPr lang="ru-RU" altLang="ru-RU" sz="1200" b="1" dirty="0">
                <a:solidFill>
                  <a:srgbClr val="1124AF"/>
                </a:solidFill>
                <a:cs typeface="Arial" panose="020B0604020202020204" pitchFamily="34" charset="0"/>
              </a:rPr>
              <a:t> </a:t>
            </a:r>
            <a:r>
              <a:rPr lang="ru-RU" altLang="ru-RU" sz="1200" b="1" dirty="0" err="1">
                <a:solidFill>
                  <a:srgbClr val="1124AF"/>
                </a:solidFill>
                <a:cs typeface="Arial" panose="020B0604020202020204" pitchFamily="34" charset="0"/>
              </a:rPr>
              <a:t>жақын</a:t>
            </a:r>
            <a:r>
              <a:rPr lang="ru-RU" altLang="ru-RU" sz="1200" b="1" dirty="0">
                <a:solidFill>
                  <a:srgbClr val="1124AF"/>
                </a:solidFill>
                <a:cs typeface="Arial" panose="020B0604020202020204" pitchFamily="34" charset="0"/>
              </a:rPr>
              <a:t> газ </a:t>
            </a:r>
            <a:r>
              <a:rPr lang="ru-RU" altLang="ru-RU" sz="1200" b="1" dirty="0" err="1">
                <a:solidFill>
                  <a:srgbClr val="1124AF"/>
                </a:solidFill>
                <a:cs typeface="Arial" panose="020B0604020202020204" pitchFamily="34" charset="0"/>
              </a:rPr>
              <a:t>фазаларында</a:t>
            </a:r>
            <a:r>
              <a:rPr lang="ru-RU" altLang="ru-RU" sz="1200" b="1" dirty="0">
                <a:solidFill>
                  <a:srgbClr val="1124AF"/>
                </a:solidFill>
                <a:cs typeface="Arial" panose="020B0604020202020204" pitchFamily="34" charset="0"/>
              </a:rPr>
              <a:t> </a:t>
            </a:r>
            <a:r>
              <a:rPr lang="ru-RU" altLang="ru-RU" sz="1200" b="1" dirty="0" err="1">
                <a:solidFill>
                  <a:srgbClr val="1124AF"/>
                </a:solidFill>
                <a:cs typeface="Arial" panose="020B0604020202020204" pitchFamily="34" charset="0"/>
              </a:rPr>
              <a:t>микродоғалы</a:t>
            </a:r>
            <a:r>
              <a:rPr lang="ru-RU" altLang="ru-RU" sz="1200" b="1" dirty="0">
                <a:solidFill>
                  <a:srgbClr val="1124AF"/>
                </a:solidFill>
                <a:cs typeface="Arial" panose="020B0604020202020204" pitchFamily="34" charset="0"/>
              </a:rPr>
              <a:t> </a:t>
            </a:r>
            <a:r>
              <a:rPr lang="ru-RU" altLang="ru-RU" sz="1200" b="1" dirty="0" err="1">
                <a:solidFill>
                  <a:srgbClr val="1124AF"/>
                </a:solidFill>
                <a:cs typeface="Arial" panose="020B0604020202020204" pitchFamily="34" charset="0"/>
              </a:rPr>
              <a:t>разрядтың</a:t>
            </a:r>
            <a:r>
              <a:rPr lang="ru-RU" altLang="ru-RU" sz="1200" b="1" dirty="0">
                <a:solidFill>
                  <a:srgbClr val="1124AF"/>
                </a:solidFill>
                <a:cs typeface="Arial" panose="020B0604020202020204" pitchFamily="34" charset="0"/>
              </a:rPr>
              <a:t> </a:t>
            </a:r>
            <a:r>
              <a:rPr lang="ru-RU" altLang="ru-RU" sz="1200" b="1" dirty="0" err="1">
                <a:solidFill>
                  <a:srgbClr val="FF0000"/>
                </a:solidFill>
                <a:cs typeface="Arial" panose="020B0604020202020204" pitchFamily="34" charset="0"/>
              </a:rPr>
              <a:t>түзілуі</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есебінен</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қамтамасыз</a:t>
            </a:r>
            <a:r>
              <a:rPr lang="ru-RU" altLang="ru-RU" sz="1200" b="1" dirty="0">
                <a:solidFill>
                  <a:srgbClr val="FF0000"/>
                </a:solidFill>
                <a:cs typeface="Arial" panose="020B0604020202020204" pitchFamily="34" charset="0"/>
              </a:rPr>
              <a:t> </a:t>
            </a:r>
            <a:r>
              <a:rPr lang="ru-RU" altLang="ru-RU" sz="1200" b="1" dirty="0" err="1">
                <a:solidFill>
                  <a:srgbClr val="FF0000"/>
                </a:solidFill>
                <a:cs typeface="Arial" panose="020B0604020202020204" pitchFamily="34" charset="0"/>
              </a:rPr>
              <a:t>етіледі</a:t>
            </a:r>
            <a:r>
              <a:rPr lang="ru-RU" altLang="ru-RU" sz="1200" b="1" dirty="0">
                <a:solidFill>
                  <a:srgbClr val="FF0000"/>
                </a:solidFill>
                <a:cs typeface="Arial" panose="020B0604020202020204" pitchFamily="34" charset="0"/>
              </a:rPr>
              <a:t>. </a:t>
            </a:r>
          </a:p>
          <a:p>
            <a:pPr marL="63500" lvl="0" algn="just" eaLnBrk="0" hangingPunct="0">
              <a:spcBef>
                <a:spcPct val="20000"/>
              </a:spcBef>
              <a:buClr>
                <a:srgbClr val="53548A"/>
              </a:buClr>
              <a:buSzPct val="80000"/>
            </a:pPr>
            <a:endParaRPr lang="ru-RU" altLang="ru-RU" sz="1200" b="1" dirty="0">
              <a:solidFill>
                <a:srgbClr val="FF0000"/>
              </a:solidFill>
              <a:cs typeface="Arial" panose="020B0604020202020204" pitchFamily="34" charset="0"/>
            </a:endParaRPr>
          </a:p>
          <a:p>
            <a:pPr marL="63500" lvl="0" algn="just" eaLnBrk="0" hangingPunct="0">
              <a:spcBef>
                <a:spcPct val="20000"/>
              </a:spcBef>
              <a:buClr>
                <a:srgbClr val="53548A"/>
              </a:buClr>
              <a:buSzPct val="80000"/>
            </a:pPr>
            <a:r>
              <a:rPr lang="kk-KZ" altLang="ru-RU" sz="1200" b="1" dirty="0">
                <a:solidFill>
                  <a:prstClr val="black"/>
                </a:solidFill>
                <a:cs typeface="Arial" panose="020B0604020202020204" pitchFamily="34" charset="0"/>
              </a:rPr>
              <a:t>Сұйық ванна екі қабаттан - шлактан және </a:t>
            </a:r>
            <a:r>
              <a:rPr lang="kk-KZ" altLang="ru-RU" sz="1200" b="1" dirty="0" err="1">
                <a:solidFill>
                  <a:prstClr val="black"/>
                </a:solidFill>
                <a:cs typeface="Arial" panose="020B0604020202020204" pitchFamily="34" charset="0"/>
              </a:rPr>
              <a:t>штейннен</a:t>
            </a:r>
            <a:r>
              <a:rPr lang="kk-KZ" altLang="ru-RU" sz="1200" b="1" dirty="0">
                <a:solidFill>
                  <a:prstClr val="black"/>
                </a:solidFill>
                <a:cs typeface="Arial" panose="020B0604020202020204" pitchFamily="34" charset="0"/>
              </a:rPr>
              <a:t> тұрады. </a:t>
            </a:r>
          </a:p>
          <a:p>
            <a:pPr marL="63500" lvl="0" algn="just" eaLnBrk="0" hangingPunct="0">
              <a:spcBef>
                <a:spcPct val="20000"/>
              </a:spcBef>
              <a:buClr>
                <a:srgbClr val="53548A"/>
              </a:buClr>
              <a:buSzPct val="80000"/>
            </a:pPr>
            <a:r>
              <a:rPr lang="kk-KZ" altLang="ru-RU" sz="1200" b="1" dirty="0">
                <a:solidFill>
                  <a:prstClr val="black"/>
                </a:solidFill>
                <a:cs typeface="Arial" panose="020B0604020202020204" pitchFamily="34" charset="0"/>
              </a:rPr>
              <a:t>Шихтаны және балқыманы араластыру құрамында магний оксиді, кальций оксиді, кремний оксиді көп мөлшерде болатын </a:t>
            </a:r>
            <a:r>
              <a:rPr lang="kk-KZ" altLang="ru-RU" sz="1200" b="1" dirty="0">
                <a:solidFill>
                  <a:srgbClr val="FF0000"/>
                </a:solidFill>
                <a:cs typeface="Arial" panose="020B0604020202020204" pitchFamily="34" charset="0"/>
              </a:rPr>
              <a:t>қиын балқытылатын шихталарды өңдеуге мүмкіндік береді. </a:t>
            </a:r>
            <a:endParaRPr lang="ru-RU" altLang="ru-RU" sz="1200" b="1" dirty="0">
              <a:solidFill>
                <a:srgbClr val="FF0000"/>
              </a:solidFill>
              <a:cs typeface="Arial" panose="020B0604020202020204" pitchFamily="34" charset="0"/>
            </a:endParaRPr>
          </a:p>
        </p:txBody>
      </p:sp>
      <p:sp>
        <p:nvSpPr>
          <p:cNvPr id="5" name="Прямоугольник 4"/>
          <p:cNvSpPr/>
          <p:nvPr/>
        </p:nvSpPr>
        <p:spPr>
          <a:xfrm>
            <a:off x="971600" y="3573016"/>
            <a:ext cx="2368662" cy="276999"/>
          </a:xfrm>
          <a:prstGeom prst="rect">
            <a:avLst/>
          </a:prstGeom>
        </p:spPr>
        <p:txBody>
          <a:bodyPr wrap="none">
            <a:spAutoFit/>
          </a:bodyPr>
          <a:lstStyle/>
          <a:p>
            <a:r>
              <a:rPr lang="ru-RU" altLang="ru-RU" sz="1200" b="1" dirty="0" err="1">
                <a:solidFill>
                  <a:prstClr val="black"/>
                </a:solidFill>
                <a:cs typeface="Arial" panose="020B0604020202020204" pitchFamily="34" charset="0"/>
              </a:rPr>
              <a:t>Кентермиялық</a:t>
            </a:r>
            <a:r>
              <a:rPr lang="ru-RU" altLang="ru-RU" sz="1200" b="1" dirty="0">
                <a:solidFill>
                  <a:prstClr val="black"/>
                </a:solidFill>
                <a:cs typeface="Arial" panose="020B0604020202020204" pitchFamily="34" charset="0"/>
              </a:rPr>
              <a:t> пеш </a:t>
            </a:r>
            <a:r>
              <a:rPr lang="ru-RU" altLang="ru-RU" sz="1200" b="1" dirty="0" err="1">
                <a:solidFill>
                  <a:prstClr val="black"/>
                </a:solidFill>
                <a:cs typeface="Arial" panose="020B0604020202020204" pitchFamily="34" charset="0"/>
              </a:rPr>
              <a:t>сұлбасы</a:t>
            </a:r>
            <a:endParaRPr lang="ru-RU" dirty="0"/>
          </a:p>
        </p:txBody>
      </p:sp>
    </p:spTree>
    <p:extLst>
      <p:ext uri="{BB962C8B-B14F-4D97-AF65-F5344CB8AC3E}">
        <p14:creationId xmlns:p14="http://schemas.microsoft.com/office/powerpoint/2010/main" val="2451773574"/>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5521</TotalTime>
  <Words>5050</Words>
  <Application>Microsoft Office PowerPoint</Application>
  <PresentationFormat>Экран (4:3)</PresentationFormat>
  <Paragraphs>407</Paragraphs>
  <Slides>46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46</vt:i4>
      </vt:variant>
    </vt:vector>
  </HeadingPairs>
  <TitlesOfParts>
    <vt:vector size="50" baseType="lpstr">
      <vt:lpstr>Arial</vt:lpstr>
      <vt:lpstr>Cambria Math</vt:lpstr>
      <vt:lpstr>Wingdings</vt:lpstr>
      <vt:lpstr>Оформление по умолчанию</vt:lpstr>
      <vt:lpstr>Электр пештерінің жылулық жұмысының ерекшеліктері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KazNTU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Image</dc:creator>
  <cp:lastModifiedBy>Гульзира Мамырбаева</cp:lastModifiedBy>
  <cp:revision>460</cp:revision>
  <cp:lastPrinted>2014-11-22T11:28:06Z</cp:lastPrinted>
  <dcterms:created xsi:type="dcterms:W3CDTF">2012-10-31T08:46:53Z</dcterms:created>
  <dcterms:modified xsi:type="dcterms:W3CDTF">2023-11-08T08:47:04Z</dcterms:modified>
</cp:coreProperties>
</file>