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48"/>
  </p:notesMasterIdLst>
  <p:handoutMasterIdLst>
    <p:handoutMasterId r:id="rId49"/>
  </p:handoutMasterIdLst>
  <p:sldIdLst>
    <p:sldId id="378" r:id="rId7"/>
    <p:sldId id="427" r:id="rId8"/>
    <p:sldId id="445" r:id="rId9"/>
    <p:sldId id="447" r:id="rId10"/>
    <p:sldId id="448" r:id="rId11"/>
    <p:sldId id="446" r:id="rId12"/>
    <p:sldId id="450" r:id="rId13"/>
    <p:sldId id="451" r:id="rId14"/>
    <p:sldId id="452" r:id="rId15"/>
    <p:sldId id="453" r:id="rId16"/>
    <p:sldId id="284" r:id="rId17"/>
    <p:sldId id="434" r:id="rId18"/>
    <p:sldId id="435" r:id="rId19"/>
    <p:sldId id="440" r:id="rId20"/>
    <p:sldId id="441" r:id="rId21"/>
    <p:sldId id="442" r:id="rId22"/>
    <p:sldId id="443" r:id="rId23"/>
    <p:sldId id="436" r:id="rId24"/>
    <p:sldId id="437" r:id="rId25"/>
    <p:sldId id="439" r:id="rId26"/>
    <p:sldId id="376" r:id="rId27"/>
    <p:sldId id="374" r:id="rId28"/>
    <p:sldId id="375" r:id="rId29"/>
    <p:sldId id="352" r:id="rId30"/>
    <p:sldId id="382" r:id="rId31"/>
    <p:sldId id="383" r:id="rId32"/>
    <p:sldId id="384" r:id="rId33"/>
    <p:sldId id="385" r:id="rId34"/>
    <p:sldId id="369" r:id="rId35"/>
    <p:sldId id="386" r:id="rId36"/>
    <p:sldId id="387" r:id="rId37"/>
    <p:sldId id="430" r:id="rId38"/>
    <p:sldId id="388" r:id="rId39"/>
    <p:sldId id="370" r:id="rId40"/>
    <p:sldId id="392" r:id="rId41"/>
    <p:sldId id="407" r:id="rId42"/>
    <p:sldId id="409" r:id="rId43"/>
    <p:sldId id="408" r:id="rId44"/>
    <p:sldId id="410" r:id="rId45"/>
    <p:sldId id="431" r:id="rId46"/>
    <p:sldId id="432" r:id="rId47"/>
  </p:sldIdLst>
  <p:sldSz cx="9144000" cy="6858000" type="screen4x3"/>
  <p:notesSz cx="9866313" cy="6735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 autoAdjust="0"/>
  </p:normalViewPr>
  <p:slideViewPr>
    <p:cSldViewPr>
      <p:cViewPr varScale="1">
        <p:scale>
          <a:sx n="79" d="100"/>
          <a:sy n="79" d="100"/>
        </p:scale>
        <p:origin x="1531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A9FA2FF-EC32-AC4F-A0F4-4A0B2AA80F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DAB2E61-4517-2E40-96A7-A0063ABBD4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FB9B7366-D111-9746-8C01-F22E8FC9D07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1EAEC99-7EC3-4A4A-83B2-E3D9F1225B9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BF28C5-AE89-A54D-8E3A-CBA7147107C8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FA38896-780E-B44C-B947-828B9B9D8E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9B7C76F-685C-3548-AB38-52AB96DA4F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E320D1A9-4F52-FA4E-84B3-C1885628962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70262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9620C8C-5A5E-C34E-8FEA-F8035204EF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198813"/>
            <a:ext cx="7894637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536320E-1014-BE47-9E71-884909D20A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A99A8CC-E0B5-0949-8723-A92F4AB424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C4A09B-A890-034F-9810-8B19FC626B9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24005020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6AED8294-21A6-8745-B7DF-76F2148046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x-none"/>
              <a:t>МИНИСТЕРСТВО ОБРАЗОВАНИЯ И НАУКИ РЕСПУБЛИКИ КАЗАХСТАН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A7F6046D-57B1-1C4D-9ECB-9B69F17A1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6ADE68-AEF6-BE4A-B865-E0FDB4DE44FC}" type="slidenum">
              <a:rPr lang="ru-RU" altLang="x-none"/>
              <a:pPr>
                <a:spcBef>
                  <a:spcPct val="0"/>
                </a:spcBef>
              </a:pPr>
              <a:t>1</a:t>
            </a:fld>
            <a:endParaRPr lang="ru-RU" altLang="x-none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7A07D74-FC14-9244-B98A-B981C452D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AF8070C-8E17-684F-B80C-4AAAE752C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4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D2BD0A-8F85-A044-83B5-CFC20CC36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C4236-D477-A84D-BD57-5D02DE7E0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28BAF3-336D-1D49-AE80-423DFF1B6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572B7-12A2-1248-8C4F-E6FFBD60586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57095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72DEE6-43BA-3E40-8086-DA92D351E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619DA0-ED9F-6844-A45D-1ECFFD733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C2FF53-1F5B-BB49-957E-DD550AD8AE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3C2E2-456C-944F-9F4E-9243380A099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70743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56E898-7F21-A445-B4A1-82CEDB67B2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A4C22-FD05-2E47-9AF7-F41EC4685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C67D53-D4FF-5B48-A1BC-62C7C5D7E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ACF1A-8BB3-3944-B387-A950D48AA7C7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97818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FCAA4-2974-492D-A454-39CF12E99F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1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393EE-02E5-466A-8FB9-8DF5833433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27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40094-61C8-4FBA-A222-020489FAFF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09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196EB-1B73-4AC8-BE36-80DF9DEF780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1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22617-4FBB-4A40-89AA-1E35439E82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71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2287F-50D7-4446-AAA4-E109443987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6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F50EC-8BBB-4D57-88B7-E9FE9B17A6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08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4FEB2-C5CF-4DB5-A38F-B8588E7232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9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A5B1B1-F524-B64D-B8E7-79EDDA39AD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C975D7-A01F-D64C-965C-ED92681B4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1FFA87-C817-4F4B-A180-032BA05C3F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64CFC-5EA5-5E49-B5CE-1FFC23A7C26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201237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5395F-62CF-4A1C-822F-A0FCD0655A7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9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FF33A-BF30-48A5-8621-593EE7FB8D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08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F57A7-4E74-45E9-B10A-5BD2BD0206B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28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FCAA4-2974-492D-A454-39CF12E99F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68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393EE-02E5-466A-8FB9-8DF5833433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84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40094-61C8-4FBA-A222-020489FAFF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0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196EB-1B73-4AC8-BE36-80DF9DEF780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99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22617-4FBB-4A40-89AA-1E35439E82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04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2287F-50D7-4446-AAA4-E109443987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16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F50EC-8BBB-4D57-88B7-E9FE9B17A6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5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651071-6A24-5C47-AE8F-34C1FA602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FC8DE9-A6BF-5E44-8201-E6C3C71A72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2B55AE-5157-4246-888A-8888EB0F6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83569-1163-9349-B02A-B071F908BFF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110757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4FEB2-C5CF-4DB5-A38F-B8588E7232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86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5395F-62CF-4A1C-822F-A0FCD0655A7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17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FF33A-BF30-48A5-8621-593EE7FB8D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66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F57A7-4E74-45E9-B10A-5BD2BD0206B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44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FCAA4-2974-492D-A454-39CF12E99F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77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393EE-02E5-466A-8FB9-8DF5833433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474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40094-61C8-4FBA-A222-020489FAFF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58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196EB-1B73-4AC8-BE36-80DF9DEF780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98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22617-4FBB-4A40-89AA-1E35439E82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56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2287F-50D7-4446-AAA4-E109443987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6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BB6853-6A4B-E447-9D36-593DDC479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570ECF-25FA-E140-8F79-3AA4EA3580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8BC50A-F1AE-7C4A-830F-71814ACE6C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C56E1-AFFD-4C4A-A111-2BFFF30355F5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0470916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F50EC-8BBB-4D57-88B7-E9FE9B17A6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52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4FEB2-C5CF-4DB5-A38F-B8588E7232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77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5395F-62CF-4A1C-822F-A0FCD0655A7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82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FF33A-BF30-48A5-8621-593EE7FB8D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47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F57A7-4E74-45E9-B10A-5BD2BD0206B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687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FCAA4-2974-492D-A454-39CF12E99F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02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393EE-02E5-466A-8FB9-8DF5833433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94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40094-61C8-4FBA-A222-020489FAFF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213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196EB-1B73-4AC8-BE36-80DF9DEF780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01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22617-4FBB-4A40-89AA-1E35439E82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8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06AEB2-D1BD-ED42-A68A-CABAB3FDF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E58468-CE92-3D45-916C-A230FC982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4C999F-2C3A-6C41-B190-76034E4B9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7F627-E3E9-D34B-A3E4-B60296F01318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5134743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2287F-50D7-4446-AAA4-E109443987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285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F50EC-8BBB-4D57-88B7-E9FE9B17A6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39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4FEB2-C5CF-4DB5-A38F-B8588E7232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8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5395F-62CF-4A1C-822F-A0FCD0655A7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172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FF33A-BF30-48A5-8621-593EE7FB8D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83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F57A7-4E74-45E9-B10A-5BD2BD0206B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81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FCAA4-2974-492D-A454-39CF12E99F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64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393EE-02E5-466A-8FB9-8DF5833433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397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40094-61C8-4FBA-A222-020489FAFF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84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196EB-1B73-4AC8-BE36-80DF9DEF780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5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C39DB7-63A1-344E-83B7-DD390DE224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81D29F-6518-FC45-9911-E1AE27A984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33A263-6698-8047-BA0C-DDE41A8A06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D7DF6-89AB-1D4A-B7DD-8AACBC2F62D5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480631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22617-4FBB-4A40-89AA-1E35439E82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587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2287F-50D7-4446-AAA4-E109443987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003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F50EC-8BBB-4D57-88B7-E9FE9B17A6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657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4FEB2-C5CF-4DB5-A38F-B8588E7232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067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5395F-62CF-4A1C-822F-A0FCD0655A7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279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FF33A-BF30-48A5-8621-593EE7FB8D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489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F57A7-4E74-45E9-B10A-5BD2BD0206B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9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B21627-BBD1-E647-AE1D-5A69D2210D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987C3C-F35E-6E43-BABA-DE9466772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FAA2BA-CC49-B344-934B-9088D159D6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D82BA-2B26-AE43-A032-19449B34ADD6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75235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63B11-A24B-7E4D-A2D2-5EF5E6141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D7260-BC43-764C-9B8F-78411D7596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9EE93-4F3A-3E47-A9FF-6EAFF34BD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1CECE-3D97-064B-9753-9BB0E6C0C15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92945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E2D027-9BBA-F743-B9D8-79DB2706D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CC660-CE49-F74B-B944-4F8E15DFF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FF9068-4AF3-AD4A-A787-EF6004CF70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C5B4D-AEFD-EB4C-897B-F9CAFD4A24FA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64047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45A0D1-90A1-7640-9A64-8C75D9057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FED6AA-0FEC-F44D-9225-01A4ED0D9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  <a:p>
            <a:pPr lvl="2"/>
            <a:r>
              <a:rPr lang="ru-RU" altLang="x-none"/>
              <a:t>Третий уровень</a:t>
            </a:r>
          </a:p>
          <a:p>
            <a:pPr lvl="3"/>
            <a:r>
              <a:rPr lang="ru-RU" altLang="x-none"/>
              <a:t>Четвертый уровень</a:t>
            </a:r>
          </a:p>
          <a:p>
            <a:pPr lvl="4"/>
            <a:r>
              <a:rPr lang="ru-RU" altLang="x-none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B73F30-36B3-FF40-9BF7-59AD467F63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1DA6D3-DED8-DE44-8AF3-0F525EFEF9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B350B9-BC3B-D642-BEC5-D0273BC63C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9EEFDD-7374-924B-9C79-AFECC37C0F9C}" type="slidenum">
              <a:rPr lang="ru-RU" altLang="x-none"/>
              <a:pPr/>
              <a:t>‹#›</a:t>
            </a:fld>
            <a:endParaRPr lang="ru-RU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B86B76-81B2-4DAD-AC7E-E52FFAD5FCFD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9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B86B76-81B2-4DAD-AC7E-E52FFAD5FCFD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1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B86B76-81B2-4DAD-AC7E-E52FFAD5FCFD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5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B86B76-81B2-4DAD-AC7E-E52FFAD5FCFD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9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B86B76-81B2-4DAD-AC7E-E52FFAD5FCFD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.com/translate?hl=ru&amp;prev=_t&amp;sl=ru&amp;tl=kk&amp;u=https://ru.wikipedia.org/wiki/%D0%9A%D1%80%D0%B0%D1%81%D0%BD%D0%BE%D0%B5_%D0%A1%D0%BE%D1%80%D0%BC%D0%BE%D0%B2%D0%BE" TargetMode="External"/><Relationship Id="rId2" Type="http://schemas.openxmlformats.org/officeDocument/2006/relationships/hyperlink" Target="https://translate.google.com/translate?hl=ru&amp;prev=_t&amp;sl=ru&amp;tl=kk&amp;u=https://ru.wikipedia.org/wiki/%D0%A0%D0%BE%D1%81%D1%81%D0%B8%D0%B9%D1%81%D0%BA%D0%B0%D1%8F_%D0%B8%D0%BC%D0%BF%D0%B5%D1%80%D0%B8%D1%8F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translate.google.com/translate?hl=ru&amp;prev=_t&amp;sl=ru&amp;tl=kk&amp;u=https://ru.wikipedia.org/wiki/%D0%91%D0%B5%D0%BD%D0%B0%D1%80%D0%B4%D0%B0%D0%BA%D0%B8,_%D0%94%D0%BC%D0%B8%D1%82%D1%80%D0%B8%D0%B9_%D0%95%D0%B3%D0%BE%D1%80%D0%BE%D0%B2%D0%B8%D1%87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late.google.com/translate?hl=ru&amp;prev=_t&amp;sl=ru&amp;tl=kk&amp;u=https://ru.wikipedia.org/wiki/%D0%9E%D1%80%D1%81%D0%BA%D0%BE-%D0%A5%D0%B0%D0%BB%D0%B8%D0%BB%D0%BE%D0%B2%D1%81%D0%BA%D0%B8%D0%B9_%D0%BC%D0%B5%D1%82%D0%B0%D0%BB%D0%BB%D1%83%D1%80%D0%B3%D0%B8%D1%87%D0%B5%D1%81%D0%BA%D0%B8%D0%B9_%D0%BA%D0%BE%D0%BC%D0%B1%D0%B8%D0%BD%D0%B0%D1%82" TargetMode="External"/><Relationship Id="rId13" Type="http://schemas.openxmlformats.org/officeDocument/2006/relationships/hyperlink" Target="https://translate.google.com/translate?hl=ru&amp;prev=_t&amp;sl=ru&amp;tl=kk&amp;u=https://ru.wikipedia.org/wiki/%D0%A7%D1%83%D1%81%D0%BE%D0%B2%D1%81%D0%BA%D0%BE%D0%B9_%D0%BC%D0%B5%D1%82%D0%B0%D0%BB%D0%BB%D1%83%D1%80%D0%B3%D0%B8%D1%87%D0%B5%D1%81%D0%BA%D0%B8%D0%B9_%D0%B7%D0%B0%D0%B2%D0%BE%D0%B4" TargetMode="External"/><Relationship Id="rId3" Type="http://schemas.openxmlformats.org/officeDocument/2006/relationships/hyperlink" Target="https://translate.google.com/translate?hl=ru&amp;prev=_t&amp;sl=ru&amp;tl=kk&amp;u=https://ru.wikipedia.org/wiki/%D0%92%D1%8B%D0%BA%D1%81%D1%83%D0%BD%D1%81%D0%BA%D0%B8%D0%B9_%D0%BC%D0%B5%D1%82%D0%B0%D0%BB%D0%BB%D1%83%D1%80%D0%B3%D0%B8%D1%87%D0%B5%D1%81%D0%BA%D0%B8%D0%B9_%D0%B7%D0%B0%D0%B2%D0%BE%D0%B4" TargetMode="External"/><Relationship Id="rId7" Type="http://schemas.openxmlformats.org/officeDocument/2006/relationships/hyperlink" Target="https://translate.google.com/translate?hl=ru&amp;prev=_t&amp;sl=ru&amp;tl=kk&amp;u=https://ru.wikipedia.org/w/index.php?title%3D%D0%9C%D0%B5%D1%82%D0%B0%D0%BB%D0%BB%D1%83%D1%80%D0%B3%D0%B8%D1%87%D0%B5%D1%81%D0%BA%D0%B8%D0%B9_%D0%B7%D0%B0%D0%B2%D0%BE%D0%B4_%D0%9F%D0%B5%D1%82%D1%80%D0%BE%D1%81%D1%82%D0%B0%D0%BB%D1%8C%26action%3Dedit%26redlink%3D1" TargetMode="External"/><Relationship Id="rId12" Type="http://schemas.openxmlformats.org/officeDocument/2006/relationships/hyperlink" Target="https://translate.google.com/translate?hl=ru&amp;prev=_t&amp;sl=ru&amp;tl=kk&amp;u=https://ru.wikipedia.org/wiki/%D0%A1%D0%B5%D0%B2%D0%B5%D1%80%D1%81%D1%82%D0%B0%D0%BB%D1%8C" TargetMode="External"/><Relationship Id="rId2" Type="http://schemas.openxmlformats.org/officeDocument/2006/relationships/hyperlink" Target="https://translate.google.com/translate?hl=ru&amp;prev=_t&amp;sl=ru&amp;tl=kk&amp;u=https://ru.wikipedia.org/wiki/%D0%91%D0%B5%D0%B6%D0%B8%D1%86%D0%BA%D0%B8%D0%B9_%D1%81%D1%82%D0%B0%D0%BB%D0%B5%D0%BB%D0%B8%D1%82%D0%B5%D0%B9%D0%BD%D1%8B%D0%B9_%D0%B7%D0%B0%D0%B2%D0%BE%D0%B4" TargetMode="External"/><Relationship Id="rId16" Type="http://schemas.openxmlformats.org/officeDocument/2006/relationships/hyperlink" Target="https://translate.google.com/translate?hl=ru&amp;prev=_t&amp;sl=ru&amp;tl=kk&amp;u=https://ru.wikipedia.org/wiki/%D0%A7%D0%B5%D0%BB%D1%8F%D0%B1%D0%B8%D0%BD%D1%81%D0%BA%D0%B8%D0%B9_%D0%BC%D0%B5%D1%82%D0%B0%D0%BB%D0%BB%D1%83%D1%80%D0%B3%D0%B8%D1%87%D0%B5%D1%81%D0%BA%D0%B8%D0%B9_%D0%BA%D0%BE%D0%BC%D0%B1%D0%B8%D0%BD%D0%B0%D1%8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ranslate.google.com/translate?hl=ru&amp;prev=_t&amp;sl=ru&amp;tl=kk&amp;u=https://ru.wikipedia.org/wiki/%D0%9A%D1%83%D0%BB%D0%B5%D0%B1%D0%B0%D0%BA%D1%81%D0%BA%D0%B8%D0%B9_%D0%BC%D0%B5%D1%82%D0%B0%D0%BB%D0%BB%D1%83%D1%80%D0%B3%D0%B8%D1%87%D0%B5%D1%81%D0%BA%D0%B8%D0%B9_%D0%B7%D0%B0%D0%B2%D0%BE%D0%B4" TargetMode="External"/><Relationship Id="rId11" Type="http://schemas.openxmlformats.org/officeDocument/2006/relationships/hyperlink" Target="https://translate.google.com/translate?hl=ru&amp;prev=_t&amp;sl=ru&amp;tl=kk&amp;u=https://ru.wikipedia.org/wiki/%D0%A7%D0%B5%D0%BB%D1%8F%D0%B1%D0%B8%D0%BD%D1%81%D0%BA%D0%B8%D0%B9_%D1%82%D1%80%D1%83%D0%B1%D0%BE%D0%BF%D1%80%D0%BE%D0%BA%D0%B0%D1%82%D0%BD%D1%8B%D0%B9_%D0%B7%D0%B0%D0%B2%D0%BE%D0%B4" TargetMode="External"/><Relationship Id="rId5" Type="http://schemas.openxmlformats.org/officeDocument/2006/relationships/hyperlink" Target="https://translate.google.com/translate?hl=ru&amp;prev=_t&amp;sl=ru&amp;tl=kk&amp;u=https://ru.wikipedia.org/wiki/%D0%97%D0%BB%D0%B0%D1%82%D0%BE%D1%83%D1%81%D1%82%D0%BE%D0%B2%D1%81%D0%BA%D0%B8%D0%B9_%D0%BC%D0%B5%D1%82%D0%B0%D0%BB%D0%BB%D1%83%D1%80%D0%B3%D0%B8%D1%87%D0%B5%D1%81%D0%BA%D0%B8%D0%B9_%D0%B7%D0%B0%D0%B2%D0%BE%D0%B4" TargetMode="External"/><Relationship Id="rId15" Type="http://schemas.openxmlformats.org/officeDocument/2006/relationships/hyperlink" Target="https://translate.google.com/translate?hl=ru&amp;prev=_t&amp;sl=ru&amp;tl=kk&amp;u=https://ru.wikipedia.org/w/index.php?title%3D%D0%9E%D0%BC%D1%83%D1%82%D0%BD%D0%B8%D0%BD%D1%81%D0%BA%D0%B8%D0%B9_%D0%BC%D0%B5%D1%82%D0%B0%D0%BB%D0%BB%D1%83%D1%80%D0%B3%D0%B8%D1%87%D0%B5%D1%81%D0%BA%D0%B8%D0%B9_%D0%B7%D0%B0%D0%B2%D0%BE%D0%B4%26action%3Dedit%26redlink%3D1" TargetMode="External"/><Relationship Id="rId10" Type="http://schemas.openxmlformats.org/officeDocument/2006/relationships/hyperlink" Target="https://translate.google.com/translate?hl=ru&amp;prev=_t&amp;sl=ru&amp;tl=kk&amp;u=https://ru.wikipedia.org/wiki/%D0%A2%D0%B0%D0%B3%D0%B0%D0%BD%D1%80%D0%BE%D0%B3%D1%81%D0%BA%D0%B8%D0%B9_%D0%BC%D0%B5%D1%82%D0%B0%D0%BB%D0%BB%D1%83%D1%80%D0%B3%D0%B8%D1%87%D0%B5%D1%81%D0%BA%D0%B8%D0%B9_%D0%B7%D0%B0%D0%B2%D0%BE%D0%B4" TargetMode="External"/><Relationship Id="rId4" Type="http://schemas.openxmlformats.org/officeDocument/2006/relationships/hyperlink" Target="https://translate.google.com/translate?hl=ru&amp;prev=_t&amp;sl=ru&amp;tl=kk&amp;u=https://ru.wikipedia.org/w/index.php?title%3D%D0%93%D1%83%D1%80%D1%8C%D0%B5%D0%B2%D1%81%D0%BA%D0%B8%D0%B9_%D0%BC%D0%B5%D1%82%D0%B0%D0%BB%D0%BB%D1%83%D1%80%D0%B3%D0%B8%D1%87%D0%B5%D1%81%D0%BA%D0%B8%D0%B9_%D0%B7%D0%B0%D0%B2%D0%BE%D0%B4%26action%3Dedit%26redlink%3D1" TargetMode="External"/><Relationship Id="rId9" Type="http://schemas.openxmlformats.org/officeDocument/2006/relationships/hyperlink" Target="https://translate.google.com/translate?hl=ru&amp;prev=_t&amp;sl=ru&amp;tl=kk&amp;u=https://ru.wikipedia.org/wiki/%D0%A1%D0%B5%D0%B2%D0%B5%D1%80%D1%81%D0%BA%D0%B8%D0%B9_%D1%82%D1%80%D1%83%D0%B1%D0%BD%D1%8B%D0%B9_%D0%B7%D0%B0%D0%B2%D0%BE%D0%B4" TargetMode="External"/><Relationship Id="rId14" Type="http://schemas.openxmlformats.org/officeDocument/2006/relationships/hyperlink" Target="https://translate.google.com/translate?hl=ru&amp;prev=_t&amp;sl=ru&amp;tl=kk&amp;u=https://ru.wikipedia.org/w/index.php?title%3D%D0%98%D0%B6%D0%B5%D0%B2%D1%81%D0%BA%D0%B8%D0%B9_%D0%BC%D0%B5%D1%82%D0%B0%D0%BB%D0%BB%D1%83%D1%80%D0%B3%D0%B8%D1%87%D0%B5%D1%81%D0%BA%D0%B8%D0%B9_%D0%B7%D0%B0%D0%B2%D0%BE%D0%B4%26action%3Dedit%26redlink%3D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A2%D0%B5%D0%BC%D1%96%D1%80%D1%82%D0%B0%D1%83_%D2%9B%D0%B0%D0%BB%D0%B0%D1%81%D1%8B" TargetMode="External"/><Relationship Id="rId2" Type="http://schemas.openxmlformats.org/officeDocument/2006/relationships/hyperlink" Target="https://kk.wikipedia.org/wiki/%D2%9A%D0%B0%D0%B7%D0%B0%D2%9B%D1%81%D1%82%D0%B0%D0%BD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kk.wikipedia.org/w/index.php?title=%D0%9B%D0%BE%D0%BD%D0%B6%D0%B5%D1%80%D0%BE%D0%BD_%D0%B1%D0%BE%D0%BB%D0%B0%D1%82&amp;action=edit&amp;redlink=1" TargetMode="External"/><Relationship Id="rId4" Type="http://schemas.openxmlformats.org/officeDocument/2006/relationships/hyperlink" Target="https://kk.wikipedia.org/wiki/%D2%9A%D0%B0%D1%80%D0%B0%D2%93%D0%B0%D0%BD%D0%B4%D1%8B_%D0%BC%D0%B5%D1%82%D0%B0%D0%BB%D0%BB%D1%83%D1%80%D0%B3%D0%B8%D1%8F_%D0%BA%D0%BE%D0%BC%D0%B1%D0%B8%D0%BD%D0%B0%D1%82%D1%8B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5G0ZBh4SrRA" TargetMode="External"/><Relationship Id="rId3" Type="http://schemas.openxmlformats.org/officeDocument/2006/relationships/hyperlink" Target="http://xreferat.com/76/3505-1-proizvodstvo-stali.html" TargetMode="External"/><Relationship Id="rId7" Type="http://schemas.openxmlformats.org/officeDocument/2006/relationships/hyperlink" Target="http://www.metaljournal.com.ua/Martin-steelmaking-practice/" TargetMode="External"/><Relationship Id="rId2" Type="http://schemas.openxmlformats.org/officeDocument/2006/relationships/hyperlink" Target="http://www.uran.donetsk.ua/~masters/2012/fimm/karaseva/library/10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&#1057;&#1090;&#1072;&#1083;&#1100;" TargetMode="External"/><Relationship Id="rId5" Type="http://schemas.openxmlformats.org/officeDocument/2006/relationships/hyperlink" Target="http://hi-intel.ru/806/11.html" TargetMode="External"/><Relationship Id="rId4" Type="http://schemas.openxmlformats.org/officeDocument/2006/relationships/hyperlink" Target="http://www.rfcaratings.kz/reports/stainless_steel_2013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5">
            <a:extLst>
              <a:ext uri="{FF2B5EF4-FFF2-40B4-BE49-F238E27FC236}">
                <a16:creationId xmlns:a16="http://schemas.microsoft.com/office/drawing/2014/main" id="{ACD89ED6-3A10-944C-BF97-1972ACE6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A91307-0713-574B-B50F-DC68ABE2FEAF}" type="slidenum">
              <a:rPr lang="ru-RU" altLang="x-none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x-none" sz="14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1DFBC2B-16A8-B343-946E-5CC1F59E34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ffectLst>
            <a:outerShdw dist="53882" dir="2700000" algn="ctr" rotWithShape="0">
              <a:srgbClr val="CCECFF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Электрлік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болат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балқыту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процесінің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мәні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мен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жабдықталуы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6B546D6-4298-42BA-C347-0950B55DA707}"/>
              </a:ext>
            </a:extLst>
          </p:cNvPr>
          <p:cNvSpPr txBox="1"/>
          <p:nvPr/>
        </p:nvSpPr>
        <p:spPr>
          <a:xfrm>
            <a:off x="455185" y="4189549"/>
            <a:ext cx="857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№</a:t>
            </a:r>
            <a:r>
              <a:rPr kumimoji="0" lang="kk-KZ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kk-KZ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x-non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дәріс</a:t>
            </a:r>
            <a:endParaRPr kumimoji="0" lang="kk-KZ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x-none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 </a:t>
            </a:r>
            <a:r>
              <a:rPr kumimoji="0" lang="ru-RU" altLang="x-non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академиялық</a:t>
            </a:r>
            <a:r>
              <a:rPr kumimoji="0" lang="ru-RU" alt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altLang="x-non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сағат</a:t>
            </a:r>
            <a:endParaRPr kumimoji="0" lang="ru-RU" altLang="x-none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Оқытушы - Мамырбаева К.Қ.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қауымдастырылған профессор,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Ph.D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281D05-E4D4-4592-59ED-73241B54D863}"/>
              </a:ext>
            </a:extLst>
          </p:cNvPr>
          <p:cNvSpPr txBox="1"/>
          <p:nvPr/>
        </p:nvSpPr>
        <p:spPr>
          <a:xfrm>
            <a:off x="685334" y="201994"/>
            <a:ext cx="7887166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Сәтбаев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Университеті</a:t>
            </a:r>
            <a:endParaRPr kumimoji="0" lang="ru-RU" sz="1800" b="0" i="0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«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Металлургиялық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процестер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жылу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техникасы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және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арнайы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материалдар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технологиясы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» 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кафедрасы</a:t>
            </a:r>
            <a:endParaRPr kumimoji="0" lang="en-US" sz="1800" b="0" i="0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rgbClr val="0000FF"/>
              </a:solidFill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x-none" sz="1800" u="sng" dirty="0">
                <a:solidFill>
                  <a:srgbClr val="0000FF"/>
                </a:solidFill>
              </a:rPr>
              <a:t>«</a:t>
            </a:r>
            <a:r>
              <a:rPr lang="ru-RU" altLang="x-none" sz="1800" u="sng" dirty="0" err="1">
                <a:solidFill>
                  <a:srgbClr val="0000FF"/>
                </a:solidFill>
              </a:rPr>
              <a:t>Металлургиялық</a:t>
            </a:r>
            <a:r>
              <a:rPr lang="ru-RU" altLang="x-none" sz="1800" u="sng" dirty="0">
                <a:solidFill>
                  <a:srgbClr val="0000FF"/>
                </a:solidFill>
              </a:rPr>
              <a:t> </a:t>
            </a:r>
            <a:r>
              <a:rPr lang="ru-RU" altLang="x-none" sz="1800" u="sng" dirty="0" err="1">
                <a:solidFill>
                  <a:srgbClr val="0000FF"/>
                </a:solidFill>
              </a:rPr>
              <a:t>процестердің</a:t>
            </a:r>
            <a:r>
              <a:rPr lang="ru-RU" altLang="x-none" sz="1800" u="sng" dirty="0">
                <a:solidFill>
                  <a:srgbClr val="0000FF"/>
                </a:solidFill>
              </a:rPr>
              <a:t> </a:t>
            </a:r>
            <a:r>
              <a:rPr lang="ru-RU" altLang="x-none" sz="1800" u="sng" dirty="0" err="1">
                <a:solidFill>
                  <a:srgbClr val="0000FF"/>
                </a:solidFill>
              </a:rPr>
              <a:t>жылу</a:t>
            </a:r>
            <a:r>
              <a:rPr lang="ru-RU" altLang="x-none" sz="1800" u="sng" dirty="0">
                <a:solidFill>
                  <a:srgbClr val="0000FF"/>
                </a:solidFill>
              </a:rPr>
              <a:t> </a:t>
            </a:r>
            <a:r>
              <a:rPr lang="ru-RU" altLang="x-none" sz="1800" u="sng" dirty="0" err="1">
                <a:solidFill>
                  <a:srgbClr val="0000FF"/>
                </a:solidFill>
              </a:rPr>
              <a:t>энергетикасы</a:t>
            </a:r>
            <a:r>
              <a:rPr lang="ru-RU" altLang="x-none" sz="1800" u="sng" dirty="0">
                <a:solidFill>
                  <a:srgbClr val="0000FF"/>
                </a:solidFill>
              </a:rPr>
              <a:t>»</a:t>
            </a:r>
            <a:r>
              <a:rPr lang="en-US" altLang="x-none" sz="1800" u="sng" dirty="0">
                <a:solidFill>
                  <a:srgbClr val="0000FF"/>
                </a:solidFill>
              </a:rPr>
              <a:t> </a:t>
            </a:r>
            <a:r>
              <a:rPr lang="ru-RU" altLang="x-none" u="sng" dirty="0" err="1">
                <a:solidFill>
                  <a:srgbClr val="0000FF"/>
                </a:solidFill>
              </a:rPr>
              <a:t>пәні</a:t>
            </a:r>
            <a:br>
              <a:rPr lang="ru-RU" altLang="x-none" sz="1800" dirty="0">
                <a:solidFill>
                  <a:srgbClr val="0000FF"/>
                </a:solidFill>
              </a:rPr>
            </a:br>
            <a:endParaRPr lang="ru-RU" altLang="x-none" sz="1100" dirty="0">
              <a:solidFill>
                <a:srgbClr val="0000FF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271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30811"/>
            <a:ext cx="3960440" cy="5840561"/>
          </a:xfrm>
        </p:spPr>
        <p:txBody>
          <a:bodyPr/>
          <a:lstStyle/>
          <a:p>
            <a:pPr marL="0" lvl="0" indent="0" algn="just">
              <a:buNone/>
            </a:pPr>
            <a:r>
              <a:rPr lang="kk-KZ" altLang="ru-RU" sz="1600" dirty="0">
                <a:solidFill>
                  <a:srgbClr val="000000"/>
                </a:solidFill>
              </a:rPr>
              <a:t>Техникалық оттегіні қолданумен конвертерлік болаттың, ең алдымен концентрациясы 0,007-0,002 % дейін төмендейтін, азот бойынша сапасын жақсартады. </a:t>
            </a:r>
          </a:p>
          <a:p>
            <a:pPr marL="0" lvl="0" indent="0" algn="just">
              <a:buNone/>
            </a:pPr>
            <a:r>
              <a:rPr lang="kk-KZ" altLang="ru-RU" sz="1600" dirty="0">
                <a:solidFill>
                  <a:srgbClr val="000000"/>
                </a:solidFill>
              </a:rPr>
              <a:t>Оттекті-конвертерлік  болаттың механикалық қасиеттері мартендік болаттың қасиеттеріне жақындайды, тіпті оданда артып кетеді.</a:t>
            </a:r>
          </a:p>
          <a:p>
            <a:pPr marL="0" lvl="0" indent="0" algn="just">
              <a:buNone/>
            </a:pPr>
            <a:r>
              <a:rPr lang="kk-KZ" altLang="ru-RU" sz="1600" dirty="0">
                <a:solidFill>
                  <a:srgbClr val="000000"/>
                </a:solidFill>
              </a:rPr>
              <a:t>Қайта балқытудың жылулық балансы скраптың үлкен мөлшерін өңдеуге және темір кенін қолдануға мүмкіндік береді, бұл Оттекті-конвертерлік  өндірістің экономикалық тиімділігін жоғарылатады. </a:t>
            </a:r>
            <a:r>
              <a:rPr lang="kk-KZ" altLang="ru-RU" sz="1600" dirty="0" err="1">
                <a:solidFill>
                  <a:srgbClr val="000000"/>
                </a:solidFill>
              </a:rPr>
              <a:t>Конверторлардың</a:t>
            </a:r>
            <a:r>
              <a:rPr lang="kk-KZ" altLang="ru-RU" sz="1600" dirty="0">
                <a:solidFill>
                  <a:srgbClr val="000000"/>
                </a:solidFill>
              </a:rPr>
              <a:t> сыйымдылығының 300-350 т дейін артуымен өндіріс тиімділігі жоғары­лайды. </a:t>
            </a:r>
          </a:p>
          <a:p>
            <a:pPr marL="0" lvl="0" indent="0" algn="just">
              <a:buNone/>
            </a:pPr>
            <a:r>
              <a:rPr lang="kk-KZ" altLang="ru-RU" sz="1600" dirty="0" err="1">
                <a:solidFill>
                  <a:srgbClr val="000000"/>
                </a:solidFill>
              </a:rPr>
              <a:t>Оттегілі-конверторлық</a:t>
            </a:r>
            <a:r>
              <a:rPr lang="kk-KZ" altLang="ru-RU" sz="1600" dirty="0">
                <a:solidFill>
                  <a:srgbClr val="000000"/>
                </a:solidFill>
              </a:rPr>
              <a:t> процесімен қайта балқыту шығыны  – төмен, болаттың өзіндік құнындағы олардың негізгі үлесі – материалдар құны. </a:t>
            </a:r>
            <a:endParaRPr lang="ru-RU" altLang="ru-RU" sz="16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980728"/>
            <a:ext cx="4655331" cy="434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2572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0925FA37-9F1F-7448-8AAD-6670C115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2DB3EE-6C47-5A45-B310-DD2E670DCA8A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x-none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D1DC087-EA50-D94B-8D8E-E1BD6CDDD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68" y="233946"/>
            <a:ext cx="8712646" cy="81473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3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dist="53882" dir="2700000" algn="ctr" rotWithShape="0">
              <a:srgbClr val="CCECFF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Мартен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тәсілі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437" name="TextBox 1">
            <a:extLst>
              <a:ext uri="{FF2B5EF4-FFF2-40B4-BE49-F238E27FC236}">
                <a16:creationId xmlns:a16="http://schemas.microsoft.com/office/drawing/2014/main" id="{3AFB5F13-33DB-1A4B-B1EE-57856CDAA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84313"/>
            <a:ext cx="849662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altLang="ru-RU" sz="2000" b="1" i="1" u="sng" dirty="0">
                <a:solidFill>
                  <a:srgbClr val="FF6600"/>
                </a:solidFill>
              </a:rPr>
              <a:t>Болат өндірісіне арналған пештер. </a:t>
            </a:r>
            <a:br>
              <a:rPr lang="kk-KZ" altLang="ru-RU" sz="2000" b="1" i="1" u="sng" dirty="0">
                <a:solidFill>
                  <a:srgbClr val="FF6600"/>
                </a:solidFill>
              </a:rPr>
            </a:br>
            <a:br>
              <a:rPr lang="kk-KZ" altLang="ru-RU" sz="2000" i="1" dirty="0"/>
            </a:br>
            <a:r>
              <a:rPr lang="kk-KZ" altLang="ru-RU" sz="2000" dirty="0"/>
              <a:t>Болат балқытудың мақсаты, шойынды қайта балқыту жолымен болат алу.</a:t>
            </a:r>
            <a:br>
              <a:rPr lang="kk-KZ" altLang="ru-RU" sz="2000" i="1" u="sng" dirty="0"/>
            </a:br>
            <a:r>
              <a:rPr lang="kk-KZ" altLang="ru-RU" sz="2000" b="1" i="1" u="sng" dirty="0">
                <a:solidFill>
                  <a:srgbClr val="FF6600"/>
                </a:solidFill>
              </a:rPr>
              <a:t>Мартен пеші.</a:t>
            </a:r>
            <a:r>
              <a:rPr lang="kk-KZ" altLang="ru-RU" sz="2000" i="1" u="sng" dirty="0"/>
              <a:t> </a:t>
            </a:r>
            <a:r>
              <a:rPr lang="kk-KZ" altLang="ru-RU" sz="2000" dirty="0"/>
              <a:t> Бұл процесті 1864 жылы француз металлургтары                    Э. Мартен және ұлы П. Мартен ұсынған. </a:t>
            </a:r>
            <a:br>
              <a:rPr lang="kk-KZ" altLang="ru-RU" sz="2000" dirty="0"/>
            </a:br>
            <a:r>
              <a:rPr lang="kk-KZ" altLang="ru-RU" sz="2000" dirty="0"/>
              <a:t>Мартен пеші – жалынды және </a:t>
            </a:r>
            <a:r>
              <a:rPr lang="kk-KZ" altLang="ru-RU" sz="2000" dirty="0" err="1"/>
              <a:t>регенеративті</a:t>
            </a:r>
            <a:r>
              <a:rPr lang="kk-KZ" altLang="ru-RU" sz="2000" dirty="0"/>
              <a:t>. </a:t>
            </a:r>
            <a:br>
              <a:rPr lang="kk-KZ" altLang="ru-RU" sz="2000" dirty="0"/>
            </a:br>
            <a:r>
              <a:rPr lang="kk-KZ" altLang="ru-RU" sz="2000" dirty="0"/>
              <a:t>Пеште </a:t>
            </a:r>
            <a:r>
              <a:rPr lang="kk-KZ" altLang="ru-RU" sz="2000" dirty="0" err="1"/>
              <a:t>газтәрізді</a:t>
            </a:r>
            <a:r>
              <a:rPr lang="kk-KZ" altLang="ru-RU" sz="2000" dirty="0"/>
              <a:t> отын немесе мазут жағылады. </a:t>
            </a:r>
            <a:br>
              <a:rPr lang="kk-KZ" altLang="ru-RU" sz="2000" dirty="0"/>
            </a:br>
            <a:r>
              <a:rPr lang="kk-KZ" altLang="ru-RU" sz="2000" dirty="0"/>
              <a:t>Болат өндіруге қажетті жоғары температураны пештен шыққан газдардың жылуын қайта қолдану (регенерациялау) қамтамасыз етеді (сурет).</a:t>
            </a:r>
            <a:br>
              <a:rPr lang="kk-KZ" altLang="ru-RU" sz="2000" dirty="0"/>
            </a:br>
            <a:r>
              <a:rPr lang="kk-KZ" altLang="ru-RU" sz="2000" dirty="0"/>
              <a:t>Бұл пеште болат қатты немесе сұйық шойыннан, болат және шойын сынықтарынан, темір кенінен, флюстер, ферроқорытпалар қосумен өндіріледі.</a:t>
            </a:r>
            <a:br>
              <a:rPr lang="en-US" altLang="ru-RU" sz="2000" dirty="0"/>
            </a:br>
            <a:endParaRPr lang="x-none" altLang="x-none" sz="20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346075"/>
          </a:xfrm>
        </p:spPr>
        <p:txBody>
          <a:bodyPr/>
          <a:lstStyle/>
          <a:p>
            <a:r>
              <a:rPr lang="ru-RU" altLang="ru-RU" sz="3600" i="1" u="sng">
                <a:solidFill>
                  <a:srgbClr val="C00000"/>
                </a:solidFill>
              </a:rPr>
              <a:t>Мартен пешінің құрылысы</a:t>
            </a:r>
            <a:r>
              <a:rPr lang="ru-RU" altLang="ru-RU" u="sng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" y="4841262"/>
            <a:ext cx="8686800" cy="190010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kk-KZ" altLang="ru-RU" sz="1600" i="1" dirty="0"/>
              <a:t>1-балқыған металл; 2-балқыған шлак; 3-күмбез; 4-оттық; 5-артқы қабырға;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altLang="ru-RU" sz="1600" i="1" dirty="0"/>
              <a:t>6-алдыңғы қабырға; 7-тиеу терезесі; 8-металл мен </a:t>
            </a:r>
            <a:r>
              <a:rPr lang="kk-KZ" altLang="ru-RU" sz="1600" i="1" dirty="0" err="1"/>
              <a:t>шлакды</a:t>
            </a:r>
            <a:r>
              <a:rPr lang="kk-KZ" altLang="ru-RU" sz="1600" i="1" dirty="0"/>
              <a:t> түсіруші  </a:t>
            </a:r>
            <a:r>
              <a:rPr lang="kk-KZ" altLang="ru-RU" sz="1600" i="1" dirty="0" err="1"/>
              <a:t>летка</a:t>
            </a:r>
            <a:r>
              <a:rPr lang="kk-KZ" altLang="ru-RU" sz="1600" i="1" dirty="0"/>
              <a:t>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altLang="ru-RU" sz="1600" i="1" dirty="0"/>
              <a:t>9- отқа төзімді материал; 10 </a:t>
            </a:r>
            <a:r>
              <a:rPr lang="kk-KZ" altLang="ru-RU" sz="1600" i="1" dirty="0" err="1"/>
              <a:t>-ауалы</a:t>
            </a:r>
            <a:r>
              <a:rPr lang="kk-KZ" altLang="ru-RU" sz="1600" i="1" dirty="0"/>
              <a:t> регенератор; 11 – газдық регенератор;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altLang="ru-RU" sz="1600" i="1" dirty="0"/>
              <a:t>12-ауданның жұмыс деңгейі; 13 және 13' – ауа келтіретін және жану өнімін шығаратын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altLang="ru-RU" sz="1600" i="1" dirty="0"/>
              <a:t>каналдар; 14 және 14'</a:t>
            </a:r>
            <a:r>
              <a:rPr lang="kk-KZ" altLang="ru-RU" sz="1600" i="1" dirty="0" err="1"/>
              <a:t>-газ</a:t>
            </a:r>
            <a:r>
              <a:rPr lang="kk-KZ" altLang="ru-RU" sz="1600" i="1" dirty="0"/>
              <a:t> келтіретін және жану өнімін шығаратын каналдар,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altLang="ru-RU" sz="1600" i="1" dirty="0"/>
              <a:t>15-ауыспалы клапандар; 16-ілгіш; 17-түтін каналы; 18-шлакға арналған арба;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kk-KZ" altLang="ru-RU" sz="1600" i="1" dirty="0"/>
              <a:t>19-су суытушы оттегілі  </a:t>
            </a:r>
            <a:r>
              <a:rPr lang="kk-KZ" altLang="ru-RU" sz="1600" i="1" dirty="0" err="1"/>
              <a:t>фурмалар</a:t>
            </a:r>
            <a:endParaRPr lang="ru-RU" altLang="ru-RU" sz="1600" i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3" y="836712"/>
            <a:ext cx="5976912" cy="381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64312" y="825434"/>
            <a:ext cx="27571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>
                <a:solidFill>
                  <a:srgbClr val="000000"/>
                </a:solidFill>
              </a:rPr>
              <a:t>Пештің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балқыту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кеңістігіне</a:t>
            </a:r>
            <a:r>
              <a:rPr lang="ru-RU" sz="1400" dirty="0">
                <a:solidFill>
                  <a:srgbClr val="000000"/>
                </a:solidFill>
              </a:rPr>
              <a:t> А </a:t>
            </a:r>
            <a:r>
              <a:rPr lang="ru-RU" sz="1400" dirty="0" err="1">
                <a:solidFill>
                  <a:srgbClr val="000000"/>
                </a:solidFill>
              </a:rPr>
              <a:t>жоғары</a:t>
            </a:r>
            <a:r>
              <a:rPr lang="ru-RU" sz="1400" dirty="0">
                <a:solidFill>
                  <a:srgbClr val="000000"/>
                </a:solidFill>
              </a:rPr>
              <a:t> температура </a:t>
            </a:r>
            <a:r>
              <a:rPr lang="ru-RU" sz="1400" dirty="0" err="1">
                <a:solidFill>
                  <a:srgbClr val="000000"/>
                </a:solidFill>
              </a:rPr>
              <a:t>және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балқыған</a:t>
            </a:r>
            <a:r>
              <a:rPr lang="ru-RU" sz="1400" dirty="0">
                <a:solidFill>
                  <a:srgbClr val="000000"/>
                </a:solidFill>
              </a:rPr>
              <a:t> металл 1 мен </a:t>
            </a:r>
            <a:r>
              <a:rPr lang="ru-RU" sz="1400" dirty="0" err="1">
                <a:solidFill>
                  <a:srgbClr val="000000"/>
                </a:solidFill>
              </a:rPr>
              <a:t>сұйық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шлакдың</a:t>
            </a:r>
            <a:r>
              <a:rPr lang="ru-RU" sz="1400" dirty="0">
                <a:solidFill>
                  <a:srgbClr val="000000"/>
                </a:solidFill>
              </a:rPr>
              <a:t> 2 </a:t>
            </a:r>
            <a:r>
              <a:rPr lang="ru-RU" sz="1400" dirty="0" err="1">
                <a:solidFill>
                  <a:srgbClr val="000000"/>
                </a:solidFill>
              </a:rPr>
              <a:t>химиялық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өзара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әрекеттесуі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әсер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етеді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err="1">
                <a:solidFill>
                  <a:srgbClr val="000000"/>
                </a:solidFill>
              </a:rPr>
              <a:t>Кеңістік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жоғары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жағынан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күмбезбен</a:t>
            </a:r>
            <a:r>
              <a:rPr lang="ru-RU" sz="1400" dirty="0">
                <a:solidFill>
                  <a:srgbClr val="000000"/>
                </a:solidFill>
              </a:rPr>
              <a:t> 3, </a:t>
            </a:r>
            <a:r>
              <a:rPr lang="ru-RU" sz="1400" dirty="0" err="1">
                <a:solidFill>
                  <a:srgbClr val="000000"/>
                </a:solidFill>
              </a:rPr>
              <a:t>төменнен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оттықпен</a:t>
            </a:r>
            <a:r>
              <a:rPr lang="ru-RU" sz="1400" dirty="0">
                <a:solidFill>
                  <a:srgbClr val="000000"/>
                </a:solidFill>
              </a:rPr>
              <a:t> 4, </a:t>
            </a:r>
            <a:r>
              <a:rPr lang="ru-RU" sz="1400" dirty="0" err="1">
                <a:solidFill>
                  <a:srgbClr val="000000"/>
                </a:solidFill>
              </a:rPr>
              <a:t>артқы</a:t>
            </a:r>
            <a:r>
              <a:rPr lang="ru-RU" sz="1400" dirty="0">
                <a:solidFill>
                  <a:srgbClr val="000000"/>
                </a:solidFill>
              </a:rPr>
              <a:t> 5 </a:t>
            </a:r>
            <a:r>
              <a:rPr lang="ru-RU" sz="1400" dirty="0" err="1">
                <a:solidFill>
                  <a:srgbClr val="000000"/>
                </a:solidFill>
              </a:rPr>
              <a:t>және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алдыңғы</a:t>
            </a:r>
            <a:r>
              <a:rPr lang="ru-RU" sz="1400" dirty="0">
                <a:solidFill>
                  <a:srgbClr val="000000"/>
                </a:solidFill>
              </a:rPr>
              <a:t> 6 </a:t>
            </a:r>
            <a:r>
              <a:rPr lang="ru-RU" sz="1400" dirty="0" err="1">
                <a:solidFill>
                  <a:srgbClr val="000000"/>
                </a:solidFill>
              </a:rPr>
              <a:t>қабырғалармен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шектеледі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err="1">
                <a:solidFill>
                  <a:srgbClr val="000000"/>
                </a:solidFill>
              </a:rPr>
              <a:t>Алдыңғы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қабырғада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тиеуші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терезелер</a:t>
            </a:r>
            <a:r>
              <a:rPr lang="ru-RU" sz="1400" dirty="0">
                <a:solidFill>
                  <a:srgbClr val="000000"/>
                </a:solidFill>
              </a:rPr>
              <a:t> 7 бар, </a:t>
            </a:r>
            <a:r>
              <a:rPr lang="ru-RU" sz="1400" dirty="0" err="1">
                <a:solidFill>
                  <a:srgbClr val="000000"/>
                </a:solidFill>
              </a:rPr>
              <a:t>оның</a:t>
            </a:r>
            <a:r>
              <a:rPr lang="ru-RU" sz="1400" dirty="0">
                <a:solidFill>
                  <a:srgbClr val="000000"/>
                </a:solidFill>
              </a:rPr>
              <a:t> саны пеш </a:t>
            </a:r>
            <a:r>
              <a:rPr lang="ru-RU" sz="1400" dirty="0" err="1">
                <a:solidFill>
                  <a:srgbClr val="000000"/>
                </a:solidFill>
              </a:rPr>
              <a:t>мөлшеріне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тәуелді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err="1">
                <a:solidFill>
                  <a:srgbClr val="000000"/>
                </a:solidFill>
              </a:rPr>
              <a:t>Артқы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қабырға</a:t>
            </a:r>
            <a:r>
              <a:rPr lang="ru-RU" sz="1400" dirty="0">
                <a:solidFill>
                  <a:srgbClr val="000000"/>
                </a:solidFill>
              </a:rPr>
              <a:t> 5 </a:t>
            </a:r>
            <a:r>
              <a:rPr lang="ru-RU" sz="1400" dirty="0" err="1">
                <a:solidFill>
                  <a:srgbClr val="000000"/>
                </a:solidFill>
              </a:rPr>
              <a:t>еңкіш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жасалады</a:t>
            </a:r>
            <a:r>
              <a:rPr lang="ru-RU" sz="1400" dirty="0">
                <a:solidFill>
                  <a:srgbClr val="000000"/>
                </a:solidFill>
              </a:rPr>
              <a:t>, </a:t>
            </a:r>
            <a:r>
              <a:rPr lang="ru-RU" sz="1400" dirty="0" err="1">
                <a:solidFill>
                  <a:srgbClr val="000000"/>
                </a:solidFill>
              </a:rPr>
              <a:t>ол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жөндеу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кезінде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ұнтақты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отқа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төзімді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материалдар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жақсы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жабысуы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үшін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жасалады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312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6048672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мартен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пештерінің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балқытылатын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ванналарының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16 м-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ені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6 м-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биіктігі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 м-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асады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ванналардың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сыйымдылығы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500 тонна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болатқа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жетеді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Балқыту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ваннасы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темір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сынықтары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темір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рудасымен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шихта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талады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Әктас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шихта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қа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ағын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қосылады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Пештің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1600-1650 ° C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сақталады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Балқытудың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кезеңіндегі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көміртегі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шойын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қоспаларының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күйіп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кетуі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жанғыш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қоспадағы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конвертердегідей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реакциялармен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оттегінің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балқытылған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темірдің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үстінде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шлак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темір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оксидтерінің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4Fe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+ 6Si = 8Fe + 6SiO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ru-RU" sz="1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2Fe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+ 6Mn = 4Fe + 6MnO, </a:t>
            </a:r>
            <a:r>
              <a:rPr lang="kk-KZ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ru-RU" sz="1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+ 3C = 2Fe + 3CO ↑, </a:t>
            </a:r>
            <a:r>
              <a:rPr lang="kk-KZ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ru-RU" sz="1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5Fe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+ 2P = 10FeO + P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ru-RU" sz="1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C = Fe + CO ↑. </a:t>
            </a:r>
            <a:r>
              <a:rPr lang="kk-KZ" sz="16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aseline="-250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79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612859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Мартен </a:t>
            </a:r>
            <a:r>
              <a:rPr lang="ru-RU" sz="18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Негіздік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қышқылдық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оксидтердің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әрекеттесуіне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шлакға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силикаттар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фосфаттар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түзіледі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Күкірт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сондай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кальций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сульфиді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шлакға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SiO</a:t>
            </a:r>
            <a:r>
              <a:rPr lang="en-US" sz="1800" baseline="-25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= MnSiO</a:t>
            </a:r>
            <a:r>
              <a:rPr lang="en-US" sz="1800" baseline="-25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ru-RU" sz="18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3CaO + P</a:t>
            </a:r>
            <a:r>
              <a:rPr lang="en-US" sz="1800" baseline="-25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baseline="-25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= Ca3 (PO</a:t>
            </a:r>
            <a:r>
              <a:rPr lang="en-US" sz="1800" baseline="-25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baseline="-25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ru-RU" sz="18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FeS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8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8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kk-KZ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Мартен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пештері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конвертерлер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мезгіл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мезгіл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kk-KZ" sz="18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Болатты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құюдан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пешке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да шихта 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тиеледі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мартенде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шойынды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болатқа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айналдыру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6-10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баяу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en-US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kk-KZ" sz="18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Конвертерден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айырмашылығы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мартен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пештерінде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шойынға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пропорцияларда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темір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сынықтары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кен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болаттың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құрамын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реттей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аласыз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accent6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3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76064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Балқу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аяқталғанға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пешті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жылыту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тоқтатылады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шлак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ағызылады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тотықсыздандырғыштар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қосылады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Легирленген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болатты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мартен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пештерінен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балқыманың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болатқа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металдар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қорытпалар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қосылады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1870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наурызда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000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Ресей</a:t>
            </a:r>
            <a:r>
              <a:rPr lang="ru-RU" sz="20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империясындағы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мартен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пеші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Сормово </a:t>
            </a:r>
            <a:r>
              <a:rPr lang="ru-RU" sz="2000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зауытында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қосылды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kk-KZ" sz="20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шойын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сынықтарды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сапасының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болатына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айналдыруға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Зауыттың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қалаушы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Ресей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азаматтығын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грек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көпесі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Дмитрий Егорович </a:t>
            </a:r>
            <a:r>
              <a:rPr lang="ru-RU" sz="2000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Бенардаки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1870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Ресейде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салмағы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2,5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тонна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мартен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пешін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салған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инженер Александр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Износковты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әкелді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 1998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Сормово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зауытындағы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мартен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пештері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тоқтатты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4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Мартен </a:t>
            </a:r>
            <a:r>
              <a:rPr lang="ru-RU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b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2009 </a:t>
            </a:r>
            <a:r>
              <a:rPr lang="ru-RU" sz="14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4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тамыздағы</a:t>
            </a:r>
            <a:r>
              <a:rPr lang="ru-RU" sz="14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Бежица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болат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en-US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Выкса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болат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-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пеш осы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күнге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Гурьев металлургия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-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пеш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Златоуст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металлургиялық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-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мартен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цехы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пайдаланудан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шығарылды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Кулебак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металлургия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-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пеш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2011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желтоқсанында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жабылды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«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Петросталь</a:t>
            </a:r>
            <a:r>
              <a:rPr lang="en-US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»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металлургиялық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(«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Кировский завод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еншілес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кәсіпорны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«Ural Steel»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бұрынғы</a:t>
            </a:r>
            <a:r>
              <a:rPr lang="en-US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 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Орско</a:t>
            </a:r>
            <a:r>
              <a:rPr lang="en-US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-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Халиловский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металлургия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) -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пештер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2013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сәуірінде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жабылды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Северский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құбыр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-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мартен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өндірісі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2008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тоқтатылды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Таганрог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металлургиялық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зауыты</a:t>
            </a:r>
            <a:r>
              <a:rPr lang="en-US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 -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мартен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өндірісі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2013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қазан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айында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тоқтатылды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Челябинск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құбыр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 прокат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u="sng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Череповец </a:t>
            </a:r>
            <a:r>
              <a:rPr lang="ru-RU" sz="1400" u="sng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темір</a:t>
            </a:r>
            <a:r>
              <a:rPr lang="ru-RU" sz="1400" u="sng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 </a:t>
            </a:r>
            <a:r>
              <a:rPr lang="ru-RU" sz="1400" u="sng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және</a:t>
            </a:r>
            <a:r>
              <a:rPr lang="ru-RU" sz="1400" u="sng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 </a:t>
            </a:r>
            <a:r>
              <a:rPr lang="ru-RU" sz="1400" u="sng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болат</a:t>
            </a:r>
            <a:r>
              <a:rPr lang="ru-RU" sz="1400" u="sng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 </a:t>
            </a:r>
            <a:r>
              <a:rPr lang="ru-RU" sz="1400" u="sng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зауыты</a:t>
            </a:r>
            <a:r>
              <a:rPr lang="en-US" sz="14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- 2011 </a:t>
            </a:r>
            <a:r>
              <a:rPr lang="ru-RU" sz="1400" dirty="0" err="1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4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тоқтаған</a:t>
            </a:r>
            <a:r>
              <a:rPr lang="en-US" sz="14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Чусовой металлургия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,</a:t>
            </a:r>
            <a:r>
              <a:rPr lang="en-US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 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Ижевск металлургия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(«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Ижсталь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ААҚ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 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Омутнинский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 металлургия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(«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ОМЗ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ЖАҚ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Челябі</a:t>
            </a:r>
            <a:r>
              <a:rPr lang="ru-RU" sz="14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 металлургия </a:t>
            </a:r>
            <a:r>
              <a:rPr lang="ru-RU" sz="1400" u="sng" dirty="0" err="1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зауыты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21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Тигель </a:t>
            </a:r>
            <a:r>
              <a:rPr lang="ru-RU" sz="24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жиілікті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br>
              <a:rPr lang="ru-RU" sz="2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495" y="1124744"/>
            <a:ext cx="8229600" cy="452596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Гуцманның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тигельдік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жиілікті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индуктивті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пешпен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алмастырылды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металдың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өзінде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суды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салқындататын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тигель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катушкасының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айналасында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жүретін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айнымалы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ток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тудыратын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магнит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өрісі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тудыратын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құйынды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токтармен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түзіледі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Құйынды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ағындар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жиіліктің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квадратына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көбейеді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500-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герцке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ауысатын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кіріс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ағыны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Жиіліктің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артуымен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құйынды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ағындар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Шихтаның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бетіне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жақындай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таяз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ену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Шихтаның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ток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өткізетін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көлденең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қиманың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ауданына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пештер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жеткілікті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ток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енуін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жиіліктерді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пайдаланады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Балқыманың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вертикаль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бағытта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автоматты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айналымы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құйынды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ағымдардың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талдаудың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біртектілігіне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Пештегі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газдың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ластануы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жойылады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1-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тоннаға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Шихтаны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балқытуға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Демек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пештері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шарикті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подшипник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тот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баспайтын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болат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магнитті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матрицалы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құралды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болаттар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сапалы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болаттарды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өндіру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12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6632"/>
            <a:ext cx="8136904" cy="633670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70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4525963"/>
          </a:xfrm>
        </p:spPr>
        <p:txBody>
          <a:bodyPr/>
          <a:lstStyle/>
          <a:p>
            <a:pPr lvl="0" algn="just">
              <a:lnSpc>
                <a:spcPct val="80000"/>
              </a:lnSpc>
              <a:buNone/>
            </a:pPr>
            <a:r>
              <a:rPr lang="ru-RU" altLang="ru-RU" sz="1800" b="1" i="1" u="sng" dirty="0">
                <a:solidFill>
                  <a:srgbClr val="FF0066"/>
                </a:solidFill>
              </a:rPr>
              <a:t>Мартен </a:t>
            </a:r>
            <a:r>
              <a:rPr lang="ru-RU" altLang="ru-RU" sz="1800" b="1" i="1" u="sng" dirty="0" err="1">
                <a:solidFill>
                  <a:srgbClr val="FF0066"/>
                </a:solidFill>
              </a:rPr>
              <a:t>пешінің</a:t>
            </a:r>
            <a:r>
              <a:rPr lang="ru-RU" altLang="ru-RU" sz="1800" b="1" i="1" u="sng" dirty="0">
                <a:solidFill>
                  <a:srgbClr val="FF0066"/>
                </a:solidFill>
              </a:rPr>
              <a:t> </a:t>
            </a:r>
            <a:r>
              <a:rPr lang="ru-RU" altLang="ru-RU" sz="1800" b="1" i="1" u="sng" dirty="0" err="1">
                <a:solidFill>
                  <a:srgbClr val="FF0066"/>
                </a:solidFill>
              </a:rPr>
              <a:t>жұмыс</a:t>
            </a:r>
            <a:r>
              <a:rPr lang="ru-RU" altLang="ru-RU" sz="1800" b="1" i="1" u="sng" dirty="0">
                <a:solidFill>
                  <a:srgbClr val="FF0066"/>
                </a:solidFill>
              </a:rPr>
              <a:t> </a:t>
            </a:r>
            <a:r>
              <a:rPr lang="ru-RU" altLang="ru-RU" sz="1800" b="1" i="1" u="sng" dirty="0" err="1">
                <a:solidFill>
                  <a:srgbClr val="FF0066"/>
                </a:solidFill>
              </a:rPr>
              <a:t>істеу</a:t>
            </a:r>
            <a:r>
              <a:rPr lang="ru-RU" altLang="ru-RU" sz="1800" b="1" i="1" u="sng" dirty="0">
                <a:solidFill>
                  <a:srgbClr val="FF0066"/>
                </a:solidFill>
              </a:rPr>
              <a:t> </a:t>
            </a:r>
            <a:r>
              <a:rPr lang="ru-RU" altLang="ru-RU" sz="1800" b="1" i="1" u="sng" dirty="0" err="1">
                <a:solidFill>
                  <a:srgbClr val="FF0066"/>
                </a:solidFill>
              </a:rPr>
              <a:t>принципі</a:t>
            </a:r>
            <a:r>
              <a:rPr lang="ru-RU" altLang="ru-RU" sz="1800" b="1" u="sng" dirty="0">
                <a:solidFill>
                  <a:srgbClr val="FF0066"/>
                </a:solidFill>
              </a:rPr>
              <a:t>.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</a:p>
          <a:p>
            <a:pPr lvl="0" algn="just">
              <a:lnSpc>
                <a:spcPct val="80000"/>
              </a:lnSpc>
              <a:buNone/>
            </a:pPr>
            <a:r>
              <a:rPr lang="ru-RU" altLang="ru-RU" sz="1800" dirty="0" err="1">
                <a:solidFill>
                  <a:srgbClr val="000000"/>
                </a:solidFill>
              </a:rPr>
              <a:t>Оң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жұп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регенераторлар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арқылы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каналдармен</a:t>
            </a:r>
            <a:r>
              <a:rPr lang="ru-RU" altLang="ru-RU" sz="1800" dirty="0">
                <a:solidFill>
                  <a:srgbClr val="000000"/>
                </a:solidFill>
              </a:rPr>
              <a:t> газ бен </a:t>
            </a:r>
            <a:r>
              <a:rPr lang="ru-RU" altLang="ru-RU" sz="1800" dirty="0" err="1">
                <a:solidFill>
                  <a:srgbClr val="000000"/>
                </a:solidFill>
              </a:rPr>
              <a:t>ауа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беріледі</a:t>
            </a:r>
            <a:r>
              <a:rPr lang="ru-RU" altLang="ru-RU" sz="1800" dirty="0">
                <a:solidFill>
                  <a:srgbClr val="000000"/>
                </a:solidFill>
              </a:rPr>
              <a:t>, </a:t>
            </a:r>
            <a:r>
              <a:rPr lang="ru-RU" altLang="ru-RU" sz="1800" dirty="0" err="1">
                <a:solidFill>
                  <a:srgbClr val="000000"/>
                </a:solidFill>
              </a:rPr>
              <a:t>олар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регенераторлардан</a:t>
            </a:r>
            <a:r>
              <a:rPr lang="ru-RU" altLang="ru-RU" sz="1800" dirty="0">
                <a:solidFill>
                  <a:srgbClr val="000000"/>
                </a:solidFill>
              </a:rPr>
              <a:t> 10 </a:t>
            </a:r>
            <a:r>
              <a:rPr lang="ru-RU" altLang="ru-RU" sz="1800" dirty="0" err="1">
                <a:solidFill>
                  <a:srgbClr val="000000"/>
                </a:solidFill>
              </a:rPr>
              <a:t>және</a:t>
            </a:r>
            <a:r>
              <a:rPr lang="ru-RU" altLang="ru-RU" sz="1800" dirty="0">
                <a:solidFill>
                  <a:srgbClr val="000000"/>
                </a:solidFill>
              </a:rPr>
              <a:t> 11 </a:t>
            </a:r>
            <a:r>
              <a:rPr lang="ru-RU" altLang="ru-RU" sz="1800" dirty="0" err="1">
                <a:solidFill>
                  <a:srgbClr val="000000"/>
                </a:solidFill>
              </a:rPr>
              <a:t>өтіп</a:t>
            </a:r>
            <a:r>
              <a:rPr lang="ru-RU" altLang="ru-RU" sz="1800" dirty="0">
                <a:solidFill>
                  <a:srgbClr val="000000"/>
                </a:solidFill>
              </a:rPr>
              <a:t>, </a:t>
            </a:r>
            <a:r>
              <a:rPr lang="ru-RU" altLang="ru-RU" sz="1800" dirty="0" err="1">
                <a:solidFill>
                  <a:srgbClr val="000000"/>
                </a:solidFill>
              </a:rPr>
              <a:t>біртіндеп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>
                <a:solidFill>
                  <a:srgbClr val="C00000"/>
                </a:solidFill>
              </a:rPr>
              <a:t>1100° </a:t>
            </a:r>
            <a:r>
              <a:rPr lang="ru-RU" altLang="ru-RU" sz="1800" dirty="0" err="1">
                <a:solidFill>
                  <a:srgbClr val="C00000"/>
                </a:solidFill>
              </a:rPr>
              <a:t>және</a:t>
            </a:r>
            <a:r>
              <a:rPr lang="ru-RU" altLang="ru-RU" sz="1800" dirty="0">
                <a:solidFill>
                  <a:srgbClr val="C00000"/>
                </a:solidFill>
              </a:rPr>
              <a:t> </a:t>
            </a:r>
            <a:r>
              <a:rPr lang="ru-RU" altLang="ru-RU" sz="1800" dirty="0" err="1">
                <a:solidFill>
                  <a:srgbClr val="C00000"/>
                </a:solidFill>
              </a:rPr>
              <a:t>жоғары</a:t>
            </a:r>
            <a:r>
              <a:rPr lang="ru-RU" altLang="ru-RU" sz="1800" dirty="0">
                <a:solidFill>
                  <a:srgbClr val="C00000"/>
                </a:solidFill>
              </a:rPr>
              <a:t> </a:t>
            </a:r>
            <a:r>
              <a:rPr lang="ru-RU" altLang="ru-RU" sz="1800" dirty="0" err="1">
                <a:solidFill>
                  <a:srgbClr val="C00000"/>
                </a:solidFill>
              </a:rPr>
              <a:t>қызады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  <a:r>
              <a:rPr lang="ru-RU" altLang="ru-RU" sz="1800" dirty="0" err="1">
                <a:solidFill>
                  <a:srgbClr val="000000"/>
                </a:solidFill>
              </a:rPr>
              <a:t>Қыздырылған</a:t>
            </a:r>
            <a:r>
              <a:rPr lang="ru-RU" altLang="ru-RU" sz="1800" dirty="0">
                <a:solidFill>
                  <a:srgbClr val="000000"/>
                </a:solidFill>
              </a:rPr>
              <a:t> газ бен </a:t>
            </a:r>
            <a:r>
              <a:rPr lang="ru-RU" altLang="ru-RU" sz="1800" dirty="0" err="1">
                <a:solidFill>
                  <a:srgbClr val="000000"/>
                </a:solidFill>
              </a:rPr>
              <a:t>ауа</a:t>
            </a:r>
            <a:r>
              <a:rPr lang="ru-RU" altLang="ru-RU" sz="1800" dirty="0">
                <a:solidFill>
                  <a:srgbClr val="000000"/>
                </a:solidFill>
              </a:rPr>
              <a:t> пеш </a:t>
            </a:r>
            <a:r>
              <a:rPr lang="ru-RU" altLang="ru-RU" sz="1800" dirty="0" err="1">
                <a:solidFill>
                  <a:srgbClr val="000000"/>
                </a:solidFill>
              </a:rPr>
              <a:t>бастауында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араласады</a:t>
            </a:r>
            <a:r>
              <a:rPr lang="kk-KZ" altLang="ru-RU" sz="1800" dirty="0">
                <a:solidFill>
                  <a:srgbClr val="000000"/>
                </a:solidFill>
              </a:rPr>
              <a:t>,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жанады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  <a:r>
              <a:rPr lang="ru-RU" altLang="ru-RU" sz="1800" dirty="0" err="1">
                <a:solidFill>
                  <a:srgbClr val="000000"/>
                </a:solidFill>
              </a:rPr>
              <a:t>Түзілген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жану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өні-мі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металдық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былаудың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беттігіне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бағытталады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және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жұмыс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кеңістігі-нен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каналдар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арқылы</a:t>
            </a:r>
            <a:r>
              <a:rPr lang="ru-RU" altLang="ru-RU" sz="1800" dirty="0">
                <a:solidFill>
                  <a:srgbClr val="000000"/>
                </a:solidFill>
              </a:rPr>
              <a:t> (13°, 14°) </a:t>
            </a:r>
            <a:r>
              <a:rPr lang="ru-RU" altLang="ru-RU" sz="1800" dirty="0" err="1">
                <a:solidFill>
                  <a:srgbClr val="000000"/>
                </a:solidFill>
              </a:rPr>
              <a:t>сол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жақ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жұп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регенераторларға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бағытталады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</a:p>
          <a:p>
            <a:pPr lvl="0" algn="just">
              <a:lnSpc>
                <a:spcPct val="80000"/>
              </a:lnSpc>
              <a:buNone/>
            </a:pPr>
            <a:r>
              <a:rPr lang="ru-RU" altLang="ru-RU" sz="1800" dirty="0" err="1">
                <a:solidFill>
                  <a:srgbClr val="000000"/>
                </a:solidFill>
              </a:rPr>
              <a:t>Шығатын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газдың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температурасы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C00000"/>
                </a:solidFill>
              </a:rPr>
              <a:t>регенератордың</a:t>
            </a:r>
            <a:r>
              <a:rPr lang="ru-RU" altLang="ru-RU" sz="1800" dirty="0">
                <a:solidFill>
                  <a:srgbClr val="C00000"/>
                </a:solidFill>
              </a:rPr>
              <a:t> </a:t>
            </a:r>
            <a:r>
              <a:rPr lang="ru-RU" altLang="ru-RU" sz="1800" dirty="0" err="1">
                <a:solidFill>
                  <a:srgbClr val="C00000"/>
                </a:solidFill>
              </a:rPr>
              <a:t>жоғарғы</a:t>
            </a:r>
            <a:r>
              <a:rPr lang="ru-RU" altLang="ru-RU" sz="1800" dirty="0">
                <a:solidFill>
                  <a:srgbClr val="C00000"/>
                </a:solidFill>
              </a:rPr>
              <a:t> </a:t>
            </a:r>
            <a:r>
              <a:rPr lang="ru-RU" altLang="ru-RU" sz="1800" dirty="0" err="1">
                <a:solidFill>
                  <a:srgbClr val="C00000"/>
                </a:solidFill>
              </a:rPr>
              <a:t>бөлігінде</a:t>
            </a:r>
            <a:r>
              <a:rPr lang="ru-RU" altLang="ru-RU" sz="1800" dirty="0">
                <a:solidFill>
                  <a:srgbClr val="C00000"/>
                </a:solidFill>
              </a:rPr>
              <a:t> 1600°; </a:t>
            </a:r>
            <a:r>
              <a:rPr lang="ru-RU" altLang="ru-RU" sz="1800" dirty="0" err="1">
                <a:solidFill>
                  <a:srgbClr val="000000"/>
                </a:solidFill>
              </a:rPr>
              <a:t>оларды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төмендетуге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қарай</a:t>
            </a:r>
            <a:r>
              <a:rPr lang="ru-RU" altLang="ru-RU" sz="1800" dirty="0">
                <a:solidFill>
                  <a:srgbClr val="000000"/>
                </a:solidFill>
              </a:rPr>
              <a:t> температура да </a:t>
            </a:r>
            <a:r>
              <a:rPr lang="ru-RU" altLang="ru-RU" sz="1800" dirty="0" err="1">
                <a:solidFill>
                  <a:srgbClr val="000000"/>
                </a:solidFill>
              </a:rPr>
              <a:t>төмендейді</a:t>
            </a:r>
            <a:r>
              <a:rPr lang="ru-RU" altLang="ru-RU" sz="1800" dirty="0">
                <a:solidFill>
                  <a:srgbClr val="000000"/>
                </a:solidFill>
              </a:rPr>
              <a:t>: </a:t>
            </a:r>
            <a:r>
              <a:rPr lang="ru-RU" altLang="ru-RU" sz="1800" dirty="0" err="1">
                <a:solidFill>
                  <a:srgbClr val="000000"/>
                </a:solidFill>
              </a:rPr>
              <a:t>газдық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регенератордан</a:t>
            </a:r>
            <a:r>
              <a:rPr lang="ru-RU" altLang="ru-RU" sz="1800" dirty="0">
                <a:solidFill>
                  <a:srgbClr val="000000"/>
                </a:solidFill>
              </a:rPr>
              <a:t> 600° </a:t>
            </a:r>
            <a:r>
              <a:rPr lang="ru-RU" altLang="ru-RU" sz="1800" dirty="0" err="1">
                <a:solidFill>
                  <a:srgbClr val="000000"/>
                </a:solidFill>
              </a:rPr>
              <a:t>температурамен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аласта</a:t>
            </a:r>
            <a:r>
              <a:rPr lang="ru-RU" altLang="ru-RU" sz="1800" dirty="0">
                <a:solidFill>
                  <a:srgbClr val="000000"/>
                </a:solidFill>
              </a:rPr>
              <a:t>-лады </a:t>
            </a:r>
            <a:r>
              <a:rPr lang="ru-RU" altLang="ru-RU" sz="1800" dirty="0" err="1">
                <a:solidFill>
                  <a:srgbClr val="000000"/>
                </a:solidFill>
              </a:rPr>
              <a:t>және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түтін</a:t>
            </a:r>
            <a:r>
              <a:rPr lang="ru-RU" altLang="ru-RU" sz="1800" dirty="0">
                <a:solidFill>
                  <a:srgbClr val="000000"/>
                </a:solidFill>
              </a:rPr>
              <a:t> каналы </a:t>
            </a:r>
            <a:r>
              <a:rPr lang="ru-RU" altLang="ru-RU" sz="1800" dirty="0" err="1">
                <a:solidFill>
                  <a:srgbClr val="000000"/>
                </a:solidFill>
              </a:rPr>
              <a:t>арқылы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құбырға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кетеді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  <a:r>
              <a:rPr lang="ru-RU" altLang="ru-RU" sz="1800" dirty="0" err="1">
                <a:solidFill>
                  <a:srgbClr val="000000"/>
                </a:solidFill>
              </a:rPr>
              <a:t>Біршама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уақыттан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соң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пештегі</a:t>
            </a:r>
            <a:r>
              <a:rPr lang="ru-RU" altLang="ru-RU" sz="1800" dirty="0">
                <a:solidFill>
                  <a:srgbClr val="000000"/>
                </a:solidFill>
              </a:rPr>
              <a:t> газ </a:t>
            </a:r>
            <a:r>
              <a:rPr lang="ru-RU" altLang="ru-RU" sz="1800" dirty="0" err="1">
                <a:solidFill>
                  <a:srgbClr val="000000"/>
                </a:solidFill>
              </a:rPr>
              <a:t>қозғалысы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кері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бағытқа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ауысады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</a:p>
          <a:p>
            <a:pPr lvl="0" algn="just">
              <a:lnSpc>
                <a:spcPct val="80000"/>
              </a:lnSpc>
              <a:buNone/>
            </a:pPr>
            <a:r>
              <a:rPr lang="ru-RU" altLang="ru-RU" sz="1800" dirty="0" err="1">
                <a:solidFill>
                  <a:srgbClr val="000000"/>
                </a:solidFill>
              </a:rPr>
              <a:t>Шығатын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газдың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бағыты</a:t>
            </a:r>
            <a:r>
              <a:rPr lang="ru-RU" altLang="ru-RU" sz="1800" dirty="0">
                <a:solidFill>
                  <a:srgbClr val="000000"/>
                </a:solidFill>
              </a:rPr>
              <a:t>, </a:t>
            </a:r>
            <a:r>
              <a:rPr lang="ru-RU" altLang="ru-RU" sz="1800" dirty="0" err="1">
                <a:solidFill>
                  <a:srgbClr val="000000"/>
                </a:solidFill>
              </a:rPr>
              <a:t>суық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ауаны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және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газды</a:t>
            </a:r>
            <a:r>
              <a:rPr lang="ru-RU" altLang="ru-RU" sz="1800" dirty="0">
                <a:solidFill>
                  <a:srgbClr val="000000"/>
                </a:solidFill>
              </a:rPr>
              <a:t> беру </a:t>
            </a:r>
            <a:r>
              <a:rPr lang="ru-RU" altLang="ru-RU" sz="1800" dirty="0" err="1">
                <a:solidFill>
                  <a:srgbClr val="000000"/>
                </a:solidFill>
              </a:rPr>
              <a:t>арнайы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клапанды</a:t>
            </a:r>
            <a:r>
              <a:rPr lang="ru-RU" altLang="ru-RU" sz="1800" dirty="0">
                <a:solidFill>
                  <a:srgbClr val="000000"/>
                </a:solidFill>
              </a:rPr>
              <a:t>  </a:t>
            </a:r>
            <a:r>
              <a:rPr lang="ru-RU" altLang="ru-RU" sz="1800" dirty="0" err="1">
                <a:solidFill>
                  <a:srgbClr val="000000"/>
                </a:solidFill>
              </a:rPr>
              <a:t>ауыспалы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құрылғы</a:t>
            </a:r>
            <a:r>
              <a:rPr lang="ru-RU" altLang="ru-RU" sz="1800" dirty="0">
                <a:solidFill>
                  <a:srgbClr val="000000"/>
                </a:solidFill>
              </a:rPr>
              <a:t> 15 </a:t>
            </a:r>
            <a:r>
              <a:rPr lang="ru-RU" altLang="ru-RU" sz="1800" dirty="0" err="1">
                <a:solidFill>
                  <a:srgbClr val="000000"/>
                </a:solidFill>
              </a:rPr>
              <a:t>көмегімен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реттеледі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  <a:r>
              <a:rPr lang="ru-RU" altLang="ru-RU" sz="1800" dirty="0" err="1">
                <a:solidFill>
                  <a:srgbClr val="000000"/>
                </a:solidFill>
              </a:rPr>
              <a:t>Жылу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режимі</a:t>
            </a:r>
            <a:r>
              <a:rPr lang="ru-RU" altLang="ru-RU" sz="1800" dirty="0">
                <a:solidFill>
                  <a:srgbClr val="000000"/>
                </a:solidFill>
              </a:rPr>
              <a:t> автоматы </a:t>
            </a:r>
            <a:r>
              <a:rPr lang="ru-RU" altLang="ru-RU" sz="1800" dirty="0" err="1">
                <a:solidFill>
                  <a:srgbClr val="000000"/>
                </a:solidFill>
              </a:rPr>
              <a:t>түрде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жүзеге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асырылады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  <a:r>
              <a:rPr lang="ru-RU" altLang="ru-RU" sz="1800" dirty="0" err="1">
                <a:solidFill>
                  <a:srgbClr val="000000"/>
                </a:solidFill>
              </a:rPr>
              <a:t>Ол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үшін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берілген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температуралар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орындарында</a:t>
            </a:r>
            <a:r>
              <a:rPr lang="ru-RU" altLang="ru-RU" sz="1800" dirty="0">
                <a:solidFill>
                  <a:srgbClr val="000000"/>
                </a:solidFill>
              </a:rPr>
              <a:t> автоматы </a:t>
            </a:r>
            <a:r>
              <a:rPr lang="ru-RU" altLang="ru-RU" sz="1800" dirty="0" err="1">
                <a:solidFill>
                  <a:srgbClr val="000000"/>
                </a:solidFill>
              </a:rPr>
              <a:t>құрылғымен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байланыстырылған</a:t>
            </a:r>
            <a:r>
              <a:rPr lang="ru-RU" altLang="ru-RU" sz="1800" dirty="0">
                <a:solidFill>
                  <a:srgbClr val="000000"/>
                </a:solidFill>
              </a:rPr>
              <a:t> температура </a:t>
            </a:r>
            <a:r>
              <a:rPr lang="ru-RU" altLang="ru-RU" sz="1800" dirty="0" err="1">
                <a:solidFill>
                  <a:srgbClr val="000000"/>
                </a:solidFill>
              </a:rPr>
              <a:t>өлшеуші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құралдар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бекітіледі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</a:p>
          <a:p>
            <a:pPr lvl="0" algn="just">
              <a:lnSpc>
                <a:spcPct val="80000"/>
              </a:lnSpc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Мартен </a:t>
            </a:r>
            <a:r>
              <a:rPr lang="ru-RU" altLang="ru-RU" sz="1800" dirty="0" err="1">
                <a:solidFill>
                  <a:srgbClr val="000000"/>
                </a:solidFill>
              </a:rPr>
              <a:t>пешінде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отынның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жануын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қарқындату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немесе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сұйық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былаудағы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қоспаны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тотықтыру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үшін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оттегі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беруге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болатын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құрылғы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болады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  <a:r>
              <a:rPr lang="ru-RU" altLang="ru-RU" sz="1800" dirty="0" err="1">
                <a:solidFill>
                  <a:srgbClr val="000000"/>
                </a:solidFill>
              </a:rPr>
              <a:t>Қоспаны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тотықтыратын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оттегі</a:t>
            </a:r>
            <a:r>
              <a:rPr lang="ru-RU" altLang="ru-RU" sz="1800" dirty="0">
                <a:solidFill>
                  <a:srgbClr val="000000"/>
                </a:solidFill>
              </a:rPr>
              <a:t> су </a:t>
            </a:r>
            <a:r>
              <a:rPr lang="ru-RU" altLang="ru-RU" sz="1800" dirty="0" err="1">
                <a:solidFill>
                  <a:srgbClr val="000000"/>
                </a:solidFill>
              </a:rPr>
              <a:t>суытқыш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фурмалар</a:t>
            </a:r>
            <a:r>
              <a:rPr lang="ru-RU" altLang="ru-RU" sz="1800" dirty="0">
                <a:solidFill>
                  <a:srgbClr val="000000"/>
                </a:solidFill>
              </a:rPr>
              <a:t> 19 </a:t>
            </a:r>
            <a:r>
              <a:rPr lang="ru-RU" altLang="ru-RU" sz="1800" dirty="0" err="1">
                <a:solidFill>
                  <a:srgbClr val="000000"/>
                </a:solidFill>
              </a:rPr>
              <a:t>арқылы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</a:rPr>
              <a:t>беріледі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  <a:endParaRPr lang="en-US" altLang="ru-RU" sz="1800" dirty="0">
              <a:solidFill>
                <a:srgbClr val="000000"/>
              </a:solidFill>
            </a:endParaRPr>
          </a:p>
          <a:p>
            <a:pPr lvl="0" algn="just">
              <a:lnSpc>
                <a:spcPct val="80000"/>
              </a:lnSpc>
              <a:buNone/>
            </a:pPr>
            <a:r>
              <a:rPr lang="kk-KZ" altLang="ru-RU" sz="1800" dirty="0">
                <a:solidFill>
                  <a:srgbClr val="000000"/>
                </a:solidFill>
              </a:rPr>
              <a:t>Мазутпен жұмыс істейтін мартен пештерінде мазутты қыздырмай форсункалар арқылы береді. Сондықтан мұндай пештерде ауаны қыздыратын регенераторлар ғана болады. </a:t>
            </a:r>
          </a:p>
          <a:p>
            <a:pPr lvl="0" algn="just">
              <a:lnSpc>
                <a:spcPct val="80000"/>
              </a:lnSpc>
              <a:buNone/>
            </a:pPr>
            <a:r>
              <a:rPr lang="kk-KZ" altLang="ru-RU" sz="1800" dirty="0">
                <a:solidFill>
                  <a:srgbClr val="C00000"/>
                </a:solidFill>
              </a:rPr>
              <a:t>Мартен процесі металл, шлак, газ және пеш астары арасындағы өзара </a:t>
            </a:r>
            <a:r>
              <a:rPr lang="kk-KZ" altLang="ru-RU" sz="1800" dirty="0" err="1">
                <a:solidFill>
                  <a:srgbClr val="C00000"/>
                </a:solidFill>
              </a:rPr>
              <a:t>физика-химиялық</a:t>
            </a:r>
            <a:r>
              <a:rPr lang="kk-KZ" altLang="ru-RU" sz="1800" dirty="0">
                <a:solidFill>
                  <a:srgbClr val="C00000"/>
                </a:solidFill>
              </a:rPr>
              <a:t> </a:t>
            </a:r>
            <a:r>
              <a:rPr lang="kk-KZ" altLang="ru-RU" sz="1800" dirty="0" err="1">
                <a:solidFill>
                  <a:srgbClr val="C00000"/>
                </a:solidFill>
              </a:rPr>
              <a:t>әсерлесуге</a:t>
            </a:r>
            <a:r>
              <a:rPr lang="kk-KZ" altLang="ru-RU" sz="1800" dirty="0">
                <a:solidFill>
                  <a:srgbClr val="C00000"/>
                </a:solidFill>
              </a:rPr>
              <a:t> негізделген. Процестің мақсаты болаттағы көміртегінің, марганецтің, кремнийдің шамасын қажетті шамаға жеткізу және зиянды қоспалардан арылу.</a:t>
            </a:r>
            <a:endParaRPr lang="ru-RU" altLang="ru-RU" sz="1800" dirty="0">
              <a:solidFill>
                <a:srgbClr val="C00000"/>
              </a:solidFill>
            </a:endParaRPr>
          </a:p>
          <a:p>
            <a:pPr algn="just"/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5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3">
            <a:extLst>
              <a:ext uri="{FF2B5EF4-FFF2-40B4-BE49-F238E27FC236}">
                <a16:creationId xmlns:a16="http://schemas.microsoft.com/office/drawing/2014/main" id="{3AC7FDDA-9268-534B-8D8C-5EF5C2CE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BA999A-9F4C-5D49-B3F7-90BAFB6EF03B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x-none" sz="1400"/>
          </a:p>
        </p:txBody>
      </p:sp>
      <p:sp>
        <p:nvSpPr>
          <p:cNvPr id="17410" name="TextBox 4">
            <a:extLst>
              <a:ext uri="{FF2B5EF4-FFF2-40B4-BE49-F238E27FC236}">
                <a16:creationId xmlns:a16="http://schemas.microsoft.com/office/drawing/2014/main" id="{B460F15C-1627-E54B-979E-CFB161EB4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2" y="797719"/>
            <a:ext cx="4114800" cy="526297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1600" b="1" u="sng" dirty="0">
                <a:solidFill>
                  <a:srgbClr val="7030A0"/>
                </a:solidFill>
              </a:rPr>
              <a:t>ГЛОССАРИЙ: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x-none" sz="1600" b="1" dirty="0">
              <a:solidFill>
                <a:srgbClr val="0070C0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Болат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/>
              <a:t>Мартен </a:t>
            </a:r>
            <a:r>
              <a:rPr lang="ru-RU" altLang="x-none" sz="1600" i="1" dirty="0" err="1"/>
              <a:t>пеші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/>
              <a:t>Тигель </a:t>
            </a:r>
            <a:r>
              <a:rPr lang="ru-RU" altLang="x-none" sz="1600" i="1" dirty="0" err="1"/>
              <a:t>пеші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Жоғары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жиілікті</a:t>
            </a:r>
            <a:r>
              <a:rPr lang="ru-RU" altLang="x-none" sz="1600" i="1" dirty="0"/>
              <a:t> пеш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Болатты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газсыздандыру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Доғалы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қайта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балқытатын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вакуумдық</a:t>
            </a:r>
            <a:r>
              <a:rPr lang="ru-RU" altLang="x-none" sz="1600" i="1" dirty="0"/>
              <a:t> пеш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Электрошлакты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қайта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балқыту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пеші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Шөміш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Болатты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цементациялау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Болатты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қатайту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Болаттың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күйдірілуі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Болатты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шынықтыру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Болатты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қалыпқа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келтіру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Болаттың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сульфаттау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Болатты</a:t>
            </a:r>
            <a:r>
              <a:rPr lang="ru-RU" altLang="x-none" sz="1600" i="1" dirty="0"/>
              <a:t> </a:t>
            </a:r>
            <a:r>
              <a:rPr lang="ru-RU" altLang="x-none" sz="1600" i="1" dirty="0" err="1"/>
              <a:t>цианизациялау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Прокаттау</a:t>
            </a:r>
            <a:endParaRPr lang="ru-RU" altLang="x-none" sz="1600" i="1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x-none" sz="1600" i="1" dirty="0" err="1"/>
              <a:t>Қақтау</a:t>
            </a:r>
            <a:endParaRPr lang="ru-RU" altLang="x-none" sz="1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D8401-0F9B-2544-A9DF-38630564CD92}"/>
              </a:ext>
            </a:extLst>
          </p:cNvPr>
          <p:cNvSpPr txBox="1"/>
          <p:nvPr/>
        </p:nvSpPr>
        <p:spPr>
          <a:xfrm>
            <a:off x="395536" y="821802"/>
            <a:ext cx="404279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i="1" u="sng" cap="all" dirty="0">
                <a:solidFill>
                  <a:srgbClr val="7030A0"/>
                </a:solidFill>
                <a:latin typeface="Arial" charset="0"/>
              </a:rPr>
              <a:t>ДӘРІС ЖОСПАРЫ</a:t>
            </a:r>
          </a:p>
          <a:p>
            <a:pPr algn="ctr" eaLnBrk="1" hangingPunct="1">
              <a:defRPr/>
            </a:pPr>
            <a:endParaRPr lang="ru-RU" b="1" i="1" cap="all" dirty="0">
              <a:solidFill>
                <a:srgbClr val="7030A0"/>
              </a:solidFill>
              <a:latin typeface="Arial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1600" i="1" dirty="0"/>
              <a:t>Мартен </a:t>
            </a:r>
            <a:r>
              <a:rPr lang="ru-RU" sz="1600" i="1" dirty="0" err="1"/>
              <a:t>тәсілі</a:t>
            </a:r>
            <a:endParaRPr lang="ru-RU" sz="1600" i="1" dirty="0"/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1600" i="1" dirty="0" err="1"/>
              <a:t>Тигельді</a:t>
            </a:r>
            <a:r>
              <a:rPr lang="ru-RU" sz="1600" i="1" dirty="0"/>
              <a:t> </a:t>
            </a:r>
            <a:r>
              <a:rPr lang="kk-KZ" sz="1600" i="1" dirty="0" err="1"/>
              <a:t>жоғарыжиілікті</a:t>
            </a:r>
            <a:r>
              <a:rPr lang="kk-KZ" sz="1600" i="1" dirty="0"/>
              <a:t> әдістер</a:t>
            </a:r>
            <a:endParaRPr lang="x-none" sz="1600" i="1" dirty="0"/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1600" i="1" dirty="0" err="1"/>
              <a:t>Электротермиялық</a:t>
            </a:r>
            <a:r>
              <a:rPr lang="ru-RU" sz="1600" i="1" dirty="0"/>
              <a:t> </a:t>
            </a:r>
            <a:r>
              <a:rPr lang="ru-RU" sz="1600" i="1" dirty="0" err="1"/>
              <a:t>тәсіл</a:t>
            </a:r>
            <a:endParaRPr lang="x-none" sz="1600" i="1" dirty="0"/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1600" i="1" dirty="0" err="1"/>
              <a:t>Вакуумды</a:t>
            </a:r>
            <a:r>
              <a:rPr lang="ru-RU" sz="1600" i="1" dirty="0"/>
              <a:t> </a:t>
            </a:r>
            <a:r>
              <a:rPr lang="ru-RU" sz="1600" i="1" dirty="0" err="1"/>
              <a:t>балқыту</a:t>
            </a:r>
            <a:r>
              <a:rPr lang="ru-RU" sz="1600" i="1" dirty="0"/>
              <a:t> </a:t>
            </a:r>
            <a:r>
              <a:rPr lang="ru-RU" sz="1600" i="1" dirty="0" err="1"/>
              <a:t>және</a:t>
            </a:r>
            <a:r>
              <a:rPr lang="ru-RU" sz="1600" i="1" dirty="0"/>
              <a:t> </a:t>
            </a:r>
            <a:r>
              <a:rPr lang="ru-RU" sz="1600" i="1" dirty="0" err="1"/>
              <a:t>болат</a:t>
            </a:r>
            <a:r>
              <a:rPr lang="ru-RU" sz="1600" i="1" dirty="0"/>
              <a:t> пен </a:t>
            </a:r>
            <a:r>
              <a:rPr lang="ru-RU" sz="1600" i="1" dirty="0" err="1"/>
              <a:t>арнайы</a:t>
            </a:r>
            <a:r>
              <a:rPr lang="ru-RU" sz="1600" i="1" dirty="0"/>
              <a:t> </a:t>
            </a:r>
            <a:r>
              <a:rPr lang="ru-RU" sz="1600" i="1" dirty="0" err="1"/>
              <a:t>қорытпаларды</a:t>
            </a:r>
            <a:r>
              <a:rPr lang="ru-RU" sz="1600" i="1" dirty="0"/>
              <a:t> </a:t>
            </a:r>
            <a:r>
              <a:rPr lang="ru-RU" sz="1600" i="1" dirty="0" err="1"/>
              <a:t>газсыздандыру</a:t>
            </a:r>
            <a:endParaRPr lang="ru-RU" sz="1600" i="1" dirty="0"/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i="1" dirty="0" err="1"/>
              <a:t>Болатты</a:t>
            </a:r>
            <a:r>
              <a:rPr lang="ru-RU" i="1" dirty="0"/>
              <a:t> </a:t>
            </a:r>
            <a:r>
              <a:rPr lang="ru-RU" i="1" dirty="0" err="1"/>
              <a:t>металлургиялық</a:t>
            </a:r>
            <a:r>
              <a:rPr lang="ru-RU" i="1" dirty="0"/>
              <a:t> </a:t>
            </a:r>
            <a:r>
              <a:rPr lang="ru-RU" i="1" dirty="0" err="1"/>
              <a:t>өңдеу</a:t>
            </a:r>
            <a:endParaRPr lang="x-none" sz="1600" i="1" dirty="0"/>
          </a:p>
          <a:p>
            <a:pPr marL="342900" indent="-342900">
              <a:buFontTx/>
              <a:buAutoNum type="arabicPeriod"/>
              <a:defRPr/>
            </a:pPr>
            <a:r>
              <a:rPr lang="ru-RU" sz="1600" i="1" dirty="0" err="1"/>
              <a:t>Болатты</a:t>
            </a:r>
            <a:r>
              <a:rPr lang="ru-RU" sz="1600" i="1" dirty="0"/>
              <a:t> </a:t>
            </a:r>
            <a:r>
              <a:rPr lang="ru-RU" sz="1600" i="1" dirty="0" err="1"/>
              <a:t>балқытудың</a:t>
            </a:r>
            <a:r>
              <a:rPr lang="ru-RU" sz="1600" i="1" dirty="0"/>
              <a:t> </a:t>
            </a:r>
            <a:r>
              <a:rPr lang="ru-RU" sz="1600" i="1" dirty="0" err="1"/>
              <a:t>инновациялық</a:t>
            </a:r>
            <a:r>
              <a:rPr lang="ru-RU" sz="1600" i="1" dirty="0"/>
              <a:t> </a:t>
            </a:r>
            <a:r>
              <a:rPr lang="ru-RU" sz="1600" i="1" dirty="0" err="1"/>
              <a:t>технологиясы</a:t>
            </a:r>
            <a:r>
              <a:rPr lang="ru-RU" sz="1600" i="1" dirty="0"/>
              <a:t> </a:t>
            </a:r>
            <a:r>
              <a:rPr lang="x-none" sz="1600" i="1" dirty="0"/>
              <a:t>–</a:t>
            </a:r>
            <a:r>
              <a:rPr lang="en-US" sz="1600" i="1" dirty="0" err="1"/>
              <a:t>Consteel</a:t>
            </a:r>
            <a:r>
              <a:rPr lang="x-none" sz="1600" i="1" dirty="0"/>
              <a:t> процес</a:t>
            </a:r>
            <a:r>
              <a:rPr lang="kk-KZ" sz="1600" i="1" dirty="0"/>
              <a:t>і</a:t>
            </a:r>
            <a:endParaRPr lang="ru-RU" sz="1600" i="1" dirty="0">
              <a:latin typeface="Arial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endParaRPr lang="ru-RU" sz="1600" b="1" i="1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476672"/>
            <a:ext cx="8229600" cy="850900"/>
          </a:xfrm>
        </p:spPr>
        <p:txBody>
          <a:bodyPr/>
          <a:lstStyle/>
          <a:p>
            <a:r>
              <a:rPr lang="kk-KZ" altLang="ru-RU" sz="2400" b="1" dirty="0">
                <a:solidFill>
                  <a:srgbClr val="0000FF"/>
                </a:solidFill>
              </a:rPr>
              <a:t>Мартен процесінің негізгі түрлері: </a:t>
            </a:r>
            <a:br>
              <a:rPr lang="kk-KZ" altLang="ru-RU" sz="2400" b="1" dirty="0">
                <a:solidFill>
                  <a:srgbClr val="0000FF"/>
                </a:solidFill>
              </a:rPr>
            </a:br>
            <a:r>
              <a:rPr lang="kk-KZ" altLang="ru-RU" sz="2400" b="1" dirty="0" err="1">
                <a:solidFill>
                  <a:srgbClr val="0000FF"/>
                </a:solidFill>
              </a:rPr>
              <a:t>скрап-рудалық</a:t>
            </a:r>
            <a:r>
              <a:rPr lang="kk-KZ" altLang="ru-RU" sz="2400" b="1" dirty="0">
                <a:solidFill>
                  <a:srgbClr val="0000FF"/>
                </a:solidFill>
              </a:rPr>
              <a:t> және </a:t>
            </a:r>
            <a:r>
              <a:rPr lang="kk-KZ" altLang="ru-RU" sz="2400" b="1" dirty="0" err="1">
                <a:solidFill>
                  <a:srgbClr val="0000FF"/>
                </a:solidFill>
              </a:rPr>
              <a:t>скрап-процесс</a:t>
            </a:r>
            <a:endParaRPr lang="ru-RU" altLang="ru-RU" sz="2400" b="1" dirty="0">
              <a:solidFill>
                <a:srgbClr val="0000FF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00168"/>
            <a:ext cx="8856984" cy="5400675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kk-KZ" altLang="ru-RU" sz="1600" b="1" i="1" u="sng" dirty="0" err="1">
                <a:solidFill>
                  <a:srgbClr val="FF6600"/>
                </a:solidFill>
              </a:rPr>
              <a:t>Скрап-рудалық</a:t>
            </a:r>
            <a:r>
              <a:rPr lang="kk-KZ" altLang="ru-RU" sz="1600" b="1" i="1" u="sng" dirty="0">
                <a:solidFill>
                  <a:srgbClr val="FF6600"/>
                </a:solidFill>
              </a:rPr>
              <a:t> процесс</a:t>
            </a:r>
            <a:r>
              <a:rPr lang="kk-KZ" altLang="ru-RU" sz="1600" b="1" i="1" dirty="0"/>
              <a:t> </a:t>
            </a:r>
            <a:r>
              <a:rPr lang="kk-KZ" altLang="ru-RU" sz="1600" b="1" dirty="0"/>
              <a:t>домна пештері бар металлургиялық зауыттарда қолданылады. Бұл процесте металдық </a:t>
            </a:r>
            <a:r>
              <a:rPr lang="kk-KZ" altLang="ru-RU" sz="1600" b="1" dirty="0" err="1"/>
              <a:t>шикіқұрам</a:t>
            </a:r>
            <a:r>
              <a:rPr lang="kk-KZ" altLang="ru-RU" sz="1600" b="1" dirty="0"/>
              <a:t> </a:t>
            </a:r>
            <a:r>
              <a:rPr lang="kk-KZ" altLang="ru-RU" sz="1600" b="1" dirty="0">
                <a:solidFill>
                  <a:srgbClr val="C00000"/>
                </a:solidFill>
              </a:rPr>
              <a:t>60-80 % сұйық шойыннан және 20-40% </a:t>
            </a:r>
            <a:r>
              <a:rPr lang="kk-KZ" altLang="ru-RU" sz="1600" b="1" dirty="0" err="1">
                <a:solidFill>
                  <a:srgbClr val="C00000"/>
                </a:solidFill>
              </a:rPr>
              <a:t>скраптан</a:t>
            </a:r>
            <a:r>
              <a:rPr lang="kk-KZ" altLang="ru-RU" sz="1600" b="1" dirty="0">
                <a:solidFill>
                  <a:srgbClr val="C00000"/>
                </a:solidFill>
              </a:rPr>
              <a:t> тұрады.</a:t>
            </a:r>
            <a:r>
              <a:rPr lang="kk-KZ" altLang="ru-RU" sz="1600" b="1" dirty="0"/>
              <a:t>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kk-KZ" altLang="ru-RU" sz="1600" b="1" dirty="0"/>
              <a:t>Металдағы қоспалардың (кремний, марганец, фосфор, күкірт, көміртегі) тотығу жылдамдығы оның құрамындағы оттегінің шамасымен анықталады. </a:t>
            </a:r>
            <a:endParaRPr lang="en-US" altLang="ru-RU" sz="1600" b="1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kk-KZ" altLang="ru-RU" sz="1600" b="1" dirty="0"/>
              <a:t>Мартен пешінде болат өндірудің негізгі </a:t>
            </a:r>
            <a:r>
              <a:rPr lang="kk-KZ" altLang="ru-RU" sz="1600" b="1" dirty="0" err="1"/>
              <a:t>химия-физикалық</a:t>
            </a:r>
            <a:r>
              <a:rPr lang="kk-KZ" altLang="ru-RU" sz="1600" b="1" dirty="0"/>
              <a:t> процестері конвертер процестеріне ұқсас. </a:t>
            </a:r>
            <a:endParaRPr lang="en-US" altLang="ru-RU" sz="1600" b="1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kk-KZ" altLang="ru-RU" sz="1600" b="1" dirty="0"/>
              <a:t>Балқыту уақыты пештің сыйымдылығына, отын түріне, шихта құрамына байланысты 5-12 сағ. құрайды. </a:t>
            </a:r>
            <a:r>
              <a:rPr lang="kk-KZ" altLang="ru-RU" sz="1600" b="1" dirty="0">
                <a:solidFill>
                  <a:srgbClr val="C00000"/>
                </a:solidFill>
              </a:rPr>
              <a:t>Пеш сыйымдылығы 100 ден  1000т дейін.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kk-KZ" altLang="ru-RU" sz="1600" b="1" u="sng" dirty="0" err="1">
                <a:solidFill>
                  <a:srgbClr val="FF6600"/>
                </a:solidFill>
              </a:rPr>
              <a:t>Скрап-процесс</a:t>
            </a:r>
            <a:r>
              <a:rPr lang="kk-KZ" altLang="ru-RU" sz="1600" b="1" dirty="0"/>
              <a:t> металл қалдықтары, сынығы, жаңқа, кесінді, жиналатын машинажасау зауыттарының мартен пештерінде қолданылады. </a:t>
            </a:r>
            <a:endParaRPr lang="en-US" altLang="ru-RU" sz="1600" b="1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kk-KZ" altLang="ru-RU" sz="1600" b="1" dirty="0" err="1"/>
              <a:t>Скрап-процесте</a:t>
            </a:r>
            <a:r>
              <a:rPr lang="kk-KZ" altLang="ru-RU" sz="1600" b="1" dirty="0"/>
              <a:t> метал </a:t>
            </a:r>
            <a:r>
              <a:rPr lang="kk-KZ" altLang="ru-RU" sz="1600" b="1" dirty="0" err="1"/>
              <a:t>шикіқұрамы</a:t>
            </a:r>
            <a:r>
              <a:rPr lang="kk-KZ" altLang="ru-RU" sz="1600" b="1" dirty="0"/>
              <a:t> 65-80% </a:t>
            </a:r>
            <a:r>
              <a:rPr lang="kk-KZ" altLang="ru-RU" sz="1600" b="1" dirty="0" err="1"/>
              <a:t>скраптан</a:t>
            </a:r>
            <a:r>
              <a:rPr lang="kk-KZ" altLang="ru-RU" sz="1600" b="1" dirty="0"/>
              <a:t> және шойын құймаларынан (</a:t>
            </a:r>
            <a:r>
              <a:rPr lang="kk-KZ" altLang="ru-RU" sz="1600" b="1" dirty="0" err="1"/>
              <a:t>чушкалардан</a:t>
            </a:r>
            <a:r>
              <a:rPr lang="kk-KZ" altLang="ru-RU" sz="1600" b="1" dirty="0"/>
              <a:t>) тұрады.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kk-KZ" altLang="ru-RU" sz="1600" b="1" dirty="0" err="1"/>
              <a:t>Скрап-процесс</a:t>
            </a:r>
            <a:r>
              <a:rPr lang="kk-KZ" altLang="ru-RU" sz="1600" b="1" dirty="0"/>
              <a:t> реакциялары </a:t>
            </a:r>
            <a:r>
              <a:rPr lang="kk-KZ" altLang="ru-RU" sz="1600" b="1" dirty="0" err="1"/>
              <a:t>скрап-рудалық</a:t>
            </a:r>
            <a:r>
              <a:rPr lang="kk-KZ" altLang="ru-RU" sz="1600" b="1" dirty="0"/>
              <a:t> процесте жүретін реакциялармен бірдей. </a:t>
            </a:r>
            <a:r>
              <a:rPr lang="kk-KZ" altLang="ru-RU" sz="1600" b="1" dirty="0">
                <a:solidFill>
                  <a:srgbClr val="C00000"/>
                </a:solidFill>
              </a:rPr>
              <a:t>Мартен пештерінде </a:t>
            </a:r>
            <a:r>
              <a:rPr lang="kk-KZ" altLang="ru-RU" sz="1600" b="1" dirty="0"/>
              <a:t>көміртекті </a:t>
            </a:r>
            <a:r>
              <a:rPr lang="kk-KZ" altLang="ru-RU" sz="1600" b="1" dirty="0">
                <a:solidFill>
                  <a:srgbClr val="C00000"/>
                </a:solidFill>
              </a:rPr>
              <a:t>конструкциялық және </a:t>
            </a:r>
            <a:r>
              <a:rPr lang="kk-KZ" altLang="ru-RU" sz="1600" b="1" dirty="0" err="1">
                <a:solidFill>
                  <a:srgbClr val="C00000"/>
                </a:solidFill>
              </a:rPr>
              <a:t>легірленген</a:t>
            </a:r>
            <a:r>
              <a:rPr lang="kk-KZ" altLang="ru-RU" sz="1600" b="1" dirty="0">
                <a:solidFill>
                  <a:srgbClr val="C00000"/>
                </a:solidFill>
              </a:rPr>
              <a:t> болаттар өндіріледі.</a:t>
            </a:r>
            <a:r>
              <a:rPr lang="kk-KZ" altLang="ru-RU" sz="1600" b="1" i="1" dirty="0">
                <a:solidFill>
                  <a:srgbClr val="C00000"/>
                </a:solidFill>
              </a:rPr>
              <a:t> 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kk-KZ" altLang="ru-RU" sz="1600" b="1" i="1" dirty="0"/>
              <a:t>Болат қорытуда </a:t>
            </a:r>
            <a:r>
              <a:rPr lang="kk-KZ" altLang="ru-RU" sz="1600" b="1" i="1" dirty="0" err="1"/>
              <a:t>мартендік</a:t>
            </a:r>
            <a:r>
              <a:rPr lang="kk-KZ" altLang="ru-RU" sz="1600" b="1" i="1" dirty="0"/>
              <a:t> әдістің орнына біртіндеп </a:t>
            </a:r>
            <a:r>
              <a:rPr lang="kk-KZ" altLang="ru-RU" sz="1600" b="1" i="1" dirty="0">
                <a:solidFill>
                  <a:srgbClr val="C00000"/>
                </a:solidFill>
              </a:rPr>
              <a:t>конвертерлік әдіс </a:t>
            </a:r>
            <a:r>
              <a:rPr lang="kk-KZ" altLang="ru-RU" sz="1600" b="1" i="1" dirty="0"/>
              <a:t>көбірек қолданылуда.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kk-KZ" altLang="ru-RU" sz="1600" b="1" i="1" dirty="0"/>
              <a:t> </a:t>
            </a:r>
            <a:r>
              <a:rPr lang="kk-KZ" altLang="ru-RU" sz="1600" b="1" i="1" dirty="0">
                <a:hlinkClick r:id="rId2" tooltip="Қазақстан"/>
              </a:rPr>
              <a:t>Қазақстанда</a:t>
            </a:r>
            <a:r>
              <a:rPr lang="kk-KZ" altLang="ru-RU" sz="1600" b="1" i="1" dirty="0"/>
              <a:t> мартен болаты </a:t>
            </a:r>
            <a:r>
              <a:rPr lang="kk-KZ" altLang="ru-RU" sz="1600" b="1" i="1" dirty="0" err="1"/>
              <a:t>скрап-процесі</a:t>
            </a:r>
            <a:r>
              <a:rPr lang="kk-KZ" altLang="ru-RU" sz="1600" b="1" i="1" dirty="0"/>
              <a:t> бойынша жұмыс істейтін алғашқы металлургиялық зауыт </a:t>
            </a:r>
            <a:r>
              <a:rPr lang="kk-KZ" altLang="ru-RU" sz="1600" b="1" i="1" dirty="0">
                <a:hlinkClick r:id="rId3" tooltip="Теміртау қаласы"/>
              </a:rPr>
              <a:t>Теміртау қаласында</a:t>
            </a:r>
            <a:r>
              <a:rPr lang="kk-KZ" altLang="ru-RU" sz="1600" b="1" i="1" dirty="0"/>
              <a:t> салынды (1944). Мұнда болат сыйымдылығы 35-90 т пеште қорытылды. Қазақстан </a:t>
            </a:r>
            <a:r>
              <a:rPr lang="kk-KZ" altLang="ru-RU" sz="1600" b="1" i="1" dirty="0" err="1"/>
              <a:t>магниткасы</a:t>
            </a:r>
            <a:r>
              <a:rPr lang="kk-KZ" altLang="ru-RU" sz="1600" b="1" i="1" dirty="0"/>
              <a:t> – </a:t>
            </a:r>
            <a:r>
              <a:rPr lang="kk-KZ" altLang="ru-RU" sz="1600" b="1" i="1" dirty="0">
                <a:hlinkClick r:id="rId4" tooltip="Қарағанды металлургия комбинаты"/>
              </a:rPr>
              <a:t>Қарағанды металлургия </a:t>
            </a:r>
            <a:r>
              <a:rPr lang="kk-KZ" altLang="ru-RU" sz="1600" b="1" i="1" dirty="0" err="1">
                <a:hlinkClick r:id="rId4" tooltip="Қарағанды металлургия комбинаты"/>
              </a:rPr>
              <a:t>комбинатындa</a:t>
            </a:r>
            <a:r>
              <a:rPr lang="kk-KZ" altLang="ru-RU" sz="1600" b="1" i="1" dirty="0"/>
              <a:t> (1997 жылдан “</a:t>
            </a:r>
            <a:r>
              <a:rPr lang="kk-KZ" altLang="ru-RU" sz="1600" b="1" i="1" dirty="0" err="1"/>
              <a:t>Испат-Кармет</a:t>
            </a:r>
            <a:r>
              <a:rPr lang="kk-KZ" altLang="ru-RU" sz="1600" b="1" i="1" dirty="0"/>
              <a:t>”) ауыр жүк таситын автомобильдердің жақтауларына қажет аса берік </a:t>
            </a:r>
            <a:r>
              <a:rPr lang="kk-KZ" altLang="ru-RU" sz="1600" b="1" i="1" dirty="0">
                <a:hlinkClick r:id="rId5" tooltip="Лонжерон болат (мұндай бет жоқ)"/>
              </a:rPr>
              <a:t>лонжерон болат</a:t>
            </a:r>
            <a:r>
              <a:rPr lang="kk-KZ" altLang="ru-RU" sz="1600" b="1" i="1" dirty="0"/>
              <a:t> балқытылады.</a:t>
            </a:r>
            <a:r>
              <a:rPr lang="kk-KZ" altLang="ru-RU" sz="1600" dirty="0"/>
              <a:t> </a:t>
            </a:r>
            <a:r>
              <a:rPr lang="kk-KZ" altLang="ru-RU" sz="1600" b="1" i="1" dirty="0"/>
              <a:t>  </a:t>
            </a:r>
            <a:endParaRPr lang="ru-RU" alt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4273694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3">
            <a:extLst>
              <a:ext uri="{FF2B5EF4-FFF2-40B4-BE49-F238E27FC236}">
                <a16:creationId xmlns:a16="http://schemas.microsoft.com/office/drawing/2014/main" id="{A56EF064-FADD-6546-A520-3DD8512A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1533FF-65D4-544E-B7D2-E366E383D04D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x-none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A3C89DBD-9B49-D54F-859F-485747FC1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54025"/>
            <a:ext cx="8712646" cy="81473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3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dist="53882" dir="2700000" algn="ctr" rotWithShape="0">
              <a:srgbClr val="CCECFF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Мартен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пешінде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жүретін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процестердің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сұлбасы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557" name="TextBox 2">
            <a:extLst>
              <a:ext uri="{FF2B5EF4-FFF2-40B4-BE49-F238E27FC236}">
                <a16:creationId xmlns:a16="http://schemas.microsoft.com/office/drawing/2014/main" id="{20DC61BF-228F-4D43-92BD-F52266086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87692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x-none"/>
              <a:t>Схема действия мартеновской печи</a:t>
            </a:r>
            <a:endParaRPr lang="x-none" altLang="x-none"/>
          </a:p>
        </p:txBody>
      </p:sp>
      <p:pic>
        <p:nvPicPr>
          <p:cNvPr id="23558" name="Рисунок 6">
            <a:extLst>
              <a:ext uri="{FF2B5EF4-FFF2-40B4-BE49-F238E27FC236}">
                <a16:creationId xmlns:a16="http://schemas.microsoft.com/office/drawing/2014/main" id="{B96B09FD-0FB7-E949-AE31-7737D472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4"/>
          <a:stretch>
            <a:fillRect/>
          </a:stretch>
        </p:blipFill>
        <p:spPr bwMode="auto">
          <a:xfrm>
            <a:off x="684213" y="1412875"/>
            <a:ext cx="76327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F25A1227-FD30-1642-9A64-233E12DA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91BE37-AEE0-DD42-89CB-BE73307DA9CE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x-none" sz="1400"/>
          </a:p>
        </p:txBody>
      </p:sp>
      <p:pic>
        <p:nvPicPr>
          <p:cNvPr id="24581" name="Рисунок 4">
            <a:extLst>
              <a:ext uri="{FF2B5EF4-FFF2-40B4-BE49-F238E27FC236}">
                <a16:creationId xmlns:a16="http://schemas.microsoft.com/office/drawing/2014/main" id="{88428C7C-F3FD-AA46-BF0B-1B3EFF4B4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>
            <a:fillRect/>
          </a:stretch>
        </p:blipFill>
        <p:spPr bwMode="auto">
          <a:xfrm>
            <a:off x="1187450" y="1404938"/>
            <a:ext cx="6553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3">
            <a:extLst>
              <a:ext uri="{FF2B5EF4-FFF2-40B4-BE49-F238E27FC236}">
                <a16:creationId xmlns:a16="http://schemas.microsoft.com/office/drawing/2014/main" id="{8B3E93D3-FFDC-9D45-B816-3E2BE7AD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D296B0-D9EF-9745-9B07-A84A1FA55588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x-none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8D0994C-34B4-5644-8DF4-36F18731F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54025"/>
            <a:ext cx="8712646" cy="81473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3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dist="53882" dir="2700000" algn="ctr" rotWithShape="0">
              <a:srgbClr val="CCECFF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Мартеновский способ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605" name="TextBox 2">
            <a:extLst>
              <a:ext uri="{FF2B5EF4-FFF2-40B4-BE49-F238E27FC236}">
                <a16:creationId xmlns:a16="http://schemas.microsoft.com/office/drawing/2014/main" id="{387E5CE1-B17B-B443-881C-5C39BF75E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87692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x-none"/>
              <a:t>Внешний вид мартеновской печи</a:t>
            </a:r>
            <a:endParaRPr lang="x-none" altLang="x-none"/>
          </a:p>
        </p:txBody>
      </p:sp>
      <p:pic>
        <p:nvPicPr>
          <p:cNvPr id="25606" name="Рисунок 5">
            <a:extLst>
              <a:ext uri="{FF2B5EF4-FFF2-40B4-BE49-F238E27FC236}">
                <a16:creationId xmlns:a16="http://schemas.microsoft.com/office/drawing/2014/main" id="{317487DC-9430-3A46-A979-A9EA069E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381125"/>
            <a:ext cx="6696075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омер слайда 1">
            <a:extLst>
              <a:ext uri="{FF2B5EF4-FFF2-40B4-BE49-F238E27FC236}">
                <a16:creationId xmlns:a16="http://schemas.microsoft.com/office/drawing/2014/main" id="{71E39526-7E0C-2449-B693-E25FBC9BA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313EF4-D180-BA4A-9E67-DDAED0F8C0E2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C01AD243-597D-0748-B9D3-46F9005CC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Электротермиялық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әдіс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747" name="TextBox 1">
            <a:extLst>
              <a:ext uri="{FF2B5EF4-FFF2-40B4-BE49-F238E27FC236}">
                <a16:creationId xmlns:a16="http://schemas.microsoft.com/office/drawing/2014/main" id="{0DC8F110-6672-2648-8DAD-6B42D1F02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15" y="1484784"/>
            <a:ext cx="8291513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indent="490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x-none" dirty="0"/>
          </a:p>
          <a:p>
            <a:pPr algn="just"/>
            <a:r>
              <a:rPr lang="ru-RU" altLang="x-none" dirty="0" err="1">
                <a:solidFill>
                  <a:srgbClr val="C00000"/>
                </a:solidFill>
              </a:rPr>
              <a:t>Электротермиялық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әдіс</a:t>
            </a:r>
            <a:r>
              <a:rPr lang="ru-RU" altLang="x-none" dirty="0">
                <a:solidFill>
                  <a:srgbClr val="C00000"/>
                </a:solidFill>
              </a:rPr>
              <a:t> мартен</a:t>
            </a:r>
            <a:r>
              <a:rPr lang="kk-KZ" altLang="x-none" dirty="0" err="1">
                <a:solidFill>
                  <a:srgbClr val="C00000"/>
                </a:solidFill>
              </a:rPr>
              <a:t>дік</a:t>
            </a:r>
            <a:r>
              <a:rPr lang="kk-KZ" altLang="x-none" dirty="0">
                <a:solidFill>
                  <a:srgbClr val="C00000"/>
                </a:solidFill>
              </a:rPr>
              <a:t> әдіске </a:t>
            </a:r>
            <a:r>
              <a:rPr lang="ru-RU" altLang="x-none" dirty="0" err="1">
                <a:solidFill>
                  <a:srgbClr val="C00000"/>
                </a:solidFill>
              </a:rPr>
              <a:t>қарағанда</a:t>
            </a:r>
            <a:r>
              <a:rPr lang="ru-RU" altLang="x-none" dirty="0">
                <a:solidFill>
                  <a:srgbClr val="C00000"/>
                </a:solidFill>
              </a:rPr>
              <a:t>, </a:t>
            </a:r>
            <a:r>
              <a:rPr lang="ru-RU" altLang="x-none" dirty="0" err="1">
                <a:solidFill>
                  <a:srgbClr val="C00000"/>
                </a:solidFill>
              </a:rPr>
              <a:t>әсіресе</a:t>
            </a:r>
            <a:r>
              <a:rPr lang="ru-RU" altLang="x-none" dirty="0">
                <a:solidFill>
                  <a:srgbClr val="C00000"/>
                </a:solidFill>
              </a:rPr>
              <a:t> конвертер </a:t>
            </a:r>
            <a:r>
              <a:rPr lang="ru-RU" altLang="x-none" dirty="0" err="1">
                <a:solidFill>
                  <a:srgbClr val="C00000"/>
                </a:solidFill>
              </a:rPr>
              <a:t>әдісіне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қарағанда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бірқатар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артықшылықтарға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ие</a:t>
            </a:r>
            <a:r>
              <a:rPr lang="ru-RU" altLang="x-none" dirty="0">
                <a:solidFill>
                  <a:srgbClr val="C00000"/>
                </a:solidFill>
              </a:rPr>
              <a:t>. </a:t>
            </a:r>
            <a:r>
              <a:rPr lang="ru-RU" altLang="x-none" dirty="0" err="1">
                <a:solidFill>
                  <a:srgbClr val="C00000"/>
                </a:solidFill>
              </a:rPr>
              <a:t>Бұл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әдіс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өте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жоғары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сапалы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болат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алуға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және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оның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химиялық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құрамын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дәл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бақылауға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мүмкіндік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береді</a:t>
            </a:r>
            <a:r>
              <a:rPr lang="ru-RU" altLang="x-none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altLang="x-none" dirty="0"/>
              <a:t>Электр </a:t>
            </a:r>
            <a:r>
              <a:rPr lang="ru-RU" altLang="x-none" dirty="0" err="1"/>
              <a:t>пешіне</a:t>
            </a:r>
            <a:r>
              <a:rPr lang="ru-RU" altLang="x-none" dirty="0"/>
              <a:t> </a:t>
            </a:r>
            <a:r>
              <a:rPr lang="ru-RU" altLang="x-none" dirty="0" err="1"/>
              <a:t>ауаның</a:t>
            </a:r>
            <a:r>
              <a:rPr lang="ru-RU" altLang="x-none" dirty="0"/>
              <a:t> </a:t>
            </a:r>
            <a:r>
              <a:rPr lang="ru-RU" altLang="x-none" dirty="0" err="1"/>
              <a:t>қол</a:t>
            </a:r>
            <a:r>
              <a:rPr lang="ru-RU" altLang="x-none" dirty="0"/>
              <a:t> </a:t>
            </a:r>
            <a:r>
              <a:rPr lang="ru-RU" altLang="x-none" dirty="0" err="1"/>
              <a:t>жетімділігі</a:t>
            </a:r>
            <a:r>
              <a:rPr lang="ru-RU" altLang="x-none" dirty="0"/>
              <a:t> </a:t>
            </a:r>
            <a:r>
              <a:rPr lang="ru-RU" altLang="x-none" dirty="0" err="1"/>
              <a:t>шамалы</a:t>
            </a:r>
            <a:r>
              <a:rPr lang="ru-RU" altLang="x-none" dirty="0"/>
              <a:t>, </a:t>
            </a:r>
            <a:r>
              <a:rPr lang="ru-RU" altLang="x-none" dirty="0" err="1"/>
              <a:t>с</a:t>
            </a:r>
            <a:r>
              <a:rPr lang="ru-RU" altLang="x-none" dirty="0" err="1">
                <a:solidFill>
                  <a:srgbClr val="C00000"/>
                </a:solidFill>
              </a:rPr>
              <a:t>ондықтан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темір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оксиді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en-GB" altLang="x-none" dirty="0" err="1">
                <a:solidFill>
                  <a:srgbClr val="C00000"/>
                </a:solidFill>
              </a:rPr>
              <a:t>FeO</a:t>
            </a:r>
            <a:r>
              <a:rPr lang="en-GB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>
                <a:solidFill>
                  <a:srgbClr val="C00000"/>
                </a:solidFill>
              </a:rPr>
              <a:t>аз </a:t>
            </a:r>
            <a:r>
              <a:rPr lang="ru-RU" altLang="x-none" dirty="0" err="1">
                <a:solidFill>
                  <a:srgbClr val="C00000"/>
                </a:solidFill>
              </a:rPr>
              <a:t>түзіледі</a:t>
            </a:r>
            <a:r>
              <a:rPr lang="ru-RU" altLang="x-none" dirty="0"/>
              <a:t>, </a:t>
            </a:r>
            <a:r>
              <a:rPr lang="ru-RU" altLang="x-none" dirty="0" err="1">
                <a:solidFill>
                  <a:srgbClr val="C00000"/>
                </a:solidFill>
              </a:rPr>
              <a:t>ол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болатты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ластайды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және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оның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қасиеттерін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төмендетеді</a:t>
            </a:r>
            <a:r>
              <a:rPr lang="ru-RU" altLang="x-none" dirty="0"/>
              <a:t>.</a:t>
            </a:r>
          </a:p>
          <a:p>
            <a:pPr algn="just"/>
            <a:r>
              <a:rPr lang="ru-RU" altLang="x-none" dirty="0"/>
              <a:t>Электр </a:t>
            </a:r>
            <a:r>
              <a:rPr lang="ru-RU" altLang="x-none" dirty="0" err="1"/>
              <a:t>пешіндегі</a:t>
            </a:r>
            <a:r>
              <a:rPr lang="ru-RU" altLang="x-none" dirty="0"/>
              <a:t> температура </a:t>
            </a:r>
            <a:r>
              <a:rPr lang="ru-RU" altLang="x-none" dirty="0">
                <a:solidFill>
                  <a:srgbClr val="C00000"/>
                </a:solidFill>
              </a:rPr>
              <a:t>1650 ° </a:t>
            </a:r>
            <a:r>
              <a:rPr lang="en-GB" altLang="x-none" dirty="0">
                <a:solidFill>
                  <a:srgbClr val="C00000"/>
                </a:solidFill>
              </a:rPr>
              <a:t>C-</a:t>
            </a:r>
            <a:r>
              <a:rPr lang="ru-RU" altLang="x-none" dirty="0" err="1">
                <a:solidFill>
                  <a:srgbClr val="C00000"/>
                </a:solidFill>
              </a:rPr>
              <a:t>тан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төмен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емес</a:t>
            </a:r>
            <a:r>
              <a:rPr lang="ru-RU" altLang="x-none" dirty="0"/>
              <a:t>. </a:t>
            </a:r>
            <a:r>
              <a:rPr lang="ru-RU" altLang="x-none" dirty="0" err="1"/>
              <a:t>Бұл</a:t>
            </a:r>
            <a:r>
              <a:rPr lang="ru-RU" altLang="x-none" dirty="0"/>
              <a:t> </a:t>
            </a:r>
            <a:r>
              <a:rPr lang="ru-RU" altLang="x-none" dirty="0" err="1"/>
              <a:t>болатты</a:t>
            </a:r>
            <a:r>
              <a:rPr lang="ru-RU" altLang="x-none" dirty="0"/>
              <a:t> </a:t>
            </a:r>
            <a:r>
              <a:rPr lang="ru-RU" altLang="x-none" dirty="0">
                <a:solidFill>
                  <a:srgbClr val="C00000"/>
                </a:solidFill>
              </a:rPr>
              <a:t>фосфор мен </a:t>
            </a:r>
            <a:r>
              <a:rPr lang="ru-RU" altLang="x-none" dirty="0" err="1">
                <a:solidFill>
                  <a:srgbClr val="C00000"/>
                </a:solidFill>
              </a:rPr>
              <a:t>күкіртті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толығымен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алып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тастайтын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/>
              <a:t>(</a:t>
            </a:r>
            <a:r>
              <a:rPr lang="ru-RU" altLang="x-none" dirty="0" err="1"/>
              <a:t>негізінен</a:t>
            </a:r>
            <a:r>
              <a:rPr lang="ru-RU" altLang="x-none" dirty="0"/>
              <a:t> </a:t>
            </a:r>
            <a:r>
              <a:rPr lang="ru-RU" altLang="x-none" dirty="0" err="1"/>
              <a:t>қиын</a:t>
            </a:r>
            <a:r>
              <a:rPr lang="ru-RU" altLang="x-none" dirty="0"/>
              <a:t> </a:t>
            </a:r>
            <a:r>
              <a:rPr lang="ru-RU" altLang="x-none" dirty="0" err="1"/>
              <a:t>балқитын</a:t>
            </a:r>
            <a:r>
              <a:rPr lang="ru-RU" altLang="x-none" dirty="0"/>
              <a:t>) </a:t>
            </a:r>
            <a:r>
              <a:rPr lang="ru-RU" altLang="x-none" dirty="0" err="1">
                <a:solidFill>
                  <a:srgbClr val="C00000"/>
                </a:solidFill>
              </a:rPr>
              <a:t>шлактарда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балқытуға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мүмкіндік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береді</a:t>
            </a:r>
            <a:r>
              <a:rPr lang="ru-RU" altLang="x-none" dirty="0"/>
              <a:t>.</a:t>
            </a:r>
          </a:p>
          <a:p>
            <a:pPr algn="just"/>
            <a:r>
              <a:rPr lang="ru-RU" altLang="x-none" dirty="0" err="1"/>
              <a:t>Сонымен</a:t>
            </a:r>
            <a:r>
              <a:rPr lang="ru-RU" altLang="x-none" dirty="0"/>
              <a:t> </a:t>
            </a:r>
            <a:r>
              <a:rPr lang="ru-RU" altLang="x-none" dirty="0" err="1"/>
              <a:t>қатар</a:t>
            </a:r>
            <a:r>
              <a:rPr lang="ru-RU" altLang="x-none" dirty="0"/>
              <a:t>, </a:t>
            </a:r>
            <a:r>
              <a:rPr lang="ru-RU" altLang="x-none" dirty="0" err="1"/>
              <a:t>электр</a:t>
            </a:r>
            <a:r>
              <a:rPr lang="ru-RU" altLang="x-none" dirty="0"/>
              <a:t> </a:t>
            </a:r>
            <a:r>
              <a:rPr lang="ru-RU" altLang="x-none" dirty="0" err="1"/>
              <a:t>пештеріндегі</a:t>
            </a:r>
            <a:r>
              <a:rPr lang="ru-RU" altLang="x-none" dirty="0"/>
              <a:t> температура </a:t>
            </a:r>
            <a:r>
              <a:rPr lang="ru-RU" altLang="x-none" dirty="0" err="1"/>
              <a:t>өте</a:t>
            </a:r>
            <a:r>
              <a:rPr lang="ru-RU" altLang="x-none" dirty="0"/>
              <a:t> </a:t>
            </a:r>
            <a:r>
              <a:rPr lang="ru-RU" altLang="x-none" dirty="0" err="1"/>
              <a:t>жоғары</a:t>
            </a:r>
            <a:r>
              <a:rPr lang="ru-RU" altLang="x-none" dirty="0"/>
              <a:t> </a:t>
            </a:r>
            <a:r>
              <a:rPr lang="ru-RU" altLang="x-none" dirty="0" err="1"/>
              <a:t>болғандықтан</a:t>
            </a:r>
            <a:r>
              <a:rPr lang="ru-RU" altLang="x-none" dirty="0"/>
              <a:t> </a:t>
            </a:r>
            <a:r>
              <a:rPr lang="ru-RU" altLang="x-none" dirty="0" err="1"/>
              <a:t>болатты</a:t>
            </a:r>
            <a:r>
              <a:rPr lang="ru-RU" altLang="x-none" dirty="0"/>
              <a:t> </a:t>
            </a:r>
            <a:r>
              <a:rPr lang="ru-RU" altLang="x-none" dirty="0" err="1"/>
              <a:t>балқитын</a:t>
            </a:r>
            <a:r>
              <a:rPr lang="ru-RU" altLang="x-none" dirty="0"/>
              <a:t> </a:t>
            </a:r>
            <a:r>
              <a:rPr lang="ru-RU" altLang="x-none" dirty="0" err="1"/>
              <a:t>отқа</a:t>
            </a:r>
            <a:r>
              <a:rPr lang="ru-RU" altLang="x-none" dirty="0"/>
              <a:t> </a:t>
            </a:r>
            <a:r>
              <a:rPr lang="ru-RU" altLang="x-none" dirty="0" err="1"/>
              <a:t>төзімді</a:t>
            </a:r>
            <a:r>
              <a:rPr lang="ru-RU" altLang="x-none" dirty="0"/>
              <a:t> </a:t>
            </a:r>
            <a:r>
              <a:rPr lang="ru-RU" altLang="x-none" dirty="0" err="1"/>
              <a:t>металдармен</a:t>
            </a:r>
            <a:r>
              <a:rPr lang="ru-RU" altLang="x-none" dirty="0"/>
              <a:t> - </a:t>
            </a:r>
            <a:r>
              <a:rPr lang="ru-RU" altLang="x-none" dirty="0" err="1"/>
              <a:t>молибденмен</a:t>
            </a:r>
            <a:r>
              <a:rPr lang="ru-RU" altLang="x-none" dirty="0"/>
              <a:t> </a:t>
            </a:r>
            <a:r>
              <a:rPr lang="ru-RU" altLang="x-none" dirty="0" err="1"/>
              <a:t>және</a:t>
            </a:r>
            <a:r>
              <a:rPr lang="ru-RU" altLang="x-none" dirty="0"/>
              <a:t> </a:t>
            </a:r>
            <a:r>
              <a:rPr lang="ru-RU" altLang="x-none" dirty="0" err="1"/>
              <a:t>вольфраммен</a:t>
            </a:r>
            <a:r>
              <a:rPr lang="ru-RU" altLang="x-none" dirty="0"/>
              <a:t> </a:t>
            </a:r>
            <a:r>
              <a:rPr lang="ru-RU" altLang="x-none" dirty="0" err="1"/>
              <a:t>легірлеуге</a:t>
            </a:r>
            <a:r>
              <a:rPr lang="ru-RU" altLang="x-none" dirty="0"/>
              <a:t> </a:t>
            </a:r>
            <a:r>
              <a:rPr lang="ru-RU" altLang="x-none" dirty="0" err="1"/>
              <a:t>болады</a:t>
            </a:r>
            <a:r>
              <a:rPr lang="ru-RU" altLang="x-none" dirty="0"/>
              <a:t>.</a:t>
            </a:r>
          </a:p>
          <a:p>
            <a:pPr algn="just"/>
            <a:r>
              <a:rPr lang="ru-RU" altLang="x-none" dirty="0" err="1">
                <a:solidFill>
                  <a:srgbClr val="C00000"/>
                </a:solidFill>
              </a:rPr>
              <a:t>Бірақ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электр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пештері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көп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электр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энергиясын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тұтынады</a:t>
            </a:r>
            <a:r>
              <a:rPr lang="ru-RU" altLang="x-none" dirty="0">
                <a:solidFill>
                  <a:srgbClr val="C00000"/>
                </a:solidFill>
              </a:rPr>
              <a:t> - 1 тонна </a:t>
            </a:r>
            <a:r>
              <a:rPr lang="ru-RU" altLang="x-none" dirty="0" err="1">
                <a:solidFill>
                  <a:srgbClr val="C00000"/>
                </a:solidFill>
              </a:rPr>
              <a:t>болатқа</a:t>
            </a:r>
            <a:r>
              <a:rPr lang="ru-RU" altLang="x-none" dirty="0">
                <a:solidFill>
                  <a:srgbClr val="C00000"/>
                </a:solidFill>
              </a:rPr>
              <a:t> 800 кВт/</a:t>
            </a:r>
            <a:r>
              <a:rPr lang="ru-RU" altLang="x-none" dirty="0" err="1">
                <a:solidFill>
                  <a:srgbClr val="C00000"/>
                </a:solidFill>
              </a:rPr>
              <a:t>сағ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дейін</a:t>
            </a:r>
            <a:r>
              <a:rPr lang="ru-RU" altLang="x-none" dirty="0">
                <a:solidFill>
                  <a:srgbClr val="C00000"/>
                </a:solidFill>
              </a:rPr>
              <a:t>. </a:t>
            </a:r>
            <a:r>
              <a:rPr lang="ru-RU" altLang="x-none" dirty="0" err="1"/>
              <a:t>Сондықтан</a:t>
            </a:r>
            <a:r>
              <a:rPr lang="ru-RU" altLang="x-none" dirty="0"/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бұл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әдіс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жоғары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сапалы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арнайы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болатты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алу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үшін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ғана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қолданылады</a:t>
            </a:r>
            <a:r>
              <a:rPr lang="ru-RU" altLang="x-none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altLang="x-none" dirty="0" err="1">
                <a:solidFill>
                  <a:srgbClr val="C00000"/>
                </a:solidFill>
              </a:rPr>
              <a:t>Бұл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процеске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қажет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жылу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/>
              <a:t>көміртегі</a:t>
            </a:r>
            <a:r>
              <a:rPr lang="ru-RU" altLang="x-none" dirty="0"/>
              <a:t> </a:t>
            </a:r>
            <a:r>
              <a:rPr lang="ru-RU" altLang="x-none" dirty="0" err="1"/>
              <a:t>электродтары</a:t>
            </a:r>
            <a:r>
              <a:rPr lang="ru-RU" altLang="x-none" dirty="0"/>
              <a:t> мен металл </a:t>
            </a:r>
            <a:r>
              <a:rPr lang="ru-RU" altLang="x-none" dirty="0" err="1"/>
              <a:t>ваннасы</a:t>
            </a:r>
            <a:r>
              <a:rPr lang="ru-RU" altLang="x-none" dirty="0"/>
              <a:t> </a:t>
            </a:r>
            <a:r>
              <a:rPr lang="ru-RU" altLang="x-none" dirty="0" err="1"/>
              <a:t>арасындағы</a:t>
            </a:r>
            <a:r>
              <a:rPr lang="ru-RU" altLang="x-none" dirty="0"/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электр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доғасы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арқылы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алынады</a:t>
            </a:r>
            <a:r>
              <a:rPr lang="ru-RU" altLang="x-none" dirty="0"/>
              <a:t>.</a:t>
            </a:r>
            <a:endParaRPr lang="x-none" altLang="x-none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76470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00B0F0"/>
                </a:solidFill>
              </a:rPr>
              <a:t>Болатты</a:t>
            </a:r>
            <a:r>
              <a:rPr lang="kk-KZ" sz="2400" dirty="0">
                <a:solidFill>
                  <a:srgbClr val="00B0F0"/>
                </a:solidFill>
              </a:rPr>
              <a:t> өндірудің </a:t>
            </a:r>
            <a:r>
              <a:rPr lang="ru-RU" altLang="x-none" sz="2400" dirty="0" err="1">
                <a:solidFill>
                  <a:srgbClr val="00B0F0"/>
                </a:solidFill>
              </a:rPr>
              <a:t>электротермиялық</a:t>
            </a:r>
            <a:r>
              <a:rPr lang="ru-RU" altLang="x-none" sz="2400" dirty="0">
                <a:solidFill>
                  <a:srgbClr val="00B0F0"/>
                </a:solidFill>
              </a:rPr>
              <a:t> </a:t>
            </a:r>
            <a:r>
              <a:rPr lang="ru-RU" altLang="x-none" sz="2400" dirty="0" err="1">
                <a:solidFill>
                  <a:srgbClr val="00B0F0"/>
                </a:solidFill>
              </a:rPr>
              <a:t>әдісі</a:t>
            </a:r>
            <a:r>
              <a:rPr lang="ru-RU" altLang="x-none" sz="2400" dirty="0">
                <a:solidFill>
                  <a:srgbClr val="00B0F0"/>
                </a:solidFill>
              </a:rPr>
              <a:t> 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омер слайда 1">
            <a:extLst>
              <a:ext uri="{FF2B5EF4-FFF2-40B4-BE49-F238E27FC236}">
                <a16:creationId xmlns:a16="http://schemas.microsoft.com/office/drawing/2014/main" id="{237AB7E0-F2B1-F448-8BB8-2A132C80A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C53E5F-DF89-5C46-A1F5-892190B786F0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D87788AD-4480-CE47-B569-B7EBAB06A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Электротермиялық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әдіс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771" name="Рисунок 4">
            <a:extLst>
              <a:ext uri="{FF2B5EF4-FFF2-40B4-BE49-F238E27FC236}">
                <a16:creationId xmlns:a16="http://schemas.microsoft.com/office/drawing/2014/main" id="{53F5B5BE-9191-5948-86AC-D803EF895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56896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2">
            <a:extLst>
              <a:ext uri="{FF2B5EF4-FFF2-40B4-BE49-F238E27FC236}">
                <a16:creationId xmlns:a16="http://schemas.microsoft.com/office/drawing/2014/main" id="{D5965856-1230-B645-A62C-5A13319DF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661025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x-none" dirty="0" err="1"/>
              <a:t>Электрдоғалы</a:t>
            </a:r>
            <a:r>
              <a:rPr lang="ru-RU" altLang="x-none" dirty="0"/>
              <a:t> </a:t>
            </a:r>
            <a:r>
              <a:rPr lang="ru-RU" altLang="x-none" dirty="0" err="1"/>
              <a:t>пешің</a:t>
            </a:r>
            <a:r>
              <a:rPr lang="ru-RU" altLang="x-none" dirty="0"/>
              <a:t> </a:t>
            </a:r>
            <a:r>
              <a:rPr lang="ru-RU" altLang="x-none" dirty="0" err="1"/>
              <a:t>сұлбасы</a:t>
            </a:r>
            <a:endParaRPr lang="x-none" altLang="x-non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Номер слайда 1">
            <a:extLst>
              <a:ext uri="{FF2B5EF4-FFF2-40B4-BE49-F238E27FC236}">
                <a16:creationId xmlns:a16="http://schemas.microsoft.com/office/drawing/2014/main" id="{9DD1F555-9CC4-4047-B37B-CAA3D456B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EDF4A2-68C8-634B-9C19-3A24D9625A63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34F35F6F-57E0-0542-AB1E-AE7F78258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Электротермиялық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әдіс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795" name="TextBox 1">
            <a:extLst>
              <a:ext uri="{FF2B5EF4-FFF2-40B4-BE49-F238E27FC236}">
                <a16:creationId xmlns:a16="http://schemas.microsoft.com/office/drawing/2014/main" id="{6F01B263-D384-074E-B066-3064C60DC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28700"/>
            <a:ext cx="8362950" cy="532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x-none" sz="2000" dirty="0" err="1"/>
              <a:t>Әдетте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фосфорды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кетіру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үшін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тотыққан</a:t>
            </a:r>
            <a:r>
              <a:rPr lang="ru-RU" altLang="x-none" sz="2000" dirty="0"/>
              <a:t> шлак </a:t>
            </a:r>
            <a:r>
              <a:rPr lang="ru-RU" altLang="x-none" sz="2000" dirty="0" err="1"/>
              <a:t>астында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балқытылған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қалдықтарының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шихтасы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балқытылады</a:t>
            </a:r>
            <a:r>
              <a:rPr lang="ru-RU" altLang="x-none" sz="2000" dirty="0"/>
              <a:t>. Таза шлак </a:t>
            </a:r>
            <a:r>
              <a:rPr lang="ru-RU" altLang="x-none" sz="2000" dirty="0" err="1"/>
              <a:t>пешті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еңкейту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арқылы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жойылады</a:t>
            </a:r>
            <a:r>
              <a:rPr lang="ru-RU" altLang="x-none" sz="2000" dirty="0"/>
              <a:t>. </a:t>
            </a:r>
            <a:r>
              <a:rPr lang="ru-RU" altLang="x-none" sz="2000" dirty="0" err="1"/>
              <a:t>Екінші</a:t>
            </a:r>
            <a:r>
              <a:rPr lang="ru-RU" altLang="x-none" sz="2000" dirty="0"/>
              <a:t> шлак </a:t>
            </a:r>
            <a:r>
              <a:rPr lang="ru-RU" altLang="x-none" sz="2000" dirty="0" err="1"/>
              <a:t>пештегі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күкірт</a:t>
            </a:r>
            <a:r>
              <a:rPr lang="ru-RU" altLang="x-none" sz="2000" dirty="0"/>
              <a:t> пен металл </a:t>
            </a:r>
            <a:r>
              <a:rPr lang="ru-RU" altLang="x-none" sz="2000" dirty="0" err="1"/>
              <a:t>диоксидін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кетіру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үшін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қолданылады</a:t>
            </a:r>
            <a:r>
              <a:rPr lang="ru-RU" altLang="x-none" sz="2000" dirty="0"/>
              <a:t>.</a:t>
            </a:r>
          </a:p>
          <a:p>
            <a:pPr algn="just"/>
            <a:endParaRPr lang="ru-RU" altLang="x-none" sz="2000" dirty="0"/>
          </a:p>
          <a:p>
            <a:pPr algn="just"/>
            <a:r>
              <a:rPr lang="ru-RU" altLang="x-none" sz="2000" dirty="0" err="1"/>
              <a:t>Бұл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тазартудың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жоғары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дәрежесіне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әкеледі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және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жоғары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сапалы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болатты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өте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жоғары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температурада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жасауға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болады</a:t>
            </a:r>
            <a:r>
              <a:rPr lang="ru-RU" altLang="x-none" sz="2000" dirty="0"/>
              <a:t>. </a:t>
            </a:r>
            <a:r>
              <a:rPr lang="ru-RU" altLang="x-none" sz="2000" dirty="0" err="1"/>
              <a:t>Бұл</a:t>
            </a:r>
            <a:r>
              <a:rPr lang="ru-RU" altLang="x-none" sz="2000" dirty="0"/>
              <a:t> процесс тот </a:t>
            </a:r>
            <a:r>
              <a:rPr lang="ru-RU" altLang="x-none" sz="2000" dirty="0" err="1"/>
              <a:t>баспайтын</a:t>
            </a:r>
            <a:r>
              <a:rPr lang="ru-RU" altLang="x-none" sz="2000" dirty="0"/>
              <a:t>, </a:t>
            </a:r>
            <a:r>
              <a:rPr lang="ru-RU" altLang="x-none" sz="2000" dirty="0" err="1"/>
              <a:t>ыстыққа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төзімді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болаттар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және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жоғары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жылдамдықты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болаттар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сияқты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жоғары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легірленген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болаттарды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өндіру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үшін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кеңінен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қолданылады</a:t>
            </a:r>
            <a:r>
              <a:rPr lang="ru-RU" altLang="x-none" sz="2000" dirty="0"/>
              <a:t>.</a:t>
            </a:r>
          </a:p>
          <a:p>
            <a:pPr algn="just"/>
            <a:endParaRPr lang="ru-RU" altLang="x-none" sz="2000" dirty="0"/>
          </a:p>
          <a:p>
            <a:pPr algn="just"/>
            <a:r>
              <a:rPr lang="ru-RU" altLang="x-none" sz="2000" dirty="0" err="1"/>
              <a:t>Оттекті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үрлеу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көбінесе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хромның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қатысуымен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көміртекті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кетіру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үшін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қолданылады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және</a:t>
            </a:r>
            <a:r>
              <a:rPr lang="ru-RU" altLang="x-none" sz="2000" dirty="0"/>
              <a:t> тот </a:t>
            </a:r>
            <a:r>
              <a:rPr lang="ru-RU" altLang="x-none" sz="2000" dirty="0" err="1"/>
              <a:t>баспайтын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болаттан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жасалған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сынықтарды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қолдануға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мүмкіндік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береді</a:t>
            </a:r>
            <a:r>
              <a:rPr lang="ru-RU" altLang="x-none" sz="2000" dirty="0"/>
              <a:t>. </a:t>
            </a:r>
            <a:r>
              <a:rPr lang="ru-RU" altLang="x-none" sz="2000" dirty="0" err="1"/>
              <a:t>Бессемер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және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электр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доғалық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процестерімен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алынатын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болаттардағы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азоттың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мөлшері</a:t>
            </a:r>
            <a:r>
              <a:rPr lang="ru-RU" altLang="x-none" sz="2000" dirty="0"/>
              <a:t> </a:t>
            </a:r>
            <a:r>
              <a:rPr lang="ru-RU" altLang="x-none" sz="2000" u="sng" dirty="0">
                <a:solidFill>
                  <a:srgbClr val="00B0F0"/>
                </a:solidFill>
              </a:rPr>
              <a:t>0,01-0,25%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құрайды</a:t>
            </a:r>
            <a:r>
              <a:rPr lang="ru-RU" altLang="x-none" sz="2000" dirty="0"/>
              <a:t>, ал </a:t>
            </a:r>
            <a:r>
              <a:rPr lang="ru-RU" altLang="x-none" sz="2000" dirty="0" err="1">
                <a:solidFill>
                  <a:srgbClr val="00B0F0"/>
                </a:solidFill>
              </a:rPr>
              <a:t>мартендік</a:t>
            </a:r>
            <a:r>
              <a:rPr lang="ru-RU" altLang="x-none" sz="2000" dirty="0">
                <a:solidFill>
                  <a:srgbClr val="00B0F0"/>
                </a:solidFill>
              </a:rPr>
              <a:t> </a:t>
            </a:r>
            <a:r>
              <a:rPr lang="ru-RU" altLang="x-none" sz="2000" dirty="0" err="1">
                <a:solidFill>
                  <a:srgbClr val="00B0F0"/>
                </a:solidFill>
              </a:rPr>
              <a:t>болаттардағы</a:t>
            </a:r>
            <a:r>
              <a:rPr lang="ru-RU" altLang="x-none" sz="2000" dirty="0">
                <a:solidFill>
                  <a:srgbClr val="00B0F0"/>
                </a:solidFill>
              </a:rPr>
              <a:t> 0,002-0,008% </a:t>
            </a:r>
            <a:r>
              <a:rPr lang="ru-RU" altLang="x-none" sz="2000" dirty="0" err="1">
                <a:solidFill>
                  <a:srgbClr val="00B0F0"/>
                </a:solidFill>
              </a:rPr>
              <a:t>шамасында</a:t>
            </a:r>
            <a:r>
              <a:rPr lang="ru-RU" altLang="x-none" sz="2000" dirty="0">
                <a:solidFill>
                  <a:srgbClr val="00B0F0"/>
                </a:solidFill>
              </a:rPr>
              <a:t>.</a:t>
            </a:r>
            <a:endParaRPr lang="x-none" altLang="x-none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1">
            <a:extLst>
              <a:ext uri="{FF2B5EF4-FFF2-40B4-BE49-F238E27FC236}">
                <a16:creationId xmlns:a16="http://schemas.microsoft.com/office/drawing/2014/main" id="{5077F16A-3D51-9943-BC06-FB19B57EBE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E27B50-1918-584F-8C86-5159D62D1F58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A3478747-3201-5942-8426-EF1A82A7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Электротермиялық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әдіс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819" name="TextBox 1">
            <a:extLst>
              <a:ext uri="{FF2B5EF4-FFF2-40B4-BE49-F238E27FC236}">
                <a16:creationId xmlns:a16="http://schemas.microsoft.com/office/drawing/2014/main" id="{6FD55C13-21FB-234D-9D77-BD98C8259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850900"/>
            <a:ext cx="8733283" cy="594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x-none" sz="2000" dirty="0">
                <a:solidFill>
                  <a:srgbClr val="FF0000"/>
                </a:solidFill>
              </a:rPr>
              <a:t>Электр </a:t>
            </a:r>
            <a:r>
              <a:rPr lang="ru-RU" altLang="x-none" sz="2000" dirty="0" err="1">
                <a:solidFill>
                  <a:srgbClr val="FF0000"/>
                </a:solidFill>
              </a:rPr>
              <a:t>пештерінің</a:t>
            </a:r>
            <a:r>
              <a:rPr lang="ru-RU" altLang="x-none" sz="2000" dirty="0">
                <a:solidFill>
                  <a:srgbClr val="FF0000"/>
                </a:solidFill>
              </a:rPr>
              <a:t> </a:t>
            </a:r>
            <a:r>
              <a:rPr lang="ru-RU" altLang="x-none" sz="2000" dirty="0" err="1">
                <a:solidFill>
                  <a:srgbClr val="FF0000"/>
                </a:solidFill>
              </a:rPr>
              <a:t>көлемдері</a:t>
            </a:r>
            <a:r>
              <a:rPr lang="ru-RU" altLang="x-none" sz="2000" dirty="0">
                <a:solidFill>
                  <a:srgbClr val="FF0000"/>
                </a:solidFill>
              </a:rPr>
              <a:t> </a:t>
            </a:r>
            <a:r>
              <a:rPr lang="ru-RU" altLang="x-none" sz="2000" dirty="0" err="1"/>
              <a:t>әртүрлі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болады</a:t>
            </a:r>
            <a:r>
              <a:rPr lang="ru-RU" altLang="x-none" sz="2000" dirty="0"/>
              <a:t> - </a:t>
            </a:r>
            <a:r>
              <a:rPr lang="ru-RU" altLang="x-none" sz="2000" dirty="0">
                <a:solidFill>
                  <a:srgbClr val="FF0000"/>
                </a:solidFill>
              </a:rPr>
              <a:t>0,5-тен 180 </a:t>
            </a:r>
            <a:r>
              <a:rPr lang="ru-RU" altLang="x-none" sz="2000" dirty="0" err="1">
                <a:solidFill>
                  <a:srgbClr val="FF0000"/>
                </a:solidFill>
              </a:rPr>
              <a:t>тоннаға</a:t>
            </a:r>
            <a:r>
              <a:rPr lang="ru-RU" altLang="x-none" sz="2000" dirty="0">
                <a:solidFill>
                  <a:srgbClr val="FF0000"/>
                </a:solidFill>
              </a:rPr>
              <a:t> </a:t>
            </a:r>
            <a:r>
              <a:rPr lang="ru-RU" altLang="x-none" sz="2000" dirty="0" err="1">
                <a:solidFill>
                  <a:srgbClr val="FF0000"/>
                </a:solidFill>
              </a:rPr>
              <a:t>дейін</a:t>
            </a:r>
            <a:r>
              <a:rPr lang="ru-RU" altLang="x-none" sz="2000" dirty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ru-RU" altLang="x-none" sz="2000" dirty="0" err="1"/>
              <a:t>Пештің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қабаты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әдетте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периклаз-көміртекті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отқа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төзімді</a:t>
            </a:r>
            <a:r>
              <a:rPr lang="ru-RU" altLang="x-none" sz="2000" dirty="0"/>
              <a:t>, ал </a:t>
            </a:r>
            <a:r>
              <a:rPr lang="ru-RU" altLang="x-none" sz="2000" dirty="0" err="1"/>
              <a:t>пештің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төбесі</a:t>
            </a:r>
            <a:r>
              <a:rPr lang="ru-RU" altLang="x-none" sz="2000" dirty="0"/>
              <a:t> магнезит-</a:t>
            </a:r>
            <a:r>
              <a:rPr lang="ru-RU" altLang="x-none" sz="2000" dirty="0" err="1"/>
              <a:t>хромитке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төзімді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кірпіштерден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жасалған</a:t>
            </a:r>
            <a:r>
              <a:rPr lang="ru-RU" altLang="x-none" sz="2000" dirty="0"/>
              <a:t>. </a:t>
            </a:r>
            <a:r>
              <a:rPr lang="ru-RU" altLang="x-none" sz="2000" dirty="0" err="1"/>
              <a:t>шихтаның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құрамы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әр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түрлі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болуы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мүмкін</a:t>
            </a:r>
            <a:r>
              <a:rPr lang="ru-RU" altLang="x-none" sz="2000" dirty="0"/>
              <a:t>. </a:t>
            </a:r>
          </a:p>
          <a:p>
            <a:pPr algn="just"/>
            <a:r>
              <a:rPr lang="ru-RU" altLang="x-none" sz="2000" dirty="0" err="1"/>
              <a:t>Кейде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ол</a:t>
            </a:r>
            <a:r>
              <a:rPr lang="ru-RU" altLang="x-none" sz="2000" dirty="0"/>
              <a:t> 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90%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темір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сынықтары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мен 10%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шойыннан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тұрады</a:t>
            </a:r>
            <a:r>
              <a:rPr lang="ru-RU" altLang="x-none" sz="2000" dirty="0"/>
              <a:t>,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кейде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құрамында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темір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рудасы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мен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темір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сынықтарының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белгілі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бір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мөлшерінде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қоспалары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бар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шойын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басым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болады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</a:p>
          <a:p>
            <a:pPr algn="just"/>
            <a:r>
              <a:rPr lang="ru-RU" altLang="x-none" sz="2000" dirty="0" err="1"/>
              <a:t>Әктас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немесе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әк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сонымен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қатар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зарядқа</a:t>
            </a:r>
            <a:r>
              <a:rPr lang="ru-RU" altLang="x-none" sz="2000" dirty="0"/>
              <a:t> флюс </a:t>
            </a:r>
            <a:r>
              <a:rPr lang="ru-RU" altLang="x-none" sz="2000" dirty="0" err="1"/>
              <a:t>ретінде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қосылады</a:t>
            </a:r>
            <a:r>
              <a:rPr lang="ru-RU" altLang="x-none" sz="2000" dirty="0"/>
              <a:t>. </a:t>
            </a:r>
          </a:p>
          <a:p>
            <a:pPr algn="just"/>
            <a:r>
              <a:rPr lang="ru-RU" altLang="x-none" sz="2000" dirty="0"/>
              <a:t>Электр </a:t>
            </a:r>
            <a:r>
              <a:rPr lang="ru-RU" altLang="x-none" sz="2000" dirty="0" err="1"/>
              <a:t>пештерінде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балқыту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кезіндегі</a:t>
            </a:r>
            <a:r>
              <a:rPr lang="ru-RU" altLang="x-none" sz="2000" dirty="0"/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химиялық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процестер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мартен </a:t>
            </a:r>
            <a:r>
              <a:rPr lang="ru-RU" altLang="x-none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пештеріндегідей</a:t>
            </a:r>
            <a:r>
              <a:rPr lang="ru-RU" altLang="x-non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r>
              <a:rPr lang="ru-RU" altLang="x-none" sz="2000" dirty="0" err="1">
                <a:solidFill>
                  <a:srgbClr val="C00000"/>
                </a:solidFill>
              </a:rPr>
              <a:t>Бұл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процеске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қажетті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жылу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көміртегі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электродтары</a:t>
            </a:r>
            <a:r>
              <a:rPr lang="ru-RU" altLang="x-none" sz="2000" dirty="0">
                <a:solidFill>
                  <a:srgbClr val="C00000"/>
                </a:solidFill>
              </a:rPr>
              <a:t> мен металл </a:t>
            </a:r>
            <a:r>
              <a:rPr lang="ru-RU" altLang="x-none" sz="2000" dirty="0" err="1">
                <a:solidFill>
                  <a:srgbClr val="C00000"/>
                </a:solidFill>
              </a:rPr>
              <a:t>ваннасы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арасындағы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электр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доғасы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арқылы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пайда</a:t>
            </a:r>
            <a:r>
              <a:rPr lang="ru-RU" altLang="x-none" sz="2000" dirty="0">
                <a:solidFill>
                  <a:srgbClr val="C00000"/>
                </a:solidFill>
              </a:rPr>
              <a:t> </a:t>
            </a:r>
            <a:r>
              <a:rPr lang="ru-RU" altLang="x-none" sz="2000" dirty="0" err="1">
                <a:solidFill>
                  <a:srgbClr val="C00000"/>
                </a:solidFill>
              </a:rPr>
              <a:t>болады</a:t>
            </a:r>
            <a:r>
              <a:rPr lang="ru-RU" altLang="x-none" sz="2000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altLang="x-none" sz="2000" dirty="0" err="1"/>
              <a:t>Әдетте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фосфорды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кетіру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үшін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тотыққан</a:t>
            </a:r>
            <a:r>
              <a:rPr lang="ru-RU" altLang="x-none" sz="2000" dirty="0"/>
              <a:t> шлак </a:t>
            </a:r>
            <a:r>
              <a:rPr lang="ru-RU" altLang="x-none" sz="2000" dirty="0" err="1"/>
              <a:t>астында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балқытылған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қалдықтарының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шихтасы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балқытылады</a:t>
            </a:r>
            <a:r>
              <a:rPr lang="ru-RU" altLang="x-none" sz="2000" dirty="0"/>
              <a:t>. Таза шлак </a:t>
            </a:r>
            <a:r>
              <a:rPr lang="ru-RU" altLang="x-none" sz="2000" dirty="0" err="1"/>
              <a:t>пешті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еңкейту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арқылы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құйып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алынады</a:t>
            </a:r>
            <a:r>
              <a:rPr lang="ru-RU" altLang="x-none" sz="2000" dirty="0"/>
              <a:t>. </a:t>
            </a:r>
            <a:r>
              <a:rPr lang="ru-RU" altLang="x-none" sz="2000" dirty="0" err="1"/>
              <a:t>Екінші</a:t>
            </a:r>
            <a:r>
              <a:rPr lang="ru-RU" altLang="x-none" sz="2000" dirty="0"/>
              <a:t> шлак </a:t>
            </a:r>
            <a:r>
              <a:rPr lang="ru-RU" altLang="x-none" sz="2000" dirty="0" err="1"/>
              <a:t>пештегі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күкірт</a:t>
            </a:r>
            <a:r>
              <a:rPr lang="ru-RU" altLang="x-none" sz="2000" dirty="0"/>
              <a:t> пен металл </a:t>
            </a:r>
            <a:r>
              <a:rPr lang="ru-RU" altLang="x-none" sz="2000" dirty="0" err="1"/>
              <a:t>диоксидін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кетіру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үшін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қолданылады</a:t>
            </a:r>
            <a:r>
              <a:rPr lang="ru-RU" altLang="x-none" sz="2000" dirty="0"/>
              <a:t>. </a:t>
            </a:r>
            <a:r>
              <a:rPr lang="ru-RU" altLang="x-none" sz="2000" dirty="0" err="1"/>
              <a:t>Бұл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тазартудың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жоғары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дәрежесіне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әкеледі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және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жоғары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сапалы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болатты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өте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жоғары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температурада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өндіруге</a:t>
            </a:r>
            <a:r>
              <a:rPr lang="ru-RU" altLang="x-none" sz="2000" dirty="0"/>
              <a:t> </a:t>
            </a:r>
            <a:r>
              <a:rPr lang="ru-RU" altLang="x-none" sz="2000" dirty="0" err="1"/>
              <a:t>болады</a:t>
            </a:r>
            <a:r>
              <a:rPr lang="ru-RU" altLang="x-none" sz="2000" dirty="0"/>
              <a:t>. </a:t>
            </a:r>
            <a:endParaRPr lang="x-none" altLang="x-non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1">
            <a:extLst>
              <a:ext uri="{FF2B5EF4-FFF2-40B4-BE49-F238E27FC236}">
                <a16:creationId xmlns:a16="http://schemas.microsoft.com/office/drawing/2014/main" id="{5FA1AE44-7D64-6442-B0A2-654B0E12DB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4BB4BD-F598-544F-9B93-39405F855B0B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E4F392CF-A876-5D47-9917-8653B0131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Электротермиялық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әдіс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843" name="TextBox 1">
            <a:extLst>
              <a:ext uri="{FF2B5EF4-FFF2-40B4-BE49-F238E27FC236}">
                <a16:creationId xmlns:a16="http://schemas.microsoft.com/office/drawing/2014/main" id="{1EF0120C-2CAE-5E4F-BC63-EDC772FC9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341438"/>
            <a:ext cx="8383587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x-none" dirty="0" err="1"/>
              <a:t>Бұл</a:t>
            </a:r>
            <a:r>
              <a:rPr lang="ru-RU" altLang="x-none" dirty="0"/>
              <a:t> процесс </a:t>
            </a:r>
            <a:r>
              <a:rPr lang="ru-RU" altLang="x-none" dirty="0">
                <a:solidFill>
                  <a:srgbClr val="C00000"/>
                </a:solidFill>
              </a:rPr>
              <a:t>тот </a:t>
            </a:r>
            <a:r>
              <a:rPr lang="ru-RU" altLang="x-none" dirty="0" err="1">
                <a:solidFill>
                  <a:srgbClr val="C00000"/>
                </a:solidFill>
              </a:rPr>
              <a:t>баспайтын</a:t>
            </a:r>
            <a:r>
              <a:rPr lang="ru-RU" altLang="x-none" dirty="0">
                <a:solidFill>
                  <a:srgbClr val="C00000"/>
                </a:solidFill>
              </a:rPr>
              <a:t>, </a:t>
            </a:r>
            <a:r>
              <a:rPr lang="ru-RU" altLang="x-none" dirty="0" err="1">
                <a:solidFill>
                  <a:srgbClr val="C00000"/>
                </a:solidFill>
              </a:rPr>
              <a:t>ыстыққа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төзімді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болаттар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және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жоғары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жылдамдықты</a:t>
            </a:r>
            <a:r>
              <a:rPr lang="ru-RU" altLang="x-none" dirty="0">
                <a:solidFill>
                  <a:srgbClr val="C00000"/>
                </a:solidFill>
              </a:rPr>
              <a:t> </a:t>
            </a:r>
            <a:r>
              <a:rPr lang="ru-RU" altLang="x-none" dirty="0" err="1">
                <a:solidFill>
                  <a:srgbClr val="C00000"/>
                </a:solidFill>
              </a:rPr>
              <a:t>болаттар</a:t>
            </a:r>
            <a:r>
              <a:rPr lang="ru-RU" altLang="x-none" dirty="0"/>
              <a:t> </a:t>
            </a:r>
            <a:r>
              <a:rPr lang="ru-RU" altLang="x-none" dirty="0" err="1"/>
              <a:t>сияқты</a:t>
            </a:r>
            <a:r>
              <a:rPr lang="ru-RU" altLang="x-none" dirty="0"/>
              <a:t> </a:t>
            </a:r>
            <a:r>
              <a:rPr lang="ru-RU" altLang="x-none" u="sng" dirty="0" err="1"/>
              <a:t>жоғары</a:t>
            </a:r>
            <a:r>
              <a:rPr lang="ru-RU" altLang="x-none" u="sng" dirty="0"/>
              <a:t> </a:t>
            </a:r>
            <a:r>
              <a:rPr lang="ru-RU" altLang="x-none" u="sng" dirty="0" err="1"/>
              <a:t>легірленген</a:t>
            </a:r>
            <a:r>
              <a:rPr lang="ru-RU" altLang="x-none" u="sng" dirty="0"/>
              <a:t> </a:t>
            </a:r>
            <a:r>
              <a:rPr lang="ru-RU" altLang="x-none" u="sng" dirty="0" err="1"/>
              <a:t>болаттарды</a:t>
            </a:r>
            <a:r>
              <a:rPr lang="ru-RU" altLang="x-none" u="sng" dirty="0"/>
              <a:t> </a:t>
            </a:r>
            <a:r>
              <a:rPr lang="ru-RU" altLang="x-none" u="sng" dirty="0" err="1"/>
              <a:t>жасау</a:t>
            </a:r>
            <a:r>
              <a:rPr lang="ru-RU" altLang="x-none" u="sng" dirty="0"/>
              <a:t> </a:t>
            </a:r>
            <a:r>
              <a:rPr lang="ru-RU" altLang="x-none" dirty="0" err="1"/>
              <a:t>үшін</a:t>
            </a:r>
            <a:r>
              <a:rPr lang="ru-RU" altLang="x-none" dirty="0"/>
              <a:t> </a:t>
            </a:r>
            <a:r>
              <a:rPr lang="ru-RU" altLang="x-none" dirty="0" err="1"/>
              <a:t>кеңінен</a:t>
            </a:r>
            <a:r>
              <a:rPr lang="ru-RU" altLang="x-none" dirty="0"/>
              <a:t> </a:t>
            </a:r>
            <a:r>
              <a:rPr lang="ru-RU" altLang="x-none" dirty="0" err="1"/>
              <a:t>қолданылады</a:t>
            </a:r>
            <a:r>
              <a:rPr lang="ru-RU" altLang="x-none" dirty="0"/>
              <a:t>.</a:t>
            </a:r>
          </a:p>
          <a:p>
            <a:pPr algn="just"/>
            <a:endParaRPr lang="ru-RU" altLang="x-none" dirty="0"/>
          </a:p>
          <a:p>
            <a:pPr algn="just"/>
            <a:r>
              <a:rPr lang="ru-RU" altLang="x-none" dirty="0" err="1"/>
              <a:t>Оттекті</a:t>
            </a:r>
            <a:r>
              <a:rPr lang="ru-RU" altLang="x-none" dirty="0"/>
              <a:t> </a:t>
            </a:r>
            <a:r>
              <a:rPr lang="ru-RU" altLang="x-none" dirty="0" err="1"/>
              <a:t>үрлеу</a:t>
            </a:r>
            <a:r>
              <a:rPr lang="ru-RU" altLang="x-none" dirty="0"/>
              <a:t> </a:t>
            </a:r>
            <a:r>
              <a:rPr lang="ru-RU" altLang="x-none" dirty="0" err="1"/>
              <a:t>көбінесе</a:t>
            </a:r>
            <a:r>
              <a:rPr lang="ru-RU" altLang="x-none" dirty="0"/>
              <a:t> </a:t>
            </a:r>
            <a:r>
              <a:rPr lang="ru-RU" altLang="x-none" dirty="0" err="1"/>
              <a:t>хромның</a:t>
            </a:r>
            <a:r>
              <a:rPr lang="ru-RU" altLang="x-none" dirty="0"/>
              <a:t> </a:t>
            </a:r>
            <a:r>
              <a:rPr lang="ru-RU" altLang="x-none" dirty="0" err="1"/>
              <a:t>қатысуымен</a:t>
            </a:r>
            <a:r>
              <a:rPr lang="ru-RU" altLang="x-none" dirty="0"/>
              <a:t> </a:t>
            </a:r>
            <a:r>
              <a:rPr lang="ru-RU" altLang="x-none" dirty="0" err="1"/>
              <a:t>көміртекті</a:t>
            </a:r>
            <a:r>
              <a:rPr lang="ru-RU" altLang="x-none" dirty="0"/>
              <a:t> </a:t>
            </a:r>
            <a:r>
              <a:rPr lang="ru-RU" altLang="x-none" dirty="0" err="1"/>
              <a:t>кетіру</a:t>
            </a:r>
            <a:r>
              <a:rPr lang="ru-RU" altLang="x-none" dirty="0"/>
              <a:t> </a:t>
            </a:r>
            <a:r>
              <a:rPr lang="ru-RU" altLang="x-none" dirty="0" err="1"/>
              <a:t>үшін</a:t>
            </a:r>
            <a:r>
              <a:rPr lang="ru-RU" altLang="x-none" dirty="0"/>
              <a:t> </a:t>
            </a:r>
            <a:r>
              <a:rPr lang="ru-RU" altLang="x-none" dirty="0" err="1"/>
              <a:t>қолданылады</a:t>
            </a:r>
            <a:r>
              <a:rPr lang="ru-RU" altLang="x-none" dirty="0"/>
              <a:t> </a:t>
            </a:r>
            <a:r>
              <a:rPr lang="ru-RU" altLang="x-none" dirty="0" err="1"/>
              <a:t>және</a:t>
            </a:r>
            <a:r>
              <a:rPr lang="ru-RU" altLang="x-none" dirty="0"/>
              <a:t> тот </a:t>
            </a:r>
            <a:r>
              <a:rPr lang="ru-RU" altLang="x-none" dirty="0" err="1"/>
              <a:t>баспайтын</a:t>
            </a:r>
            <a:r>
              <a:rPr lang="ru-RU" altLang="x-none" dirty="0"/>
              <a:t> </a:t>
            </a:r>
            <a:r>
              <a:rPr lang="ru-RU" altLang="x-none" dirty="0" err="1"/>
              <a:t>болаттан</a:t>
            </a:r>
            <a:r>
              <a:rPr lang="ru-RU" altLang="x-none" dirty="0"/>
              <a:t> </a:t>
            </a:r>
            <a:r>
              <a:rPr lang="ru-RU" altLang="x-none" dirty="0" err="1"/>
              <a:t>жасалған</a:t>
            </a:r>
            <a:r>
              <a:rPr lang="ru-RU" altLang="x-none" dirty="0"/>
              <a:t> </a:t>
            </a:r>
            <a:r>
              <a:rPr lang="ru-RU" altLang="x-none" dirty="0" err="1"/>
              <a:t>сынықтарды</a:t>
            </a:r>
            <a:r>
              <a:rPr lang="ru-RU" altLang="x-none" dirty="0"/>
              <a:t> </a:t>
            </a:r>
            <a:r>
              <a:rPr lang="ru-RU" altLang="x-none" dirty="0" err="1"/>
              <a:t>қолдануға</a:t>
            </a:r>
            <a:r>
              <a:rPr lang="ru-RU" altLang="x-none" dirty="0"/>
              <a:t> </a:t>
            </a:r>
            <a:r>
              <a:rPr lang="ru-RU" altLang="x-none" dirty="0" err="1"/>
              <a:t>мүмкіндік</a:t>
            </a:r>
            <a:r>
              <a:rPr lang="ru-RU" altLang="x-none" dirty="0"/>
              <a:t> </a:t>
            </a:r>
            <a:r>
              <a:rPr lang="ru-RU" altLang="x-none" dirty="0" err="1"/>
              <a:t>береді</a:t>
            </a:r>
            <a:r>
              <a:rPr lang="ru-RU" altLang="x-none" dirty="0"/>
              <a:t>. </a:t>
            </a:r>
            <a:r>
              <a:rPr lang="ru-RU" altLang="x-none" dirty="0" err="1"/>
              <a:t>Бессемер</a:t>
            </a:r>
            <a:r>
              <a:rPr lang="ru-RU" altLang="x-none" dirty="0"/>
              <a:t> </a:t>
            </a:r>
            <a:r>
              <a:rPr lang="ru-RU" altLang="x-none" dirty="0" err="1"/>
              <a:t>және</a:t>
            </a:r>
            <a:r>
              <a:rPr lang="ru-RU" altLang="x-none" dirty="0"/>
              <a:t> </a:t>
            </a:r>
            <a:r>
              <a:rPr lang="ru-RU" altLang="x-none" dirty="0" err="1"/>
              <a:t>электр</a:t>
            </a:r>
            <a:r>
              <a:rPr lang="ru-RU" altLang="x-none" dirty="0"/>
              <a:t> </a:t>
            </a:r>
            <a:r>
              <a:rPr lang="ru-RU" altLang="x-none" dirty="0" err="1"/>
              <a:t>доғалық</a:t>
            </a:r>
            <a:r>
              <a:rPr lang="ru-RU" altLang="x-none" dirty="0"/>
              <a:t> </a:t>
            </a:r>
            <a:r>
              <a:rPr lang="ru-RU" altLang="x-none" dirty="0" err="1"/>
              <a:t>процестерімен</a:t>
            </a:r>
            <a:r>
              <a:rPr lang="ru-RU" altLang="x-none" dirty="0"/>
              <a:t> </a:t>
            </a:r>
            <a:r>
              <a:rPr lang="ru-RU" altLang="x-none" dirty="0" err="1"/>
              <a:t>жасалынатын</a:t>
            </a:r>
            <a:r>
              <a:rPr lang="ru-RU" altLang="x-none" dirty="0"/>
              <a:t> </a:t>
            </a:r>
            <a:r>
              <a:rPr lang="ru-RU" altLang="x-none" dirty="0" err="1"/>
              <a:t>болаттардағы</a:t>
            </a:r>
            <a:r>
              <a:rPr lang="ru-RU" altLang="x-none" dirty="0"/>
              <a:t> </a:t>
            </a:r>
            <a:r>
              <a:rPr lang="ru-RU" altLang="x-none" dirty="0" err="1"/>
              <a:t>азоттың</a:t>
            </a:r>
            <a:r>
              <a:rPr lang="ru-RU" altLang="x-none" dirty="0"/>
              <a:t> </a:t>
            </a:r>
            <a:r>
              <a:rPr lang="ru-RU" altLang="x-none" dirty="0" err="1"/>
              <a:t>мөлшері</a:t>
            </a:r>
            <a:r>
              <a:rPr lang="ru-RU" altLang="x-none" dirty="0"/>
              <a:t> 0,01-0,25% </a:t>
            </a:r>
            <a:r>
              <a:rPr lang="ru-RU" altLang="x-none" dirty="0" err="1"/>
              <a:t>құрайды</a:t>
            </a:r>
            <a:r>
              <a:rPr lang="ru-RU" altLang="x-none" dirty="0"/>
              <a:t>, ал </a:t>
            </a:r>
            <a:r>
              <a:rPr lang="ru-RU" altLang="x-none" dirty="0" err="1"/>
              <a:t>мартендік</a:t>
            </a:r>
            <a:r>
              <a:rPr lang="ru-RU" altLang="x-none" dirty="0"/>
              <a:t> </a:t>
            </a:r>
            <a:r>
              <a:rPr lang="ru-RU" altLang="x-none" dirty="0" err="1"/>
              <a:t>болаттардағы</a:t>
            </a:r>
            <a:r>
              <a:rPr lang="ru-RU" altLang="x-none" dirty="0"/>
              <a:t> 0,002-0,008% </a:t>
            </a:r>
            <a:r>
              <a:rPr lang="ru-RU" altLang="x-none" dirty="0" err="1"/>
              <a:t>шамасында</a:t>
            </a:r>
            <a:r>
              <a:rPr lang="ru-RU" altLang="x-none" dirty="0"/>
              <a:t>.</a:t>
            </a:r>
            <a:endParaRPr lang="x-none" altLang="x-non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1">
            <a:extLst>
              <a:ext uri="{FF2B5EF4-FFF2-40B4-BE49-F238E27FC236}">
                <a16:creationId xmlns:a16="http://schemas.microsoft.com/office/drawing/2014/main" id="{186D5F47-B4F2-2049-9A9D-710ED0D5A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8E3D5-BDC4-9D4E-9A59-DCB0A743188C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C07E0896-9F83-8F45-ABDC-F0418F933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7829"/>
            <a:ext cx="856932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Болат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пен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арнайы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қорытпаларды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акуумда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балқыту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газсыздандыру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E04DBF-7953-2046-85D8-1B3B316EC044}"/>
              </a:ext>
            </a:extLst>
          </p:cNvPr>
          <p:cNvSpPr txBox="1"/>
          <p:nvPr/>
        </p:nvSpPr>
        <p:spPr>
          <a:xfrm>
            <a:off x="323850" y="1196975"/>
            <a:ext cx="8362950" cy="501675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indent="361950" algn="just">
              <a:defRPr/>
            </a:pPr>
            <a:r>
              <a:rPr lang="ru-RU" sz="2000" dirty="0" err="1"/>
              <a:t>Газсыздандыру</a:t>
            </a:r>
            <a:r>
              <a:rPr lang="ru-RU" sz="2000" dirty="0"/>
              <a:t> </a:t>
            </a:r>
            <a:r>
              <a:rPr lang="ru-RU" sz="2000" dirty="0" err="1"/>
              <a:t>әдістеріне</a:t>
            </a:r>
            <a:r>
              <a:rPr lang="ru-RU" sz="2000" dirty="0"/>
              <a:t> </a:t>
            </a:r>
            <a:r>
              <a:rPr lang="ru-RU" sz="2000" dirty="0" err="1"/>
              <a:t>ағында</a:t>
            </a:r>
            <a:r>
              <a:rPr lang="ru-RU" sz="2000" dirty="0"/>
              <a:t>, </a:t>
            </a:r>
            <a:r>
              <a:rPr lang="ru-RU" sz="2000" dirty="0" err="1"/>
              <a:t>шөміште</a:t>
            </a:r>
            <a:r>
              <a:rPr lang="ru-RU" sz="2000" dirty="0"/>
              <a:t>, </a:t>
            </a:r>
            <a:r>
              <a:rPr lang="ru-RU" sz="2000" dirty="0" err="1"/>
              <a:t>қалыпта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арнайы</a:t>
            </a:r>
            <a:r>
              <a:rPr lang="ru-RU" sz="2000" dirty="0"/>
              <a:t> </a:t>
            </a:r>
            <a:r>
              <a:rPr lang="ru-RU" sz="2000" dirty="0" err="1"/>
              <a:t>айналыммен</a:t>
            </a:r>
            <a:r>
              <a:rPr lang="ru-RU" sz="2000" dirty="0"/>
              <a:t> </a:t>
            </a:r>
            <a:r>
              <a:rPr lang="ru-RU" sz="2000" dirty="0" err="1"/>
              <a:t>жүретін</a:t>
            </a:r>
            <a:r>
              <a:rPr lang="ru-RU" sz="2000" dirty="0"/>
              <a:t> 14-ке </a:t>
            </a:r>
            <a:r>
              <a:rPr lang="ru-RU" sz="2000" dirty="0" err="1"/>
              <a:t>жуық</a:t>
            </a:r>
            <a:r>
              <a:rPr lang="ru-RU" sz="2000" dirty="0"/>
              <a:t> </a:t>
            </a:r>
            <a:r>
              <a:rPr lang="ru-RU" sz="2000" dirty="0" err="1"/>
              <a:t>процестер</a:t>
            </a:r>
            <a:r>
              <a:rPr lang="ru-RU" sz="2000" dirty="0"/>
              <a:t> </a:t>
            </a:r>
            <a:r>
              <a:rPr lang="ru-RU" sz="2000" dirty="0" err="1"/>
              <a:t>жатады</a:t>
            </a:r>
            <a:r>
              <a:rPr lang="ru-RU" sz="2000" dirty="0"/>
              <a:t> (</a:t>
            </a:r>
            <a:r>
              <a:rPr lang="ru-RU" sz="2000" dirty="0" err="1"/>
              <a:t>мысалы</a:t>
            </a:r>
            <a:r>
              <a:rPr lang="ru-RU" sz="2000" dirty="0"/>
              <a:t>, </a:t>
            </a:r>
            <a:r>
              <a:rPr lang="en-GB" sz="2000" dirty="0"/>
              <a:t>DH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en-GB" sz="2000" dirty="0"/>
              <a:t>RH).</a:t>
            </a:r>
          </a:p>
          <a:p>
            <a:pPr indent="361950" algn="just">
              <a:defRPr/>
            </a:pPr>
            <a:endParaRPr lang="en-GB" sz="2000" dirty="0"/>
          </a:p>
          <a:p>
            <a:pPr indent="361950" algn="just">
              <a:defRPr/>
            </a:pPr>
            <a:r>
              <a:rPr lang="ru-RU" sz="2000" dirty="0"/>
              <a:t>Вакуум </a:t>
            </a:r>
            <a:r>
              <a:rPr lang="ru-RU" sz="2000" dirty="0" err="1"/>
              <a:t>сутегі</a:t>
            </a:r>
            <a:r>
              <a:rPr lang="ru-RU" sz="2000" dirty="0"/>
              <a:t>, </a:t>
            </a:r>
            <a:r>
              <a:rPr lang="ru-RU" sz="2000" dirty="0" err="1"/>
              <a:t>атмосфералық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ұшпа</a:t>
            </a:r>
            <a:r>
              <a:rPr lang="ru-RU" sz="2000" dirty="0"/>
              <a:t> </a:t>
            </a:r>
            <a:r>
              <a:rPr lang="ru-RU" sz="2000" dirty="0" err="1"/>
              <a:t>қоспаларды</a:t>
            </a:r>
            <a:r>
              <a:rPr lang="ru-RU" sz="2000" dirty="0"/>
              <a:t> (</a:t>
            </a:r>
            <a:r>
              <a:rPr lang="en-GB" sz="2000" dirty="0">
                <a:solidFill>
                  <a:srgbClr val="C00000"/>
                </a:solidFill>
              </a:rPr>
              <a:t>Sn, Cu, </a:t>
            </a:r>
            <a:r>
              <a:rPr lang="en-GB" sz="2000" dirty="0" err="1">
                <a:solidFill>
                  <a:srgbClr val="C00000"/>
                </a:solidFill>
              </a:rPr>
              <a:t>Pb</a:t>
            </a:r>
            <a:r>
              <a:rPr lang="en-GB" sz="2000" dirty="0">
                <a:solidFill>
                  <a:srgbClr val="C00000"/>
                </a:solidFill>
              </a:rPr>
              <a:t>, Sb) </a:t>
            </a:r>
            <a:r>
              <a:rPr lang="ru-RU" sz="2000" dirty="0" err="1">
                <a:solidFill>
                  <a:srgbClr val="C00000"/>
                </a:solidFill>
              </a:rPr>
              <a:t>едәуір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мөлшерде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жояды</a:t>
            </a:r>
            <a:r>
              <a:rPr lang="ru-RU" sz="2000" dirty="0"/>
              <a:t>, </a:t>
            </a:r>
            <a:r>
              <a:rPr lang="ru-RU" sz="2000" dirty="0" err="1"/>
              <a:t>реакциядағы</a:t>
            </a:r>
            <a:r>
              <a:rPr lang="ru-RU" sz="2000" dirty="0"/>
              <a:t> металл </a:t>
            </a:r>
            <a:r>
              <a:rPr lang="ru-RU" sz="2000" dirty="0" err="1"/>
              <a:t>оксиді</a:t>
            </a:r>
            <a:r>
              <a:rPr lang="ru-RU" sz="2000" dirty="0"/>
              <a:t> </a:t>
            </a:r>
            <a:r>
              <a:rPr lang="en-GB" sz="2000" dirty="0">
                <a:solidFill>
                  <a:srgbClr val="C00000"/>
                </a:solidFill>
              </a:rPr>
              <a:t>C-O</a:t>
            </a:r>
            <a:r>
              <a:rPr lang="en-GB" sz="2000" dirty="0"/>
              <a:t> </a:t>
            </a:r>
            <a:r>
              <a:rPr lang="ru-RU" sz="2000" dirty="0" err="1"/>
              <a:t>тотықсыздандырады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C00000"/>
                </a:solidFill>
              </a:rPr>
              <a:t>оксидтерді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кетіреді</a:t>
            </a:r>
            <a:r>
              <a:rPr lang="ru-RU" sz="2000" dirty="0"/>
              <a:t>, </a:t>
            </a:r>
            <a:r>
              <a:rPr lang="ru-RU" sz="2000" dirty="0" err="1"/>
              <a:t>сонымен</a:t>
            </a:r>
            <a:r>
              <a:rPr lang="ru-RU" sz="2000" dirty="0"/>
              <a:t> </a:t>
            </a:r>
            <a:r>
              <a:rPr lang="ru-RU" sz="2000" dirty="0" err="1"/>
              <a:t>қатар</a:t>
            </a:r>
            <a:r>
              <a:rPr lang="ru-RU" sz="2000" dirty="0"/>
              <a:t> </a:t>
            </a:r>
            <a:r>
              <a:rPr lang="ru-RU" sz="2000" dirty="0" err="1"/>
              <a:t>ауытқуларды</a:t>
            </a:r>
            <a:r>
              <a:rPr lang="ru-RU" sz="2000" dirty="0"/>
              <a:t> </a:t>
            </a:r>
            <a:r>
              <a:rPr lang="ru-RU" sz="2000" dirty="0" err="1"/>
              <a:t>анықтау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балқыманың</a:t>
            </a:r>
            <a:r>
              <a:rPr lang="ru-RU" sz="2000" dirty="0"/>
              <a:t> </a:t>
            </a:r>
            <a:r>
              <a:rPr lang="ru-RU" sz="2000" dirty="0" err="1"/>
              <a:t>құрамын</a:t>
            </a:r>
            <a:r>
              <a:rPr lang="ru-RU" sz="2000" dirty="0"/>
              <a:t> </a:t>
            </a:r>
            <a:r>
              <a:rPr lang="ru-RU" sz="2000" dirty="0" err="1"/>
              <a:t>басқаруға</a:t>
            </a:r>
            <a:r>
              <a:rPr lang="ru-RU" sz="2000" dirty="0"/>
              <a:t> </a:t>
            </a:r>
            <a:r>
              <a:rPr lang="ru-RU" sz="2000" dirty="0" err="1"/>
              <a:t>мүмкіндік</a:t>
            </a:r>
            <a:r>
              <a:rPr lang="ru-RU" sz="2000" dirty="0"/>
              <a:t> </a:t>
            </a:r>
            <a:r>
              <a:rPr lang="ru-RU" sz="2000" dirty="0" err="1"/>
              <a:t>береді</a:t>
            </a:r>
            <a:r>
              <a:rPr lang="ru-RU" sz="2000" dirty="0"/>
              <a:t>.</a:t>
            </a:r>
          </a:p>
          <a:p>
            <a:pPr indent="361950" algn="just">
              <a:defRPr/>
            </a:pPr>
            <a:endParaRPr lang="ru-RU" sz="2000" dirty="0"/>
          </a:p>
          <a:p>
            <a:pPr indent="361950" algn="just">
              <a:defRPr/>
            </a:pPr>
            <a:r>
              <a:rPr lang="ru-RU" sz="2000" dirty="0" err="1"/>
              <a:t>Өндірілген</a:t>
            </a:r>
            <a:r>
              <a:rPr lang="ru-RU" sz="2000" dirty="0"/>
              <a:t> таза металл </a:t>
            </a:r>
            <a:r>
              <a:rPr lang="ru-RU" sz="2000" dirty="0" err="1"/>
              <a:t>прокаттың</a:t>
            </a:r>
            <a:r>
              <a:rPr lang="ru-RU" sz="2000" dirty="0"/>
              <a:t> </a:t>
            </a:r>
            <a:r>
              <a:rPr lang="ru-RU" sz="2000" dirty="0" err="1"/>
              <a:t>көлденең</a:t>
            </a:r>
            <a:r>
              <a:rPr lang="ru-RU" sz="2000" dirty="0"/>
              <a:t> </a:t>
            </a:r>
            <a:r>
              <a:rPr lang="ru-RU" sz="2000" dirty="0" err="1"/>
              <a:t>қимасы</a:t>
            </a:r>
            <a:r>
              <a:rPr lang="ru-RU" sz="2000" dirty="0"/>
              <a:t>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dirty="0" err="1"/>
              <a:t>қасиеттері</a:t>
            </a:r>
            <a:r>
              <a:rPr lang="ru-RU" sz="2000" dirty="0"/>
              <a:t> </a:t>
            </a:r>
            <a:r>
              <a:rPr lang="ru-RU" sz="2000" dirty="0" err="1"/>
              <a:t>сапасы</a:t>
            </a:r>
            <a:r>
              <a:rPr lang="ru-RU" sz="2000" dirty="0"/>
              <a:t> </a:t>
            </a:r>
            <a:r>
              <a:rPr lang="ru-RU" sz="2000" dirty="0" err="1"/>
              <a:t>жағынан</a:t>
            </a:r>
            <a:r>
              <a:rPr lang="ru-RU" sz="2000" dirty="0"/>
              <a:t> </a:t>
            </a:r>
            <a:r>
              <a:rPr lang="ru-RU" sz="2000" dirty="0" err="1"/>
              <a:t>жоғары</a:t>
            </a:r>
            <a:r>
              <a:rPr lang="ru-RU" sz="2000" dirty="0"/>
              <a:t> 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шығады</a:t>
            </a:r>
            <a:r>
              <a:rPr lang="ru-RU" sz="2000" dirty="0"/>
              <a:t>.</a:t>
            </a:r>
          </a:p>
          <a:p>
            <a:pPr indent="361950" algn="just">
              <a:defRPr/>
            </a:pPr>
            <a:r>
              <a:rPr lang="ru-RU" sz="2000" dirty="0" err="1">
                <a:solidFill>
                  <a:srgbClr val="C00000"/>
                </a:solidFill>
              </a:rPr>
              <a:t>Болатты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газсыздандыруды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енгізу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нәтижесі</a:t>
            </a:r>
            <a:r>
              <a:rPr lang="ru-RU" sz="2000" dirty="0">
                <a:solidFill>
                  <a:srgbClr val="C00000"/>
                </a:solidFill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ru-RU" sz="2000" dirty="0" err="1">
                <a:solidFill>
                  <a:srgbClr val="C00000"/>
                </a:solidFill>
              </a:rPr>
              <a:t>подшипникті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болаттарда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қажалу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көрсеткіші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едәуір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жақсарды</a:t>
            </a:r>
            <a:r>
              <a:rPr lang="ru-RU" sz="2000" dirty="0">
                <a:solidFill>
                  <a:srgbClr val="C00000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C00000"/>
                </a:solidFill>
              </a:rPr>
              <a:t>тот </a:t>
            </a:r>
            <a:r>
              <a:rPr lang="ru-RU" sz="2000" dirty="0" err="1">
                <a:solidFill>
                  <a:srgbClr val="C00000"/>
                </a:solidFill>
              </a:rPr>
              <a:t>баспайтын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болаттардағы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көміртегі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құрамы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төмендеді</a:t>
            </a:r>
            <a:r>
              <a:rPr lang="ru-RU" sz="2000" dirty="0">
                <a:solidFill>
                  <a:srgbClr val="C00000"/>
                </a:solidFill>
              </a:rPr>
              <a:t>. </a:t>
            </a:r>
          </a:p>
          <a:p>
            <a:pPr indent="361950" algn="just">
              <a:defRPr/>
            </a:pPr>
            <a:r>
              <a:rPr lang="ru-RU" sz="20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kk-KZ" altLang="ru-RU" sz="1400" dirty="0">
                <a:solidFill>
                  <a:srgbClr val="FF0000"/>
                </a:solidFill>
              </a:rPr>
              <a:t>Өткен дәріс бойынша</a:t>
            </a:r>
            <a:br>
              <a:rPr lang="kk-KZ" altLang="ru-RU" sz="1400" dirty="0">
                <a:solidFill>
                  <a:srgbClr val="FF0000"/>
                </a:solidFill>
              </a:rPr>
            </a:br>
            <a:r>
              <a:rPr lang="kk-KZ" altLang="ru-RU" dirty="0"/>
              <a:t>Оттегілі конвертер</a:t>
            </a:r>
            <a:endParaRPr lang="ru-RU" altLang="ru-RU" dirty="0"/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99AEA8-3556-45D3-BD4C-CD81BC04B2D9}" type="slidenum">
              <a:rPr lang="ru-RU" altLang="ru-RU">
                <a:solidFill>
                  <a:srgbClr val="000000"/>
                </a:solidFill>
              </a:rPr>
              <a:pPr eaLnBrk="1" hangingPunct="1"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43608"/>
            <a:ext cx="5606752" cy="324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541319"/>
            <a:ext cx="8138865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33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Номер слайда 1">
            <a:extLst>
              <a:ext uri="{FF2B5EF4-FFF2-40B4-BE49-F238E27FC236}">
                <a16:creationId xmlns:a16="http://schemas.microsoft.com/office/drawing/2014/main" id="{132CBB9A-3545-D045-AE94-0F35582C1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6EA4A2-277F-5648-9A0D-4587CA1CA952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6B808C6E-C971-4B4B-A34D-3F709DEFB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Болат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пен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арнайы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қорытпаларды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акуумда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балқыту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газсыздандыру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7891" name="Рисунок 4" descr="Рисунок 3. Методы дегазации расплавленной стали">
            <a:extLst>
              <a:ext uri="{FF2B5EF4-FFF2-40B4-BE49-F238E27FC236}">
                <a16:creationId xmlns:a16="http://schemas.microsoft.com/office/drawing/2014/main" id="{E3C4AC56-2E83-2949-85CD-2186BE79F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90613"/>
            <a:ext cx="76327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2">
            <a:extLst>
              <a:ext uri="{FF2B5EF4-FFF2-40B4-BE49-F238E27FC236}">
                <a16:creationId xmlns:a16="http://schemas.microsoft.com/office/drawing/2014/main" id="{BDF5E725-9D3C-894A-A7DA-177DA65EA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2" y="5589240"/>
            <a:ext cx="626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x-none" dirty="0"/>
              <a:t>Методы дегазации расплавленной стали</a:t>
            </a:r>
            <a:r>
              <a:rPr lang="x-none" altLang="x-none" dirty="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1">
            <a:extLst>
              <a:ext uri="{FF2B5EF4-FFF2-40B4-BE49-F238E27FC236}">
                <a16:creationId xmlns:a16="http://schemas.microsoft.com/office/drawing/2014/main" id="{2598A0FD-A249-9449-A7AF-DE6CBF9BF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B3C409-341D-5142-9735-C33B9959C03D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18974D0F-FE0D-D048-BBB8-347238872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Болат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пен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арнайы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қорытпаларды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акуумда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балқыту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газсыздандыру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7D0A1-F6C3-4C4D-9B69-FC5801059BCC}"/>
              </a:ext>
            </a:extLst>
          </p:cNvPr>
          <p:cNvSpPr txBox="1"/>
          <p:nvPr/>
        </p:nvSpPr>
        <p:spPr>
          <a:xfrm>
            <a:off x="292100" y="1103313"/>
            <a:ext cx="8362950" cy="50783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indent="447675" algn="just">
              <a:defRPr/>
            </a:pPr>
            <a:r>
              <a:rPr lang="ru-RU" dirty="0"/>
              <a:t>Авиация </a:t>
            </a:r>
            <a:r>
              <a:rPr lang="ru-RU" dirty="0" err="1"/>
              <a:t>өнеркәсібі</a:t>
            </a:r>
            <a:r>
              <a:rPr lang="ru-RU" dirty="0"/>
              <a:t> </a:t>
            </a:r>
            <a:r>
              <a:rPr lang="ru-RU" dirty="0" err="1"/>
              <a:t>үнемі</a:t>
            </a:r>
            <a:r>
              <a:rPr lang="ru-RU" dirty="0"/>
              <a:t> </a:t>
            </a:r>
            <a:r>
              <a:rPr lang="kk-KZ" dirty="0"/>
              <a:t>құрамы жағынан</a:t>
            </a:r>
            <a:r>
              <a:rPr lang="en-US" dirty="0"/>
              <a:t> </a:t>
            </a:r>
            <a:r>
              <a:rPr lang="ru-RU" dirty="0" err="1"/>
              <a:t>біртекті</a:t>
            </a:r>
            <a:r>
              <a:rPr lang="ru-RU" dirty="0"/>
              <a:t>, </a:t>
            </a:r>
            <a:r>
              <a:rPr lang="ru-RU" dirty="0" err="1"/>
              <a:t>оттегі</a:t>
            </a:r>
            <a:r>
              <a:rPr lang="ru-RU" dirty="0"/>
              <a:t> мен </a:t>
            </a:r>
            <a:r>
              <a:rPr lang="ru-RU" dirty="0" err="1"/>
              <a:t>күкірттің</a:t>
            </a:r>
            <a:r>
              <a:rPr lang="ru-RU" dirty="0"/>
              <a:t> </a:t>
            </a:r>
            <a:r>
              <a:rPr lang="ru-RU" dirty="0" err="1"/>
              <a:t>құрамы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, </a:t>
            </a:r>
            <a:r>
              <a:rPr lang="ru-RU" dirty="0" err="1"/>
              <a:t>қасиеттері</a:t>
            </a:r>
            <a:r>
              <a:rPr lang="ru-RU" dirty="0"/>
              <a:t> </a:t>
            </a:r>
            <a:r>
              <a:rPr lang="ru-RU" dirty="0" err="1"/>
              <a:t>қайталап</a:t>
            </a:r>
            <a:r>
              <a:rPr lang="ru-RU" dirty="0"/>
              <a:t> </a:t>
            </a:r>
            <a:r>
              <a:rPr lang="ru-RU" dirty="0" err="1"/>
              <a:t>алынатын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болаттарды</a:t>
            </a:r>
            <a:r>
              <a:rPr lang="ru-RU" dirty="0"/>
              <a:t> </a:t>
            </a:r>
            <a:r>
              <a:rPr lang="ru-RU" dirty="0" err="1"/>
              <a:t>талап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 </a:t>
            </a:r>
            <a:r>
              <a:rPr lang="ru-RU" dirty="0" err="1"/>
              <a:t>Легірленген</a:t>
            </a:r>
            <a:r>
              <a:rPr lang="ru-RU" dirty="0"/>
              <a:t> </a:t>
            </a:r>
            <a:r>
              <a:rPr lang="ru-RU" dirty="0" err="1"/>
              <a:t>болаттар</a:t>
            </a:r>
            <a:r>
              <a:rPr lang="ru-RU" dirty="0"/>
              <a:t> </a:t>
            </a:r>
            <a:r>
              <a:rPr lang="ru-RU" dirty="0" err="1"/>
              <a:t>макросегрегацияға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бейімділікке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металл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қосылыстарды</a:t>
            </a:r>
            <a:r>
              <a:rPr lang="ru-RU" dirty="0"/>
              <a:t> </a:t>
            </a:r>
            <a:r>
              <a:rPr lang="ru-RU" dirty="0" err="1"/>
              <a:t>азайту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GB" dirty="0" err="1"/>
              <a:t>Ti</a:t>
            </a:r>
            <a:r>
              <a:rPr lang="en-GB" dirty="0"/>
              <a:t>, Al, B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реактивті</a:t>
            </a:r>
            <a:r>
              <a:rPr lang="ru-RU" dirty="0"/>
              <a:t> </a:t>
            </a:r>
            <a:r>
              <a:rPr lang="ru-RU" dirty="0" err="1"/>
              <a:t>элементтердің</a:t>
            </a:r>
            <a:r>
              <a:rPr lang="ru-RU" dirty="0"/>
              <a:t> </a:t>
            </a:r>
            <a:r>
              <a:rPr lang="ru-RU" dirty="0" err="1"/>
              <a:t>анализін</a:t>
            </a:r>
            <a:r>
              <a:rPr lang="ru-RU" dirty="0"/>
              <a:t> </a:t>
            </a:r>
            <a:r>
              <a:rPr lang="ru-RU" dirty="0" err="1"/>
              <a:t>дәл</a:t>
            </a:r>
            <a:r>
              <a:rPr lang="ru-RU" dirty="0"/>
              <a:t> </a:t>
            </a:r>
            <a:r>
              <a:rPr lang="ru-RU" dirty="0" err="1"/>
              <a:t>бақылауда</a:t>
            </a:r>
            <a:r>
              <a:rPr lang="ru-RU" dirty="0"/>
              <a:t> </a:t>
            </a:r>
            <a:r>
              <a:rPr lang="ru-RU" dirty="0" err="1"/>
              <a:t>айтарлықтай</a:t>
            </a:r>
            <a:r>
              <a:rPr lang="ru-RU" dirty="0"/>
              <a:t> </a:t>
            </a:r>
            <a:r>
              <a:rPr lang="ru-RU" dirty="0" err="1"/>
              <a:t>қиындықтар</a:t>
            </a:r>
            <a:r>
              <a:rPr lang="ru-RU" dirty="0"/>
              <a:t> бар. </a:t>
            </a:r>
            <a:r>
              <a:rPr lang="ru-RU" dirty="0" err="1"/>
              <a:t>Бұл</a:t>
            </a:r>
            <a:r>
              <a:rPr lang="ru-RU" dirty="0"/>
              <a:t> проблема </a:t>
            </a:r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/>
              <a:t>балқу</a:t>
            </a:r>
            <a:r>
              <a:rPr lang="ru-RU" dirty="0"/>
              <a:t> </a:t>
            </a:r>
            <a:r>
              <a:rPr lang="ru-RU" dirty="0" err="1"/>
              <a:t>процесін</a:t>
            </a:r>
            <a:r>
              <a:rPr lang="ru-RU" dirty="0"/>
              <a:t> </a:t>
            </a:r>
            <a:r>
              <a:rPr lang="ru-RU" dirty="0" err="1"/>
              <a:t>қолдануға</a:t>
            </a:r>
            <a:r>
              <a:rPr lang="ru-RU" dirty="0"/>
              <a:t> </a:t>
            </a:r>
            <a:r>
              <a:rPr lang="ru-RU" dirty="0" err="1"/>
              <a:t>әкелді</a:t>
            </a:r>
            <a:r>
              <a:rPr lang="ru-RU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вакуумдық</a:t>
            </a:r>
            <a:r>
              <a:rPr lang="ru-RU" dirty="0"/>
              <a:t> </a:t>
            </a:r>
            <a:r>
              <a:rPr lang="ru-RU" dirty="0" err="1"/>
              <a:t>индукциялық</a:t>
            </a:r>
            <a:r>
              <a:rPr lang="ru-RU" dirty="0"/>
              <a:t> </a:t>
            </a:r>
            <a:r>
              <a:rPr lang="ru-RU" dirty="0" err="1"/>
              <a:t>балқыту</a:t>
            </a:r>
            <a:r>
              <a:rPr lang="ru-RU" dirty="0"/>
              <a:t>,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сапалы</a:t>
            </a:r>
            <a:r>
              <a:rPr lang="ru-RU" dirty="0"/>
              <a:t> </a:t>
            </a:r>
            <a:r>
              <a:rPr lang="ru-RU" dirty="0" err="1"/>
              <a:t>қорытпалар</a:t>
            </a:r>
            <a:r>
              <a:rPr lang="ru-RU" dirty="0"/>
              <a:t> (</a:t>
            </a:r>
            <a:r>
              <a:rPr lang="en-GB" dirty="0"/>
              <a:t>Ni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GB" dirty="0"/>
              <a:t>Co </a:t>
            </a:r>
            <a:r>
              <a:rPr lang="ru-RU" dirty="0" err="1"/>
              <a:t>негіздері</a:t>
            </a:r>
            <a:r>
              <a:rPr lang="ru-RU" dirty="0"/>
              <a:t>) </a:t>
            </a:r>
            <a:r>
              <a:rPr lang="ru-RU" dirty="0" err="1"/>
              <a:t>өндірісі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,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жағдайларда</a:t>
            </a:r>
            <a:r>
              <a:rPr lang="ru-RU" dirty="0"/>
              <a:t> </a:t>
            </a:r>
            <a:r>
              <a:rPr lang="ru-RU" dirty="0" err="1"/>
              <a:t>модельдер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құю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одан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балқытып</a:t>
            </a:r>
            <a:r>
              <a:rPr lang="ru-RU" dirty="0"/>
              <a:t>, </a:t>
            </a:r>
            <a:r>
              <a:rPr lang="ru-RU" dirty="0" err="1"/>
              <a:t>құюға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әдіс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әдісте</a:t>
            </a:r>
            <a:r>
              <a:rPr lang="ru-RU" dirty="0"/>
              <a:t> таза </a:t>
            </a:r>
            <a:r>
              <a:rPr lang="ru-RU" dirty="0" err="1"/>
              <a:t>материалдар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металл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қоспаларды</a:t>
            </a:r>
            <a:r>
              <a:rPr lang="ru-RU" dirty="0"/>
              <a:t> </a:t>
            </a:r>
            <a:r>
              <a:rPr lang="ru-RU" dirty="0" err="1"/>
              <a:t>жоюға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;</a:t>
            </a:r>
          </a:p>
          <a:p>
            <a:pPr indent="447675" algn="just">
              <a:defRPr/>
            </a:pPr>
            <a:r>
              <a:rPr lang="ru-RU" dirty="0" err="1"/>
              <a:t>Балқитын</a:t>
            </a:r>
            <a:r>
              <a:rPr lang="ru-RU" dirty="0"/>
              <a:t> </a:t>
            </a:r>
            <a:r>
              <a:rPr lang="ru-RU" dirty="0" err="1"/>
              <a:t>электродты</a:t>
            </a:r>
            <a:r>
              <a:rPr lang="ru-RU" dirty="0"/>
              <a:t> </a:t>
            </a:r>
            <a:r>
              <a:rPr lang="ru-RU" dirty="0" err="1"/>
              <a:t>вакуумдық</a:t>
            </a:r>
            <a:r>
              <a:rPr lang="ru-RU" dirty="0"/>
              <a:t> </a:t>
            </a:r>
            <a:r>
              <a:rPr lang="ru-RU" dirty="0" err="1"/>
              <a:t>доғалы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бастапқыда</a:t>
            </a:r>
            <a:r>
              <a:rPr lang="ru-RU" dirty="0"/>
              <a:t> титан </a:t>
            </a:r>
            <a:r>
              <a:rPr lang="ru-RU" dirty="0" err="1"/>
              <a:t>үшін</a:t>
            </a:r>
            <a:r>
              <a:rPr lang="ru-RU" dirty="0"/>
              <a:t>, оны </a:t>
            </a:r>
            <a:r>
              <a:rPr lang="ru-RU" dirty="0" err="1"/>
              <a:t>сутегіден</a:t>
            </a:r>
            <a:r>
              <a:rPr lang="ru-RU" dirty="0"/>
              <a:t> </a:t>
            </a:r>
            <a:r>
              <a:rPr lang="ru-RU" dirty="0" err="1"/>
              <a:t>тазарту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GB" dirty="0"/>
              <a:t>V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 силикат </a:t>
            </a:r>
            <a:r>
              <a:rPr lang="ru-RU" dirty="0" err="1"/>
              <a:t>қосындыларының</a:t>
            </a:r>
            <a:r>
              <a:rPr lang="ru-RU" dirty="0"/>
              <a:t> </a:t>
            </a:r>
            <a:r>
              <a:rPr lang="ru-RU" dirty="0" err="1"/>
              <a:t>сегрегациясы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қолданылған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қатыру</a:t>
            </a:r>
            <a:r>
              <a:rPr lang="ru-RU" dirty="0"/>
              <a:t> </a:t>
            </a:r>
            <a:r>
              <a:rPr lang="ru-RU" dirty="0" err="1"/>
              <a:t>әдісіне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 </a:t>
            </a:r>
            <a:r>
              <a:rPr lang="ru-RU" dirty="0" err="1"/>
              <a:t>Әуе</a:t>
            </a:r>
            <a:r>
              <a:rPr lang="ru-RU" dirty="0"/>
              <a:t> </a:t>
            </a:r>
            <a:r>
              <a:rPr lang="ru-RU" dirty="0" err="1"/>
              <a:t>қозғалтқыштарындағы</a:t>
            </a:r>
            <a:r>
              <a:rPr lang="ru-RU" dirty="0"/>
              <a:t> </a:t>
            </a:r>
            <a:r>
              <a:rPr lang="ru-RU" dirty="0" err="1"/>
              <a:t>қозғалмалы</a:t>
            </a:r>
            <a:r>
              <a:rPr lang="ru-RU" dirty="0"/>
              <a:t> </a:t>
            </a:r>
            <a:r>
              <a:rPr lang="ru-RU" dirty="0" err="1"/>
              <a:t>бөлшектер</a:t>
            </a:r>
            <a:r>
              <a:rPr lang="ru-RU" dirty="0"/>
              <a:t> </a:t>
            </a:r>
            <a:r>
              <a:rPr lang="ru-RU" dirty="0" err="1"/>
              <a:t>тазалығы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, </a:t>
            </a:r>
            <a:r>
              <a:rPr lang="ru-RU" dirty="0" err="1"/>
              <a:t>қасиеттері</a:t>
            </a:r>
            <a:r>
              <a:rPr lang="ru-RU" dirty="0"/>
              <a:t> </a:t>
            </a:r>
            <a:r>
              <a:rPr lang="ru-RU" dirty="0" err="1"/>
              <a:t>біртекті</a:t>
            </a:r>
            <a:r>
              <a:rPr lang="ru-RU" dirty="0"/>
              <a:t>, </a:t>
            </a:r>
            <a:r>
              <a:rPr lang="ru-RU" dirty="0" err="1"/>
              <a:t>беріктігі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, </a:t>
            </a:r>
            <a:r>
              <a:rPr lang="ru-RU" dirty="0" err="1"/>
              <a:t>сутегі</a:t>
            </a:r>
            <a:r>
              <a:rPr lang="ru-RU" dirty="0"/>
              <a:t> мен </a:t>
            </a:r>
            <a:r>
              <a:rPr lang="ru-RU" dirty="0" err="1"/>
              <a:t>бейметалл</a:t>
            </a:r>
            <a:r>
              <a:rPr lang="ru-RU" dirty="0"/>
              <a:t> </a:t>
            </a:r>
            <a:r>
              <a:rPr lang="ru-RU" dirty="0" err="1"/>
              <a:t>қосындылары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 </a:t>
            </a:r>
            <a:r>
              <a:rPr lang="ru-RU" dirty="0" err="1"/>
              <a:t>қорытпалардан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r>
              <a:rPr lang="ru-RU" dirty="0"/>
              <a:t>.</a:t>
            </a:r>
          </a:p>
          <a:p>
            <a:pPr marL="342900" indent="-342900" algn="just">
              <a:buFont typeface="+mj-lt"/>
              <a:buAutoNum type="arabicPeriod"/>
              <a:defRPr/>
            </a:pPr>
            <a:endParaRPr lang="x-non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Номер слайда 1">
            <a:extLst>
              <a:ext uri="{FF2B5EF4-FFF2-40B4-BE49-F238E27FC236}">
                <a16:creationId xmlns:a16="http://schemas.microsoft.com/office/drawing/2014/main" id="{9DE6A05D-2B91-6C44-AD9B-9123DB676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7AD067-DD24-F84D-9601-DA23D21C4EF7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1C3005FE-82B9-9147-B745-7E9C34058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Болат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пен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арнайы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қорытпаларды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акуумда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балқыту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газсыздандыру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9939" name="Рисунок 4" descr="Рисунок 4. Типичная вакуумная печь дугового переплава">
            <a:extLst>
              <a:ext uri="{FF2B5EF4-FFF2-40B4-BE49-F238E27FC236}">
                <a16:creationId xmlns:a16="http://schemas.microsoft.com/office/drawing/2014/main" id="{F9AD2E3C-6460-A945-B744-03928ECC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312863"/>
            <a:ext cx="508635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2">
            <a:extLst>
              <a:ext uri="{FF2B5EF4-FFF2-40B4-BE49-F238E27FC236}">
                <a16:creationId xmlns:a16="http://schemas.microsoft.com/office/drawing/2014/main" id="{8582D181-6FD0-2E4C-AC9C-DED868E32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661025"/>
            <a:ext cx="583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x-none"/>
              <a:t>Типичная вакуумная печь дугового переплава</a:t>
            </a:r>
            <a:r>
              <a:rPr lang="x-none" altLang="x-none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Номер слайда 1">
            <a:extLst>
              <a:ext uri="{FF2B5EF4-FFF2-40B4-BE49-F238E27FC236}">
                <a16:creationId xmlns:a16="http://schemas.microsoft.com/office/drawing/2014/main" id="{58001133-DE78-0B4C-8FA5-CE240B2B9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A83678-5ABD-3847-9E4C-AD514504D37A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78D9759B-8DC9-7B4F-9A22-62E1D46C9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Вакуумная плавка и дегазация стали и специальных сплавов 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28F464-4A29-1545-86BA-4EC388C862E5}"/>
              </a:ext>
            </a:extLst>
          </p:cNvPr>
          <p:cNvSpPr txBox="1"/>
          <p:nvPr/>
        </p:nvSpPr>
        <p:spPr>
          <a:xfrm>
            <a:off x="4994275" y="890588"/>
            <a:ext cx="3898900" cy="5076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Ø"/>
              <a:defRPr/>
            </a:pPr>
            <a:r>
              <a:rPr lang="ru-RU" dirty="0"/>
              <a:t>электрошлаковое рафинирование (ESR).</a:t>
            </a:r>
          </a:p>
          <a:p>
            <a:pPr algn="ctr">
              <a:defRPr/>
            </a:pPr>
            <a:r>
              <a:rPr lang="ru-RU" dirty="0"/>
              <a:t> </a:t>
            </a:r>
          </a:p>
          <a:p>
            <a:pPr algn="ctr">
              <a:defRPr/>
            </a:pPr>
            <a:r>
              <a:rPr lang="ru-RU" dirty="0"/>
              <a:t>Этот процесс, который является больше формой </a:t>
            </a:r>
            <a:r>
              <a:rPr lang="ru-RU" sz="1600" dirty="0"/>
              <a:t>от</a:t>
            </a:r>
            <a:r>
              <a:rPr lang="ru-RU" dirty="0"/>
              <a:t> оригинального сварочного процесса, повторно плавит предварительно сформированный электрод сплава, используя электрическое сопротивление расплавленного шлака как источника тепла. 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dirty="0"/>
              <a:t>Слой шлака вокруг слитка поддерживает вертикальное однонаправленное затвердевание с основы. Элементы трампа не удалены, и свинец может быть подобран из шлака.</a:t>
            </a:r>
            <a:endParaRPr lang="x-none" dirty="0"/>
          </a:p>
        </p:txBody>
      </p:sp>
      <p:pic>
        <p:nvPicPr>
          <p:cNvPr id="40964" name="Рисунок 4" descr="Рисунок 5. Печь электрошлакового переплава">
            <a:extLst>
              <a:ext uri="{FF2B5EF4-FFF2-40B4-BE49-F238E27FC236}">
                <a16:creationId xmlns:a16="http://schemas.microsoft.com/office/drawing/2014/main" id="{53EF0DA8-6E8C-A04C-9E23-87B1EEE71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0"/>
            <a:ext cx="489585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2">
            <a:extLst>
              <a:ext uri="{FF2B5EF4-FFF2-40B4-BE49-F238E27FC236}">
                <a16:creationId xmlns:a16="http://schemas.microsoft.com/office/drawing/2014/main" id="{00A84A0C-F07E-0B4D-A205-03156D3F7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45125"/>
            <a:ext cx="424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x-none"/>
              <a:t>Печь электрошлакового переплава</a:t>
            </a:r>
            <a:r>
              <a:rPr lang="x-none" altLang="x-none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Номер слайда 1">
            <a:extLst>
              <a:ext uri="{FF2B5EF4-FFF2-40B4-BE49-F238E27FC236}">
                <a16:creationId xmlns:a16="http://schemas.microsoft.com/office/drawing/2014/main" id="{58E8CEB7-0ED4-B04B-A315-04492938B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237373-0105-AD46-89F7-24AF3E08E1C6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7C833F39-DCBF-5B4E-A2EA-AF2B52F51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Болатты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металлургиялық</a:t>
            </a: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x-none" sz="2400" b="1" dirty="0" err="1">
                <a:solidFill>
                  <a:schemeClr val="accent1">
                    <a:lumMod val="50000"/>
                  </a:schemeClr>
                </a:solidFill>
              </a:rPr>
              <a:t>өңдеу</a:t>
            </a: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3465FB-64EB-F247-B78C-0350E0AE5083}"/>
              </a:ext>
            </a:extLst>
          </p:cNvPr>
          <p:cNvSpPr txBox="1"/>
          <p:nvPr/>
        </p:nvSpPr>
        <p:spPr>
          <a:xfrm>
            <a:off x="323850" y="908050"/>
            <a:ext cx="8362950" cy="6093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indent="490538" algn="just">
              <a:defRPr/>
            </a:pPr>
            <a:endParaRPr lang="ru-RU" sz="1000" dirty="0"/>
          </a:p>
          <a:p>
            <a:pPr indent="490538" algn="just">
              <a:defRPr/>
            </a:pPr>
            <a:r>
              <a:rPr lang="ru-RU" sz="1000" dirty="0"/>
              <a:t>Свойства и качество сталей корректируют или изменяют применением различных видов обработки:</a:t>
            </a:r>
            <a:endParaRPr lang="x-none" sz="1000" dirty="0"/>
          </a:p>
          <a:p>
            <a:pPr indent="490538" algn="just">
              <a:defRPr/>
            </a:pPr>
            <a:r>
              <a:rPr lang="ru-RU" sz="1000" dirty="0"/>
              <a:t>– термической обработка (закалка, отжиг, нормализация, отпуск);</a:t>
            </a:r>
            <a:endParaRPr lang="x-none" sz="1000" dirty="0"/>
          </a:p>
          <a:p>
            <a:pPr indent="490538" algn="just">
              <a:defRPr/>
            </a:pPr>
            <a:r>
              <a:rPr lang="ru-RU" sz="1000" dirty="0"/>
              <a:t>– химико-термическая обработка (цементация,  азотирование,  </a:t>
            </a:r>
            <a:r>
              <a:rPr lang="ru-RU" sz="1000" dirty="0" err="1"/>
              <a:t>сульфатирование</a:t>
            </a:r>
            <a:r>
              <a:rPr lang="ru-RU" sz="1000" dirty="0"/>
              <a:t>, цианирование и т.д.);</a:t>
            </a:r>
            <a:endParaRPr lang="x-none" sz="1000" dirty="0"/>
          </a:p>
          <a:p>
            <a:pPr indent="490538" algn="just">
              <a:defRPr/>
            </a:pPr>
            <a:r>
              <a:rPr lang="ru-RU" sz="1000" dirty="0"/>
              <a:t>– </a:t>
            </a:r>
            <a:r>
              <a:rPr lang="ru-RU" sz="1000" dirty="0" err="1"/>
              <a:t>термо</a:t>
            </a:r>
            <a:r>
              <a:rPr lang="ru-RU" sz="1000" dirty="0"/>
              <a:t>-механическая обработка (прокатка, ковка).</a:t>
            </a:r>
            <a:endParaRPr lang="x-none" sz="1000" dirty="0"/>
          </a:p>
          <a:p>
            <a:pPr algn="just">
              <a:defRPr/>
            </a:pPr>
            <a:r>
              <a:rPr lang="ru-RU" sz="2000" dirty="0" err="1"/>
              <a:t>Болатты</a:t>
            </a:r>
            <a:r>
              <a:rPr lang="ru-RU" sz="2000" dirty="0"/>
              <a:t> </a:t>
            </a:r>
            <a:r>
              <a:rPr lang="ru-RU" sz="2000" dirty="0" err="1"/>
              <a:t>металлургиялық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 - </a:t>
            </a:r>
            <a:r>
              <a:rPr lang="ru-RU" sz="2000" dirty="0" err="1"/>
              <a:t>болат</a:t>
            </a:r>
            <a:r>
              <a:rPr lang="ru-RU" sz="2000" dirty="0"/>
              <a:t> </a:t>
            </a:r>
            <a:r>
              <a:rPr lang="ru-RU" sz="2000" dirty="0" err="1"/>
              <a:t>қорытпасына</a:t>
            </a:r>
            <a:r>
              <a:rPr lang="ru-RU" sz="2000" dirty="0"/>
              <a:t> </a:t>
            </a:r>
            <a:r>
              <a:rPr lang="ru-RU" sz="2000" dirty="0" err="1"/>
              <a:t>ерекше</a:t>
            </a:r>
            <a:r>
              <a:rPr lang="ru-RU" sz="2000" dirty="0"/>
              <a:t> </a:t>
            </a:r>
            <a:r>
              <a:rPr lang="ru-RU" sz="2000" dirty="0" err="1"/>
              <a:t>қасиеттерді</a:t>
            </a:r>
            <a:r>
              <a:rPr lang="ru-RU" sz="2000" dirty="0"/>
              <a:t> беру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болаттан</a:t>
            </a:r>
            <a:r>
              <a:rPr lang="ru-RU" sz="2000" dirty="0"/>
              <a:t> </a:t>
            </a:r>
            <a:r>
              <a:rPr lang="ru-RU" sz="2000" dirty="0" err="1"/>
              <a:t>жасалған</a:t>
            </a:r>
            <a:r>
              <a:rPr lang="ru-RU" sz="2000" dirty="0"/>
              <a:t> </a:t>
            </a:r>
            <a:r>
              <a:rPr lang="ru-RU" sz="2000" dirty="0" err="1"/>
              <a:t>жартылай</a:t>
            </a:r>
            <a:r>
              <a:rPr lang="ru-RU" sz="2000" dirty="0"/>
              <a:t> </a:t>
            </a:r>
            <a:r>
              <a:rPr lang="ru-RU" sz="2000" dirty="0" err="1"/>
              <a:t>фабрикаттарды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.</a:t>
            </a:r>
          </a:p>
          <a:p>
            <a:pPr algn="just">
              <a:defRPr/>
            </a:pPr>
            <a:endParaRPr lang="ru-RU" sz="2000" dirty="0"/>
          </a:p>
          <a:p>
            <a:pPr algn="just">
              <a:defRPr/>
            </a:pPr>
            <a:r>
              <a:rPr lang="ru-RU" sz="2000" dirty="0" err="1"/>
              <a:t>Болатты</a:t>
            </a:r>
            <a:r>
              <a:rPr lang="ru-RU" sz="2000" dirty="0"/>
              <a:t> </a:t>
            </a:r>
            <a:r>
              <a:rPr lang="ru-RU" sz="2000" dirty="0" err="1"/>
              <a:t>металлургиялық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 </a:t>
            </a:r>
            <a:r>
              <a:rPr lang="ru-RU" sz="2000" dirty="0" err="1"/>
              <a:t>процесінің</a:t>
            </a:r>
            <a:r>
              <a:rPr lang="ru-RU" sz="2000" dirty="0"/>
              <a:t> </a:t>
            </a:r>
            <a:r>
              <a:rPr lang="ru-RU" sz="2000" dirty="0" err="1"/>
              <a:t>ажырамас</a:t>
            </a:r>
            <a:r>
              <a:rPr lang="ru-RU" sz="2000" dirty="0"/>
              <a:t> </a:t>
            </a:r>
            <a:r>
              <a:rPr lang="ru-RU" sz="2000" dirty="0" err="1"/>
              <a:t>кезеңі</a:t>
            </a:r>
            <a:r>
              <a:rPr lang="ru-RU" sz="2000" dirty="0"/>
              <a:t> 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келесідей</a:t>
            </a:r>
            <a:r>
              <a:rPr lang="ru-RU" sz="2000" dirty="0"/>
              <a:t> металл </a:t>
            </a:r>
            <a:r>
              <a:rPr lang="ru-RU" sz="2000" dirty="0" err="1"/>
              <a:t>балқымасын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 </a:t>
            </a:r>
            <a:r>
              <a:rPr lang="ru-RU" sz="2000" dirty="0" err="1"/>
              <a:t>процедуралары</a:t>
            </a:r>
            <a:r>
              <a:rPr lang="ru-RU" sz="2000" dirty="0"/>
              <a:t> </a:t>
            </a:r>
            <a:r>
              <a:rPr lang="ru-RU" sz="2000" dirty="0" err="1"/>
              <a:t>табылады</a:t>
            </a:r>
            <a:r>
              <a:rPr lang="ru-RU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 </a:t>
            </a:r>
            <a:r>
              <a:rPr lang="ru-RU" sz="2000" dirty="0" err="1"/>
              <a:t>болатты</a:t>
            </a:r>
            <a:r>
              <a:rPr lang="ru-RU" sz="2000" dirty="0"/>
              <a:t> </a:t>
            </a:r>
            <a:r>
              <a:rPr lang="ru-RU" sz="2000" dirty="0" err="1"/>
              <a:t>тотықсыздандыру</a:t>
            </a:r>
            <a:r>
              <a:rPr lang="ru-RU" sz="2000" dirty="0"/>
              <a:t>,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 err="1"/>
              <a:t>болатты</a:t>
            </a:r>
            <a:r>
              <a:rPr lang="ru-RU" sz="2000" dirty="0"/>
              <a:t> </a:t>
            </a:r>
            <a:r>
              <a:rPr lang="ru-RU" sz="2000" dirty="0" err="1"/>
              <a:t>легірлеу</a:t>
            </a:r>
            <a:r>
              <a:rPr lang="ru-RU" sz="2000" dirty="0"/>
              <a:t>, оны </a:t>
            </a:r>
            <a:r>
              <a:rPr lang="ru-RU" sz="2000" dirty="0" err="1"/>
              <a:t>пештен</a:t>
            </a:r>
            <a:r>
              <a:rPr lang="ru-RU" sz="2000" dirty="0"/>
              <a:t> </a:t>
            </a:r>
            <a:r>
              <a:rPr lang="ru-RU" sz="2000" dirty="0" err="1"/>
              <a:t>тыс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 </a:t>
            </a:r>
            <a:r>
              <a:rPr lang="ru-RU" sz="2000" dirty="0" err="1"/>
              <a:t>әдісімен</a:t>
            </a:r>
            <a:r>
              <a:rPr lang="ru-RU" sz="2000" dirty="0"/>
              <a:t> </a:t>
            </a:r>
            <a:r>
              <a:rPr lang="ru-RU" sz="2000" dirty="0" err="1"/>
              <a:t>модификациялау</a:t>
            </a:r>
            <a:r>
              <a:rPr lang="ru-RU" sz="2000" dirty="0"/>
              <a:t>, </a:t>
            </a: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ішінде</a:t>
            </a:r>
            <a:r>
              <a:rPr lang="ru-RU" sz="2000" dirty="0"/>
              <a:t> </a:t>
            </a:r>
            <a:r>
              <a:rPr lang="ru-RU" sz="2000" dirty="0" err="1"/>
              <a:t>болатты</a:t>
            </a:r>
            <a:r>
              <a:rPr lang="ru-RU" sz="2000" dirty="0"/>
              <a:t> </a:t>
            </a:r>
            <a:r>
              <a:rPr lang="ru-RU" sz="2000" dirty="0" err="1"/>
              <a:t>газдан</a:t>
            </a:r>
            <a:r>
              <a:rPr lang="ru-RU" sz="2000" dirty="0"/>
              <a:t> </a:t>
            </a:r>
            <a:r>
              <a:rPr lang="ru-RU" sz="2000" dirty="0" err="1"/>
              <a:t>тазарту</a:t>
            </a:r>
            <a:r>
              <a:rPr lang="ru-RU" sz="2000" dirty="0"/>
              <a:t>,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болат</a:t>
            </a:r>
            <a:r>
              <a:rPr lang="ru-RU" sz="2000" dirty="0"/>
              <a:t> </a:t>
            </a:r>
            <a:r>
              <a:rPr lang="ru-RU" sz="2000" dirty="0" err="1"/>
              <a:t>сапасын</a:t>
            </a:r>
            <a:r>
              <a:rPr lang="ru-RU" sz="2000" dirty="0"/>
              <a:t> </a:t>
            </a:r>
            <a:r>
              <a:rPr lang="ru-RU" sz="2000" dirty="0" err="1"/>
              <a:t>едәуір</a:t>
            </a:r>
            <a:r>
              <a:rPr lang="ru-RU" sz="2000" dirty="0"/>
              <a:t> </a:t>
            </a:r>
            <a:r>
              <a:rPr lang="ru-RU" sz="2000" dirty="0" err="1"/>
              <a:t>жақсартады</a:t>
            </a:r>
            <a:r>
              <a:rPr lang="ru-RU" sz="2000" dirty="0"/>
              <a:t>.</a:t>
            </a:r>
          </a:p>
          <a:p>
            <a:pPr algn="just">
              <a:defRPr/>
            </a:pPr>
            <a:endParaRPr lang="ru-RU" sz="2000" dirty="0"/>
          </a:p>
          <a:p>
            <a:pPr algn="just">
              <a:defRPr/>
            </a:pPr>
            <a:r>
              <a:rPr lang="ru-RU" sz="2000" dirty="0" err="1"/>
              <a:t>Болаттардың</a:t>
            </a:r>
            <a:r>
              <a:rPr lang="ru-RU" sz="2000" dirty="0"/>
              <a:t> </a:t>
            </a:r>
            <a:r>
              <a:rPr lang="ru-RU" sz="2000" dirty="0" err="1"/>
              <a:t>қасиеттері</a:t>
            </a:r>
            <a:r>
              <a:rPr lang="ru-RU" sz="2000" dirty="0"/>
              <a:t> мен </a:t>
            </a:r>
            <a:r>
              <a:rPr lang="ru-RU" sz="2000" dirty="0" err="1"/>
              <a:t>сапасы</a:t>
            </a:r>
            <a:r>
              <a:rPr lang="ru-RU" sz="2000" dirty="0"/>
              <a:t> </a:t>
            </a:r>
            <a:r>
              <a:rPr lang="ru-RU" sz="2000" dirty="0" err="1"/>
              <a:t>өңдеудің</a:t>
            </a:r>
            <a:r>
              <a:rPr lang="ru-RU" sz="2000" dirty="0"/>
              <a:t> </a:t>
            </a:r>
            <a:r>
              <a:rPr lang="ru-RU" sz="2000" dirty="0" err="1"/>
              <a:t>әртүрлі</a:t>
            </a:r>
            <a:r>
              <a:rPr lang="ru-RU" sz="2000" dirty="0"/>
              <a:t> </a:t>
            </a:r>
            <a:r>
              <a:rPr lang="ru-RU" sz="2000" dirty="0" err="1"/>
              <a:t>түрлерін</a:t>
            </a:r>
            <a:r>
              <a:rPr lang="ru-RU" sz="2000" dirty="0"/>
              <a:t> </a:t>
            </a:r>
            <a:r>
              <a:rPr lang="ru-RU" sz="2000" dirty="0" err="1"/>
              <a:t>қолдану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реттеледі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өзгертіледі</a:t>
            </a:r>
            <a:r>
              <a:rPr lang="ru-RU" sz="2000" dirty="0"/>
              <a:t>:</a:t>
            </a:r>
          </a:p>
          <a:p>
            <a:pPr algn="just">
              <a:defRPr/>
            </a:pPr>
            <a:r>
              <a:rPr lang="ru-RU" sz="2000" dirty="0"/>
              <a:t>- </a:t>
            </a:r>
            <a:r>
              <a:rPr lang="ru-RU" sz="2000" dirty="0" err="1"/>
              <a:t>термиялық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 (</a:t>
            </a:r>
            <a:r>
              <a:rPr lang="ru-RU" sz="2000" dirty="0" err="1"/>
              <a:t>қақтау</a:t>
            </a:r>
            <a:r>
              <a:rPr lang="ru-RU" sz="2000" dirty="0"/>
              <a:t>, </a:t>
            </a:r>
            <a:r>
              <a:rPr lang="ru-RU" sz="2000" dirty="0" err="1"/>
              <a:t>күйдіру</a:t>
            </a:r>
            <a:r>
              <a:rPr lang="ru-RU" sz="2000" dirty="0"/>
              <a:t>, </a:t>
            </a:r>
            <a:r>
              <a:rPr lang="ru-RU" sz="2000" dirty="0" err="1"/>
              <a:t>қалыпқа</a:t>
            </a:r>
            <a:r>
              <a:rPr lang="ru-RU" sz="2000" dirty="0"/>
              <a:t> </a:t>
            </a:r>
            <a:r>
              <a:rPr lang="ru-RU" sz="2000" dirty="0" err="1"/>
              <a:t>келтіру</a:t>
            </a:r>
            <a:r>
              <a:rPr lang="ru-RU" sz="2000" dirty="0"/>
              <a:t>, </a:t>
            </a:r>
            <a:r>
              <a:rPr lang="ru-RU" sz="2000" dirty="0" err="1"/>
              <a:t>шынықтыру</a:t>
            </a:r>
            <a:r>
              <a:rPr lang="ru-RU" sz="2000" dirty="0"/>
              <a:t>);</a:t>
            </a:r>
          </a:p>
          <a:p>
            <a:pPr algn="just">
              <a:defRPr/>
            </a:pPr>
            <a:r>
              <a:rPr lang="ru-RU" sz="2000" dirty="0"/>
              <a:t>- </a:t>
            </a:r>
            <a:r>
              <a:rPr lang="ru-RU" sz="2000" dirty="0" err="1"/>
              <a:t>химиялық</a:t>
            </a:r>
            <a:r>
              <a:rPr lang="ru-RU" sz="2000" dirty="0"/>
              <a:t> </a:t>
            </a:r>
            <a:r>
              <a:rPr lang="ru-RU" sz="2000" dirty="0" err="1"/>
              <a:t>термиялық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 (цементация, </a:t>
            </a:r>
            <a:r>
              <a:rPr lang="ru-RU" sz="2000" dirty="0" err="1"/>
              <a:t>азоттау</a:t>
            </a:r>
            <a:r>
              <a:rPr lang="ru-RU" sz="2000" dirty="0"/>
              <a:t>, </a:t>
            </a:r>
            <a:r>
              <a:rPr lang="ru-RU" sz="2000" dirty="0" err="1"/>
              <a:t>сульфаттау</a:t>
            </a:r>
            <a:r>
              <a:rPr lang="ru-RU" sz="2000" dirty="0"/>
              <a:t>, </a:t>
            </a:r>
            <a:r>
              <a:rPr lang="ru-RU" sz="2000" dirty="0" err="1"/>
              <a:t>циандау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т.б</a:t>
            </a:r>
            <a:r>
              <a:rPr lang="ru-RU" sz="2000" dirty="0"/>
              <a:t>.);</a:t>
            </a:r>
          </a:p>
          <a:p>
            <a:pPr algn="just">
              <a:defRPr/>
            </a:pPr>
            <a:r>
              <a:rPr lang="ru-RU" sz="2000" dirty="0"/>
              <a:t>- </a:t>
            </a:r>
            <a:r>
              <a:rPr lang="ru-RU" sz="2000" dirty="0" err="1"/>
              <a:t>термомеханикалық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 (</a:t>
            </a:r>
            <a:r>
              <a:rPr lang="ru-RU" sz="2000" dirty="0" err="1"/>
              <a:t>прокаттау</a:t>
            </a:r>
            <a:r>
              <a:rPr lang="ru-RU" sz="2000" dirty="0"/>
              <a:t>, </a:t>
            </a:r>
            <a:r>
              <a:rPr lang="ru-RU" sz="2000" dirty="0" err="1"/>
              <a:t>қақатау</a:t>
            </a:r>
            <a:r>
              <a:rPr lang="ru-RU" sz="2000" dirty="0"/>
              <a:t>).</a:t>
            </a:r>
            <a:endParaRPr lang="x-none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Номер слайда 1">
            <a:extLst>
              <a:ext uri="{FF2B5EF4-FFF2-40B4-BE49-F238E27FC236}">
                <a16:creationId xmlns:a16="http://schemas.microsoft.com/office/drawing/2014/main" id="{6B0F987F-AC4A-7B4E-AEEE-1409D465E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C0379A-70EE-F242-A939-EFA67431FC1E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ru-RU" altLang="x-none" sz="1400"/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BCE6E1C1-7310-FF40-87FC-8388284F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ru-RU" altLang="x-none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Болатты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металлургиялық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өңдеу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A00335-DEAE-254A-BDC5-5188A37A8FCB}"/>
              </a:ext>
            </a:extLst>
          </p:cNvPr>
          <p:cNvSpPr txBox="1"/>
          <p:nvPr/>
        </p:nvSpPr>
        <p:spPr>
          <a:xfrm>
            <a:off x="287338" y="787400"/>
            <a:ext cx="8569325" cy="5940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әдістерге</a:t>
            </a:r>
            <a:r>
              <a:rPr lang="ru-RU" sz="2000" dirty="0"/>
              <a:t> </a:t>
            </a:r>
            <a:r>
              <a:rPr lang="ru-RU" sz="2000" dirty="0" err="1"/>
              <a:t>мыналар</a:t>
            </a:r>
            <a:r>
              <a:rPr lang="ru-RU" sz="2000" dirty="0"/>
              <a:t> </a:t>
            </a:r>
            <a:r>
              <a:rPr lang="ru-RU" sz="2000" dirty="0" err="1"/>
              <a:t>жатады</a:t>
            </a:r>
            <a:r>
              <a:rPr lang="ru-RU" sz="2000" dirty="0"/>
              <a:t>: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000" dirty="0"/>
              <a:t>цементация (С) </a:t>
            </a:r>
            <a:r>
              <a:rPr lang="ru-RU" sz="2000" dirty="0" err="1"/>
              <a:t>беткі</a:t>
            </a:r>
            <a:r>
              <a:rPr lang="ru-RU" sz="2000" dirty="0"/>
              <a:t> </a:t>
            </a:r>
            <a:r>
              <a:rPr lang="ru-RU" sz="2000" dirty="0" err="1"/>
              <a:t>қабаттардағы</a:t>
            </a:r>
            <a:r>
              <a:rPr lang="ru-RU" sz="2000" dirty="0"/>
              <a:t> </a:t>
            </a:r>
            <a:r>
              <a:rPr lang="ru-RU" sz="2000" dirty="0" err="1"/>
              <a:t>көміртегі</a:t>
            </a:r>
            <a:r>
              <a:rPr lang="ru-RU" sz="2000" dirty="0"/>
              <a:t> </a:t>
            </a:r>
            <a:r>
              <a:rPr lang="ru-RU" sz="2000" dirty="0" err="1"/>
              <a:t>концентрациясының</a:t>
            </a:r>
            <a:r>
              <a:rPr lang="ru-RU" sz="2000" dirty="0"/>
              <a:t> </a:t>
            </a:r>
            <a:r>
              <a:rPr lang="ru-RU" sz="2000" dirty="0" err="1"/>
              <a:t>жоғарылауына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 </a:t>
            </a:r>
            <a:r>
              <a:rPr lang="ru-RU" sz="2000" dirty="0" err="1"/>
              <a:t>жұмсақ</a:t>
            </a:r>
            <a:r>
              <a:rPr lang="ru-RU" sz="2000" dirty="0"/>
              <a:t> </a:t>
            </a:r>
            <a:r>
              <a:rPr lang="ru-RU" sz="2000" dirty="0" err="1"/>
              <a:t>болат</a:t>
            </a:r>
            <a:r>
              <a:rPr lang="ru-RU" sz="2000" dirty="0"/>
              <a:t> </a:t>
            </a:r>
            <a:r>
              <a:rPr lang="ru-RU" sz="2000" dirty="0" err="1"/>
              <a:t>бетінің</a:t>
            </a:r>
            <a:r>
              <a:rPr lang="ru-RU" sz="2000" dirty="0"/>
              <a:t> </a:t>
            </a:r>
            <a:r>
              <a:rPr lang="ru-RU" sz="2000" dirty="0" err="1"/>
              <a:t>қаттылығын</a:t>
            </a:r>
            <a:r>
              <a:rPr lang="ru-RU" sz="2000" dirty="0"/>
              <a:t> </a:t>
            </a:r>
            <a:r>
              <a:rPr lang="ru-RU" sz="2000" dirty="0" err="1"/>
              <a:t>жоғарылатады</a:t>
            </a:r>
            <a:r>
              <a:rPr lang="ru-RU" sz="2000" dirty="0"/>
              <a:t>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 err="1"/>
              <a:t>азоттау</a:t>
            </a:r>
            <a:r>
              <a:rPr lang="ru-RU" sz="2000" dirty="0"/>
              <a:t> (N), цементация </a:t>
            </a:r>
            <a:r>
              <a:rPr lang="ru-RU" sz="2000" dirty="0" err="1"/>
              <a:t>сияқты</a:t>
            </a:r>
            <a:r>
              <a:rPr lang="ru-RU" sz="2000" dirty="0"/>
              <a:t>, </a:t>
            </a:r>
            <a:r>
              <a:rPr lang="ru-RU" sz="2000" dirty="0" err="1"/>
              <a:t>болаттың</a:t>
            </a:r>
            <a:r>
              <a:rPr lang="ru-RU" sz="2000" dirty="0"/>
              <a:t> </a:t>
            </a:r>
            <a:r>
              <a:rPr lang="ru-RU" sz="2000" dirty="0" err="1"/>
              <a:t>беттік</a:t>
            </a:r>
            <a:r>
              <a:rPr lang="ru-RU" sz="2000" dirty="0"/>
              <a:t> </a:t>
            </a:r>
            <a:r>
              <a:rPr lang="ru-RU" sz="2000" dirty="0" err="1"/>
              <a:t>қаттылығы</a:t>
            </a:r>
            <a:r>
              <a:rPr lang="ru-RU" sz="2000" dirty="0"/>
              <a:t> мен </a:t>
            </a:r>
            <a:r>
              <a:rPr lang="ru-RU" sz="2000" dirty="0" err="1"/>
              <a:t>тозуға</a:t>
            </a:r>
            <a:r>
              <a:rPr lang="ru-RU" sz="2000" dirty="0"/>
              <a:t> </a:t>
            </a:r>
            <a:r>
              <a:rPr lang="ru-RU" sz="2000" dirty="0" err="1"/>
              <a:t>төзімділігін</a:t>
            </a:r>
            <a:r>
              <a:rPr lang="ru-RU" sz="2000" dirty="0"/>
              <a:t> </a:t>
            </a:r>
            <a:r>
              <a:rPr lang="ru-RU" sz="2000" dirty="0" err="1"/>
              <a:t>арттырады</a:t>
            </a:r>
            <a:r>
              <a:rPr lang="ru-RU" sz="2000" dirty="0"/>
              <a:t>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/>
              <a:t>цианизация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нитроцементация</a:t>
            </a:r>
            <a:r>
              <a:rPr lang="ru-RU" sz="2000" dirty="0"/>
              <a:t> </a:t>
            </a:r>
            <a:r>
              <a:rPr lang="ru-RU" sz="2000" dirty="0" err="1"/>
              <a:t>нитрокөмірлеу</a:t>
            </a:r>
            <a:r>
              <a:rPr lang="ru-RU" sz="2000" dirty="0"/>
              <a:t> (N + C) - </a:t>
            </a:r>
            <a:r>
              <a:rPr lang="ru-RU" sz="2000" dirty="0" err="1"/>
              <a:t>болат</a:t>
            </a:r>
            <a:r>
              <a:rPr lang="ru-RU" sz="2000" dirty="0"/>
              <a:t> </a:t>
            </a:r>
            <a:r>
              <a:rPr lang="ru-RU" sz="2000" dirty="0" err="1"/>
              <a:t>бетін</a:t>
            </a:r>
            <a:r>
              <a:rPr lang="ru-RU" sz="2000" dirty="0"/>
              <a:t> </a:t>
            </a:r>
            <a:r>
              <a:rPr lang="ru-RU" sz="2000" dirty="0" err="1"/>
              <a:t>көміртегі</a:t>
            </a:r>
            <a:r>
              <a:rPr lang="ru-RU" sz="2000" dirty="0"/>
              <a:t> мен </a:t>
            </a:r>
            <a:r>
              <a:rPr lang="ru-RU" sz="2000" dirty="0" err="1"/>
              <a:t>азотпен</a:t>
            </a:r>
            <a:r>
              <a:rPr lang="ru-RU" sz="2000" dirty="0"/>
              <a:t> </a:t>
            </a:r>
            <a:r>
              <a:rPr lang="ru-RU" sz="2000" dirty="0" err="1"/>
              <a:t>бір</a:t>
            </a:r>
            <a:r>
              <a:rPr lang="ru-RU" sz="2000" dirty="0"/>
              <a:t> </a:t>
            </a:r>
            <a:r>
              <a:rPr lang="ru-RU" sz="2000" dirty="0" err="1"/>
              <a:t>уақытта</a:t>
            </a:r>
            <a:r>
              <a:rPr lang="ru-RU" sz="2000" dirty="0"/>
              <a:t> </a:t>
            </a:r>
            <a:r>
              <a:rPr lang="ru-RU" sz="2000" dirty="0" err="1"/>
              <a:t>қанықтыру</a:t>
            </a:r>
            <a:r>
              <a:rPr lang="ru-RU" sz="2000" dirty="0"/>
              <a:t> </a:t>
            </a:r>
            <a:r>
              <a:rPr lang="ru-RU" sz="2000" dirty="0" err="1"/>
              <a:t>процесі</a:t>
            </a:r>
            <a:r>
              <a:rPr lang="ru-RU" sz="2000" dirty="0"/>
              <a:t>. </a:t>
            </a:r>
          </a:p>
          <a:p>
            <a:pPr lvl="0" algn="just"/>
            <a:r>
              <a:rPr lang="ru-RU" sz="2000" dirty="0" err="1"/>
              <a:t>Цианидтеуде</a:t>
            </a:r>
            <a:r>
              <a:rPr lang="ru-RU" sz="2000" dirty="0"/>
              <a:t> </a:t>
            </a:r>
            <a:r>
              <a:rPr lang="ru-RU" sz="2000" dirty="0" err="1"/>
              <a:t>NaCN</a:t>
            </a:r>
            <a:r>
              <a:rPr lang="ru-RU" sz="2000" dirty="0"/>
              <a:t> </a:t>
            </a:r>
            <a:r>
              <a:rPr lang="ru-RU" sz="2000" dirty="0" err="1"/>
              <a:t>тобы</a:t>
            </a:r>
            <a:r>
              <a:rPr lang="ru-RU" sz="2000" dirty="0"/>
              <a:t> бар </a:t>
            </a:r>
            <a:r>
              <a:rPr lang="ru-RU" sz="2000" dirty="0" err="1"/>
              <a:t>балқытылған</a:t>
            </a:r>
            <a:r>
              <a:rPr lang="ru-RU" sz="2000" dirty="0"/>
              <a:t> </a:t>
            </a:r>
            <a:r>
              <a:rPr lang="ru-RU" sz="2000" dirty="0" err="1"/>
              <a:t>тұздар</a:t>
            </a:r>
            <a:r>
              <a:rPr lang="ru-RU" sz="2000" dirty="0"/>
              <a:t>, ал </a:t>
            </a:r>
            <a:r>
              <a:rPr lang="ru-RU" sz="2000" dirty="0" err="1"/>
              <a:t>нитрокарбюризацияда</a:t>
            </a:r>
            <a:r>
              <a:rPr lang="ru-RU" sz="2000" dirty="0"/>
              <a:t> </a:t>
            </a:r>
            <a:r>
              <a:rPr lang="ru-RU" sz="2000" dirty="0" err="1"/>
              <a:t>аммиактың</a:t>
            </a:r>
            <a:r>
              <a:rPr lang="ru-RU" sz="2000" dirty="0"/>
              <a:t> </a:t>
            </a:r>
            <a:r>
              <a:rPr lang="ru-RU" sz="2000" dirty="0" err="1"/>
              <a:t>құрамында</a:t>
            </a:r>
            <a:r>
              <a:rPr lang="ru-RU" sz="2000" dirty="0"/>
              <a:t> </a:t>
            </a:r>
            <a:r>
              <a:rPr lang="ru-RU" sz="2000" dirty="0" err="1"/>
              <a:t>көміртегі</a:t>
            </a:r>
            <a:r>
              <a:rPr lang="ru-RU" sz="2000" dirty="0"/>
              <a:t> бар </a:t>
            </a:r>
            <a:r>
              <a:rPr lang="ru-RU" sz="2000" dirty="0" err="1"/>
              <a:t>газдармен</a:t>
            </a:r>
            <a:r>
              <a:rPr lang="ru-RU" sz="2000" dirty="0"/>
              <a:t> (СО, СН4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т.б</a:t>
            </a:r>
            <a:r>
              <a:rPr lang="ru-RU" sz="2000" dirty="0"/>
              <a:t>.) </a:t>
            </a:r>
            <a:r>
              <a:rPr lang="ru-RU" sz="2000" dirty="0" err="1"/>
              <a:t>қоспасы</a:t>
            </a:r>
            <a:r>
              <a:rPr lang="ru-RU" sz="2000" dirty="0"/>
              <a:t> </a:t>
            </a:r>
            <a:r>
              <a:rPr lang="ru-RU" sz="2000" dirty="0" err="1"/>
              <a:t>қолданылады</a:t>
            </a:r>
            <a:r>
              <a:rPr lang="ru-RU" sz="2000" dirty="0"/>
              <a:t>. </a:t>
            </a:r>
            <a:r>
              <a:rPr lang="ru-RU" sz="2000" dirty="0" err="1"/>
              <a:t>Цианизациядан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нитрокарбуризациядан</a:t>
            </a:r>
            <a:r>
              <a:rPr lang="ru-RU" sz="2000" dirty="0"/>
              <a:t> </a:t>
            </a:r>
            <a:r>
              <a:rPr lang="ru-RU" sz="2000" dirty="0" err="1"/>
              <a:t>кейін</a:t>
            </a:r>
            <a:r>
              <a:rPr lang="ru-RU" sz="2000" dirty="0"/>
              <a:t> </a:t>
            </a:r>
            <a:r>
              <a:rPr lang="ru-RU" sz="2000" dirty="0" err="1"/>
              <a:t>қатаю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төмен</a:t>
            </a:r>
            <a:r>
              <a:rPr lang="ru-RU" sz="2000" dirty="0"/>
              <a:t> температура </a:t>
            </a:r>
            <a:r>
              <a:rPr lang="ru-RU" sz="2000" dirty="0" err="1"/>
              <a:t>жүргізіледі</a:t>
            </a:r>
            <a:r>
              <a:rPr lang="ru-RU" sz="2000" dirty="0"/>
              <a:t>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 err="1"/>
              <a:t>сульфаттау</a:t>
            </a:r>
            <a:r>
              <a:rPr lang="ru-RU" sz="2000" dirty="0"/>
              <a:t> (S) - </a:t>
            </a:r>
            <a:r>
              <a:rPr lang="ru-RU" sz="2000" dirty="0" err="1"/>
              <a:t>беттің</a:t>
            </a:r>
            <a:r>
              <a:rPr lang="ru-RU" sz="2000" dirty="0"/>
              <a:t> </a:t>
            </a:r>
            <a:r>
              <a:rPr lang="ru-RU" sz="2000" dirty="0" err="1"/>
              <a:t>күкіртпен</a:t>
            </a:r>
            <a:r>
              <a:rPr lang="ru-RU" sz="2000" dirty="0"/>
              <a:t> </a:t>
            </a:r>
            <a:r>
              <a:rPr lang="ru-RU" sz="2000" dirty="0" err="1"/>
              <a:t>қанықтырылуы</a:t>
            </a:r>
            <a:r>
              <a:rPr lang="ru-RU" sz="2000" dirty="0"/>
              <a:t> </a:t>
            </a:r>
            <a:r>
              <a:rPr lang="ru-RU" sz="2000" dirty="0" err="1"/>
              <a:t>бөлшектердің</a:t>
            </a:r>
            <a:r>
              <a:rPr lang="ru-RU" sz="2000" dirty="0"/>
              <a:t> </a:t>
            </a:r>
            <a:r>
              <a:rPr lang="ru-RU" sz="2000" dirty="0" err="1"/>
              <a:t>үйкеліс</a:t>
            </a:r>
            <a:r>
              <a:rPr lang="ru-RU" sz="2000" dirty="0"/>
              <a:t> </a:t>
            </a:r>
            <a:r>
              <a:rPr lang="ru-RU" sz="2000" dirty="0" err="1"/>
              <a:t>беттерінің</a:t>
            </a:r>
            <a:r>
              <a:rPr lang="ru-RU" sz="2000" dirty="0"/>
              <a:t> </a:t>
            </a:r>
            <a:r>
              <a:rPr lang="ru-RU" sz="2000" dirty="0" err="1"/>
              <a:t>өтуін</a:t>
            </a:r>
            <a:r>
              <a:rPr lang="ru-RU" sz="2000" dirty="0"/>
              <a:t> </a:t>
            </a:r>
            <a:r>
              <a:rPr lang="ru-RU" sz="2000" dirty="0" err="1"/>
              <a:t>жақсартады</a:t>
            </a:r>
            <a:r>
              <a:rPr lang="ru-RU" sz="2000" dirty="0"/>
              <a:t>, </a:t>
            </a:r>
            <a:r>
              <a:rPr lang="ru-RU" sz="2000" dirty="0" err="1"/>
              <a:t>үйкеліс</a:t>
            </a:r>
            <a:r>
              <a:rPr lang="ru-RU" sz="2000" dirty="0"/>
              <a:t> </a:t>
            </a:r>
            <a:r>
              <a:rPr lang="ru-RU" sz="2000" dirty="0" err="1"/>
              <a:t>коэффициенті</a:t>
            </a:r>
            <a:r>
              <a:rPr lang="ru-RU" sz="2000" dirty="0"/>
              <a:t> </a:t>
            </a:r>
            <a:r>
              <a:rPr lang="ru-RU" sz="2000" dirty="0" err="1"/>
              <a:t>төмендейді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Болатты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 </a:t>
            </a:r>
            <a:r>
              <a:rPr lang="ru-RU" sz="2000" dirty="0" err="1"/>
              <a:t>әдістері</a:t>
            </a:r>
            <a:r>
              <a:rPr lang="ru-RU" sz="2000" dirty="0"/>
              <a:t>, </a:t>
            </a: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қасиеттерін</a:t>
            </a:r>
            <a:r>
              <a:rPr lang="ru-RU" sz="2000" dirty="0"/>
              <a:t> </a:t>
            </a:r>
            <a:r>
              <a:rPr lang="ru-RU" sz="2000" dirty="0" err="1"/>
              <a:t>түзету</a:t>
            </a:r>
            <a:r>
              <a:rPr lang="ru-RU" sz="2000" dirty="0"/>
              <a:t>, </a:t>
            </a:r>
            <a:r>
              <a:rPr lang="ru-RU" sz="2000" dirty="0" err="1"/>
              <a:t>біз</a:t>
            </a:r>
            <a:r>
              <a:rPr lang="ru-RU" sz="2000" dirty="0"/>
              <a:t> </a:t>
            </a:r>
            <a:r>
              <a:rPr lang="ru-RU" sz="2000" dirty="0" err="1"/>
              <a:t>үшінші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төртінші</a:t>
            </a:r>
            <a:r>
              <a:rPr lang="ru-RU" sz="2000" dirty="0"/>
              <a:t> </a:t>
            </a:r>
            <a:r>
              <a:rPr lang="ru-RU" sz="2000" dirty="0" err="1"/>
              <a:t>қайта</a:t>
            </a:r>
            <a:r>
              <a:rPr lang="ru-RU" sz="2000" dirty="0"/>
              <a:t> </a:t>
            </a:r>
            <a:r>
              <a:rPr lang="ru-RU" sz="2000" dirty="0" err="1"/>
              <a:t>бөлуге</a:t>
            </a:r>
            <a:r>
              <a:rPr lang="ru-RU" sz="2000" dirty="0"/>
              <a:t> </a:t>
            </a:r>
            <a:r>
              <a:rPr lang="ru-RU" sz="2000" dirty="0" err="1"/>
              <a:t>арналған</a:t>
            </a:r>
            <a:r>
              <a:rPr lang="ru-RU" sz="2000" dirty="0"/>
              <a:t> </a:t>
            </a:r>
            <a:r>
              <a:rPr lang="ru-RU" sz="2000" dirty="0" err="1"/>
              <a:t>бөлімдерде</a:t>
            </a:r>
            <a:r>
              <a:rPr lang="ru-RU" sz="2000" dirty="0"/>
              <a:t> </a:t>
            </a:r>
            <a:r>
              <a:rPr lang="ru-RU" sz="2000" dirty="0" err="1"/>
              <a:t>егжей-тегжейлі</a:t>
            </a:r>
            <a:r>
              <a:rPr lang="ru-RU" sz="2000" dirty="0"/>
              <a:t> </a:t>
            </a:r>
            <a:r>
              <a:rPr lang="ru-RU" sz="2000" dirty="0" err="1"/>
              <a:t>талдаймыз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Номер слайда 1">
            <a:extLst>
              <a:ext uri="{FF2B5EF4-FFF2-40B4-BE49-F238E27FC236}">
                <a16:creationId xmlns:a16="http://schemas.microsoft.com/office/drawing/2014/main" id="{1516A699-7F42-3A49-9893-072C6CE9F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F0386C-6D19-3848-97DB-3B6557502145}" type="slidenum">
              <a:rPr lang="ru-RU" altLang="x-none" smtClean="0"/>
              <a:pPr/>
              <a:t>36</a:t>
            </a:fld>
            <a:endParaRPr lang="ru-RU" altLang="x-none"/>
          </a:p>
        </p:txBody>
      </p:sp>
      <p:pic>
        <p:nvPicPr>
          <p:cNvPr id="61442" name="Рисунок 2">
            <a:extLst>
              <a:ext uri="{FF2B5EF4-FFF2-40B4-BE49-F238E27FC236}">
                <a16:creationId xmlns:a16="http://schemas.microsoft.com/office/drawing/2014/main" id="{71003A71-CF9A-114C-BEB4-C079C50D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200275"/>
            <a:ext cx="708025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3">
            <a:extLst>
              <a:ext uri="{FF2B5EF4-FFF2-40B4-BE49-F238E27FC236}">
                <a16:creationId xmlns:a16="http://schemas.microsoft.com/office/drawing/2014/main" id="{E08BDA06-243D-4641-9E7A-8BA1792A6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19175"/>
            <a:ext cx="8353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600" dirty="0" err="1">
                <a:solidFill>
                  <a:srgbClr val="0070C0"/>
                </a:solidFill>
              </a:rPr>
              <a:t>Consteel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процесі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/>
              <a:t>- </a:t>
            </a:r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электрлік</a:t>
            </a:r>
            <a:r>
              <a:rPr lang="ru-RU" sz="1600" dirty="0"/>
              <a:t> </a:t>
            </a:r>
            <a:r>
              <a:rPr lang="ru-RU" sz="1600" dirty="0" err="1"/>
              <a:t>болат</a:t>
            </a:r>
            <a:r>
              <a:rPr lang="ru-RU" sz="1600" dirty="0"/>
              <a:t> </a:t>
            </a:r>
            <a:r>
              <a:rPr lang="ru-RU" sz="1600" dirty="0" err="1"/>
              <a:t>балқытудағы</a:t>
            </a:r>
            <a:r>
              <a:rPr lang="ru-RU" sz="1600" dirty="0"/>
              <a:t> </a:t>
            </a:r>
            <a:r>
              <a:rPr lang="ru-RU" sz="1600" dirty="0" err="1"/>
              <a:t>инновациялық</a:t>
            </a:r>
            <a:r>
              <a:rPr lang="ru-RU" sz="1600" dirty="0"/>
              <a:t> </a:t>
            </a:r>
            <a:r>
              <a:rPr lang="ru-RU" sz="1600" dirty="0" err="1"/>
              <a:t>шешім</a:t>
            </a:r>
            <a:r>
              <a:rPr lang="ru-RU" sz="1600" dirty="0"/>
              <a:t>, </a:t>
            </a:r>
            <a:r>
              <a:rPr lang="ru-RU" sz="1600" dirty="0" err="1"/>
              <a:t>ол</a:t>
            </a:r>
            <a:r>
              <a:rPr lang="ru-RU" sz="1600" dirty="0"/>
              <a:t> </a:t>
            </a:r>
            <a:r>
              <a:rPr lang="ru-RU" sz="1600" dirty="0" err="1"/>
              <a:t>электр</a:t>
            </a:r>
            <a:r>
              <a:rPr lang="ru-RU" sz="1600" dirty="0"/>
              <a:t> </a:t>
            </a:r>
            <a:r>
              <a:rPr lang="ru-RU" sz="1600" dirty="0" err="1"/>
              <a:t>қуатын</a:t>
            </a:r>
            <a:r>
              <a:rPr lang="ru-RU" sz="1600" dirty="0"/>
              <a:t> </a:t>
            </a:r>
            <a:r>
              <a:rPr lang="ru-RU" sz="1600" dirty="0" err="1"/>
              <a:t>едәуір</a:t>
            </a:r>
            <a:r>
              <a:rPr lang="ru-RU" sz="1600" dirty="0"/>
              <a:t> </a:t>
            </a:r>
            <a:r>
              <a:rPr lang="ru-RU" sz="1600" dirty="0" err="1"/>
              <a:t>үнемдеуге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электр</a:t>
            </a:r>
            <a:r>
              <a:rPr lang="ru-RU" sz="1600" dirty="0"/>
              <a:t> </a:t>
            </a:r>
            <a:r>
              <a:rPr lang="ru-RU" sz="1600" dirty="0" err="1"/>
              <a:t>пештерінде</a:t>
            </a:r>
            <a:r>
              <a:rPr lang="ru-RU" sz="1600" dirty="0"/>
              <a:t> </a:t>
            </a:r>
            <a:r>
              <a:rPr lang="ru-RU" sz="1600" dirty="0" err="1"/>
              <a:t>болат</a:t>
            </a:r>
            <a:r>
              <a:rPr lang="ru-RU" sz="1600" dirty="0"/>
              <a:t> </a:t>
            </a:r>
            <a:r>
              <a:rPr lang="ru-RU" sz="1600" dirty="0" err="1"/>
              <a:t>қорытудың</a:t>
            </a:r>
            <a:r>
              <a:rPr lang="ru-RU" sz="1600" dirty="0"/>
              <a:t> </a:t>
            </a:r>
            <a:r>
              <a:rPr lang="ru-RU" sz="1600" dirty="0" err="1"/>
              <a:t>тиімділігі</a:t>
            </a:r>
            <a:r>
              <a:rPr lang="ru-RU" sz="1600" dirty="0"/>
              <a:t> мен </a:t>
            </a:r>
            <a:r>
              <a:rPr lang="ru-RU" sz="1600" dirty="0" err="1"/>
              <a:t>экологиялық</a:t>
            </a:r>
            <a:r>
              <a:rPr lang="ru-RU" sz="1600" dirty="0"/>
              <a:t> </a:t>
            </a:r>
            <a:r>
              <a:rPr lang="ru-RU" sz="1600" dirty="0" err="1"/>
              <a:t>тазалығын</a:t>
            </a:r>
            <a:r>
              <a:rPr lang="ru-RU" sz="1600" dirty="0"/>
              <a:t> </a:t>
            </a:r>
            <a:r>
              <a:rPr lang="ru-RU" sz="1600" dirty="0" err="1"/>
              <a:t>арттыруға</a:t>
            </a:r>
            <a:r>
              <a:rPr lang="ru-RU" sz="1600" dirty="0"/>
              <a:t> </a:t>
            </a:r>
            <a:r>
              <a:rPr lang="ru-RU" sz="1600" dirty="0" err="1"/>
              <a:t>мүмкіндік</a:t>
            </a:r>
            <a:r>
              <a:rPr lang="ru-RU" sz="1600" dirty="0"/>
              <a:t> </a:t>
            </a:r>
            <a:r>
              <a:rPr lang="ru-RU" sz="1600" dirty="0" err="1"/>
              <a:t>береді</a:t>
            </a:r>
            <a:r>
              <a:rPr lang="ru-RU" sz="1600" dirty="0"/>
              <a:t>.</a:t>
            </a:r>
            <a:endParaRPr lang="x-none" altLang="x-none" sz="1600" dirty="0"/>
          </a:p>
        </p:txBody>
      </p:sp>
      <p:sp>
        <p:nvSpPr>
          <p:cNvPr id="61444" name="TextBox 4">
            <a:extLst>
              <a:ext uri="{FF2B5EF4-FFF2-40B4-BE49-F238E27FC236}">
                <a16:creationId xmlns:a16="http://schemas.microsoft.com/office/drawing/2014/main" id="{CFA754D2-00FC-964C-8E76-37764B8EC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32388"/>
            <a:ext cx="8353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x-none" sz="1600"/>
              <a:t>Схема установки </a:t>
            </a:r>
            <a:r>
              <a:rPr lang="en-US" altLang="x-none" sz="1600"/>
              <a:t>Consteel: </a:t>
            </a:r>
            <a:endParaRPr lang="ru-RU" altLang="x-none" sz="1600"/>
          </a:p>
          <a:p>
            <a:r>
              <a:rPr lang="en-US" altLang="x-none" sz="1600"/>
              <a:t>1 – </a:t>
            </a:r>
            <a:r>
              <a:rPr lang="ru-RU" altLang="x-none" sz="1600"/>
              <a:t>загрузка металлолома; 2 – конвейер; 3 – подогрев шихты горелками; </a:t>
            </a:r>
          </a:p>
          <a:p>
            <a:pPr algn="ctr"/>
            <a:r>
              <a:rPr lang="ru-RU" altLang="x-none" sz="1600"/>
              <a:t>4 – отвод отходящих газов на установку газоочистки; 5 – подогрев шихты отходящими газами; 6 – электросталеплавильная печь; 7 – фурма для продувки ванны кислородом и углеродом</a:t>
            </a:r>
            <a:endParaRPr lang="x-none" altLang="x-none" sz="1600"/>
          </a:p>
        </p:txBody>
      </p:sp>
      <p:sp>
        <p:nvSpPr>
          <p:cNvPr id="61445" name="TextBox 5">
            <a:extLst>
              <a:ext uri="{FF2B5EF4-FFF2-40B4-BE49-F238E27FC236}">
                <a16:creationId xmlns:a16="http://schemas.microsoft.com/office/drawing/2014/main" id="{C8A669A2-7ABB-5542-B20B-DC3AD90D6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5636"/>
            <a:ext cx="79930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x-none" altLang="x-none" sz="2400" b="1" dirty="0">
                <a:solidFill>
                  <a:schemeClr val="accent1">
                    <a:lumMod val="50000"/>
                  </a:schemeClr>
                </a:solidFill>
              </a:rPr>
              <a:t>6. </a:t>
            </a:r>
            <a:r>
              <a:rPr lang="ru-RU" sz="2400" b="1" dirty="0" err="1">
                <a:solidFill>
                  <a:srgbClr val="0070C0"/>
                </a:solidFill>
              </a:rPr>
              <a:t>Болатты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өндірудің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инновациялық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технологиясы</a:t>
            </a:r>
            <a:r>
              <a:rPr lang="ru-RU" sz="2400" b="1" dirty="0">
                <a:solidFill>
                  <a:srgbClr val="0070C0"/>
                </a:solidFill>
              </a:rPr>
              <a:t> - </a:t>
            </a:r>
            <a:r>
              <a:rPr lang="ru-RU" sz="2400" b="1" i="1" dirty="0" err="1">
                <a:solidFill>
                  <a:srgbClr val="0070C0"/>
                </a:solidFill>
              </a:rPr>
              <a:t>Consteel</a:t>
            </a:r>
            <a:r>
              <a:rPr lang="ru-RU" sz="2400" b="1" dirty="0">
                <a:solidFill>
                  <a:srgbClr val="0070C0"/>
                </a:solidFill>
              </a:rPr>
              <a:t> </a:t>
            </a:r>
            <a:r>
              <a:rPr lang="ru-RU" sz="2400" b="1" dirty="0" err="1">
                <a:solidFill>
                  <a:srgbClr val="0070C0"/>
                </a:solidFill>
              </a:rPr>
              <a:t>процесі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  <a:p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Номер слайда 1">
            <a:extLst>
              <a:ext uri="{FF2B5EF4-FFF2-40B4-BE49-F238E27FC236}">
                <a16:creationId xmlns:a16="http://schemas.microsoft.com/office/drawing/2014/main" id="{3A0C223D-AA4C-3A4E-8088-54E2CA991B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7E3E92-BC54-EB4F-A797-449BFAD1758E}" type="slidenum">
              <a:rPr lang="ru-RU" altLang="x-none" smtClean="0"/>
              <a:pPr/>
              <a:t>37</a:t>
            </a:fld>
            <a:endParaRPr lang="ru-RU" altLang="x-none"/>
          </a:p>
        </p:txBody>
      </p:sp>
      <p:pic>
        <p:nvPicPr>
          <p:cNvPr id="53250" name="Picture 2" descr="Внешний вид установки Consteel">
            <a:extLst>
              <a:ext uri="{FF2B5EF4-FFF2-40B4-BE49-F238E27FC236}">
                <a16:creationId xmlns:a16="http://schemas.microsoft.com/office/drawing/2014/main" id="{A3083B9A-4BCB-5D46-966D-3A7535B7E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03263"/>
            <a:ext cx="5430837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2">
            <a:extLst>
              <a:ext uri="{FF2B5EF4-FFF2-40B4-BE49-F238E27FC236}">
                <a16:creationId xmlns:a16="http://schemas.microsoft.com/office/drawing/2014/main" id="{05E6FE76-6D49-714D-BE2F-8FC310292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2782888"/>
            <a:ext cx="2386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x-none"/>
              <a:t>Внешний вид установки </a:t>
            </a:r>
            <a:r>
              <a:rPr lang="en-US" altLang="x-none"/>
              <a:t>Consteel</a:t>
            </a:r>
            <a:endParaRPr lang="x-none" altLang="x-none"/>
          </a:p>
        </p:txBody>
      </p:sp>
      <p:sp>
        <p:nvSpPr>
          <p:cNvPr id="53252" name="TextBox 4">
            <a:extLst>
              <a:ext uri="{FF2B5EF4-FFF2-40B4-BE49-F238E27FC236}">
                <a16:creationId xmlns:a16="http://schemas.microsoft.com/office/drawing/2014/main" id="{E1C615A3-2ED8-E64F-8A63-41296D806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133350"/>
            <a:ext cx="882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x-none" altLang="x-none" sz="2000" b="1" dirty="0">
                <a:solidFill>
                  <a:schemeClr val="accent1">
                    <a:lumMod val="50000"/>
                  </a:schemeClr>
                </a:solidFill>
              </a:rPr>
              <a:t>5. Инновационная технология получения стали – процесс </a:t>
            </a:r>
            <a:r>
              <a:rPr lang="en-US" altLang="x-none" sz="2000" b="1" i="1" dirty="0" err="1">
                <a:solidFill>
                  <a:schemeClr val="accent1">
                    <a:lumMod val="50000"/>
                  </a:schemeClr>
                </a:solidFill>
              </a:rPr>
              <a:t>Consteel</a:t>
            </a:r>
            <a:r>
              <a:rPr lang="x-none" altLang="x-none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Номер слайда 1">
            <a:extLst>
              <a:ext uri="{FF2B5EF4-FFF2-40B4-BE49-F238E27FC236}">
                <a16:creationId xmlns:a16="http://schemas.microsoft.com/office/drawing/2014/main" id="{CC783FB3-12C1-8C41-94D6-6C82E5F449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3F3786-8A82-BD42-90B8-CD65E0270C3C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ru-RU" altLang="x-none" sz="1400"/>
          </a:p>
        </p:txBody>
      </p:sp>
      <p:sp>
        <p:nvSpPr>
          <p:cNvPr id="54274" name="TextBox 1">
            <a:extLst>
              <a:ext uri="{FF2B5EF4-FFF2-40B4-BE49-F238E27FC236}">
                <a16:creationId xmlns:a16="http://schemas.microsoft.com/office/drawing/2014/main" id="{431029E9-AA8E-2748-A264-02319923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47" y="908720"/>
            <a:ext cx="8569325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технологияның</a:t>
            </a:r>
            <a:r>
              <a:rPr lang="ru-RU" dirty="0"/>
              <a:t> </a:t>
            </a:r>
            <a:r>
              <a:rPr lang="ru-RU" dirty="0" err="1"/>
              <a:t>ерекшелігі</a:t>
            </a:r>
            <a:r>
              <a:rPr lang="ru-RU" dirty="0"/>
              <a:t> - металл </a:t>
            </a:r>
            <a:r>
              <a:rPr lang="ru-RU" dirty="0" err="1"/>
              <a:t>сынықтарын</a:t>
            </a:r>
            <a:r>
              <a:rPr lang="ru-RU" dirty="0"/>
              <a:t> конвейер </a:t>
            </a:r>
            <a:r>
              <a:rPr lang="ru-RU" dirty="0" err="1"/>
              <a:t>бойымен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доға</a:t>
            </a:r>
            <a:r>
              <a:rPr lang="ru-RU" dirty="0"/>
              <a:t> </a:t>
            </a:r>
            <a:r>
              <a:rPr lang="ru-RU" dirty="0" err="1"/>
              <a:t>пешіне</a:t>
            </a:r>
            <a:r>
              <a:rPr lang="ru-RU" dirty="0"/>
              <a:t> </a:t>
            </a:r>
            <a:r>
              <a:rPr lang="ru-RU" dirty="0" err="1"/>
              <a:t>үздіксіз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. </a:t>
            </a:r>
            <a:r>
              <a:rPr lang="ru-RU" dirty="0" err="1"/>
              <a:t>Осылайша</a:t>
            </a:r>
            <a:r>
              <a:rPr lang="ru-RU" dirty="0"/>
              <a:t>, </a:t>
            </a:r>
            <a:r>
              <a:rPr lang="ru-RU" dirty="0" err="1"/>
              <a:t>балқыту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жүзінде</a:t>
            </a:r>
            <a:r>
              <a:rPr lang="ru-RU" dirty="0"/>
              <a:t> </a:t>
            </a:r>
            <a:r>
              <a:rPr lang="ru-RU" dirty="0" err="1"/>
              <a:t>үздіксіз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 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электродтар</a:t>
            </a:r>
            <a:r>
              <a:rPr lang="ru-RU" dirty="0"/>
              <a:t> </a:t>
            </a:r>
            <a:r>
              <a:rPr lang="ru-RU" dirty="0" err="1"/>
              <a:t>жанып</a:t>
            </a:r>
            <a:r>
              <a:rPr lang="ru-RU" dirty="0"/>
              <a:t> </a:t>
            </a:r>
            <a:r>
              <a:rPr lang="ru-RU" dirty="0" err="1"/>
              <a:t>тұрған</a:t>
            </a:r>
            <a:r>
              <a:rPr lang="ru-RU" dirty="0"/>
              <a:t> </a:t>
            </a:r>
            <a:r>
              <a:rPr lang="ru-RU" dirty="0" err="1"/>
              <a:t>тұрақты</a:t>
            </a:r>
            <a:r>
              <a:rPr lang="ru-RU" dirty="0"/>
              <a:t> </a:t>
            </a:r>
            <a:r>
              <a:rPr lang="ru-RU" dirty="0" err="1"/>
              <a:t>жалпақ</a:t>
            </a:r>
            <a:r>
              <a:rPr lang="ru-RU" dirty="0"/>
              <a:t> металл </a:t>
            </a:r>
            <a:r>
              <a:rPr lang="ru-RU" dirty="0" err="1"/>
              <a:t>айна</a:t>
            </a:r>
            <a:r>
              <a:rPr lang="ru-RU" dirty="0"/>
              <a:t> </a:t>
            </a:r>
            <a:r>
              <a:rPr lang="ru-RU" dirty="0" err="1"/>
              <a:t>қарастырылған</a:t>
            </a:r>
            <a:r>
              <a:rPr lang="ru-RU" dirty="0"/>
              <a:t>, ал </a:t>
            </a:r>
            <a:r>
              <a:rPr lang="ru-RU" dirty="0" err="1"/>
              <a:t>түскен</a:t>
            </a:r>
            <a:r>
              <a:rPr lang="ru-RU" dirty="0"/>
              <a:t> </a:t>
            </a:r>
            <a:r>
              <a:rPr lang="ru-RU" dirty="0" err="1"/>
              <a:t>сынықтардың</a:t>
            </a:r>
            <a:r>
              <a:rPr lang="ru-RU" dirty="0"/>
              <a:t> </a:t>
            </a:r>
            <a:r>
              <a:rPr lang="ru-RU" dirty="0" err="1"/>
              <a:t>еруі</a:t>
            </a:r>
            <a:r>
              <a:rPr lang="ru-RU" dirty="0"/>
              <a:t> </a:t>
            </a:r>
            <a:r>
              <a:rPr lang="ru-RU" dirty="0" err="1"/>
              <a:t>сұйық</a:t>
            </a:r>
            <a:r>
              <a:rPr lang="ru-RU" dirty="0"/>
              <a:t> метал </a:t>
            </a:r>
            <a:r>
              <a:rPr lang="ru-RU" dirty="0" err="1"/>
              <a:t>ваннасында</a:t>
            </a:r>
            <a:r>
              <a:rPr lang="ru-RU" dirty="0"/>
              <a:t> </a:t>
            </a:r>
            <a:r>
              <a:rPr lang="ru-RU" dirty="0" err="1"/>
              <a:t>жүреді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процестің</a:t>
            </a:r>
            <a:r>
              <a:rPr lang="ru-RU" dirty="0"/>
              <a:t> </a:t>
            </a:r>
            <a:r>
              <a:rPr lang="ru-RU" dirty="0" err="1"/>
              <a:t>тұрақтылығының</a:t>
            </a:r>
            <a:r>
              <a:rPr lang="ru-RU" dirty="0"/>
              <a:t> </a:t>
            </a:r>
            <a:r>
              <a:rPr lang="ru-RU" dirty="0" err="1"/>
              <a:t>жоғарылауына</a:t>
            </a:r>
            <a:r>
              <a:rPr lang="ru-RU" dirty="0"/>
              <a:t> </a:t>
            </a:r>
            <a:r>
              <a:rPr lang="ru-RU" dirty="0" err="1"/>
              <a:t>әкеледі</a:t>
            </a:r>
            <a:r>
              <a:rPr lang="ru-RU" dirty="0"/>
              <a:t>. 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пештердің</a:t>
            </a:r>
            <a:r>
              <a:rPr lang="ru-RU" dirty="0"/>
              <a:t> </a:t>
            </a:r>
            <a:r>
              <a:rPr lang="ru-RU" dirty="0" err="1"/>
              <a:t>қуаттылығы</a:t>
            </a:r>
            <a:r>
              <a:rPr lang="ru-RU" dirty="0"/>
              <a:t> 40-тан 320 </a:t>
            </a:r>
            <a:r>
              <a:rPr lang="ru-RU" dirty="0" err="1"/>
              <a:t>тоннаға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Технологияға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, шихта </a:t>
            </a:r>
            <a:r>
              <a:rPr lang="ru-RU" dirty="0" err="1"/>
              <a:t>электромагниттік</a:t>
            </a:r>
            <a:r>
              <a:rPr lang="ru-RU" dirty="0"/>
              <a:t> </a:t>
            </a:r>
            <a:r>
              <a:rPr lang="ru-RU" dirty="0" err="1"/>
              <a:t>кранның</a:t>
            </a:r>
            <a:r>
              <a:rPr lang="ru-RU" dirty="0"/>
              <a:t> 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ru-RU" dirty="0" err="1"/>
              <a:t>вагондардан</a:t>
            </a:r>
            <a:r>
              <a:rPr lang="ru-RU" dirty="0"/>
              <a:t> </a:t>
            </a:r>
            <a:r>
              <a:rPr lang="ru-RU" dirty="0" err="1"/>
              <a:t>жүктеме</a:t>
            </a:r>
            <a:r>
              <a:rPr lang="ru-RU" dirty="0"/>
              <a:t> </a:t>
            </a:r>
            <a:r>
              <a:rPr lang="ru-RU" dirty="0" err="1"/>
              <a:t>конвейеріне</a:t>
            </a:r>
            <a:r>
              <a:rPr lang="ru-RU" dirty="0"/>
              <a:t> </a:t>
            </a:r>
            <a:r>
              <a:rPr lang="ru-RU" dirty="0" err="1"/>
              <a:t>беріледі</a:t>
            </a:r>
            <a:r>
              <a:rPr lang="ru-RU" dirty="0"/>
              <a:t>, </a:t>
            </a:r>
            <a:r>
              <a:rPr lang="ru-RU" dirty="0" err="1"/>
              <a:t>пайдаланылған</a:t>
            </a:r>
            <a:r>
              <a:rPr lang="ru-RU" dirty="0"/>
              <a:t> </a:t>
            </a:r>
            <a:r>
              <a:rPr lang="ru-RU" dirty="0" err="1"/>
              <a:t>пештің</a:t>
            </a:r>
            <a:r>
              <a:rPr lang="ru-RU" dirty="0"/>
              <a:t> </a:t>
            </a:r>
            <a:r>
              <a:rPr lang="ru-RU" dirty="0" err="1"/>
              <a:t>газдарымен</a:t>
            </a:r>
            <a:r>
              <a:rPr lang="ru-RU" dirty="0"/>
              <a:t> </a:t>
            </a:r>
            <a:r>
              <a:rPr lang="ru-RU" dirty="0" err="1"/>
              <a:t>қызады</a:t>
            </a:r>
            <a:r>
              <a:rPr lang="ru-RU" dirty="0"/>
              <a:t>, оны ДСП-</a:t>
            </a:r>
            <a:r>
              <a:rPr lang="ru-RU" dirty="0" err="1"/>
              <a:t>ге</a:t>
            </a:r>
            <a:r>
              <a:rPr lang="ru-RU" dirty="0"/>
              <a:t> </a:t>
            </a:r>
            <a:r>
              <a:rPr lang="ru-RU" dirty="0" err="1"/>
              <a:t>тасымалдайды</a:t>
            </a:r>
            <a:r>
              <a:rPr lang="ru-RU" dirty="0"/>
              <a:t>. </a:t>
            </a:r>
            <a:r>
              <a:rPr lang="ru-RU" dirty="0" err="1"/>
              <a:t>Конвейердің</a:t>
            </a:r>
            <a:r>
              <a:rPr lang="ru-RU" dirty="0"/>
              <a:t> </a:t>
            </a:r>
            <a:r>
              <a:rPr lang="ru-RU" dirty="0" err="1"/>
              <a:t>үстінде</a:t>
            </a:r>
            <a:r>
              <a:rPr lang="ru-RU" dirty="0"/>
              <a:t> </a:t>
            </a:r>
            <a:r>
              <a:rPr lang="ru-RU" dirty="0" err="1"/>
              <a:t>орнатылған</a:t>
            </a:r>
            <a:r>
              <a:rPr lang="ru-RU" dirty="0"/>
              <a:t> </a:t>
            </a:r>
            <a:r>
              <a:rPr lang="ru-RU" dirty="0" err="1"/>
              <a:t>қосымша</a:t>
            </a:r>
            <a:r>
              <a:rPr lang="ru-RU" dirty="0"/>
              <a:t> </a:t>
            </a:r>
            <a:r>
              <a:rPr lang="ru-RU" dirty="0" err="1"/>
              <a:t>оттықтары</a:t>
            </a:r>
            <a:r>
              <a:rPr lang="ru-RU" dirty="0"/>
              <a:t> бар </a:t>
            </a:r>
            <a:r>
              <a:rPr lang="ru-RU" dirty="0" err="1"/>
              <a:t>технологияның</a:t>
            </a:r>
            <a:r>
              <a:rPr lang="ru-RU" dirty="0"/>
              <a:t> </a:t>
            </a:r>
            <a:r>
              <a:rPr lang="ru-RU" dirty="0" err="1"/>
              <a:t>нұсқасы</a:t>
            </a:r>
            <a:r>
              <a:rPr lang="ru-RU" dirty="0"/>
              <a:t> бар. </a:t>
            </a:r>
            <a:r>
              <a:rPr lang="ru-RU" dirty="0" err="1"/>
              <a:t>Процестің</a:t>
            </a:r>
            <a:r>
              <a:rPr lang="ru-RU" dirty="0"/>
              <a:t> </a:t>
            </a:r>
            <a:r>
              <a:rPr lang="ru-RU" dirty="0" err="1"/>
              <a:t>артықшылығы</a:t>
            </a:r>
            <a:r>
              <a:rPr lang="ru-RU" dirty="0"/>
              <a:t> </a:t>
            </a:r>
            <a:r>
              <a:rPr lang="ru-RU" dirty="0" err="1"/>
              <a:t>мынада</a:t>
            </a:r>
            <a:r>
              <a:rPr lang="ru-RU" dirty="0"/>
              <a:t>: </a:t>
            </a:r>
            <a:r>
              <a:rPr lang="ru-RU" dirty="0">
                <a:solidFill>
                  <a:srgbClr val="0070C0"/>
                </a:solidFill>
              </a:rPr>
              <a:t>металл </a:t>
            </a:r>
            <a:r>
              <a:rPr lang="ru-RU" dirty="0" err="1">
                <a:solidFill>
                  <a:srgbClr val="0070C0"/>
                </a:solidFill>
              </a:rPr>
              <a:t>сынықтарын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агломерациялаудың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қажеті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жоқ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тіпті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жоңқаларды</a:t>
            </a:r>
            <a:r>
              <a:rPr lang="ru-RU" dirty="0">
                <a:solidFill>
                  <a:srgbClr val="0070C0"/>
                </a:solidFill>
              </a:rPr>
              <a:t> да </a:t>
            </a:r>
            <a:r>
              <a:rPr lang="ru-RU" dirty="0" err="1">
                <a:solidFill>
                  <a:srgbClr val="0070C0"/>
                </a:solidFill>
              </a:rPr>
              <a:t>қолдануға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болады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dirty="0" err="1"/>
              <a:t>Қыздырылған</a:t>
            </a:r>
            <a:r>
              <a:rPr lang="ru-RU" dirty="0"/>
              <a:t> шихта ДСП-</a:t>
            </a:r>
            <a:r>
              <a:rPr lang="ru-RU" dirty="0" err="1"/>
              <a:t>ге</a:t>
            </a:r>
            <a:r>
              <a:rPr lang="ru-RU" dirty="0"/>
              <a:t> </a:t>
            </a:r>
            <a:r>
              <a:rPr lang="ru-RU" dirty="0" err="1"/>
              <a:t>құйылады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сұйық</a:t>
            </a:r>
            <a:r>
              <a:rPr lang="ru-RU" dirty="0"/>
              <a:t> метал </a:t>
            </a:r>
            <a:r>
              <a:rPr lang="ru-RU" dirty="0" err="1"/>
              <a:t>ваннасында</a:t>
            </a:r>
            <a:r>
              <a:rPr lang="ru-RU" dirty="0"/>
              <a:t> </a:t>
            </a:r>
            <a:r>
              <a:rPr lang="ru-RU" dirty="0" err="1"/>
              <a:t>балқытылады</a:t>
            </a:r>
            <a:r>
              <a:rPr lang="ru-RU" dirty="0"/>
              <a:t>. ДСП </a:t>
            </a:r>
            <a:r>
              <a:rPr lang="ru-RU" dirty="0" err="1"/>
              <a:t>шығатын</a:t>
            </a:r>
            <a:r>
              <a:rPr lang="ru-RU" dirty="0"/>
              <a:t> пеш </a:t>
            </a:r>
            <a:r>
              <a:rPr lang="ru-RU" dirty="0" err="1"/>
              <a:t>газдары</a:t>
            </a:r>
            <a:r>
              <a:rPr lang="ru-RU" dirty="0"/>
              <a:t> конвейер </a:t>
            </a:r>
            <a:r>
              <a:rPr lang="ru-RU" dirty="0" err="1"/>
              <a:t>бойымен</a:t>
            </a:r>
            <a:r>
              <a:rPr lang="ru-RU" dirty="0"/>
              <a:t> </a:t>
            </a:r>
            <a:r>
              <a:rPr lang="ru-RU" dirty="0" err="1"/>
              <a:t>қозғалатын</a:t>
            </a:r>
            <a:r>
              <a:rPr lang="ru-RU" dirty="0"/>
              <a:t> </a:t>
            </a:r>
            <a:r>
              <a:rPr lang="ru-RU" dirty="0" err="1"/>
              <a:t>шихтаны</a:t>
            </a:r>
            <a:r>
              <a:rPr lang="ru-RU" dirty="0"/>
              <a:t> </a:t>
            </a:r>
            <a:r>
              <a:rPr lang="ru-RU" dirty="0" err="1"/>
              <a:t>қыздырады</a:t>
            </a:r>
            <a:r>
              <a:rPr lang="ru-RU" dirty="0"/>
              <a:t>,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олар</a:t>
            </a:r>
            <a:r>
              <a:rPr lang="ru-RU" dirty="0"/>
              <a:t> газ </a:t>
            </a:r>
            <a:r>
              <a:rPr lang="ru-RU" dirty="0" err="1"/>
              <a:t>тазарту</a:t>
            </a:r>
            <a:r>
              <a:rPr lang="ru-RU" dirty="0"/>
              <a:t> </a:t>
            </a:r>
            <a:r>
              <a:rPr lang="ru-RU" dirty="0" err="1"/>
              <a:t>станциясына</a:t>
            </a:r>
            <a:r>
              <a:rPr lang="ru-RU" dirty="0"/>
              <a:t> </a:t>
            </a:r>
            <a:r>
              <a:rPr lang="ru-RU" dirty="0" err="1"/>
              <a:t>жіберіледі</a:t>
            </a:r>
            <a:r>
              <a:rPr lang="ru-RU" dirty="0"/>
              <a:t>.</a:t>
            </a:r>
          </a:p>
          <a:p>
            <a:r>
              <a:rPr lang="ru-RU" dirty="0" err="1"/>
              <a:t>Жүктеуден</a:t>
            </a:r>
            <a:r>
              <a:rPr lang="ru-RU" dirty="0"/>
              <a:t> </a:t>
            </a:r>
            <a:r>
              <a:rPr lang="ru-RU" dirty="0" err="1"/>
              <a:t>айырмашылығы</a:t>
            </a:r>
            <a:r>
              <a:rPr lang="ru-RU" dirty="0"/>
              <a:t>, </a:t>
            </a:r>
            <a:r>
              <a:rPr lang="ru-RU" dirty="0" err="1"/>
              <a:t>болат</a:t>
            </a:r>
            <a:r>
              <a:rPr lang="ru-RU" dirty="0"/>
              <a:t> </a:t>
            </a:r>
            <a:r>
              <a:rPr lang="ru-RU" dirty="0" err="1"/>
              <a:t>қорытпасы</a:t>
            </a:r>
            <a:r>
              <a:rPr lang="ru-RU" dirty="0"/>
              <a:t> </a:t>
            </a:r>
            <a:r>
              <a:rPr lang="ru-RU" dirty="0" err="1"/>
              <a:t>пештен</a:t>
            </a:r>
            <a:r>
              <a:rPr lang="ru-RU" dirty="0"/>
              <a:t> </a:t>
            </a:r>
            <a:r>
              <a:rPr lang="ru-RU" dirty="0" err="1"/>
              <a:t>мезгіл-мезгіл</a:t>
            </a:r>
            <a:r>
              <a:rPr lang="ru-RU" dirty="0"/>
              <a:t> </a:t>
            </a:r>
            <a:r>
              <a:rPr lang="ru-RU" dirty="0" err="1"/>
              <a:t>шығарылады</a:t>
            </a:r>
            <a:r>
              <a:rPr lang="ru-RU" dirty="0"/>
              <a:t>, ал </a:t>
            </a:r>
            <a:r>
              <a:rPr lang="ru-RU" dirty="0" err="1"/>
              <a:t>шлакты</a:t>
            </a:r>
            <a:r>
              <a:rPr lang="ru-RU" dirty="0"/>
              <a:t> </a:t>
            </a:r>
            <a:r>
              <a:rPr lang="ru-RU" dirty="0" err="1"/>
              <a:t>автоматты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инфрақызыл</a:t>
            </a:r>
            <a:r>
              <a:rPr lang="ru-RU" dirty="0"/>
              <a:t> датчик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</a:p>
          <a:p>
            <a:r>
              <a:rPr lang="ru-RU" dirty="0" err="1"/>
              <a:t>Сұйық</a:t>
            </a:r>
            <a:r>
              <a:rPr lang="ru-RU" dirty="0"/>
              <a:t> </a:t>
            </a:r>
            <a:r>
              <a:rPr lang="ru-RU" dirty="0" err="1"/>
              <a:t>темірді</a:t>
            </a:r>
            <a:r>
              <a:rPr lang="ru-RU" dirty="0"/>
              <a:t> де пешке </a:t>
            </a:r>
            <a:r>
              <a:rPr lang="ru-RU" dirty="0" err="1"/>
              <a:t>құюға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пештің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кеңістігіне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қапталған</a:t>
            </a:r>
            <a:r>
              <a:rPr lang="ru-RU" dirty="0"/>
              <a:t> </a:t>
            </a:r>
            <a:r>
              <a:rPr lang="ru-RU" dirty="0" err="1"/>
              <a:t>науа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үздіксіз</a:t>
            </a:r>
            <a:r>
              <a:rPr lang="ru-RU" dirty="0"/>
              <a:t> </a:t>
            </a:r>
            <a:r>
              <a:rPr lang="ru-RU" dirty="0" err="1"/>
              <a:t>беріледі</a:t>
            </a:r>
            <a:r>
              <a:rPr lang="ru-RU" dirty="0"/>
              <a:t>.</a:t>
            </a:r>
          </a:p>
          <a:p>
            <a:pPr algn="just"/>
            <a:endParaRPr lang="x-none" altLang="x-none" sz="800" dirty="0"/>
          </a:p>
        </p:txBody>
      </p:sp>
      <p:sp>
        <p:nvSpPr>
          <p:cNvPr id="54275" name="TextBox 4">
            <a:extLst>
              <a:ext uri="{FF2B5EF4-FFF2-40B4-BE49-F238E27FC236}">
                <a16:creationId xmlns:a16="http://schemas.microsoft.com/office/drawing/2014/main" id="{6D0689D6-0BC6-A241-AA94-8436C31C8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7993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x-none" altLang="x-none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ru-RU" sz="2400" b="1" dirty="0" err="1">
                <a:solidFill>
                  <a:srgbClr val="0070C0"/>
                </a:solidFill>
              </a:rPr>
              <a:t>Болатты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өндірудің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инновациялық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технологиясы</a:t>
            </a:r>
            <a:r>
              <a:rPr lang="ru-RU" sz="2400" b="1" dirty="0">
                <a:solidFill>
                  <a:srgbClr val="0070C0"/>
                </a:solidFill>
              </a:rPr>
              <a:t> - </a:t>
            </a:r>
            <a:r>
              <a:rPr lang="ru-RU" sz="2400" b="1" i="1" dirty="0" err="1">
                <a:solidFill>
                  <a:srgbClr val="0070C0"/>
                </a:solidFill>
              </a:rPr>
              <a:t>Consteel</a:t>
            </a:r>
            <a:r>
              <a:rPr lang="ru-RU" sz="2400" b="1" dirty="0">
                <a:solidFill>
                  <a:srgbClr val="0070C0"/>
                </a:solidFill>
              </a:rPr>
              <a:t> </a:t>
            </a:r>
            <a:r>
              <a:rPr lang="ru-RU" sz="2400" b="1" dirty="0" err="1">
                <a:solidFill>
                  <a:srgbClr val="0070C0"/>
                </a:solidFill>
              </a:rPr>
              <a:t>процесі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Номер слайда 1">
            <a:extLst>
              <a:ext uri="{FF2B5EF4-FFF2-40B4-BE49-F238E27FC236}">
                <a16:creationId xmlns:a16="http://schemas.microsoft.com/office/drawing/2014/main" id="{949CDF0D-B04F-DE4B-AF97-85FFD677C3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7BB599-94E1-3F45-84D6-263D501DC68B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ru-RU" altLang="x-none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290E9-9151-AF4C-916C-FDF16D5843D3}"/>
              </a:ext>
            </a:extLst>
          </p:cNvPr>
          <p:cNvSpPr txBox="1"/>
          <p:nvPr/>
        </p:nvSpPr>
        <p:spPr>
          <a:xfrm>
            <a:off x="250825" y="1196975"/>
            <a:ext cx="8569325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ru-RU" sz="2000" i="1" dirty="0" err="1"/>
              <a:t>Consteel</a:t>
            </a:r>
            <a:r>
              <a:rPr lang="ru-RU" sz="2000" i="1" dirty="0"/>
              <a:t> </a:t>
            </a:r>
            <a:r>
              <a:rPr lang="ru-RU" sz="2000" i="1" dirty="0" err="1"/>
              <a:t>технологиясының</a:t>
            </a:r>
            <a:r>
              <a:rPr lang="ru-RU" sz="2000" i="1" dirty="0"/>
              <a:t> </a:t>
            </a:r>
            <a:r>
              <a:rPr lang="ru-RU" sz="2000" i="1" dirty="0" err="1"/>
              <a:t>артықшылықтары</a:t>
            </a:r>
            <a:r>
              <a:rPr lang="ru-RU" sz="2000" i="1" dirty="0"/>
              <a:t>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ru-RU" sz="2000" i="1" dirty="0" err="1"/>
              <a:t>электр</a:t>
            </a:r>
            <a:r>
              <a:rPr lang="ru-RU" sz="2000" i="1" dirty="0"/>
              <a:t> </a:t>
            </a:r>
            <a:r>
              <a:rPr lang="ru-RU" sz="2000" i="1" dirty="0" err="1"/>
              <a:t>қуатын</a:t>
            </a:r>
            <a:r>
              <a:rPr lang="ru-RU" sz="2000" i="1" dirty="0"/>
              <a:t> </a:t>
            </a:r>
            <a:r>
              <a:rPr lang="ru-RU" sz="2000" i="1" dirty="0" err="1"/>
              <a:t>тұтынуды</a:t>
            </a:r>
            <a:r>
              <a:rPr lang="ru-RU" sz="2000" i="1" dirty="0"/>
              <a:t> 80 ... 120 кВт · </a:t>
            </a:r>
            <a:r>
              <a:rPr lang="ru-RU" sz="2000" i="1" dirty="0" err="1"/>
              <a:t>сағ</a:t>
            </a:r>
            <a:r>
              <a:rPr lang="ru-RU" sz="2000" i="1" dirty="0"/>
              <a:t> /т-</a:t>
            </a:r>
            <a:r>
              <a:rPr lang="ru-RU" sz="2000" i="1" dirty="0" err="1"/>
              <a:t>ға</a:t>
            </a:r>
            <a:r>
              <a:rPr lang="ru-RU" sz="2000" i="1" dirty="0"/>
              <a:t>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ru-RU" sz="2000" i="1" dirty="0" err="1"/>
              <a:t>электродтарды</a:t>
            </a:r>
            <a:r>
              <a:rPr lang="ru-RU" sz="2000" i="1" dirty="0"/>
              <a:t> </a:t>
            </a:r>
            <a:r>
              <a:rPr lang="ru-RU" sz="2000" i="1" dirty="0" err="1"/>
              <a:t>процестің</a:t>
            </a:r>
            <a:r>
              <a:rPr lang="ru-RU" sz="2000" i="1" dirty="0"/>
              <a:t> </a:t>
            </a:r>
            <a:r>
              <a:rPr lang="ru-RU" sz="2000" i="1" dirty="0" err="1"/>
              <a:t>тұрақтылығын</a:t>
            </a:r>
            <a:r>
              <a:rPr lang="ru-RU" sz="2000" i="1" dirty="0"/>
              <a:t> </a:t>
            </a:r>
            <a:r>
              <a:rPr lang="ru-RU" sz="2000" i="1" dirty="0" err="1"/>
              <a:t>арттыру</a:t>
            </a:r>
            <a:r>
              <a:rPr lang="ru-RU" sz="2000" i="1" dirty="0"/>
              <a:t>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ru-RU" sz="2000" i="1" dirty="0" err="1"/>
              <a:t>шихтаны</a:t>
            </a:r>
            <a:r>
              <a:rPr lang="ru-RU" sz="2000" i="1" dirty="0"/>
              <a:t> </a:t>
            </a:r>
            <a:r>
              <a:rPr lang="ru-RU" sz="2000" i="1" dirty="0" err="1"/>
              <a:t>қыздыру</a:t>
            </a:r>
            <a:r>
              <a:rPr lang="ru-RU" sz="2000" i="1" dirty="0"/>
              <a:t> </a:t>
            </a:r>
            <a:r>
              <a:rPr lang="ru-RU" sz="2000" i="1" dirty="0" err="1"/>
              <a:t>арқылы</a:t>
            </a:r>
            <a:r>
              <a:rPr lang="ru-RU" sz="2000" i="1" dirty="0"/>
              <a:t> </a:t>
            </a:r>
            <a:r>
              <a:rPr lang="ru-RU" sz="2000" i="1" dirty="0" err="1"/>
              <a:t>азайту</a:t>
            </a:r>
            <a:r>
              <a:rPr lang="ru-RU" sz="2000" i="1" dirty="0"/>
              <a:t>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ru-RU" sz="2000" i="1" dirty="0" err="1"/>
              <a:t>процестің</a:t>
            </a:r>
            <a:r>
              <a:rPr lang="ru-RU" sz="2000" i="1" dirty="0"/>
              <a:t> </a:t>
            </a:r>
            <a:r>
              <a:rPr lang="ru-RU" sz="2000" i="1" dirty="0" err="1"/>
              <a:t>үздіксіздігі</a:t>
            </a:r>
            <a:r>
              <a:rPr lang="ru-RU" sz="2000" i="1" dirty="0"/>
              <a:t> </a:t>
            </a:r>
            <a:r>
              <a:rPr lang="ru-RU" sz="2000" i="1" dirty="0" err="1"/>
              <a:t>есебінен</a:t>
            </a:r>
            <a:r>
              <a:rPr lang="ru-RU" sz="2000" i="1" dirty="0"/>
              <a:t> </a:t>
            </a:r>
            <a:r>
              <a:rPr lang="ru-RU" sz="2000" i="1" dirty="0" err="1"/>
              <a:t>пештің</a:t>
            </a:r>
            <a:r>
              <a:rPr lang="ru-RU" sz="2000" i="1" dirty="0"/>
              <a:t> </a:t>
            </a:r>
            <a:r>
              <a:rPr lang="ru-RU" sz="2000" i="1" dirty="0" err="1"/>
              <a:t>өнімділігін</a:t>
            </a:r>
            <a:r>
              <a:rPr lang="ru-RU" sz="2000" i="1" dirty="0"/>
              <a:t> </a:t>
            </a:r>
            <a:r>
              <a:rPr lang="ru-RU" sz="2000" i="1" dirty="0" err="1"/>
              <a:t>арттыру</a:t>
            </a:r>
            <a:r>
              <a:rPr lang="ru-RU" sz="2000" i="1" dirty="0"/>
              <a:t>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ru-RU" sz="2000" i="1" dirty="0" err="1"/>
              <a:t>шлактардың</a:t>
            </a:r>
            <a:r>
              <a:rPr lang="ru-RU" sz="2000" i="1" dirty="0"/>
              <a:t> </a:t>
            </a:r>
            <a:r>
              <a:rPr lang="ru-RU" sz="2000" i="1" dirty="0" err="1"/>
              <a:t>түзілуіне</a:t>
            </a:r>
            <a:r>
              <a:rPr lang="ru-RU" sz="2000" i="1" dirty="0"/>
              <a:t> </a:t>
            </a:r>
            <a:r>
              <a:rPr lang="ru-RU" sz="2000" i="1" dirty="0" err="1"/>
              <a:t>жақсы</a:t>
            </a:r>
            <a:r>
              <a:rPr lang="ru-RU" sz="2000" i="1" dirty="0"/>
              <a:t> </a:t>
            </a:r>
            <a:r>
              <a:rPr lang="ru-RU" sz="2000" i="1" dirty="0" err="1"/>
              <a:t>жағдайлар</a:t>
            </a:r>
            <a:r>
              <a:rPr lang="ru-RU" sz="2000" i="1" dirty="0"/>
              <a:t>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ru-RU" sz="2000" i="1" dirty="0" err="1"/>
              <a:t>пеште</a:t>
            </a:r>
            <a:r>
              <a:rPr lang="ru-RU" sz="2000" i="1" dirty="0"/>
              <a:t> </a:t>
            </a:r>
            <a:r>
              <a:rPr lang="ru-RU" sz="2000" i="1" dirty="0" err="1"/>
              <a:t>қолайлы</a:t>
            </a:r>
            <a:r>
              <a:rPr lang="ru-RU" sz="2000" i="1" dirty="0"/>
              <a:t> атмосфера.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ru-RU" sz="2000" i="1" dirty="0" err="1"/>
              <a:t>пештің</a:t>
            </a:r>
            <a:r>
              <a:rPr lang="ru-RU" sz="2000" i="1" dirty="0"/>
              <a:t> </a:t>
            </a:r>
            <a:r>
              <a:rPr lang="ru-RU" sz="2000" i="1" dirty="0" err="1"/>
              <a:t>қаптамасының</a:t>
            </a:r>
            <a:r>
              <a:rPr lang="ru-RU" sz="2000" i="1" dirty="0"/>
              <a:t> </a:t>
            </a:r>
            <a:r>
              <a:rPr lang="ru-RU" sz="2000" i="1" dirty="0" err="1"/>
              <a:t>тұрақтылығының</a:t>
            </a:r>
            <a:r>
              <a:rPr lang="ru-RU" sz="2000" i="1" dirty="0"/>
              <a:t> </a:t>
            </a:r>
            <a:r>
              <a:rPr lang="ru-RU" sz="2000" i="1" dirty="0" err="1"/>
              <a:t>артуы</a:t>
            </a:r>
            <a:r>
              <a:rPr lang="ru-RU" sz="2000" i="1" dirty="0"/>
              <a:t>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ru-RU" sz="2000" i="1" dirty="0"/>
              <a:t>логистика, персонал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ru-RU" sz="2000" i="1" dirty="0" err="1"/>
              <a:t>қалдықтарды</a:t>
            </a:r>
            <a:r>
              <a:rPr lang="ru-RU" sz="2000" i="1" dirty="0"/>
              <a:t> </a:t>
            </a:r>
            <a:r>
              <a:rPr lang="ru-RU" sz="2000" i="1" dirty="0" err="1"/>
              <a:t>өңдеу</a:t>
            </a:r>
            <a:r>
              <a:rPr lang="ru-RU" sz="2000" i="1" dirty="0"/>
              <a:t> </a:t>
            </a:r>
            <a:r>
              <a:rPr lang="ru-RU" sz="2000" i="1" dirty="0" err="1"/>
              <a:t>шығындарының</a:t>
            </a:r>
            <a:r>
              <a:rPr lang="ru-RU" sz="2000" i="1" dirty="0"/>
              <a:t> 40% -дан </a:t>
            </a:r>
            <a:r>
              <a:rPr lang="ru-RU" sz="2000" i="1" dirty="0" err="1"/>
              <a:t>астам</a:t>
            </a:r>
            <a:r>
              <a:rPr lang="ru-RU" sz="2000" i="1" dirty="0"/>
              <a:t> </a:t>
            </a:r>
            <a:r>
              <a:rPr lang="ru-RU" sz="2000" i="1" dirty="0" err="1"/>
              <a:t>төмендеуі</a:t>
            </a:r>
            <a:r>
              <a:rPr lang="ru-RU" sz="2000" i="1" dirty="0"/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ru-RU" sz="2000" i="1" dirty="0" err="1"/>
              <a:t>шлактағы</a:t>
            </a:r>
            <a:r>
              <a:rPr lang="ru-RU" sz="2000" i="1" dirty="0"/>
              <a:t> аз </a:t>
            </a:r>
            <a:r>
              <a:rPr lang="ru-RU" sz="2000" i="1" dirty="0" err="1"/>
              <a:t>FeO</a:t>
            </a:r>
            <a:r>
              <a:rPr lang="ru-RU" sz="2000" i="1" dirty="0"/>
              <a:t> </a:t>
            </a:r>
            <a:r>
              <a:rPr lang="ru-RU" sz="2000" i="1" dirty="0" err="1"/>
              <a:t>мөлшері</a:t>
            </a:r>
            <a:r>
              <a:rPr lang="ru-RU" sz="2000" i="1" dirty="0"/>
              <a:t>, </a:t>
            </a:r>
            <a:r>
              <a:rPr lang="ru-RU" sz="2000" i="1" dirty="0" err="1"/>
              <a:t>болаттағы</a:t>
            </a:r>
            <a:r>
              <a:rPr lang="ru-RU" sz="2000" i="1" dirty="0"/>
              <a:t> азот, фосфор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ru-RU" sz="2000" i="1" dirty="0" err="1"/>
              <a:t>сутегі</a:t>
            </a:r>
            <a:r>
              <a:rPr lang="ru-RU" sz="2000" i="1" dirty="0"/>
              <a:t> </a:t>
            </a:r>
            <a:r>
              <a:rPr lang="ru-RU" sz="2000" i="1" dirty="0" err="1"/>
              <a:t>үлесінің</a:t>
            </a:r>
            <a:r>
              <a:rPr lang="ru-RU" sz="2000" i="1" dirty="0"/>
              <a:t> аз </a:t>
            </a:r>
            <a:r>
              <a:rPr lang="ru-RU" sz="2000" i="1" dirty="0" err="1"/>
              <a:t>болуы</a:t>
            </a:r>
            <a:r>
              <a:rPr lang="ru-RU" sz="2000" i="1" dirty="0"/>
              <a:t>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ru-RU" sz="2000" i="1" dirty="0"/>
              <a:t>шу </a:t>
            </a:r>
            <a:r>
              <a:rPr lang="ru-RU" sz="2000" i="1" dirty="0" err="1"/>
              <a:t>деңгейінің</a:t>
            </a:r>
            <a:r>
              <a:rPr lang="ru-RU" sz="2000" i="1" dirty="0"/>
              <a:t> </a:t>
            </a:r>
            <a:r>
              <a:rPr lang="ru-RU" sz="2000" i="1" dirty="0" err="1"/>
              <a:t>төмендеуі</a:t>
            </a:r>
            <a:r>
              <a:rPr lang="ru-RU" sz="2000" i="1" dirty="0"/>
              <a:t>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ru-RU" sz="2000" i="1" dirty="0" err="1"/>
              <a:t>өндірістің</a:t>
            </a:r>
            <a:r>
              <a:rPr lang="ru-RU" sz="2000" i="1" dirty="0"/>
              <a:t> </a:t>
            </a:r>
            <a:r>
              <a:rPr lang="ru-RU" sz="2000" i="1" dirty="0" err="1"/>
              <a:t>экологиялық</a:t>
            </a:r>
            <a:r>
              <a:rPr lang="ru-RU" sz="2000" i="1" dirty="0"/>
              <a:t> </a:t>
            </a:r>
            <a:r>
              <a:rPr lang="ru-RU" sz="2000" i="1" dirty="0" err="1"/>
              <a:t>тазалығының</a:t>
            </a:r>
            <a:r>
              <a:rPr lang="ru-RU" sz="2000" i="1" dirty="0"/>
              <a:t> </a:t>
            </a:r>
            <a:r>
              <a:rPr lang="ru-RU" sz="2000" i="1" dirty="0" err="1"/>
              <a:t>жақсаруы</a:t>
            </a:r>
            <a:r>
              <a:rPr lang="ru-RU" sz="2000" i="1" dirty="0"/>
              <a:t>.</a:t>
            </a:r>
            <a:endParaRPr lang="x-none" sz="2000" i="1" dirty="0"/>
          </a:p>
        </p:txBody>
      </p:sp>
      <p:sp>
        <p:nvSpPr>
          <p:cNvPr id="55299" name="TextBox 4">
            <a:extLst>
              <a:ext uri="{FF2B5EF4-FFF2-40B4-BE49-F238E27FC236}">
                <a16:creationId xmlns:a16="http://schemas.microsoft.com/office/drawing/2014/main" id="{E8F5F9DF-A0BF-814E-B059-1B6D9FB24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79930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x-none" altLang="x-none" sz="2400" b="1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ru-RU" sz="2400" b="1" dirty="0" err="1"/>
              <a:t>Болатты</a:t>
            </a:r>
            <a:r>
              <a:rPr lang="ru-RU" sz="2400" b="1" dirty="0"/>
              <a:t> </a:t>
            </a:r>
            <a:r>
              <a:rPr lang="ru-RU" sz="2400" b="1" dirty="0" err="1"/>
              <a:t>өндірудің</a:t>
            </a:r>
            <a:r>
              <a:rPr lang="ru-RU" sz="2400" b="1" dirty="0"/>
              <a:t> </a:t>
            </a:r>
            <a:r>
              <a:rPr lang="ru-RU" sz="2400" b="1" dirty="0" err="1"/>
              <a:t>инновациялық</a:t>
            </a:r>
            <a:r>
              <a:rPr lang="ru-RU" sz="2400" b="1" dirty="0"/>
              <a:t> </a:t>
            </a:r>
            <a:r>
              <a:rPr lang="ru-RU" sz="2400" b="1" dirty="0" err="1"/>
              <a:t>технологиясы</a:t>
            </a:r>
            <a:r>
              <a:rPr lang="ru-RU" sz="2400" b="1" dirty="0"/>
              <a:t> - </a:t>
            </a:r>
            <a:r>
              <a:rPr lang="ru-RU" sz="2400" b="1" i="1" dirty="0" err="1"/>
              <a:t>Consteel</a:t>
            </a:r>
            <a:r>
              <a:rPr lang="ru-RU" sz="2400" b="1" dirty="0"/>
              <a:t> </a:t>
            </a:r>
            <a:r>
              <a:rPr lang="ru-RU" sz="2400" b="1" dirty="0" err="1"/>
              <a:t>процесі</a:t>
            </a:r>
            <a:endParaRPr lang="ru-RU" sz="2400" dirty="0"/>
          </a:p>
          <a:p>
            <a:endParaRPr lang="x-none" altLang="x-non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pPr lvl="0" algn="just">
              <a:lnSpc>
                <a:spcPct val="90000"/>
              </a:lnSpc>
              <a:buNone/>
            </a:pPr>
            <a:r>
              <a:rPr lang="kk-KZ" altLang="ru-RU" sz="2400" u="sng" dirty="0">
                <a:solidFill>
                  <a:srgbClr val="C00000"/>
                </a:solidFill>
              </a:rPr>
              <a:t>Оттекті-конвертерлік  әдіспен кез-келген құрамдағы шойын өңделе алады</a:t>
            </a:r>
            <a:r>
              <a:rPr lang="kk-KZ" altLang="ru-RU" sz="2400" dirty="0">
                <a:solidFill>
                  <a:srgbClr val="000000"/>
                </a:solidFill>
              </a:rPr>
              <a:t>, дегенмен келесі құрамдағы қоспа </a:t>
            </a:r>
            <a:r>
              <a:rPr lang="kk-KZ" altLang="ru-RU" sz="2400" i="1" u="sng" dirty="0">
                <a:solidFill>
                  <a:srgbClr val="000000"/>
                </a:solidFill>
              </a:rPr>
              <a:t>ең тиімдісі </a:t>
            </a:r>
            <a:r>
              <a:rPr lang="kk-KZ" altLang="ru-RU" sz="2400" dirty="0">
                <a:solidFill>
                  <a:srgbClr val="000000"/>
                </a:solidFill>
              </a:rPr>
              <a:t>болады: </a:t>
            </a:r>
            <a:r>
              <a:rPr lang="kk-KZ" altLang="ru-RU" sz="2400" i="1" u="sng" dirty="0">
                <a:solidFill>
                  <a:srgbClr val="000000"/>
                </a:solidFill>
              </a:rPr>
              <a:t>3,7-4,4 % С; 0,3-1,7 % Si; 0,4-2,5 % Мn; 0,3 % Р; 0,03-0,08 % S</a:t>
            </a:r>
            <a:r>
              <a:rPr lang="kk-KZ" altLang="ru-RU" sz="2400" dirty="0">
                <a:solidFill>
                  <a:srgbClr val="000000"/>
                </a:solidFill>
              </a:rPr>
              <a:t>. </a:t>
            </a:r>
          </a:p>
          <a:p>
            <a:pPr lvl="0" algn="just">
              <a:lnSpc>
                <a:spcPct val="90000"/>
              </a:lnSpc>
              <a:buNone/>
            </a:pPr>
            <a:r>
              <a:rPr lang="kk-KZ" altLang="ru-RU" sz="2400" dirty="0">
                <a:solidFill>
                  <a:srgbClr val="000000"/>
                </a:solidFill>
              </a:rPr>
              <a:t>Құрамында 0,2-0,3 % фос­фор болатын шойынды аралық </a:t>
            </a:r>
            <a:r>
              <a:rPr lang="kk-KZ" altLang="ru-RU" sz="2400" dirty="0" err="1">
                <a:solidFill>
                  <a:srgbClr val="000000"/>
                </a:solidFill>
              </a:rPr>
              <a:t>төгіндімен</a:t>
            </a:r>
            <a:r>
              <a:rPr lang="kk-KZ" altLang="ru-RU" sz="2400" dirty="0">
                <a:solidFill>
                  <a:srgbClr val="000000"/>
                </a:solidFill>
              </a:rPr>
              <a:t> және жаңа </a:t>
            </a:r>
            <a:r>
              <a:rPr lang="kk-KZ" altLang="ru-RU" sz="2400" dirty="0" err="1">
                <a:solidFill>
                  <a:srgbClr val="000000"/>
                </a:solidFill>
              </a:rPr>
              <a:t>шлакды</a:t>
            </a:r>
            <a:r>
              <a:rPr lang="kk-KZ" altLang="ru-RU" sz="2400" dirty="0">
                <a:solidFill>
                  <a:srgbClr val="000000"/>
                </a:solidFill>
              </a:rPr>
              <a:t> келтірумен үрлейді. </a:t>
            </a:r>
          </a:p>
          <a:p>
            <a:pPr lvl="0" algn="just">
              <a:lnSpc>
                <a:spcPct val="90000"/>
              </a:lnSpc>
              <a:buNone/>
            </a:pPr>
            <a:r>
              <a:rPr lang="kk-KZ" altLang="ru-RU" sz="2400" dirty="0">
                <a:solidFill>
                  <a:srgbClr val="000000"/>
                </a:solidFill>
              </a:rPr>
              <a:t>Қосылатын </a:t>
            </a:r>
            <a:r>
              <a:rPr lang="kk-KZ" altLang="ru-RU" sz="2400" dirty="0" err="1">
                <a:solidFill>
                  <a:srgbClr val="000000"/>
                </a:solidFill>
              </a:rPr>
              <a:t>скраптың</a:t>
            </a:r>
            <a:r>
              <a:rPr lang="kk-KZ" altLang="ru-RU" sz="2400" dirty="0">
                <a:solidFill>
                  <a:srgbClr val="000000"/>
                </a:solidFill>
              </a:rPr>
              <a:t> мөлшері шойындағы кремний мен марганецтің мөлшерімен және оның температурасымен анықталады; ол шойын массасының 25-30 % жетеді. </a:t>
            </a:r>
          </a:p>
          <a:p>
            <a:pPr lvl="0" algn="just">
              <a:lnSpc>
                <a:spcPct val="90000"/>
              </a:lnSpc>
              <a:buNone/>
            </a:pPr>
            <a:r>
              <a:rPr lang="kk-KZ" altLang="ru-RU" sz="2400" dirty="0">
                <a:solidFill>
                  <a:srgbClr val="C00000"/>
                </a:solidFill>
              </a:rPr>
              <a:t>Суытқыш ретінде </a:t>
            </a:r>
            <a:r>
              <a:rPr lang="kk-KZ" altLang="ru-RU" sz="2400" dirty="0">
                <a:solidFill>
                  <a:srgbClr val="000000"/>
                </a:solidFill>
              </a:rPr>
              <a:t>қолданылатын </a:t>
            </a:r>
            <a:r>
              <a:rPr lang="kk-KZ" altLang="ru-RU" sz="2400" dirty="0">
                <a:solidFill>
                  <a:srgbClr val="C00000"/>
                </a:solidFill>
              </a:rPr>
              <a:t>темір кені</a:t>
            </a:r>
            <a:r>
              <a:rPr lang="kk-KZ" altLang="ru-RU" sz="2400" dirty="0">
                <a:solidFill>
                  <a:srgbClr val="000000"/>
                </a:solidFill>
              </a:rPr>
              <a:t>нің құрамында Si02 8 </a:t>
            </a:r>
            <a:r>
              <a:rPr lang="kk-KZ" altLang="ru-RU" sz="2400" dirty="0" err="1">
                <a:solidFill>
                  <a:srgbClr val="000000"/>
                </a:solidFill>
              </a:rPr>
              <a:t>%-дан</a:t>
            </a:r>
            <a:r>
              <a:rPr lang="kk-KZ" altLang="ru-RU" sz="2400" dirty="0">
                <a:solidFill>
                  <a:srgbClr val="000000"/>
                </a:solidFill>
              </a:rPr>
              <a:t> аспауы керек. </a:t>
            </a:r>
          </a:p>
          <a:p>
            <a:pPr lvl="0" algn="just">
              <a:lnSpc>
                <a:spcPct val="90000"/>
              </a:lnSpc>
              <a:buNone/>
            </a:pPr>
            <a:r>
              <a:rPr lang="kk-KZ" altLang="ru-RU" sz="2400" dirty="0">
                <a:solidFill>
                  <a:srgbClr val="000000"/>
                </a:solidFill>
              </a:rPr>
              <a:t>Әктің шығыны металдық </a:t>
            </a:r>
            <a:r>
              <a:rPr lang="kk-KZ" altLang="ru-RU" sz="2400" dirty="0" err="1">
                <a:solidFill>
                  <a:srgbClr val="000000"/>
                </a:solidFill>
              </a:rPr>
              <a:t>шикіқұрам</a:t>
            </a:r>
            <a:r>
              <a:rPr lang="kk-KZ" altLang="ru-RU" sz="2400" dirty="0">
                <a:solidFill>
                  <a:srgbClr val="000000"/>
                </a:solidFill>
              </a:rPr>
              <a:t> массасының 9 % дейінгі мөлшерін құрайды. </a:t>
            </a:r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70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Номер слайда 1">
            <a:extLst>
              <a:ext uri="{FF2B5EF4-FFF2-40B4-BE49-F238E27FC236}">
                <a16:creationId xmlns:a16="http://schemas.microsoft.com/office/drawing/2014/main" id="{07D9DC6C-2792-5544-ADF0-CF02AD524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295499-5916-DD48-8053-CF517B71D211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ru-RU" altLang="x-none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B2AEA-59CC-124E-BB75-82C71D881BFD}"/>
              </a:ext>
            </a:extLst>
          </p:cNvPr>
          <p:cNvSpPr txBox="1"/>
          <p:nvPr/>
        </p:nvSpPr>
        <p:spPr>
          <a:xfrm>
            <a:off x="395288" y="692150"/>
            <a:ext cx="8640762" cy="52322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x-none" i="1" dirty="0"/>
          </a:p>
          <a:p>
            <a:pPr algn="just" eaLnBrk="1" hangingPunct="1">
              <a:defRPr/>
            </a:pPr>
            <a:r>
              <a:rPr lang="ru-RU" sz="2800" b="1" i="1" dirty="0" err="1">
                <a:solidFill>
                  <a:srgbClr val="C00000"/>
                </a:solidFill>
              </a:rPr>
              <a:t>Бақылау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сұрақтары</a:t>
            </a:r>
            <a:r>
              <a:rPr lang="ru-RU" sz="2800" b="1" i="1" dirty="0">
                <a:solidFill>
                  <a:srgbClr val="C00000"/>
                </a:solidFill>
              </a:rPr>
              <a:t>:</a:t>
            </a:r>
          </a:p>
          <a:p>
            <a:pPr algn="just" eaLnBrk="1" hangingPunct="1">
              <a:defRPr/>
            </a:pPr>
            <a:endParaRPr lang="x-none" sz="2800" i="1" dirty="0">
              <a:solidFill>
                <a:srgbClr val="C00000"/>
              </a:solidFill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ru-RU" sz="2000" i="1" dirty="0" err="1"/>
              <a:t>Оттегі</a:t>
            </a:r>
            <a:r>
              <a:rPr lang="ru-RU" sz="2000" i="1" dirty="0"/>
              <a:t> </a:t>
            </a:r>
            <a:r>
              <a:rPr lang="ru-RU" sz="2000" i="1" dirty="0" err="1"/>
              <a:t>конвертері</a:t>
            </a:r>
            <a:r>
              <a:rPr lang="ru-RU" sz="2000" i="1" dirty="0"/>
              <a:t> мен мартен </a:t>
            </a:r>
            <a:r>
              <a:rPr lang="ru-RU" sz="2000" i="1" dirty="0" err="1"/>
              <a:t>әдістері</a:t>
            </a:r>
            <a:r>
              <a:rPr lang="ru-RU" sz="2000" i="1" dirty="0"/>
              <a:t> </a:t>
            </a:r>
            <a:r>
              <a:rPr lang="ru-RU" sz="2000" i="1" dirty="0" err="1"/>
              <a:t>арасындағы</a:t>
            </a:r>
            <a:r>
              <a:rPr lang="ru-RU" sz="2000" i="1" dirty="0"/>
              <a:t> </a:t>
            </a:r>
            <a:r>
              <a:rPr lang="ru-RU" sz="2000" i="1" dirty="0" err="1"/>
              <a:t>түбегейлі</a:t>
            </a:r>
            <a:r>
              <a:rPr lang="ru-RU" sz="2000" i="1" dirty="0"/>
              <a:t> </a:t>
            </a:r>
            <a:r>
              <a:rPr lang="ru-RU" sz="2000" i="1" dirty="0" err="1"/>
              <a:t>айырмашылық</a:t>
            </a:r>
            <a:r>
              <a:rPr lang="ru-RU" sz="2000" i="1" dirty="0"/>
              <a:t> </a:t>
            </a:r>
            <a:r>
              <a:rPr lang="ru-RU" sz="2000" i="1" dirty="0" err="1"/>
              <a:t>неде</a:t>
            </a:r>
            <a:r>
              <a:rPr lang="ru-RU" sz="2000" i="1" dirty="0"/>
              <a:t>?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i="1" dirty="0"/>
              <a:t>Мартен </a:t>
            </a:r>
            <a:r>
              <a:rPr lang="ru-RU" sz="2000" i="1" dirty="0" err="1"/>
              <a:t>пешінде</a:t>
            </a:r>
            <a:r>
              <a:rPr lang="ru-RU" sz="2000" i="1" dirty="0"/>
              <a:t> </a:t>
            </a:r>
            <a:r>
              <a:rPr lang="ru-RU" sz="2000" i="1" dirty="0" err="1"/>
              <a:t>болат</a:t>
            </a:r>
            <a:r>
              <a:rPr lang="ru-RU" sz="2000" i="1" dirty="0"/>
              <a:t> </a:t>
            </a:r>
            <a:r>
              <a:rPr lang="ru-RU" sz="2000" i="1" dirty="0" err="1"/>
              <a:t>құю</a:t>
            </a:r>
            <a:r>
              <a:rPr lang="ru-RU" sz="2000" i="1" dirty="0"/>
              <a:t> </a:t>
            </a:r>
            <a:r>
              <a:rPr lang="ru-RU" sz="2000" i="1" dirty="0" err="1"/>
              <a:t>туралы</a:t>
            </a:r>
            <a:r>
              <a:rPr lang="ru-RU" sz="2000" i="1" dirty="0"/>
              <a:t> </a:t>
            </a:r>
            <a:r>
              <a:rPr lang="ru-RU" sz="2000" i="1" dirty="0" err="1"/>
              <a:t>айтыңыз</a:t>
            </a:r>
            <a:r>
              <a:rPr lang="ru-RU" sz="2000" i="1" dirty="0"/>
              <a:t>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i="1" dirty="0"/>
              <a:t>Мартен </a:t>
            </a:r>
            <a:r>
              <a:rPr lang="ru-RU" sz="2000" i="1" dirty="0" err="1"/>
              <a:t>пешінің</a:t>
            </a:r>
            <a:r>
              <a:rPr lang="ru-RU" sz="2000" i="1" dirty="0"/>
              <a:t> дизайны.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i="1" dirty="0"/>
              <a:t>Мартен </a:t>
            </a:r>
            <a:r>
              <a:rPr lang="ru-RU" sz="2000" i="1" dirty="0" err="1"/>
              <a:t>процесінің</a:t>
            </a:r>
            <a:r>
              <a:rPr lang="ru-RU" sz="2000" i="1" dirty="0"/>
              <a:t> </a:t>
            </a:r>
            <a:r>
              <a:rPr lang="ru-RU" sz="2000" i="1" dirty="0" err="1"/>
              <a:t>түрлері</a:t>
            </a:r>
            <a:r>
              <a:rPr lang="ru-RU" sz="2000" i="1" dirty="0"/>
              <a:t>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i="1" dirty="0"/>
              <a:t>Мартен </a:t>
            </a:r>
            <a:r>
              <a:rPr lang="ru-RU" sz="2000" i="1" dirty="0" err="1"/>
              <a:t>пешінде</a:t>
            </a:r>
            <a:r>
              <a:rPr lang="ru-RU" sz="2000" i="1" dirty="0"/>
              <a:t> </a:t>
            </a:r>
            <a:r>
              <a:rPr lang="ru-RU" sz="2000" i="1" dirty="0" err="1"/>
              <a:t>жүретін</a:t>
            </a:r>
            <a:r>
              <a:rPr lang="ru-RU" sz="2000" i="1" dirty="0"/>
              <a:t> </a:t>
            </a:r>
            <a:r>
              <a:rPr lang="ru-RU" sz="2000" i="1" dirty="0" err="1"/>
              <a:t>тотығу-тотықсыздану</a:t>
            </a:r>
            <a:r>
              <a:rPr lang="ru-RU" sz="2000" i="1" dirty="0"/>
              <a:t> </a:t>
            </a:r>
            <a:r>
              <a:rPr lang="ru-RU" sz="2000" i="1" dirty="0" err="1"/>
              <a:t>процестерін</a:t>
            </a:r>
            <a:r>
              <a:rPr lang="ru-RU" sz="2000" i="1" dirty="0"/>
              <a:t> </a:t>
            </a:r>
            <a:r>
              <a:rPr lang="ru-RU" sz="2000" i="1" dirty="0" err="1"/>
              <a:t>сипаттаңыз</a:t>
            </a:r>
            <a:r>
              <a:rPr lang="ru-RU" sz="2000" i="1" dirty="0"/>
              <a:t>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i="1" dirty="0" err="1"/>
              <a:t>Болатты</a:t>
            </a:r>
            <a:r>
              <a:rPr lang="ru-RU" sz="2000" i="1" dirty="0"/>
              <a:t> </a:t>
            </a:r>
            <a:r>
              <a:rPr lang="ru-RU" sz="2000" i="1" dirty="0" err="1"/>
              <a:t>тигельді</a:t>
            </a:r>
            <a:r>
              <a:rPr lang="ru-RU" sz="2000" i="1" dirty="0"/>
              <a:t>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ru-RU" sz="2000" i="1" dirty="0" err="1"/>
              <a:t>жоғары</a:t>
            </a:r>
            <a:r>
              <a:rPr lang="ru-RU" sz="2000" i="1" dirty="0"/>
              <a:t> </a:t>
            </a:r>
            <a:r>
              <a:rPr lang="ru-RU" sz="2000" i="1" dirty="0" err="1"/>
              <a:t>жиілікті</a:t>
            </a:r>
            <a:r>
              <a:rPr lang="ru-RU" sz="2000" i="1" dirty="0"/>
              <a:t> </a:t>
            </a:r>
            <a:r>
              <a:rPr lang="ru-RU" sz="2000" i="1" dirty="0" err="1"/>
              <a:t>әдістермен</a:t>
            </a:r>
            <a:r>
              <a:rPr lang="ru-RU" sz="2000" i="1" dirty="0"/>
              <a:t> </a:t>
            </a:r>
            <a:r>
              <a:rPr lang="ru-RU" sz="2000" i="1" dirty="0" err="1"/>
              <a:t>балқыту</a:t>
            </a:r>
            <a:r>
              <a:rPr lang="ru-RU" sz="2000" i="1" dirty="0"/>
              <a:t>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i="1" dirty="0" err="1"/>
              <a:t>Болатты</a:t>
            </a:r>
            <a:r>
              <a:rPr lang="ru-RU" sz="2000" i="1" dirty="0"/>
              <a:t> </a:t>
            </a:r>
            <a:r>
              <a:rPr lang="ru-RU" sz="2000" i="1" dirty="0" err="1"/>
              <a:t>электротермиялық</a:t>
            </a:r>
            <a:r>
              <a:rPr lang="ru-RU" sz="2000" i="1" dirty="0"/>
              <a:t> </a:t>
            </a:r>
            <a:r>
              <a:rPr lang="ru-RU" sz="2000" i="1" dirty="0" err="1"/>
              <a:t>әдіспен</a:t>
            </a:r>
            <a:r>
              <a:rPr lang="ru-RU" sz="2000" i="1" dirty="0"/>
              <a:t> </a:t>
            </a:r>
            <a:r>
              <a:rPr lang="ru-RU" sz="2000" i="1" dirty="0" err="1"/>
              <a:t>балқыту</a:t>
            </a:r>
            <a:endParaRPr lang="ru-RU" sz="2000" i="1" dirty="0"/>
          </a:p>
          <a:p>
            <a:pPr marL="457200" lvl="0" indent="-457200">
              <a:buFont typeface="+mj-lt"/>
              <a:buAutoNum type="arabicParenR"/>
            </a:pPr>
            <a:r>
              <a:rPr lang="ru-RU" sz="2000" i="1" dirty="0" err="1"/>
              <a:t>Болат</a:t>
            </a:r>
            <a:r>
              <a:rPr lang="ru-RU" sz="2000" i="1" dirty="0"/>
              <a:t> пен </a:t>
            </a:r>
            <a:r>
              <a:rPr lang="ru-RU" sz="2000" i="1" dirty="0" err="1"/>
              <a:t>қорытпаларды</a:t>
            </a:r>
            <a:r>
              <a:rPr lang="ru-RU" sz="2000" i="1" dirty="0"/>
              <a:t> </a:t>
            </a:r>
            <a:r>
              <a:rPr lang="ru-RU" sz="2000" i="1" dirty="0" err="1"/>
              <a:t>алу</a:t>
            </a:r>
            <a:r>
              <a:rPr lang="ru-RU" sz="2000" i="1" dirty="0"/>
              <a:t>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ru-RU" sz="2000" i="1" dirty="0" err="1"/>
              <a:t>газсыздандырудың</a:t>
            </a:r>
            <a:r>
              <a:rPr lang="ru-RU" sz="2000" i="1" dirty="0"/>
              <a:t> </a:t>
            </a:r>
            <a:r>
              <a:rPr lang="ru-RU" sz="2000" i="1" dirty="0" err="1"/>
              <a:t>вакуумдық</a:t>
            </a:r>
            <a:r>
              <a:rPr lang="ru-RU" sz="2000" i="1" dirty="0"/>
              <a:t> </a:t>
            </a:r>
            <a:r>
              <a:rPr lang="ru-RU" sz="2000" i="1" dirty="0" err="1"/>
              <a:t>әдістері</a:t>
            </a:r>
            <a:endParaRPr lang="ru-RU" sz="2000" i="1" dirty="0"/>
          </a:p>
          <a:p>
            <a:pPr marL="457200" lvl="0" indent="-457200">
              <a:buFont typeface="+mj-lt"/>
              <a:buAutoNum type="arabicParenR"/>
            </a:pPr>
            <a:r>
              <a:rPr lang="ru-RU" sz="2000" i="1" dirty="0" err="1"/>
              <a:t>Болатты</a:t>
            </a:r>
            <a:r>
              <a:rPr lang="ru-RU" sz="2000" i="1" dirty="0"/>
              <a:t> </a:t>
            </a:r>
            <a:r>
              <a:rPr lang="ru-RU" sz="2000" i="1" dirty="0" err="1"/>
              <a:t>өңдеу</a:t>
            </a:r>
            <a:r>
              <a:rPr lang="ru-RU" sz="2000" i="1" dirty="0"/>
              <a:t> </a:t>
            </a:r>
            <a:r>
              <a:rPr lang="ru-RU" sz="2000" i="1" dirty="0" err="1"/>
              <a:t>түрлері</a:t>
            </a:r>
            <a:r>
              <a:rPr lang="ru-RU" sz="2000" i="1" dirty="0"/>
              <a:t>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ru-RU" sz="2000" i="1" dirty="0" err="1"/>
              <a:t>мақсаты</a:t>
            </a:r>
            <a:r>
              <a:rPr lang="ru-RU" sz="2000" i="1" dirty="0"/>
              <a:t>.</a:t>
            </a:r>
          </a:p>
          <a:p>
            <a:pPr marL="457200" lvl="0" indent="-457200">
              <a:buFont typeface="+mj-lt"/>
              <a:buAutoNum type="arabicParenR"/>
            </a:pPr>
            <a:r>
              <a:rPr lang="ru-RU" sz="2000" b="1" i="1" dirty="0" err="1"/>
              <a:t>Consteel</a:t>
            </a:r>
            <a:r>
              <a:rPr lang="ru-RU" sz="2000" i="1" dirty="0"/>
              <a:t> </a:t>
            </a:r>
            <a:r>
              <a:rPr lang="ru-RU" sz="2000" i="1" dirty="0" err="1"/>
              <a:t>процесінің</a:t>
            </a:r>
            <a:r>
              <a:rPr lang="ru-RU" sz="2000" i="1" dirty="0"/>
              <a:t> </a:t>
            </a:r>
            <a:r>
              <a:rPr lang="ru-RU" sz="2000" b="1" i="1" dirty="0" err="1"/>
              <a:t>инновациясының</a:t>
            </a:r>
            <a:r>
              <a:rPr lang="ru-RU" sz="2000" i="1" dirty="0"/>
              <a:t> </a:t>
            </a:r>
            <a:r>
              <a:rPr lang="ru-RU" sz="2000" i="1" dirty="0" err="1"/>
              <a:t>мәні</a:t>
            </a:r>
            <a:r>
              <a:rPr lang="ru-RU" sz="2000" i="1" dirty="0"/>
              <a:t> </a:t>
            </a:r>
            <a:r>
              <a:rPr lang="ru-RU" sz="2000" i="1" dirty="0" err="1"/>
              <a:t>неде</a:t>
            </a:r>
            <a:r>
              <a:rPr lang="ru-RU" sz="2000" i="1" dirty="0"/>
              <a:t> </a:t>
            </a:r>
            <a:r>
              <a:rPr lang="ru-RU" sz="2000" b="1" i="1" dirty="0"/>
              <a:t>?</a:t>
            </a:r>
            <a:endParaRPr lang="x-none" sz="2000" i="1" dirty="0"/>
          </a:p>
        </p:txBody>
      </p:sp>
    </p:spTree>
    <p:extLst>
      <p:ext uri="{BB962C8B-B14F-4D97-AF65-F5344CB8AC3E}">
        <p14:creationId xmlns:p14="http://schemas.microsoft.com/office/powerpoint/2010/main" val="4221480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Номер слайда 1">
            <a:extLst>
              <a:ext uri="{FF2B5EF4-FFF2-40B4-BE49-F238E27FC236}">
                <a16:creationId xmlns:a16="http://schemas.microsoft.com/office/drawing/2014/main" id="{6919E0C3-A686-204C-B498-3EED0A92F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8CA800-9E6E-0243-AD99-9F99F305029A}" type="slidenum">
              <a:rPr lang="ru-RU" altLang="x-none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ru-RU" altLang="x-none" sz="1400"/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8438FD19-B17E-BE4A-BD02-29D3D54CB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8569325" cy="6002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x-none" sz="1600" b="1">
                <a:solidFill>
                  <a:srgbClr val="0070C0"/>
                </a:solidFill>
              </a:rPr>
              <a:t>Список литературы для изучения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x-none" altLang="x-none" sz="1600" b="1"/>
          </a:p>
          <a:p>
            <a:pPr algn="just">
              <a:buFontTx/>
              <a:buNone/>
            </a:pPr>
            <a:r>
              <a:rPr lang="ru-RU" altLang="x-none" sz="1600" b="1"/>
              <a:t>Литература:</a:t>
            </a:r>
            <a:endParaRPr lang="x-none" altLang="x-none" sz="1600"/>
          </a:p>
          <a:p>
            <a:pPr algn="just">
              <a:buFontTx/>
              <a:buAutoNum type="arabicPeriod"/>
            </a:pPr>
            <a:r>
              <a:rPr lang="ru-RU" altLang="x-none" sz="1600"/>
              <a:t>Иванов В.Н. Словарь-справочник по литейному производству. – М.: Машиностроение, 1990. – 384 с</a:t>
            </a:r>
            <a:endParaRPr lang="x-none" altLang="x-none" sz="1600"/>
          </a:p>
          <a:p>
            <a:pPr algn="just">
              <a:buFontTx/>
              <a:buAutoNum type="arabicPeriod"/>
            </a:pPr>
            <a:r>
              <a:rPr lang="ru-RU" altLang="x-none" sz="1600"/>
              <a:t>Металлургия стали: Учебник для вузов / Явойский В.И., Кряковский Ю.В., Григорьев В.П., Нечкин Ю.М., Кравченко В.Ф., Бородин Д.И. - М.: Металлургия, 1983. - 584 с. </a:t>
            </a:r>
            <a:endParaRPr lang="x-none" altLang="x-none" sz="1600"/>
          </a:p>
          <a:p>
            <a:pPr algn="just">
              <a:buFontTx/>
              <a:buAutoNum type="arabicPeriod"/>
            </a:pPr>
            <a:r>
              <a:rPr lang="ru-RU" altLang="x-none" sz="1600"/>
              <a:t>Баум Б.А., Хасин Г.А., Тягунов Г.В. и др. Жидкая сталь. - М.: Металлургия, 1984. - 208 с.</a:t>
            </a:r>
            <a:endParaRPr lang="x-none" altLang="x-none" sz="1600"/>
          </a:p>
          <a:p>
            <a:pPr algn="just">
              <a:buFontTx/>
              <a:buNone/>
            </a:pPr>
            <a:r>
              <a:rPr lang="ru-RU" altLang="x-none" sz="1600"/>
              <a:t> </a:t>
            </a:r>
            <a:endParaRPr lang="x-none" altLang="x-none" sz="1600"/>
          </a:p>
          <a:p>
            <a:pPr algn="just">
              <a:buFontTx/>
              <a:buNone/>
            </a:pPr>
            <a:r>
              <a:rPr lang="ru-RU" altLang="x-none" sz="1600" b="1"/>
              <a:t>Интернет-ссылки:</a:t>
            </a:r>
            <a:endParaRPr lang="x-none" altLang="x-none" sz="1600"/>
          </a:p>
          <a:p>
            <a:pPr algn="just">
              <a:buFontTx/>
              <a:buAutoNum type="arabicPeriod"/>
            </a:pPr>
            <a:r>
              <a:rPr lang="ru-RU" altLang="x-none" sz="1600" u="sng">
                <a:hlinkClick r:id="rId2"/>
              </a:rPr>
              <a:t>http://www.uran.donetsk.ua/~masters/2012/fimm/karaseva/library/10.htm</a:t>
            </a:r>
            <a:endParaRPr lang="x-none" altLang="x-none" sz="1600"/>
          </a:p>
          <a:p>
            <a:pPr algn="just">
              <a:buFontTx/>
              <a:buAutoNum type="arabicPeriod"/>
            </a:pPr>
            <a:r>
              <a:rPr lang="ru-RU" altLang="x-none" sz="1600" u="sng">
                <a:hlinkClick r:id="rId3"/>
              </a:rPr>
              <a:t>http://xreferat.com/76/3505-1-proizvodstvo-stali.html</a:t>
            </a:r>
            <a:endParaRPr lang="x-none" altLang="x-none" sz="1600"/>
          </a:p>
          <a:p>
            <a:pPr algn="just">
              <a:buFontTx/>
              <a:buAutoNum type="arabicPeriod"/>
            </a:pPr>
            <a:r>
              <a:rPr lang="ru-RU" altLang="x-none" sz="1600" u="sng">
                <a:hlinkClick r:id="rId4"/>
              </a:rPr>
              <a:t>http://www.rfcaratings.kz/reports/stainless_steel_2013.pdf</a:t>
            </a:r>
            <a:endParaRPr lang="x-none" altLang="x-none" sz="1600"/>
          </a:p>
          <a:p>
            <a:pPr algn="just">
              <a:buFontTx/>
              <a:buAutoNum type="arabicPeriod"/>
            </a:pPr>
            <a:r>
              <a:rPr lang="ru-RU" altLang="x-none" sz="1600" u="sng">
                <a:hlinkClick r:id="rId5"/>
              </a:rPr>
              <a:t>http://hi-intel.ru/806/11.html</a:t>
            </a:r>
            <a:endParaRPr lang="x-none" altLang="x-none" sz="1600"/>
          </a:p>
          <a:p>
            <a:pPr algn="just">
              <a:buFontTx/>
              <a:buAutoNum type="arabicPeriod"/>
            </a:pPr>
            <a:r>
              <a:rPr lang="ru-RU" altLang="x-none" sz="1600" u="sng">
                <a:hlinkClick r:id="rId6"/>
              </a:rPr>
              <a:t>https://ru.wikipedia.org/wiki/Сталь</a:t>
            </a:r>
            <a:endParaRPr lang="x-none" altLang="x-none" sz="1600"/>
          </a:p>
          <a:p>
            <a:pPr algn="just">
              <a:buFontTx/>
              <a:buAutoNum type="arabicPeriod"/>
            </a:pPr>
            <a:r>
              <a:rPr lang="ru-RU" altLang="x-none" sz="1600" u="sng">
                <a:hlinkClick r:id="rId7"/>
              </a:rPr>
              <a:t>http://www.metaljournal.com.ua/Martin-steelmaking-practice/</a:t>
            </a:r>
            <a:endParaRPr lang="x-none" altLang="x-none" sz="1600"/>
          </a:p>
          <a:p>
            <a:pPr algn="just">
              <a:buFontTx/>
              <a:buAutoNum type="arabicPeriod"/>
            </a:pPr>
            <a:endParaRPr lang="x-none" altLang="x-none" sz="1600"/>
          </a:p>
          <a:p>
            <a:pPr algn="just">
              <a:buFontTx/>
              <a:buNone/>
            </a:pPr>
            <a:r>
              <a:rPr lang="ru-RU" altLang="x-none" sz="1600" b="1"/>
              <a:t>Видеоматериалы:</a:t>
            </a:r>
            <a:endParaRPr lang="x-none" altLang="x-none" sz="1600"/>
          </a:p>
          <a:p>
            <a:pPr algn="just">
              <a:buFontTx/>
              <a:buNone/>
            </a:pPr>
            <a:r>
              <a:rPr lang="ru-RU" altLang="x-none" sz="1600"/>
              <a:t>Получение стали дуговым способом:  </a:t>
            </a:r>
            <a:r>
              <a:rPr lang="ru-RU" altLang="x-none" sz="1600" u="sng">
                <a:hlinkClick r:id="rId8"/>
              </a:rPr>
              <a:t>https://youtu.be/5G0ZBh4SrRA</a:t>
            </a:r>
            <a:r>
              <a:rPr lang="x-none" altLang="x-none" sz="1600"/>
              <a:t> </a:t>
            </a:r>
            <a:r>
              <a:rPr lang="ru-RU" altLang="x-none" sz="1600"/>
              <a:t> </a:t>
            </a:r>
            <a:endParaRPr lang="x-none" altLang="x-none" sz="16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x-none" altLang="x-none" sz="1600"/>
          </a:p>
        </p:txBody>
      </p:sp>
    </p:spTree>
    <p:extLst>
      <p:ext uri="{BB962C8B-B14F-4D97-AF65-F5344CB8AC3E}">
        <p14:creationId xmlns:p14="http://schemas.microsoft.com/office/powerpoint/2010/main" val="184030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k-KZ" altLang="ru-RU" sz="3200" b="1" i="1" dirty="0">
                <a:solidFill>
                  <a:srgbClr val="660033"/>
                </a:solidFill>
              </a:rPr>
              <a:t>Бессемер және Томас процестерінің айырмашылығы</a:t>
            </a:r>
            <a:endParaRPr lang="ru-RU" altLang="ru-RU" sz="3200" b="1" i="1" dirty="0">
              <a:solidFill>
                <a:srgbClr val="660033"/>
              </a:solidFill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77041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3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/>
          <a:lstStyle/>
          <a:p>
            <a:pPr lvl="0" algn="just">
              <a:lnSpc>
                <a:spcPct val="80000"/>
              </a:lnSpc>
              <a:buNone/>
            </a:pPr>
            <a:r>
              <a:rPr kumimoji="0" lang="ru-RU" altLang="ru-RU" sz="2400" b="0" i="0" u="sng" strike="noStrike" kern="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Шойынды</a:t>
            </a:r>
            <a:r>
              <a:rPr kumimoji="0" lang="ru-RU" altLang="ru-RU" sz="2400" b="0" i="0" u="sng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ru-RU" sz="2400" b="0" i="0" u="sng" strike="noStrike" kern="0" cap="none" spc="0" normalizeH="0" baseline="0" noProof="0" dirty="0" err="1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Бессемерлеу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бұл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сұйық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шойынды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сол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арқылы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сығылған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ауамен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үрлеумен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құйма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болатқа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айналдыру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Үрлеу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арнайы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қондырғыда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конвертерде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орындалады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Шойынның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болатқа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түрленуі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шойын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құрамындағы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көміртегі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мен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қоспалардың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(кремний, марганец)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ауа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оттегісімен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тотығуынан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өтеді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Бессемерлеу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процесі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сырттан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жылуды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келтірусіз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қандай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да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жанғыш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материалды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қолданбастан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өтеді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процесс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үшін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қажетті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жылу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темір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мен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оның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қоспаларының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тотығуы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әсерінен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түзіледі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80000"/>
              </a:lnSpc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Домна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пешінен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шыққан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шойын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конвертерге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құйылады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kumimoji="0" lang="ru-RU" altLang="ru-RU" sz="2400" b="0" i="1" u="sng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Конвертер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—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алмұрт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тәрізді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ыдыс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түбінде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ауа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келтіретін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саңылаулары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бар.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Ол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қозғалысты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екі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тірекке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бекітілген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сондықтан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тік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және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көлденең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қалыпқа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келтіруге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болады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7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304"/>
            <a:ext cx="8229600" cy="706437"/>
          </a:xfrm>
        </p:spPr>
        <p:txBody>
          <a:bodyPr/>
          <a:lstStyle/>
          <a:p>
            <a:r>
              <a:rPr lang="kk-KZ" altLang="ru-RU" sz="3200" dirty="0"/>
              <a:t>Оттегілі </a:t>
            </a:r>
            <a:r>
              <a:rPr lang="kk-KZ" altLang="ru-RU" sz="3200" dirty="0" err="1"/>
              <a:t>конвертордың</a:t>
            </a:r>
            <a:r>
              <a:rPr lang="kk-KZ" altLang="ru-RU" sz="3200" dirty="0"/>
              <a:t> конструкциясы</a:t>
            </a:r>
            <a:endParaRPr lang="ru-RU" altLang="ru-RU" sz="3200" dirty="0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533525" y="1682750"/>
            <a:ext cx="2647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9"/>
            <a:ext cx="2162175" cy="237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0" y="5300663"/>
            <a:ext cx="3276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altLang="ru-RU">
                <a:solidFill>
                  <a:srgbClr val="000000"/>
                </a:solidFill>
              </a:rPr>
              <a:t>Оттегілі-конверторлы газүрлеу сұлбасы: фурманың қарапайым күйі (а) және жоғары (б)</a:t>
            </a:r>
          </a:p>
        </p:txBody>
      </p:sp>
      <p:sp>
        <p:nvSpPr>
          <p:cNvPr id="15366" name="Rectangle 22"/>
          <p:cNvSpPr>
            <a:spLocks noChangeArrowheads="1"/>
          </p:cNvSpPr>
          <p:nvPr/>
        </p:nvSpPr>
        <p:spPr bwMode="auto">
          <a:xfrm>
            <a:off x="3563888" y="908050"/>
            <a:ext cx="5400599" cy="563231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kk-KZ" altLang="ru-RU" dirty="0">
                <a:solidFill>
                  <a:srgbClr val="000000"/>
                </a:solidFill>
              </a:rPr>
              <a:t>Қазіргі конвертерлердің сыйымдылығы 70-тен  350 т дейін болат өндіреді. Корпусы - пісірілген, қалыңдығы 50-100 </a:t>
            </a:r>
            <a:r>
              <a:rPr lang="kk-KZ" altLang="ru-RU" dirty="0" err="1">
                <a:solidFill>
                  <a:srgbClr val="000000"/>
                </a:solidFill>
              </a:rPr>
              <a:t>мм</a:t>
            </a:r>
            <a:r>
              <a:rPr lang="kk-KZ" altLang="ru-RU" dirty="0">
                <a:solidFill>
                  <a:srgbClr val="000000"/>
                </a:solidFill>
              </a:rPr>
              <a:t> болат табақтардан дайындалған. Жаңа конструкциялы </a:t>
            </a:r>
            <a:r>
              <a:rPr lang="kk-KZ" altLang="ru-RU" dirty="0" err="1">
                <a:solidFill>
                  <a:srgbClr val="000000"/>
                </a:solidFill>
              </a:rPr>
              <a:t>конверторлар</a:t>
            </a:r>
            <a:r>
              <a:rPr lang="kk-KZ" altLang="ru-RU" dirty="0">
                <a:solidFill>
                  <a:srgbClr val="000000"/>
                </a:solidFill>
              </a:rPr>
              <a:t> «тигельді» пішінде болады, яғни мөлшерсіз жасалады. Корпусқа секторлармен немесе сақиналармен бекітілген цапфалармен, </a:t>
            </a:r>
            <a:r>
              <a:rPr lang="kk-KZ" altLang="ru-RU" dirty="0" err="1">
                <a:solidFill>
                  <a:srgbClr val="000000"/>
                </a:solidFill>
              </a:rPr>
              <a:t>конвертор</a:t>
            </a:r>
            <a:r>
              <a:rPr lang="kk-KZ" altLang="ru-RU" dirty="0">
                <a:solidFill>
                  <a:srgbClr val="000000"/>
                </a:solidFill>
              </a:rPr>
              <a:t> станинаға сүйенеді. </a:t>
            </a:r>
          </a:p>
          <a:p>
            <a:pPr algn="just"/>
            <a:r>
              <a:rPr lang="kk-KZ" altLang="ru-RU" dirty="0">
                <a:solidFill>
                  <a:srgbClr val="000000"/>
                </a:solidFill>
              </a:rPr>
              <a:t>Шегені екі қабатты: қабына жақын қабат </a:t>
            </a:r>
            <a:r>
              <a:rPr lang="kk-KZ" altLang="ru-RU" dirty="0" err="1">
                <a:solidFill>
                  <a:srgbClr val="000000"/>
                </a:solidFill>
              </a:rPr>
              <a:t>магнезитті</a:t>
            </a:r>
            <a:r>
              <a:rPr lang="kk-KZ" altLang="ru-RU" dirty="0">
                <a:solidFill>
                  <a:srgbClr val="000000"/>
                </a:solidFill>
              </a:rPr>
              <a:t> кірпіштен дайындалған және бірнеше жыл қызмет етеді. Әрбір жөндеу сайын ауыстырылатын ішкі, жұмысшы қабат </a:t>
            </a:r>
            <a:r>
              <a:rPr lang="kk-KZ" altLang="ru-RU" dirty="0" err="1">
                <a:solidFill>
                  <a:srgbClr val="000000"/>
                </a:solidFill>
              </a:rPr>
              <a:t>шайырдоломитті</a:t>
            </a:r>
            <a:r>
              <a:rPr lang="kk-KZ" altLang="ru-RU" dirty="0">
                <a:solidFill>
                  <a:srgbClr val="000000"/>
                </a:solidFill>
              </a:rPr>
              <a:t> немесе </a:t>
            </a:r>
            <a:r>
              <a:rPr lang="kk-KZ" altLang="ru-RU" dirty="0" err="1">
                <a:solidFill>
                  <a:srgbClr val="000000"/>
                </a:solidFill>
              </a:rPr>
              <a:t>шайырдоломитті</a:t>
            </a:r>
            <a:r>
              <a:rPr lang="kk-KZ" altLang="ru-RU" dirty="0">
                <a:solidFill>
                  <a:srgbClr val="000000"/>
                </a:solidFill>
              </a:rPr>
              <a:t> </a:t>
            </a:r>
            <a:r>
              <a:rPr lang="kk-KZ" altLang="ru-RU" dirty="0" err="1">
                <a:solidFill>
                  <a:srgbClr val="000000"/>
                </a:solidFill>
              </a:rPr>
              <a:t>магнезитті</a:t>
            </a:r>
            <a:r>
              <a:rPr lang="kk-KZ" altLang="ru-RU" dirty="0">
                <a:solidFill>
                  <a:srgbClr val="000000"/>
                </a:solidFill>
              </a:rPr>
              <a:t> кірпіштен жасалған және 600 балқытуға шыдас береді. Оттегілі </a:t>
            </a:r>
            <a:r>
              <a:rPr lang="kk-KZ" altLang="ru-RU" dirty="0" err="1">
                <a:solidFill>
                  <a:srgbClr val="000000"/>
                </a:solidFill>
              </a:rPr>
              <a:t>газүрлеу</a:t>
            </a:r>
            <a:r>
              <a:rPr lang="kk-KZ" altLang="ru-RU" dirty="0">
                <a:solidFill>
                  <a:srgbClr val="000000"/>
                </a:solidFill>
              </a:rPr>
              <a:t> тік, сумен суытылатын </a:t>
            </a:r>
            <a:r>
              <a:rPr lang="kk-KZ" altLang="ru-RU" dirty="0" err="1">
                <a:solidFill>
                  <a:srgbClr val="000000"/>
                </a:solidFill>
              </a:rPr>
              <a:t>фурмамен</a:t>
            </a:r>
            <a:r>
              <a:rPr lang="kk-KZ" altLang="ru-RU" dirty="0">
                <a:solidFill>
                  <a:srgbClr val="000000"/>
                </a:solidFill>
              </a:rPr>
              <a:t> беріледі, биіктігі бойынша оның орын ауыстыруына болады. Ол үш коакси­алды пісірілген құбырдан тұрады. </a:t>
            </a:r>
          </a:p>
          <a:p>
            <a:pPr algn="just"/>
            <a:r>
              <a:rPr lang="kk-KZ" altLang="ru-RU" dirty="0">
                <a:solidFill>
                  <a:srgbClr val="FF0000"/>
                </a:solidFill>
              </a:rPr>
              <a:t>Ішкі құбырмен оттегі беріледі</a:t>
            </a:r>
            <a:r>
              <a:rPr lang="kk-KZ" altLang="ru-RU" dirty="0">
                <a:solidFill>
                  <a:srgbClr val="000000"/>
                </a:solidFill>
              </a:rPr>
              <a:t>, </a:t>
            </a:r>
            <a:r>
              <a:rPr lang="kk-KZ" altLang="ru-RU" dirty="0" err="1">
                <a:solidFill>
                  <a:srgbClr val="0070C0"/>
                </a:solidFill>
              </a:rPr>
              <a:t>сыртқымен</a:t>
            </a:r>
            <a:r>
              <a:rPr lang="kk-KZ" altLang="ru-RU" dirty="0">
                <a:solidFill>
                  <a:srgbClr val="0070C0"/>
                </a:solidFill>
              </a:rPr>
              <a:t> – суытатын су келтіріледі және әкетіледі.</a:t>
            </a:r>
            <a:r>
              <a:rPr lang="ru-RU" altLang="ru-RU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30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120680"/>
          </a:xfrm>
        </p:spPr>
        <p:txBody>
          <a:bodyPr/>
          <a:lstStyle/>
          <a:p>
            <a:pPr marL="0" lvl="0" indent="0" algn="just">
              <a:lnSpc>
                <a:spcPct val="80000"/>
              </a:lnSpc>
              <a:buNone/>
            </a:pP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Оттегінің ақырын ағысының қалыптасуы мысты ұшты бір немесе бірнеше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сопла-лармен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жүргізіледі.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Ла-Валь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соплосы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оттегіні 500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м/с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жылдамдықпен бере алады.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Фурмадан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былау бетіне дейінгі қашықтық­ты өзгертіп, ағынның ену тереңдігін және оның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шлакбен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металмен жанасу аймағын­ың түзілуін басқаруға болады.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шлакдағы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және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шлак-металл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шекарасындағы тотығу процестері оттегі шығынын өзгертумен реттеледі. Реакциялық аймақта жоғары температура (2200-2400 °С) пайда болады. Олар,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конвертордан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түтін бөліп, темірдің булануын және оның газдарда тотығуын жүргізеді. Сондықтан оттегілі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конвертор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газдарынан темір оксидтерінен тұратын шаңды тұтып ұстау қажет.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Оттекті-конвертерлік  процесс бессемерлік пен томастық процестен принципиалды ерекшелінбейді. Бұл жерде де алдымен темір тотығады, түзілетін темір оксиді (2+) металда ериді, темірлі шлак түзей отырып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шлакға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өтеді, және де шойын қоспаларын тотықтырады. 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Газүрлеудің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жоғары қысымы (9,8-11,7)∙105 кН/м2 және оның күшті тотықтыру әсері, көлемі бойынша аз реакциялық аймақта, жоғары температуралармен шойын қоспаларының (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Mn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С)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бірмезгілдегі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тотығуын жүргізеді. Шойынды ауамен түптен үрлеу үшін сипатты, жеке элементтердің тотығу кезеңдері, бұл жерде әлсіз байқалады. 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Кремнийдің тотығуы бірінші 3-5 мин аяқталады. Марганец бірмезгілде тотығады, дегенмен толық емес, ал содан соң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шлакдан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қайтадан жартылай </a:t>
            </a:r>
            <a:r>
              <a:rPr lang="kk-KZ" alt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тотықсызданады</a:t>
            </a: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1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kk-KZ" altLang="ru-RU" sz="2000" kern="1200" dirty="0">
                <a:solidFill>
                  <a:srgbClr val="000000"/>
                </a:solidFill>
              </a:rPr>
              <a:t>Оттекті-конвертерлік  процестің маңызды ерекшелігі – фосфордың тотығу мүмкіндігі. Бұл қажетті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әкті-темірлі</a:t>
            </a:r>
            <a:r>
              <a:rPr lang="kk-KZ" altLang="ru-RU" sz="2000" kern="1200" dirty="0">
                <a:solidFill>
                  <a:srgbClr val="000000"/>
                </a:solidFill>
              </a:rPr>
              <a:t>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шлакдың</a:t>
            </a:r>
            <a:r>
              <a:rPr lang="kk-KZ" altLang="ru-RU" sz="2000" kern="1200" dirty="0">
                <a:solidFill>
                  <a:srgbClr val="000000"/>
                </a:solidFill>
              </a:rPr>
              <a:t> түзілуімен түсіндіріледі. Көміртегінің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тотығуыда</a:t>
            </a:r>
            <a:r>
              <a:rPr lang="kk-KZ" altLang="ru-RU" sz="2000" kern="1200" dirty="0">
                <a:solidFill>
                  <a:srgbClr val="000000"/>
                </a:solidFill>
              </a:rPr>
              <a:t>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газүрлеуді</a:t>
            </a:r>
            <a:r>
              <a:rPr lang="kk-KZ" altLang="ru-RU" sz="2000" kern="1200" dirty="0">
                <a:solidFill>
                  <a:srgbClr val="000000"/>
                </a:solidFill>
              </a:rPr>
              <a:t> беруді бастағаннан соң бірден басталады. 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kk-KZ" altLang="ru-RU" sz="2000" kern="1200" dirty="0">
                <a:solidFill>
                  <a:srgbClr val="000000"/>
                </a:solidFill>
              </a:rPr>
              <a:t>Газдық көбіктердің қарқынды бөлінуі балқымалар деңгейін көтереді және тереңдетілген ағын режимін жасайды. 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kk-KZ" altLang="ru-RU" sz="2000" kern="1200" dirty="0" err="1">
                <a:solidFill>
                  <a:srgbClr val="000000"/>
                </a:solidFill>
              </a:rPr>
              <a:t>Десульфурация</a:t>
            </a:r>
            <a:r>
              <a:rPr lang="kk-KZ" altLang="ru-RU" sz="2000" kern="1200" dirty="0">
                <a:solidFill>
                  <a:srgbClr val="000000"/>
                </a:solidFill>
              </a:rPr>
              <a:t>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дефосфорацияға</a:t>
            </a:r>
            <a:r>
              <a:rPr lang="kk-KZ" altLang="ru-RU" sz="2000" kern="1200" dirty="0">
                <a:solidFill>
                  <a:srgbClr val="000000"/>
                </a:solidFill>
              </a:rPr>
              <a:t> қарағанда жайсыздау жағдайларда өтеді, бірақ түптік ауа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газүрлеуінен</a:t>
            </a:r>
            <a:r>
              <a:rPr lang="kk-KZ" altLang="ru-RU" sz="2000" kern="1200" dirty="0">
                <a:solidFill>
                  <a:srgbClr val="000000"/>
                </a:solidFill>
              </a:rPr>
              <a:t>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табыстылау</a:t>
            </a:r>
            <a:r>
              <a:rPr lang="kk-KZ" altLang="ru-RU" sz="2000" kern="1200" dirty="0">
                <a:solidFill>
                  <a:srgbClr val="000000"/>
                </a:solidFill>
              </a:rPr>
              <a:t>  (40 %) болады, және 1/5 дейінгі күкірт газға SO2 түрде өтеді. 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kk-KZ" altLang="ru-RU" sz="2000" kern="1200" dirty="0">
                <a:solidFill>
                  <a:srgbClr val="000000"/>
                </a:solidFill>
              </a:rPr>
              <a:t>Негізгі шлактың үрлеу басында жылдам түзілу мүмкіндігі фосфорлы шойындарды табысты өңдеуге мүмкіндік береді, бұл кезде тыңайтқышқа жарамды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шлакдар</a:t>
            </a:r>
            <a:r>
              <a:rPr lang="kk-KZ" altLang="ru-RU" sz="2000" kern="1200" dirty="0">
                <a:solidFill>
                  <a:srgbClr val="000000"/>
                </a:solidFill>
              </a:rPr>
              <a:t> алынады, олар Р2О5 бай.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kk-KZ" altLang="ru-RU" sz="2000" kern="1200" dirty="0">
                <a:solidFill>
                  <a:srgbClr val="000000"/>
                </a:solidFill>
              </a:rPr>
              <a:t>Әдістердің бірі түйірлі әкті қолданудан тұрады. 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kk-KZ" altLang="ru-RU" sz="2000" kern="1200" dirty="0" err="1">
                <a:solidFill>
                  <a:srgbClr val="000000"/>
                </a:solidFill>
              </a:rPr>
              <a:t>Кон­верторда</a:t>
            </a:r>
            <a:r>
              <a:rPr lang="kk-KZ" altLang="ru-RU" sz="2000" kern="1200" dirty="0">
                <a:solidFill>
                  <a:srgbClr val="000000"/>
                </a:solidFill>
              </a:rPr>
              <a:t> алдыңғы балқытудың соңғы шлагын қалдырады, оған әктің жалпы шығынының 1/5 дейінгі бөлігін қосады, ақырындап тағыда 20-25 %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СаО</a:t>
            </a:r>
            <a:r>
              <a:rPr lang="kk-KZ" altLang="ru-RU" sz="2000" kern="1200" dirty="0">
                <a:solidFill>
                  <a:srgbClr val="000000"/>
                </a:solidFill>
              </a:rPr>
              <a:t> мен темір кенін қоса отырып үрлейді. 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kk-KZ" altLang="ru-RU" sz="2000" kern="1200" dirty="0">
                <a:solidFill>
                  <a:srgbClr val="000000"/>
                </a:solidFill>
              </a:rPr>
              <a:t>Осыдан кейін төгілген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шлакда</a:t>
            </a:r>
            <a:r>
              <a:rPr lang="kk-KZ" altLang="ru-RU" sz="2000" kern="1200" dirty="0">
                <a:solidFill>
                  <a:srgbClr val="000000"/>
                </a:solidFill>
              </a:rPr>
              <a:t> 20 % артық шамада Р2О5 болады. Үрлеуді жалғастыра отырып, </a:t>
            </a:r>
            <a:r>
              <a:rPr lang="kk-KZ" altLang="ru-RU" sz="2000" kern="1200" dirty="0" err="1">
                <a:solidFill>
                  <a:srgbClr val="000000"/>
                </a:solidFill>
              </a:rPr>
              <a:t>скрап</a:t>
            </a:r>
            <a:r>
              <a:rPr lang="kk-KZ" altLang="ru-RU" sz="2000" kern="1200" dirty="0">
                <a:solidFill>
                  <a:srgbClr val="000000"/>
                </a:solidFill>
              </a:rPr>
              <a:t>, әктің қалған мөлшері және темір кенін қосады. 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kk-KZ" altLang="ru-RU" sz="2000" kern="1200" dirty="0">
                <a:solidFill>
                  <a:srgbClr val="000000"/>
                </a:solidFill>
              </a:rPr>
              <a:t> </a:t>
            </a:r>
          </a:p>
          <a:p>
            <a:pPr algn="just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93EE-02E5-466A-8FB9-8DF58334333F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160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4790</TotalTime>
  <Words>4125</Words>
  <Application>Microsoft Office PowerPoint</Application>
  <PresentationFormat>Экран (4:3)</PresentationFormat>
  <Paragraphs>305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Calibri</vt:lpstr>
      <vt:lpstr>Times New Roman</vt:lpstr>
      <vt:lpstr>Wingdings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Электрлік болат балқыту процесінің мәні мен жабдықталуы</vt:lpstr>
      <vt:lpstr>Презентация PowerPoint</vt:lpstr>
      <vt:lpstr>Өткен дәріс бойынша Оттегілі конвертер</vt:lpstr>
      <vt:lpstr>Презентация PowerPoint</vt:lpstr>
      <vt:lpstr>Бессемер және Томас процестерінің айырмашылығы</vt:lpstr>
      <vt:lpstr>Презентация PowerPoint</vt:lpstr>
      <vt:lpstr>Оттегілі конвертордың конструкциясы</vt:lpstr>
      <vt:lpstr>Презентация PowerPoint</vt:lpstr>
      <vt:lpstr>Презентация PowerPoint</vt:lpstr>
      <vt:lpstr>Презентация PowerPoint</vt:lpstr>
      <vt:lpstr>Презентация PowerPoint</vt:lpstr>
      <vt:lpstr>Мартен пешінің құрылысы </vt:lpstr>
      <vt:lpstr>Презентация PowerPoint</vt:lpstr>
      <vt:lpstr>Презентация PowerPoint</vt:lpstr>
      <vt:lpstr>Презентация PowerPoint</vt:lpstr>
      <vt:lpstr>Мартен әдісі </vt:lpstr>
      <vt:lpstr>Тигель және жоғары жиілікті әдістер </vt:lpstr>
      <vt:lpstr>Презентация PowerPoint</vt:lpstr>
      <vt:lpstr>Презентация PowerPoint</vt:lpstr>
      <vt:lpstr>Мартен процесінің негізгі түрлері:  скрап-рудалық және скрап-процесс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KazNTU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Image</dc:creator>
  <cp:lastModifiedBy>Гульзира Мамырбаева</cp:lastModifiedBy>
  <cp:revision>427</cp:revision>
  <cp:lastPrinted>2014-11-22T11:28:06Z</cp:lastPrinted>
  <dcterms:created xsi:type="dcterms:W3CDTF">2012-10-31T08:46:53Z</dcterms:created>
  <dcterms:modified xsi:type="dcterms:W3CDTF">2023-11-08T08:44:58Z</dcterms:modified>
</cp:coreProperties>
</file>