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511" r:id="rId2"/>
    <p:sldId id="427" r:id="rId3"/>
    <p:sldId id="284" r:id="rId4"/>
    <p:sldId id="374" r:id="rId5"/>
    <p:sldId id="375" r:id="rId6"/>
    <p:sldId id="419" r:id="rId7"/>
    <p:sldId id="337" r:id="rId8"/>
    <p:sldId id="405" r:id="rId9"/>
    <p:sldId id="476" r:id="rId10"/>
    <p:sldId id="478" r:id="rId11"/>
    <p:sldId id="479" r:id="rId12"/>
    <p:sldId id="461" r:id="rId13"/>
    <p:sldId id="480" r:id="rId14"/>
    <p:sldId id="481" r:id="rId15"/>
    <p:sldId id="482" r:id="rId16"/>
    <p:sldId id="483" r:id="rId17"/>
    <p:sldId id="512" r:id="rId18"/>
    <p:sldId id="484" r:id="rId19"/>
    <p:sldId id="490" r:id="rId20"/>
    <p:sldId id="501" r:id="rId21"/>
    <p:sldId id="261" r:id="rId22"/>
    <p:sldId id="507" r:id="rId23"/>
    <p:sldId id="373" r:id="rId24"/>
  </p:sldIdLst>
  <p:sldSz cx="9144000" cy="6858000" type="screen4x3"/>
  <p:notesSz cx="9866313" cy="67357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 autoAdjust="0"/>
  </p:normalViewPr>
  <p:slideViewPr>
    <p:cSldViewPr>
      <p:cViewPr varScale="1">
        <p:scale>
          <a:sx n="79" d="100"/>
          <a:sy n="79" d="100"/>
        </p:scale>
        <p:origin x="1531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A9FA2FF-EC32-AC4F-A0F4-4A0B2AA80F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ru-RU"/>
              <a:t>МИНИСТЕРСТВО ОБРАЗОВАНИЯ И НАУКИ РЕСПУБЛИКИ КАЗАХСТАН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DAB2E61-4517-2E40-96A7-A0063ABBD4A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0" y="0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FB9B7366-D111-9746-8C01-F22E8FC9D07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7625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A1EAEC99-7EC3-4A4A-83B2-E3D9F1225B9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0" y="6397625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CBF28C5-AE89-A54D-8E3A-CBA7147107C8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FA38896-780E-B44C-B947-828B9B9D8EB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ru-RU"/>
              <a:t>МИНИСТЕРСТВО ОБРАЗОВАНИЯ И НАУКИ РЕСПУБЛИКИ КАЗАХСТАН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9B7C76F-685C-3548-AB38-52AB96DA4F7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0" y="0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E320D1A9-4F52-FA4E-84B3-C1885628962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70262" cy="252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9620C8C-5A5E-C34E-8FEA-F8035204EF5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5838" y="3198813"/>
            <a:ext cx="7894637" cy="303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E536320E-1014-BE47-9E71-884909D20A5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625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A99A8CC-E0B5-0949-8723-A92F4AB424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0" y="6397625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C4A09B-A890-034F-9810-8B19FC626B93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324231043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D2BD0A-8F85-A044-83B5-CFC20CC36C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7C4236-D477-A84D-BD57-5D02DE7E0B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28BAF3-336D-1D49-AE80-423DFF1B61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3572B7-12A2-1248-8C4F-E6FFBD60586E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570959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72DEE6-43BA-3E40-8086-DA92D351E1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619DA0-ED9F-6844-A45D-1ECFFD7331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C2FF53-1F5B-BB49-957E-DD550AD8AE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23C2E2-456C-944F-9F4E-9243380A099C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70743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56E898-7F21-A445-B4A1-82CEDB67B2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4A4C22-FD05-2E47-9AF7-F41EC4685C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BC67D53-D4FF-5B48-A1BC-62C7C5D7E0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ACF1A-8BB3-3944-B387-A950D48AA7C7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2978187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A5B1B1-F524-B64D-B8E7-79EDDA39AD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C975D7-A01F-D64C-965C-ED92681B4F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1FFA87-C817-4F4B-A180-032BA05C3F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564CFC-5EA5-5E49-B5CE-1FFC23A7C260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220123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651071-6A24-5C47-AE8F-34C1FA6028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FC8DE9-A6BF-5E44-8201-E6C3C71A72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2B55AE-5157-4246-888A-8888EB0F6F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83569-1163-9349-B02A-B071F908BFF3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11075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BB6853-6A4B-E447-9D36-593DDC4793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570ECF-25FA-E140-8F79-3AA4EA3580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BC50A-F1AE-7C4A-830F-71814ACE6C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4C56E1-AFFD-4C4A-A111-2BFFF30355F5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04709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C06AEB2-D1BD-ED42-A68A-CABAB3FDFA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DE58468-CE92-3D45-916C-A230FC9823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B4C999F-2C3A-6C41-B190-76034E4B9F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07F627-E3E9-D34B-A3E4-B60296F01318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513474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1C39DB7-63A1-344E-83B7-DD390DE224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D81D29F-6518-FC45-9911-E1AE27A984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833A263-6698-8047-BA0C-DDE41A8A06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1D7DF6-89AB-1D4A-B7DD-8AACBC2F62D5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44806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6B21627-BBD1-E647-AE1D-5A69D2210D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1987C3C-F35E-6E43-BABA-DE94667724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1FAA2BA-CC49-B344-934B-9088D159D6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9D82BA-2B26-AE43-A032-19449B34ADD6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3752353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763B11-A24B-7E4D-A2D2-5EF5E61414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DD7260-BC43-764C-9B8F-78411D7596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39EE93-4F3A-3E47-A9FF-6EAFF34BD8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B1CECE-3D97-064B-9753-9BB0E6C0C15C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92945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E2D027-9BBA-F743-B9D8-79DB2706D9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9CC660-CE49-F74B-B944-4F8E15DFFF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FF9068-4AF3-AD4A-A787-EF6004CF70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C5B4D-AEFD-EB4C-897B-F9CAFD4A24FA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364047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C45A0D1-90A1-7640-9A64-8C75D90578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x-none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3FED6AA-0FEC-F44D-9225-01A4ED0D9A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x-none"/>
              <a:t>Образец текста</a:t>
            </a:r>
          </a:p>
          <a:p>
            <a:pPr lvl="1"/>
            <a:r>
              <a:rPr lang="ru-RU" altLang="x-none"/>
              <a:t>Второй уровень</a:t>
            </a:r>
          </a:p>
          <a:p>
            <a:pPr lvl="2"/>
            <a:r>
              <a:rPr lang="ru-RU" altLang="x-none"/>
              <a:t>Третий уровень</a:t>
            </a:r>
          </a:p>
          <a:p>
            <a:pPr lvl="3"/>
            <a:r>
              <a:rPr lang="ru-RU" altLang="x-none"/>
              <a:t>Четвертый уровень</a:t>
            </a:r>
          </a:p>
          <a:p>
            <a:pPr lvl="4"/>
            <a:r>
              <a:rPr lang="ru-RU" altLang="x-none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8B73F30-36B3-FF40-9BF7-59AD467F631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81DA6D3-DED8-DE44-8AF3-0F525EFEF9B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CB350B9-BC3B-D642-BEC5-D0273BC63CA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59EEFDD-7374-924B-9C79-AFECC37C0F9C}" type="slidenum">
              <a:rPr lang="ru-RU" altLang="x-none"/>
              <a:pPr/>
              <a:t>‹#›</a:t>
            </a:fld>
            <a:endParaRPr lang="ru-RU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translate.google.com/translate?hl=ru&amp;prev=_t&amp;sl=ru&amp;tl=kk&amp;u=https://youtu.be/gsjpYFWmmFA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translate.google.com/translate?hl=ru&amp;prev=_t&amp;sl=ru&amp;tl=kk&amp;u=https://youtu.be/gsjpYFWmmFA" TargetMode="External"/><Relationship Id="rId3" Type="http://schemas.openxmlformats.org/officeDocument/2006/relationships/hyperlink" Target="https://translate.google.com/translate?hl=ru&amp;prev=_t&amp;sl=ru&amp;tl=kk&amp;u=https://youtu.be/hVWNfv5QHYM" TargetMode="External"/><Relationship Id="rId7" Type="http://schemas.openxmlformats.org/officeDocument/2006/relationships/hyperlink" Target="https://translate.google.com/translate?hl=ru&amp;prev=_t&amp;sl=ru&amp;tl=kk&amp;u=https://youtu.be/ZgL5dPBULO4" TargetMode="External"/><Relationship Id="rId2" Type="http://schemas.openxmlformats.org/officeDocument/2006/relationships/hyperlink" Target="https://translate.google.com/translate?hl=ru&amp;prev=_t&amp;sl=ru&amp;tl=kk&amp;u=https://youtu.be/Ix8ps75GHN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ranslate.google.com/translate?hl=ru&amp;prev=_t&amp;sl=ru&amp;tl=kk&amp;u=https://youtu.be/oAw9hyykwBk" TargetMode="External"/><Relationship Id="rId5" Type="http://schemas.openxmlformats.org/officeDocument/2006/relationships/hyperlink" Target="https://translate.google.com/translate?hl=ru&amp;prev=_t&amp;sl=ru&amp;tl=kk&amp;u=https://ok.ru/video/606297133543%3FfromTime%3D15" TargetMode="External"/><Relationship Id="rId4" Type="http://schemas.openxmlformats.org/officeDocument/2006/relationships/hyperlink" Target="https://translate.google.com/translate?hl=ru&amp;prev=_t&amp;sl=ru&amp;tl=kk&amp;u=https://youtu.be/h0Jv2I19Pk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663659F-A1E4-4C37-95E9-3D8B75489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D82BA-2B26-AE43-A032-19449B34ADD6}" type="slidenum">
              <a:rPr lang="ru-RU" altLang="x-none" smtClean="0"/>
              <a:pPr/>
              <a:t>1</a:t>
            </a:fld>
            <a:endParaRPr lang="ru-RU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50CA2F-11D1-56F8-B4C2-9B927279930B}"/>
              </a:ext>
            </a:extLst>
          </p:cNvPr>
          <p:cNvSpPr txBox="1"/>
          <p:nvPr/>
        </p:nvSpPr>
        <p:spPr>
          <a:xfrm>
            <a:off x="189973" y="404664"/>
            <a:ext cx="8496944" cy="2917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Сәтбаев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Университеті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Металлургиялық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процестер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жылу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техникасы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және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арнайы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материалдар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технологиясы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 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кафедрасы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</a:t>
            </a:r>
            <a:r>
              <a:rPr kumimoji="0" lang="ru-RU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Металлургиялық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процестердің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жылуэнергетикасы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 </a:t>
            </a:r>
            <a:r>
              <a:rPr kumimoji="0" lang="ru-RU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пәні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 кредит – 3/1/0/2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588345-2B13-9CED-BF12-00F84A4E86D2}"/>
              </a:ext>
            </a:extLst>
          </p:cNvPr>
          <p:cNvSpPr txBox="1"/>
          <p:nvPr/>
        </p:nvSpPr>
        <p:spPr>
          <a:xfrm>
            <a:off x="860021" y="4414643"/>
            <a:ext cx="762000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x-none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№</a:t>
            </a:r>
            <a:r>
              <a:rPr kumimoji="0" lang="kk-KZ" altLang="x-none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14 </a:t>
            </a:r>
            <a:r>
              <a:rPr kumimoji="0" lang="ru-RU" altLang="x-none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дәріс</a:t>
            </a:r>
            <a:endParaRPr kumimoji="0" lang="kk-KZ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x-none" sz="1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x-none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  </a:t>
            </a:r>
            <a:r>
              <a:rPr kumimoji="0" lang="ru-RU" altLang="x-none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академиялық</a:t>
            </a:r>
            <a:r>
              <a:rPr kumimoji="0" lang="ru-RU" altLang="x-none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x-none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сағат</a:t>
            </a:r>
            <a:endParaRPr kumimoji="0" lang="ru-RU" altLang="x-none" sz="1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Оқытушы - Мамырбаева К.Қ.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kk-KZ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қауымдастырылған профессор,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Ph.D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1CA628-1CB7-532B-720F-0B0DA7BB6C83}"/>
              </a:ext>
            </a:extLst>
          </p:cNvPr>
          <p:cNvSpPr txBox="1"/>
          <p:nvPr/>
        </p:nvSpPr>
        <p:spPr>
          <a:xfrm>
            <a:off x="683569" y="3615113"/>
            <a:ext cx="77964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BBE0E3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Ферроқорытпалар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BBE0E3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ru-RU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BBE0E3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өндірісі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9557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Номер слайда 3">
            <a:extLst>
              <a:ext uri="{FF2B5EF4-FFF2-40B4-BE49-F238E27FC236}">
                <a16:creationId xmlns:a16="http://schemas.microsoft.com/office/drawing/2014/main" id="{268ED5AB-0BAE-CA4A-A187-15F9900A1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76CC98-8297-9444-A228-CA7F82718A0F}" type="slidenum">
              <a:rPr lang="ru-RU" altLang="x-none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ru-RU" altLang="x-none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2DA4235-ADB2-374A-AA95-B8617CCC0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3" y="80963"/>
            <a:ext cx="8855075" cy="865187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Ферроқорытпа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пештерінің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түрлері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мен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сипаттамалары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9" name="Rectangle 7">
            <a:extLst>
              <a:ext uri="{FF2B5EF4-FFF2-40B4-BE49-F238E27FC236}">
                <a16:creationId xmlns:a16="http://schemas.microsoft.com/office/drawing/2014/main" id="{91523579-DD1C-7A44-BA1B-D9A79A0C4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29700" name="Rectangle 9">
            <a:extLst>
              <a:ext uri="{FF2B5EF4-FFF2-40B4-BE49-F238E27FC236}">
                <a16:creationId xmlns:a16="http://schemas.microsoft.com/office/drawing/2014/main" id="{9F8DBE6A-372B-114F-B1A8-49809AB46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29701" name="Rectangle 11">
            <a:extLst>
              <a:ext uri="{FF2B5EF4-FFF2-40B4-BE49-F238E27FC236}">
                <a16:creationId xmlns:a16="http://schemas.microsoft.com/office/drawing/2014/main" id="{53562DC5-D9A3-E641-B433-A6EDAC647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29702" name="Rectangle 13">
            <a:extLst>
              <a:ext uri="{FF2B5EF4-FFF2-40B4-BE49-F238E27FC236}">
                <a16:creationId xmlns:a16="http://schemas.microsoft.com/office/drawing/2014/main" id="{B904C482-2460-E149-83E2-E2EE1B458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29703" name="Rectangle 15">
            <a:extLst>
              <a:ext uri="{FF2B5EF4-FFF2-40B4-BE49-F238E27FC236}">
                <a16:creationId xmlns:a16="http://schemas.microsoft.com/office/drawing/2014/main" id="{615E85FA-6A99-8043-9C9E-E983BAA1B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29704" name="Rectangle 12">
            <a:extLst>
              <a:ext uri="{FF2B5EF4-FFF2-40B4-BE49-F238E27FC236}">
                <a16:creationId xmlns:a16="http://schemas.microsoft.com/office/drawing/2014/main" id="{5E79107B-7907-2544-8FCE-FBEA313F2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29705" name="TextBox 2">
            <a:extLst>
              <a:ext uri="{FF2B5EF4-FFF2-40B4-BE49-F238E27FC236}">
                <a16:creationId xmlns:a16="http://schemas.microsoft.com/office/drawing/2014/main" id="{AB259DB7-A6F6-EC45-9D44-6CF25E29E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46150"/>
            <a:ext cx="8496300" cy="529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None/>
            </a:pPr>
            <a:r>
              <a:rPr lang="ru-RU" altLang="x-none" sz="1800" dirty="0" err="1"/>
              <a:t>Тазартылған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феррохромды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және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ферромарганецті</a:t>
            </a:r>
            <a:r>
              <a:rPr lang="ru-RU" altLang="x-none" sz="1800" dirty="0"/>
              <a:t>, ферро-</a:t>
            </a:r>
            <a:r>
              <a:rPr lang="ru-RU" altLang="x-none" sz="1800" dirty="0" err="1"/>
              <a:t>вольфрамды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және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басқаларын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балқытуға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арналған</a:t>
            </a:r>
            <a:r>
              <a:rPr lang="ru-RU" altLang="x-none" sz="1800" dirty="0"/>
              <a:t>, </a:t>
            </a:r>
            <a:r>
              <a:rPr lang="ru-RU" altLang="x-none" sz="1800" dirty="0" err="1"/>
              <a:t>тазарту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процестеріне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арналған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ферроқорытпа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пештері</a:t>
            </a:r>
            <a:r>
              <a:rPr lang="ru-RU" altLang="x-none" sz="1800" dirty="0"/>
              <a:t>, </a:t>
            </a:r>
            <a:r>
              <a:rPr lang="ru-RU" altLang="x-none" sz="1800" dirty="0" err="1"/>
              <a:t>олардың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конструкциясы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бойынша</a:t>
            </a:r>
            <a:r>
              <a:rPr lang="ru-RU" altLang="x-none" sz="1800" dirty="0"/>
              <a:t> </a:t>
            </a:r>
            <a:r>
              <a:rPr lang="ru-RU" altLang="x-none" sz="1800" dirty="0" err="1">
                <a:solidFill>
                  <a:srgbClr val="C00000"/>
                </a:solidFill>
              </a:rPr>
              <a:t>электр</a:t>
            </a:r>
            <a:r>
              <a:rPr lang="ru-RU" altLang="x-none" sz="1800" dirty="0">
                <a:solidFill>
                  <a:srgbClr val="C00000"/>
                </a:solidFill>
              </a:rPr>
              <a:t> </a:t>
            </a:r>
            <a:r>
              <a:rPr lang="ru-RU" altLang="x-none" sz="1800" dirty="0" err="1">
                <a:solidFill>
                  <a:srgbClr val="C00000"/>
                </a:solidFill>
              </a:rPr>
              <a:t>доғалық</a:t>
            </a:r>
            <a:r>
              <a:rPr lang="ru-RU" altLang="x-none" sz="1800" dirty="0">
                <a:solidFill>
                  <a:srgbClr val="C00000"/>
                </a:solidFill>
              </a:rPr>
              <a:t> </a:t>
            </a:r>
            <a:r>
              <a:rPr lang="ru-RU" altLang="x-none" sz="1800" dirty="0" err="1">
                <a:solidFill>
                  <a:srgbClr val="C00000"/>
                </a:solidFill>
              </a:rPr>
              <a:t>пештеріне</a:t>
            </a:r>
            <a:r>
              <a:rPr lang="ru-RU" altLang="x-none" sz="1800" dirty="0">
                <a:solidFill>
                  <a:srgbClr val="C00000"/>
                </a:solidFill>
              </a:rPr>
              <a:t> </a:t>
            </a:r>
            <a:r>
              <a:rPr lang="ru-RU" altLang="x-none" sz="1800" dirty="0" err="1">
                <a:solidFill>
                  <a:srgbClr val="C00000"/>
                </a:solidFill>
              </a:rPr>
              <a:t>жақын</a:t>
            </a:r>
            <a:r>
              <a:rPr lang="ru-RU" altLang="x-none" sz="1800" dirty="0"/>
              <a:t>, </a:t>
            </a:r>
            <a:r>
              <a:rPr lang="ru-RU" altLang="x-none" sz="1800" dirty="0" err="1"/>
              <a:t>олардың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негізінде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олар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жасалады</a:t>
            </a:r>
            <a:r>
              <a:rPr lang="ru-RU" altLang="x-none" sz="1800" dirty="0"/>
              <a:t>.</a:t>
            </a:r>
          </a:p>
          <a:p>
            <a:pPr algn="just">
              <a:buFontTx/>
              <a:buNone/>
            </a:pPr>
            <a:r>
              <a:rPr lang="ru-RU" altLang="x-none" sz="1800" dirty="0" err="1"/>
              <a:t>Өнеркәсіпте</a:t>
            </a:r>
            <a:r>
              <a:rPr lang="ru-RU" altLang="x-none" sz="1800" dirty="0"/>
              <a:t> </a:t>
            </a:r>
            <a:r>
              <a:rPr lang="ru-RU" altLang="x-none" sz="1800" dirty="0" err="1">
                <a:solidFill>
                  <a:srgbClr val="C00000"/>
                </a:solidFill>
              </a:rPr>
              <a:t>бірфазалы</a:t>
            </a:r>
            <a:r>
              <a:rPr lang="ru-RU" altLang="x-none" sz="1800" dirty="0">
                <a:solidFill>
                  <a:srgbClr val="C00000"/>
                </a:solidFill>
              </a:rPr>
              <a:t> </a:t>
            </a:r>
            <a:r>
              <a:rPr lang="ru-RU" altLang="x-none" sz="1800" dirty="0" err="1">
                <a:solidFill>
                  <a:srgbClr val="C00000"/>
                </a:solidFill>
              </a:rPr>
              <a:t>және</a:t>
            </a:r>
            <a:r>
              <a:rPr lang="ru-RU" altLang="x-none" sz="1800" dirty="0">
                <a:solidFill>
                  <a:srgbClr val="C00000"/>
                </a:solidFill>
              </a:rPr>
              <a:t> </a:t>
            </a:r>
            <a:r>
              <a:rPr lang="ru-RU" altLang="x-none" sz="1800" dirty="0" err="1">
                <a:solidFill>
                  <a:srgbClr val="C00000"/>
                </a:solidFill>
              </a:rPr>
              <a:t>үшфазалы</a:t>
            </a:r>
            <a:r>
              <a:rPr lang="ru-RU" altLang="x-none" sz="1800" dirty="0">
                <a:solidFill>
                  <a:srgbClr val="C00000"/>
                </a:solidFill>
              </a:rPr>
              <a:t> </a:t>
            </a:r>
            <a:r>
              <a:rPr lang="ru-RU" altLang="x-none" sz="1800" dirty="0" err="1">
                <a:solidFill>
                  <a:srgbClr val="C00000"/>
                </a:solidFill>
              </a:rPr>
              <a:t>ферроқорытпа</a:t>
            </a:r>
            <a:r>
              <a:rPr lang="ru-RU" altLang="x-none" sz="1800" dirty="0">
                <a:solidFill>
                  <a:srgbClr val="C00000"/>
                </a:solidFill>
              </a:rPr>
              <a:t> </a:t>
            </a:r>
            <a:r>
              <a:rPr lang="ru-RU" altLang="x-none" sz="1800" dirty="0" err="1">
                <a:solidFill>
                  <a:srgbClr val="C00000"/>
                </a:solidFill>
              </a:rPr>
              <a:t>пештері</a:t>
            </a:r>
            <a:r>
              <a:rPr lang="ru-RU" altLang="x-none" sz="1800" dirty="0">
                <a:solidFill>
                  <a:srgbClr val="C00000"/>
                </a:solidFill>
              </a:rPr>
              <a:t> </a:t>
            </a:r>
            <a:r>
              <a:rPr lang="ru-RU" altLang="x-none" sz="1800" dirty="0" err="1"/>
              <a:t>қолданылады</a:t>
            </a:r>
            <a:r>
              <a:rPr lang="ru-RU" altLang="x-none" sz="1800" dirty="0"/>
              <a:t>. </a:t>
            </a:r>
            <a:r>
              <a:rPr lang="ru-RU" altLang="x-none" sz="1800" dirty="0" err="1"/>
              <a:t>Олар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тұрақты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тоқ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пештерін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пайдалану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бойынша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жұмыс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жүргізілуде</a:t>
            </a:r>
            <a:r>
              <a:rPr lang="ru-RU" altLang="x-none" sz="1800" dirty="0"/>
              <a:t> .</a:t>
            </a:r>
          </a:p>
          <a:p>
            <a:pPr algn="just">
              <a:buFontTx/>
              <a:buNone/>
            </a:pPr>
            <a:r>
              <a:rPr lang="ru-RU" altLang="x-none" sz="1800" dirty="0" err="1">
                <a:solidFill>
                  <a:srgbClr val="C00000"/>
                </a:solidFill>
              </a:rPr>
              <a:t>Бірфазалы</a:t>
            </a:r>
            <a:r>
              <a:rPr lang="ru-RU" altLang="x-none" sz="1800" dirty="0">
                <a:solidFill>
                  <a:srgbClr val="C00000"/>
                </a:solidFill>
              </a:rPr>
              <a:t> </a:t>
            </a:r>
            <a:r>
              <a:rPr lang="ru-RU" altLang="x-none" sz="1800" dirty="0" err="1">
                <a:solidFill>
                  <a:srgbClr val="C00000"/>
                </a:solidFill>
              </a:rPr>
              <a:t>ферроқорытпа</a:t>
            </a:r>
            <a:r>
              <a:rPr lang="ru-RU" altLang="x-none" sz="1800" dirty="0">
                <a:solidFill>
                  <a:srgbClr val="C00000"/>
                </a:solidFill>
              </a:rPr>
              <a:t> </a:t>
            </a:r>
            <a:r>
              <a:rPr lang="ru-RU" altLang="x-none" sz="1800" dirty="0" err="1">
                <a:solidFill>
                  <a:srgbClr val="C00000"/>
                </a:solidFill>
              </a:rPr>
              <a:t>пештері</a:t>
            </a:r>
            <a:r>
              <a:rPr lang="ru-RU" altLang="x-none" sz="1800" dirty="0">
                <a:solidFill>
                  <a:srgbClr val="C00000"/>
                </a:solidFill>
              </a:rPr>
              <a:t> </a:t>
            </a:r>
            <a:r>
              <a:rPr lang="ru-RU" altLang="x-none" sz="1800" dirty="0" err="1"/>
              <a:t>қазіргі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уақытта</a:t>
            </a:r>
            <a:r>
              <a:rPr lang="ru-RU" altLang="x-none" sz="1800" dirty="0"/>
              <a:t> тек </a:t>
            </a:r>
            <a:r>
              <a:rPr lang="ru-RU" altLang="x-none" sz="1800" dirty="0" err="1"/>
              <a:t>арнайы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мақсаттарға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арналған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және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қолданылуы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өте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шектеулі</a:t>
            </a:r>
            <a:r>
              <a:rPr lang="ru-RU" altLang="x-none" sz="1800" dirty="0"/>
              <a:t>. </a:t>
            </a:r>
            <a:r>
              <a:rPr lang="ru-RU" altLang="x-none" sz="1800" dirty="0" err="1"/>
              <a:t>Бір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фазалы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қондырғылардың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ваннасы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көміртекті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ошақпен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цилиндрлік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пішіннен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жасалған</a:t>
            </a:r>
            <a:r>
              <a:rPr lang="ru-RU" altLang="x-none" sz="1800" dirty="0"/>
              <a:t>, </a:t>
            </a:r>
            <a:r>
              <a:rPr lang="ru-RU" altLang="x-none" sz="1800" dirty="0" err="1"/>
              <a:t>оған</a:t>
            </a:r>
            <a:r>
              <a:rPr lang="ru-RU" altLang="x-none" sz="1800" dirty="0"/>
              <a:t> мыс </a:t>
            </a:r>
            <a:r>
              <a:rPr lang="ru-RU" altLang="x-none" sz="1800" dirty="0" err="1"/>
              <a:t>өткізгіш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шиналар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салынған</a:t>
            </a:r>
            <a:r>
              <a:rPr lang="ru-RU" altLang="x-none" sz="1800" dirty="0"/>
              <a:t>. </a:t>
            </a:r>
            <a:r>
              <a:rPr lang="ru-RU" altLang="x-none" sz="1800" dirty="0" err="1"/>
              <a:t>Ағымдағы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қорғасын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трансформатордан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ошақ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торларына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және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электродқа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беріледі</a:t>
            </a:r>
            <a:r>
              <a:rPr lang="ru-RU" altLang="x-none" sz="1800" dirty="0"/>
              <a:t>. </a:t>
            </a:r>
            <a:r>
              <a:rPr lang="ru-RU" altLang="x-none" sz="1800" dirty="0" err="1"/>
              <a:t>Кристалды</a:t>
            </a:r>
            <a:r>
              <a:rPr lang="ru-RU" altLang="x-none" sz="1800" dirty="0"/>
              <a:t> кремний </a:t>
            </a:r>
            <a:r>
              <a:rPr lang="ru-RU" altLang="x-none" sz="1800" dirty="0" err="1"/>
              <a:t>өндірісінде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екі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электродты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және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сопақ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ваннасы</a:t>
            </a:r>
            <a:r>
              <a:rPr lang="ru-RU" altLang="x-none" sz="1800" dirty="0"/>
              <a:t> бар </a:t>
            </a:r>
            <a:r>
              <a:rPr lang="ru-RU" altLang="x-none" sz="1800" dirty="0" err="1"/>
              <a:t>бірфазалы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пештер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біршама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кең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таралған</a:t>
            </a:r>
            <a:r>
              <a:rPr lang="ru-RU" altLang="x-none" sz="1800" dirty="0"/>
              <a:t>.</a:t>
            </a:r>
          </a:p>
          <a:p>
            <a:pPr algn="just">
              <a:buFontTx/>
              <a:buNone/>
            </a:pPr>
            <a:r>
              <a:rPr lang="ru-RU" altLang="x-none" sz="1800" dirty="0" err="1">
                <a:solidFill>
                  <a:srgbClr val="C00000"/>
                </a:solidFill>
              </a:rPr>
              <a:t>Үш</a:t>
            </a:r>
            <a:r>
              <a:rPr lang="ru-RU" altLang="x-none" sz="1800" dirty="0">
                <a:solidFill>
                  <a:srgbClr val="C00000"/>
                </a:solidFill>
              </a:rPr>
              <a:t> </a:t>
            </a:r>
            <a:r>
              <a:rPr lang="ru-RU" altLang="x-none" sz="1800" dirty="0" err="1">
                <a:solidFill>
                  <a:srgbClr val="C00000"/>
                </a:solidFill>
              </a:rPr>
              <a:t>фазалы</a:t>
            </a:r>
            <a:r>
              <a:rPr lang="ru-RU" altLang="x-none" sz="1800" dirty="0">
                <a:solidFill>
                  <a:srgbClr val="C00000"/>
                </a:solidFill>
              </a:rPr>
              <a:t> </a:t>
            </a:r>
            <a:r>
              <a:rPr lang="ru-RU" altLang="x-none" sz="1800" dirty="0" err="1">
                <a:solidFill>
                  <a:srgbClr val="C00000"/>
                </a:solidFill>
              </a:rPr>
              <a:t>ферроқорытпа</a:t>
            </a:r>
            <a:r>
              <a:rPr lang="ru-RU" altLang="x-none" sz="1800" dirty="0">
                <a:solidFill>
                  <a:srgbClr val="C00000"/>
                </a:solidFill>
              </a:rPr>
              <a:t> </a:t>
            </a:r>
            <a:r>
              <a:rPr lang="ru-RU" altLang="x-none" sz="1800" dirty="0" err="1">
                <a:solidFill>
                  <a:srgbClr val="C00000"/>
                </a:solidFill>
              </a:rPr>
              <a:t>пештері</a:t>
            </a:r>
            <a:r>
              <a:rPr lang="ru-RU" altLang="x-none" sz="1800" dirty="0">
                <a:solidFill>
                  <a:srgbClr val="C00000"/>
                </a:solidFill>
              </a:rPr>
              <a:t> </a:t>
            </a:r>
            <a:r>
              <a:rPr lang="ru-RU" altLang="x-none" sz="1800" dirty="0" err="1"/>
              <a:t>электродтарды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бір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сызыққа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орналастыра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отырып</a:t>
            </a:r>
            <a:r>
              <a:rPr lang="ru-RU" altLang="x-none" sz="1800" dirty="0"/>
              <a:t> ( </a:t>
            </a:r>
            <a:r>
              <a:rPr lang="ru-RU" altLang="x-none" sz="1800" dirty="0" err="1"/>
              <a:t>тіктөртбұрышты</a:t>
            </a:r>
            <a:r>
              <a:rPr lang="ru-RU" altLang="x-none" sz="1800" dirty="0"/>
              <a:t> е) </a:t>
            </a:r>
            <a:r>
              <a:rPr lang="ru-RU" altLang="x-none" sz="1800" dirty="0" err="1"/>
              <a:t>немесе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көп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жағдайда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электродтарды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үшбұрыштың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төбелерінде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орналастыра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отырып</a:t>
            </a:r>
            <a:r>
              <a:rPr lang="ru-RU" altLang="x-none" sz="1800" dirty="0"/>
              <a:t> ( </a:t>
            </a:r>
            <a:r>
              <a:rPr lang="ru-RU" altLang="x-none" sz="1800" dirty="0" err="1"/>
              <a:t>дөңгелек</a:t>
            </a:r>
            <a:r>
              <a:rPr lang="ru-RU" altLang="x-none" sz="1800" dirty="0"/>
              <a:t> ) </a:t>
            </a:r>
            <a:r>
              <a:rPr lang="ru-RU" altLang="x-none" sz="1800" dirty="0" err="1"/>
              <a:t>салынады</a:t>
            </a:r>
            <a:r>
              <a:rPr lang="ru-RU" altLang="x-none" sz="1800" dirty="0"/>
              <a:t>.</a:t>
            </a:r>
          </a:p>
          <a:p>
            <a:pPr algn="just">
              <a:buFontTx/>
              <a:buNone/>
            </a:pPr>
            <a:r>
              <a:rPr lang="ru-RU" altLang="x-none" sz="1800" dirty="0" err="1"/>
              <a:t>Пештер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балқытуға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қажетті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болатын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қуатқа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қарай</a:t>
            </a:r>
            <a:r>
              <a:rPr lang="ru-RU" altLang="x-none" sz="1800" dirty="0"/>
              <a:t> </a:t>
            </a:r>
            <a:r>
              <a:rPr lang="ru-RU" altLang="x-none" sz="1800" dirty="0" err="1">
                <a:solidFill>
                  <a:srgbClr val="C00000"/>
                </a:solidFill>
              </a:rPr>
              <a:t>үш</a:t>
            </a:r>
            <a:r>
              <a:rPr lang="ru-RU" altLang="x-none" sz="1800" dirty="0">
                <a:solidFill>
                  <a:srgbClr val="C00000"/>
                </a:solidFill>
              </a:rPr>
              <a:t> </a:t>
            </a:r>
            <a:r>
              <a:rPr lang="ru-RU" altLang="x-none" sz="1800" dirty="0" err="1">
                <a:solidFill>
                  <a:srgbClr val="C00000"/>
                </a:solidFill>
              </a:rPr>
              <a:t>немесе</a:t>
            </a:r>
            <a:r>
              <a:rPr lang="ru-RU" altLang="x-none" sz="1800" dirty="0">
                <a:solidFill>
                  <a:srgbClr val="C00000"/>
                </a:solidFill>
              </a:rPr>
              <a:t> </a:t>
            </a:r>
            <a:r>
              <a:rPr lang="ru-RU" altLang="x-none" sz="1800" dirty="0" err="1">
                <a:solidFill>
                  <a:srgbClr val="C00000"/>
                </a:solidFill>
              </a:rPr>
              <a:t>алты</a:t>
            </a:r>
            <a:r>
              <a:rPr lang="ru-RU" altLang="x-none" sz="1800" dirty="0">
                <a:solidFill>
                  <a:srgbClr val="C00000"/>
                </a:solidFill>
              </a:rPr>
              <a:t> </a:t>
            </a:r>
            <a:r>
              <a:rPr lang="ru-RU" altLang="x-none" sz="1800" dirty="0" err="1">
                <a:solidFill>
                  <a:srgbClr val="C00000"/>
                </a:solidFill>
              </a:rPr>
              <a:t>электродпен</a:t>
            </a:r>
            <a:r>
              <a:rPr lang="ru-RU" altLang="x-none" sz="1800" dirty="0">
                <a:solidFill>
                  <a:srgbClr val="C00000"/>
                </a:solidFill>
              </a:rPr>
              <a:t> </a:t>
            </a:r>
            <a:r>
              <a:rPr lang="ru-RU" altLang="x-none" sz="1800" dirty="0" err="1">
                <a:solidFill>
                  <a:srgbClr val="C00000"/>
                </a:solidFill>
              </a:rPr>
              <a:t>жасалады</a:t>
            </a:r>
            <a:r>
              <a:rPr lang="ru-RU" altLang="x-none" sz="1800" dirty="0"/>
              <a:t>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Номер слайда 3">
            <a:extLst>
              <a:ext uri="{FF2B5EF4-FFF2-40B4-BE49-F238E27FC236}">
                <a16:creationId xmlns:a16="http://schemas.microsoft.com/office/drawing/2014/main" id="{D5AA1EF0-69B3-484F-AD11-9880EF891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4A8008-085B-AE44-A3B4-0F5ACC23C576}" type="slidenum">
              <a:rPr lang="ru-RU" altLang="x-none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ru-RU" altLang="x-none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6B2A131-485F-1648-A254-DE9D7141F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3" y="80963"/>
            <a:ext cx="8855075" cy="865187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Ферроқорытпа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пештерінің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түрлері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мен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сипаттамалары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3" name="Rectangle 7">
            <a:extLst>
              <a:ext uri="{FF2B5EF4-FFF2-40B4-BE49-F238E27FC236}">
                <a16:creationId xmlns:a16="http://schemas.microsoft.com/office/drawing/2014/main" id="{4FE48E84-B1BB-1A48-AC9D-1896C59EF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0724" name="Rectangle 9">
            <a:extLst>
              <a:ext uri="{FF2B5EF4-FFF2-40B4-BE49-F238E27FC236}">
                <a16:creationId xmlns:a16="http://schemas.microsoft.com/office/drawing/2014/main" id="{924C2B17-32A5-1845-95E7-39773A509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0725" name="Rectangle 11">
            <a:extLst>
              <a:ext uri="{FF2B5EF4-FFF2-40B4-BE49-F238E27FC236}">
                <a16:creationId xmlns:a16="http://schemas.microsoft.com/office/drawing/2014/main" id="{6DC71429-6561-1F44-8FDD-03EFA53C6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0726" name="Rectangle 13">
            <a:extLst>
              <a:ext uri="{FF2B5EF4-FFF2-40B4-BE49-F238E27FC236}">
                <a16:creationId xmlns:a16="http://schemas.microsoft.com/office/drawing/2014/main" id="{BE67D159-BBD3-1747-AB19-98203304A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0727" name="Rectangle 15">
            <a:extLst>
              <a:ext uri="{FF2B5EF4-FFF2-40B4-BE49-F238E27FC236}">
                <a16:creationId xmlns:a16="http://schemas.microsoft.com/office/drawing/2014/main" id="{DF5875C9-B8F4-484A-9474-28DECB689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0728" name="Rectangle 12">
            <a:extLst>
              <a:ext uri="{FF2B5EF4-FFF2-40B4-BE49-F238E27FC236}">
                <a16:creationId xmlns:a16="http://schemas.microsoft.com/office/drawing/2014/main" id="{A20BDECC-2338-3E45-8CB4-BB0FDF96A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0729" name="TextBox 2">
            <a:extLst>
              <a:ext uri="{FF2B5EF4-FFF2-40B4-BE49-F238E27FC236}">
                <a16:creationId xmlns:a16="http://schemas.microsoft.com/office/drawing/2014/main" id="{53C216FD-A299-7F44-97E8-19376B382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025525"/>
            <a:ext cx="8496300" cy="4475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None/>
            </a:pPr>
            <a:r>
              <a:rPr lang="ru-RU" altLang="x-none" sz="1600" dirty="0" err="1"/>
              <a:t>Ферроқорытпа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өнеркәсібінде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кең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қолданылатын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дөңгелек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үш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фазалы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пештер</a:t>
            </a:r>
            <a:r>
              <a:rPr lang="ru-RU" altLang="x-none" sz="1600" dirty="0"/>
              <a:t>. </a:t>
            </a:r>
            <a:r>
              <a:rPr lang="ru-RU" altLang="x-none" sz="1600" dirty="0" err="1"/>
              <a:t>Дөңгелек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қондырғыда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электродтар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үшбұрыш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түрінде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орналасады</a:t>
            </a:r>
            <a:r>
              <a:rPr lang="ru-RU" altLang="x-none" sz="1600" dirty="0"/>
              <a:t>, </a:t>
            </a:r>
            <a:r>
              <a:rPr lang="ru-RU" altLang="x-none" sz="1600" dirty="0" err="1"/>
              <a:t>жылу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әр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электродтың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астында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пайда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болған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балқу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тигельдерін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бір-бірімен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байланыстыру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үшін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жеткілікті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түрде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шоғырланған</a:t>
            </a:r>
            <a:r>
              <a:rPr lang="ru-RU" altLang="x-none" sz="1600" dirty="0"/>
              <a:t>.  </a:t>
            </a:r>
            <a:r>
              <a:rPr lang="ru-RU" altLang="x-none" sz="1600" dirty="0" err="1"/>
              <a:t>Мұндай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ферроқорытпа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пештерінің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жылу</a:t>
            </a:r>
            <a:r>
              <a:rPr lang="ru-RU" altLang="x-none" sz="1600" dirty="0"/>
              <a:t> беру </a:t>
            </a:r>
            <a:r>
              <a:rPr lang="ru-RU" altLang="x-none" sz="1600" dirty="0" err="1"/>
              <a:t>беті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минималды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және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жылу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жақсы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пайдаланылады</a:t>
            </a:r>
            <a:r>
              <a:rPr lang="ru-RU" altLang="x-none" sz="1600" dirty="0"/>
              <a:t>.</a:t>
            </a:r>
          </a:p>
          <a:p>
            <a:pPr algn="just">
              <a:buFontTx/>
              <a:buNone/>
            </a:pPr>
            <a:r>
              <a:rPr lang="ru-RU" altLang="x-none" sz="1600" dirty="0" err="1"/>
              <a:t>Қысқа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желінің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ұтымды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конструкциясы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және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қуаттылықты</a:t>
            </a:r>
            <a:r>
              <a:rPr lang="ru-RU" altLang="x-none" sz="1600" dirty="0"/>
              <a:t> тез </a:t>
            </a:r>
            <a:r>
              <a:rPr lang="ru-RU" altLang="x-none" sz="1600" dirty="0" err="1"/>
              <a:t>компенсациялау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құрылғысы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болатын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болса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мұндай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пештер</a:t>
            </a:r>
            <a:r>
              <a:rPr lang="ru-RU" altLang="x-none" sz="1600" dirty="0"/>
              <a:t> 0,95-ке </a:t>
            </a:r>
            <a:r>
              <a:rPr lang="ru-RU" altLang="x-none" sz="1600" dirty="0" err="1"/>
              <a:t>жететін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жоғары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қуат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коэффициентімен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жұмыс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істей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алады</a:t>
            </a:r>
            <a:r>
              <a:rPr lang="ru-RU" altLang="x-none" sz="1600" dirty="0"/>
              <a:t> (</a:t>
            </a:r>
            <a:r>
              <a:rPr lang="ru-RU" altLang="x-none" sz="1600" dirty="0" err="1"/>
              <a:t>тіпті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қуаттылығы</a:t>
            </a:r>
            <a:r>
              <a:rPr lang="ru-RU" altLang="x-none" sz="1600" dirty="0"/>
              <a:t> 40-60 МВ А) </a:t>
            </a:r>
            <a:r>
              <a:rPr lang="ru-RU" altLang="x-none" sz="1600" dirty="0" err="1"/>
              <a:t>және</a:t>
            </a:r>
            <a:r>
              <a:rPr lang="ru-RU" altLang="x-none" sz="1600" dirty="0"/>
              <a:t> «</a:t>
            </a:r>
            <a:r>
              <a:rPr lang="ru-RU" altLang="x-none" sz="1600" dirty="0" err="1"/>
              <a:t>өлі</a:t>
            </a:r>
            <a:r>
              <a:rPr lang="ru-RU" altLang="x-none" sz="1600" dirty="0"/>
              <a:t>» </a:t>
            </a:r>
            <a:r>
              <a:rPr lang="ru-RU" altLang="x-none" sz="1600" dirty="0" err="1"/>
              <a:t>және</a:t>
            </a:r>
            <a:r>
              <a:rPr lang="ru-RU" altLang="x-none" sz="1600" dirty="0"/>
              <a:t> «</a:t>
            </a:r>
            <a:r>
              <a:rPr lang="ru-RU" altLang="x-none" sz="1600" dirty="0" err="1"/>
              <a:t>жабайы</a:t>
            </a:r>
            <a:r>
              <a:rPr lang="ru-RU" altLang="x-none" sz="1600" dirty="0"/>
              <a:t>» </a:t>
            </a:r>
            <a:r>
              <a:rPr lang="ru-RU" altLang="x-none" sz="1600" dirty="0" err="1"/>
              <a:t>фазалар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құбылыстары</a:t>
            </a:r>
            <a:r>
              <a:rPr lang="ru-RU" altLang="x-none" sz="1600" dirty="0"/>
              <a:t> да </a:t>
            </a:r>
            <a:r>
              <a:rPr lang="ru-RU" altLang="x-none" sz="1600" dirty="0" err="1"/>
              <a:t>минималды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болады</a:t>
            </a:r>
            <a:r>
              <a:rPr lang="ru-RU" altLang="x-none" sz="1600" dirty="0"/>
              <a:t>.</a:t>
            </a:r>
          </a:p>
          <a:p>
            <a:pPr algn="just">
              <a:buFontTx/>
              <a:buNone/>
            </a:pPr>
            <a:r>
              <a:rPr lang="ru-RU" altLang="x-none" sz="1600" dirty="0"/>
              <a:t> </a:t>
            </a:r>
          </a:p>
          <a:p>
            <a:pPr algn="just">
              <a:buFontTx/>
              <a:buNone/>
            </a:pPr>
            <a:r>
              <a:rPr lang="ru-RU" altLang="x-none" sz="1600" dirty="0" err="1"/>
              <a:t>Тік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бұрышты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үш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электродты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ферроқорытпа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пештері</a:t>
            </a:r>
            <a:r>
              <a:rPr lang="ru-RU" altLang="x-none" sz="1600" dirty="0"/>
              <a:t> пеш </a:t>
            </a:r>
            <a:r>
              <a:rPr lang="ru-RU" altLang="x-none" sz="1600" dirty="0" err="1"/>
              <a:t>қондырғысының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салыстырмалы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түрде</a:t>
            </a:r>
            <a:r>
              <a:rPr lang="ru-RU" altLang="x-none" sz="1600" dirty="0"/>
              <a:t> </a:t>
            </a:r>
            <a:r>
              <a:rPr lang="en-US" altLang="x-none" sz="1600" dirty="0">
                <a:solidFill>
                  <a:srgbClr val="C00000"/>
                </a:solidFill>
              </a:rPr>
              <a:t>cos </a:t>
            </a:r>
            <a:r>
              <a:rPr lang="el-GR" altLang="x-none" sz="1600" dirty="0">
                <a:solidFill>
                  <a:srgbClr val="C00000"/>
                </a:solidFill>
              </a:rPr>
              <a:t>φ  </a:t>
            </a:r>
            <a:r>
              <a:rPr lang="ru-RU" altLang="x-none" sz="1600" dirty="0" err="1">
                <a:solidFill>
                  <a:srgbClr val="C00000"/>
                </a:solidFill>
              </a:rPr>
              <a:t>болуымен</a:t>
            </a:r>
            <a:r>
              <a:rPr lang="ru-RU" altLang="x-none" sz="1600" dirty="0">
                <a:solidFill>
                  <a:srgbClr val="C00000"/>
                </a:solidFill>
              </a:rPr>
              <a:t> </a:t>
            </a:r>
            <a:r>
              <a:rPr lang="ru-RU" altLang="x-none" sz="1600" dirty="0" err="1">
                <a:solidFill>
                  <a:srgbClr val="C00000"/>
                </a:solidFill>
              </a:rPr>
              <a:t>сипатталады</a:t>
            </a:r>
            <a:r>
              <a:rPr lang="ru-RU" altLang="x-none" sz="1600" dirty="0">
                <a:solidFill>
                  <a:srgbClr val="C00000"/>
                </a:solidFill>
              </a:rPr>
              <a:t> </a:t>
            </a:r>
            <a:r>
              <a:rPr lang="ru-RU" altLang="x-none" sz="1600" dirty="0" err="1"/>
              <a:t>және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оларда</a:t>
            </a:r>
            <a:r>
              <a:rPr lang="ru-RU" altLang="x-none" sz="1600" dirty="0"/>
              <a:t> «</a:t>
            </a:r>
            <a:r>
              <a:rPr lang="ru-RU" altLang="x-none" sz="1600" dirty="0" err="1"/>
              <a:t>жабайы</a:t>
            </a:r>
            <a:r>
              <a:rPr lang="ru-RU" altLang="x-none" sz="1600" dirty="0"/>
              <a:t>» </a:t>
            </a:r>
            <a:r>
              <a:rPr lang="ru-RU" altLang="x-none" sz="1600" dirty="0" err="1"/>
              <a:t>және</a:t>
            </a:r>
            <a:r>
              <a:rPr lang="ru-RU" altLang="x-none" sz="1600" dirty="0"/>
              <a:t> «</a:t>
            </a:r>
            <a:r>
              <a:rPr lang="ru-RU" altLang="x-none" sz="1600" dirty="0" err="1"/>
              <a:t>өлі</a:t>
            </a:r>
            <a:r>
              <a:rPr lang="ru-RU" altLang="x-none" sz="1600" dirty="0"/>
              <a:t>» </a:t>
            </a:r>
            <a:r>
              <a:rPr lang="ru-RU" altLang="x-none" sz="1600" dirty="0" err="1"/>
              <a:t>фазалар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құбылысы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күрт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көрінеді</a:t>
            </a:r>
            <a:r>
              <a:rPr lang="ru-RU" altLang="x-none" sz="1600" dirty="0"/>
              <a:t>. </a:t>
            </a:r>
            <a:r>
              <a:rPr lang="ru-RU" altLang="x-none" sz="1600" dirty="0" err="1"/>
              <a:t>Бұған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әр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электродтың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астында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тәуелсіз</a:t>
            </a:r>
            <a:r>
              <a:rPr lang="ru-RU" altLang="x-none" sz="1600" dirty="0"/>
              <a:t> реакция </a:t>
            </a:r>
            <a:r>
              <a:rPr lang="ru-RU" altLang="x-none" sz="1600" dirty="0" err="1"/>
              <a:t>тигелінің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пайда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болуы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үш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крандық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тесіктерде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жұмыс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істеуді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қажет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ететіндігін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қосу</a:t>
            </a:r>
            <a:r>
              <a:rPr lang="ru-RU" altLang="x-none" sz="1600" dirty="0"/>
              <a:t> керек. </a:t>
            </a:r>
            <a:r>
              <a:rPr lang="ru-RU" altLang="x-none" sz="1600" dirty="0" err="1"/>
              <a:t>Осыған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байланысты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қазіргі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уақытта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ферроқорытпа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өндірісі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үшін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мұндай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пештер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жасалмай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жатыр</a:t>
            </a:r>
            <a:r>
              <a:rPr lang="ru-RU" altLang="x-none" sz="1600" dirty="0"/>
              <a:t>.</a:t>
            </a:r>
          </a:p>
          <a:p>
            <a:pPr algn="just">
              <a:buFontTx/>
              <a:buNone/>
            </a:pPr>
            <a:r>
              <a:rPr lang="ru-RU" altLang="x-none" sz="1600" dirty="0"/>
              <a:t>.</a:t>
            </a:r>
            <a:endParaRPr lang="x-none" altLang="x-none" sz="1600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Номер слайда 3">
            <a:extLst>
              <a:ext uri="{FF2B5EF4-FFF2-40B4-BE49-F238E27FC236}">
                <a16:creationId xmlns:a16="http://schemas.microsoft.com/office/drawing/2014/main" id="{2CB6EAAF-4EC1-934F-B977-A386A480F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6B9F9F-2206-F646-A94C-A9404ED27679}" type="slidenum">
              <a:rPr lang="ru-RU" altLang="x-none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ru-RU" altLang="x-none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26B0681-92E6-1B48-A962-E89C6E5F2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46038"/>
            <a:ext cx="8750300" cy="62865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kumimoji="0" lang="ru-RU" altLang="x-none" sz="2800" b="1" i="1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Ферроқорытпа</a:t>
            </a:r>
            <a:r>
              <a:rPr kumimoji="0" lang="ru-RU" altLang="x-none" sz="2800" b="1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ru-RU" altLang="x-none" sz="2800" b="1" i="1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пештерінің</a:t>
            </a:r>
            <a:r>
              <a:rPr kumimoji="0" lang="ru-RU" altLang="x-none" sz="2800" b="1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ru-RU" altLang="x-none" sz="2800" b="1" i="1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конструкциясы</a:t>
            </a:r>
            <a:endParaRPr kumimoji="0" lang="ru-RU" altLang="x-none" sz="2800" b="1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eaLnBrk="1" hangingPunct="1">
              <a:defRPr/>
            </a:pP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Rectangle 7">
            <a:extLst>
              <a:ext uri="{FF2B5EF4-FFF2-40B4-BE49-F238E27FC236}">
                <a16:creationId xmlns:a16="http://schemas.microsoft.com/office/drawing/2014/main" id="{D80CBF97-CCCC-9A4C-BDDB-EB90C94E2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19460" name="Rectangle 9">
            <a:extLst>
              <a:ext uri="{FF2B5EF4-FFF2-40B4-BE49-F238E27FC236}">
                <a16:creationId xmlns:a16="http://schemas.microsoft.com/office/drawing/2014/main" id="{3CB25CF5-9DFC-DD41-8798-EA067822B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19461" name="Rectangle 11">
            <a:extLst>
              <a:ext uri="{FF2B5EF4-FFF2-40B4-BE49-F238E27FC236}">
                <a16:creationId xmlns:a16="http://schemas.microsoft.com/office/drawing/2014/main" id="{39D9050C-32FA-7744-8892-A5498DDDA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19462" name="Rectangle 13">
            <a:extLst>
              <a:ext uri="{FF2B5EF4-FFF2-40B4-BE49-F238E27FC236}">
                <a16:creationId xmlns:a16="http://schemas.microsoft.com/office/drawing/2014/main" id="{D97F600D-76C2-FC49-A473-2DE9F76C1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19463" name="Rectangle 15">
            <a:extLst>
              <a:ext uri="{FF2B5EF4-FFF2-40B4-BE49-F238E27FC236}">
                <a16:creationId xmlns:a16="http://schemas.microsoft.com/office/drawing/2014/main" id="{69740F86-641E-EE44-9480-6CF33B0F7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19464" name="Rectangle 12">
            <a:extLst>
              <a:ext uri="{FF2B5EF4-FFF2-40B4-BE49-F238E27FC236}">
                <a16:creationId xmlns:a16="http://schemas.microsoft.com/office/drawing/2014/main" id="{54CF64F9-7941-2745-A878-46E078AEA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19465" name="TextBox 2">
            <a:extLst>
              <a:ext uri="{FF2B5EF4-FFF2-40B4-BE49-F238E27FC236}">
                <a16:creationId xmlns:a16="http://schemas.microsoft.com/office/drawing/2014/main" id="{780DD353-6713-7D47-9BC5-B42B81ECE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0912" y="644134"/>
            <a:ext cx="4087813" cy="595239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None/>
            </a:pPr>
            <a:r>
              <a:rPr lang="ru-RU" altLang="x-none" sz="1600" b="1" i="1" dirty="0" err="1"/>
              <a:t>Ферроқорытпа</a:t>
            </a:r>
            <a:r>
              <a:rPr lang="ru-RU" altLang="x-none" sz="1600" b="1" i="1" dirty="0"/>
              <a:t> </a:t>
            </a:r>
            <a:r>
              <a:rPr lang="ru-RU" altLang="x-none" sz="1600" b="1" i="1" dirty="0" err="1"/>
              <a:t>пештерінің</a:t>
            </a:r>
            <a:r>
              <a:rPr lang="ru-RU" altLang="x-none" sz="1600" b="1" i="1" dirty="0"/>
              <a:t> </a:t>
            </a:r>
            <a:r>
              <a:rPr lang="ru-RU" altLang="x-none" sz="1600" b="1" i="1" dirty="0" err="1"/>
              <a:t>конструкциясы</a:t>
            </a:r>
            <a:endParaRPr lang="ru-RU" altLang="x-none" sz="1600" b="1" i="1" dirty="0"/>
          </a:p>
          <a:p>
            <a:pPr algn="just">
              <a:buFontTx/>
              <a:buNone/>
            </a:pPr>
            <a:r>
              <a:rPr lang="ru-RU" altLang="x-none" sz="1600" i="1" dirty="0" err="1"/>
              <a:t>Үш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ванналық</a:t>
            </a:r>
            <a:r>
              <a:rPr lang="ru-RU" altLang="x-none" sz="1600" i="1" dirty="0"/>
              <a:t> трансформаторы бар </a:t>
            </a:r>
            <a:r>
              <a:rPr lang="ru-RU" altLang="x-none" sz="1600" i="1" dirty="0" err="1"/>
              <a:t>тік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бұрышты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алты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электродты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ферроқорытпа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қондырғылары</a:t>
            </a:r>
            <a:r>
              <a:rPr lang="ru-RU" altLang="x-none" sz="1600" i="1" dirty="0"/>
              <a:t>, </a:t>
            </a:r>
            <a:r>
              <a:rPr lang="ru-RU" altLang="x-none" sz="1600" i="1" dirty="0" err="1"/>
              <a:t>олар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жалпы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ваннасы</a:t>
            </a:r>
            <a:r>
              <a:rPr lang="ru-RU" altLang="x-none" sz="1600" i="1" dirty="0"/>
              <a:t> бар </a:t>
            </a:r>
            <a:r>
              <a:rPr lang="ru-RU" altLang="x-none" sz="1600" i="1" dirty="0" err="1"/>
              <a:t>үш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фазалы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пештер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болып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табылады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және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жоғарыда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аталған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төртбұрышты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пештердің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кемшіліктері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болмайды</a:t>
            </a:r>
            <a:r>
              <a:rPr lang="ru-RU" altLang="x-none" sz="1600" i="1" dirty="0"/>
              <a:t>.</a:t>
            </a:r>
          </a:p>
          <a:p>
            <a:pPr algn="just">
              <a:buFontTx/>
              <a:buNone/>
            </a:pPr>
            <a:r>
              <a:rPr lang="ru-RU" altLang="x-none" sz="1600" i="1" dirty="0" err="1"/>
              <a:t>Олар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бірқатар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артықшылықтарымен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ерекшеленеді</a:t>
            </a:r>
            <a:r>
              <a:rPr lang="ru-RU" altLang="x-none" sz="1600" i="1" dirty="0"/>
              <a:t>, </a:t>
            </a:r>
            <a:r>
              <a:rPr lang="ru-RU" altLang="x-none" sz="1600" i="1" dirty="0" err="1"/>
              <a:t>атап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айтқанда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оларды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пайдалану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кезінде</a:t>
            </a:r>
            <a:r>
              <a:rPr lang="ru-RU" altLang="x-none" sz="1600" i="1" dirty="0"/>
              <a:t>:</a:t>
            </a:r>
          </a:p>
          <a:p>
            <a:pPr algn="just">
              <a:buFontTx/>
              <a:buNone/>
            </a:pPr>
            <a:r>
              <a:rPr lang="ru-RU" altLang="x-none" sz="1600" i="1" dirty="0"/>
              <a:t>- </a:t>
            </a:r>
            <a:r>
              <a:rPr lang="ru-RU" altLang="x-none" sz="1600" i="1" dirty="0" err="1"/>
              <a:t>шихтаны</a:t>
            </a:r>
            <a:r>
              <a:rPr lang="ru-RU" altLang="x-none" sz="1600" i="1" dirty="0"/>
              <a:t>  </a:t>
            </a:r>
            <a:r>
              <a:rPr lang="ru-RU" altLang="x-none" sz="1600" i="1" dirty="0" err="1"/>
              <a:t>жүктеу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жеңіл</a:t>
            </a:r>
            <a:r>
              <a:rPr lang="ru-RU" altLang="x-none" sz="1600" i="1" dirty="0"/>
              <a:t>,</a:t>
            </a:r>
          </a:p>
          <a:p>
            <a:pPr algn="just">
              <a:buFontTx/>
              <a:buNone/>
            </a:pPr>
            <a:r>
              <a:rPr lang="ru-RU" altLang="x-none" sz="1600" i="1" dirty="0"/>
              <a:t>- </a:t>
            </a:r>
            <a:r>
              <a:rPr lang="ru-RU" altLang="x-none" sz="1600" i="1" dirty="0" err="1"/>
              <a:t>электродтар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арасындағы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қашықтықты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пайдаланылатын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шихтаның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электр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кедергісіне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байланысты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реттеу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оңайырақ</a:t>
            </a:r>
            <a:r>
              <a:rPr lang="ru-RU" altLang="x-none" sz="1600" i="1" dirty="0"/>
              <a:t>, </a:t>
            </a:r>
            <a:r>
              <a:rPr lang="ru-RU" altLang="x-none" sz="1600" i="1" dirty="0" err="1"/>
              <a:t>өйткені</a:t>
            </a:r>
            <a:r>
              <a:rPr lang="ru-RU" altLang="x-none" sz="1600" i="1" dirty="0"/>
              <a:t> шихта </a:t>
            </a:r>
            <a:r>
              <a:rPr lang="ru-RU" altLang="x-none" sz="1600" i="1" dirty="0" err="1"/>
              <a:t>материалдары</a:t>
            </a:r>
            <a:r>
              <a:rPr lang="ru-RU" altLang="x-none" sz="1600" i="1" dirty="0"/>
              <a:t>, </a:t>
            </a:r>
            <a:r>
              <a:rPr lang="ru-RU" altLang="x-none" sz="1600" i="1" dirty="0" err="1"/>
              <a:t>әсіресе</a:t>
            </a:r>
            <a:r>
              <a:rPr lang="ru-RU" altLang="x-none" sz="1600" i="1" dirty="0"/>
              <a:t> кремний </a:t>
            </a:r>
            <a:r>
              <a:rPr lang="ru-RU" altLang="x-none" sz="1600" i="1" dirty="0" err="1"/>
              <a:t>қорытпаларын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өндіруде</a:t>
            </a:r>
            <a:r>
              <a:rPr lang="ru-RU" altLang="x-none" sz="1600" i="1" dirty="0"/>
              <a:t>, </a:t>
            </a:r>
            <a:r>
              <a:rPr lang="ru-RU" altLang="x-none" sz="1600" i="1" dirty="0" err="1"/>
              <a:t>жоғары</a:t>
            </a:r>
            <a:r>
              <a:rPr lang="ru-RU" altLang="x-none" sz="1600" i="1" dirty="0"/>
              <a:t> температура </a:t>
            </a:r>
            <a:r>
              <a:rPr lang="ru-RU" altLang="x-none" sz="1600" i="1" dirty="0" err="1"/>
              <a:t>аймағына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еніп</a:t>
            </a:r>
            <a:r>
              <a:rPr lang="ru-RU" altLang="x-none" sz="1600" i="1" dirty="0"/>
              <a:t>, </a:t>
            </a:r>
            <a:r>
              <a:rPr lang="ru-RU" altLang="x-none" sz="1600" i="1" dirty="0" err="1"/>
              <a:t>балқып</a:t>
            </a:r>
            <a:r>
              <a:rPr lang="ru-RU" altLang="x-none" sz="1600" i="1" dirty="0"/>
              <a:t>, агломерация </a:t>
            </a:r>
            <a:r>
              <a:rPr lang="ru-RU" altLang="x-none" sz="1600" i="1" dirty="0" err="1"/>
              <a:t>басталады</a:t>
            </a:r>
            <a:r>
              <a:rPr lang="ru-RU" altLang="x-none" sz="1600" i="1" dirty="0"/>
              <a:t>, </a:t>
            </a:r>
            <a:r>
              <a:rPr lang="ru-RU" altLang="x-none" sz="1600" i="1" dirty="0" err="1"/>
              <a:t>осыдан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шихтаның</a:t>
            </a:r>
            <a:r>
              <a:rPr lang="ru-RU" altLang="x-none" sz="1600" i="1" dirty="0"/>
              <a:t> газ </a:t>
            </a:r>
            <a:r>
              <a:rPr lang="ru-RU" altLang="x-none" sz="1600" i="1" dirty="0" err="1"/>
              <a:t>өткізгіштігі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күрт</a:t>
            </a:r>
            <a:r>
              <a:rPr lang="ru-RU" altLang="x-none" sz="1600" i="1" dirty="0"/>
              <a:t> </a:t>
            </a:r>
            <a:r>
              <a:rPr lang="ru-RU" altLang="x-none" sz="1600" i="1" dirty="0" err="1"/>
              <a:t>нашарлайды</a:t>
            </a:r>
            <a:r>
              <a:rPr lang="ru-RU" altLang="x-none" sz="1600" i="1" dirty="0"/>
              <a:t>.</a:t>
            </a:r>
            <a:endParaRPr lang="x-none" altLang="x-none" sz="1600" dirty="0"/>
          </a:p>
        </p:txBody>
      </p:sp>
      <p:pic>
        <p:nvPicPr>
          <p:cNvPr id="19466" name="Рисунок 10" descr="&amp;fcy;&amp;iecy;&amp;rcy;&amp;rcy;&amp;ocy;&amp;scy;&amp;pcy;&amp;lcy;&amp;acy;&amp;vcy;&amp;ncy;&amp;acy;&amp;yacy; &amp;pcy;&amp;iecy;&amp;chcy;&amp;softcy;">
            <a:extLst>
              <a:ext uri="{FF2B5EF4-FFF2-40B4-BE49-F238E27FC236}">
                <a16:creationId xmlns:a16="http://schemas.microsoft.com/office/drawing/2014/main" id="{F084C7A5-EDA1-3D4C-BFD2-D560B33C61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701675"/>
            <a:ext cx="4351338" cy="349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7" name="TextBox 1">
            <a:extLst>
              <a:ext uri="{FF2B5EF4-FFF2-40B4-BE49-F238E27FC236}">
                <a16:creationId xmlns:a16="http://schemas.microsoft.com/office/drawing/2014/main" id="{AAF2DDBC-128C-D744-B0CB-0DFEBD362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275" y="4292600"/>
            <a:ext cx="40386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x-none" sz="1400" i="1"/>
              <a:t>1– механизм перепуска электродов, </a:t>
            </a:r>
          </a:p>
          <a:p>
            <a:r>
              <a:rPr lang="ru-RU" altLang="x-none" sz="1400" i="1"/>
              <a:t>2 – механизм перемещения электродов, </a:t>
            </a:r>
          </a:p>
          <a:p>
            <a:r>
              <a:rPr lang="ru-RU" altLang="x-none" sz="1400" i="1"/>
              <a:t>3 – короткая сеть, </a:t>
            </a:r>
            <a:endParaRPr lang="x-none" altLang="x-none" sz="1400"/>
          </a:p>
          <a:p>
            <a:r>
              <a:rPr lang="ru-RU" altLang="x-none" sz="1400" i="1"/>
              <a:t>4 – кольцо зажима электродов, </a:t>
            </a:r>
          </a:p>
          <a:p>
            <a:r>
              <a:rPr lang="ru-RU" altLang="x-none" sz="1400" i="1"/>
              <a:t>5 – электрод, 6 – загрузочная воронка, </a:t>
            </a:r>
          </a:p>
          <a:p>
            <a:r>
              <a:rPr lang="ru-RU" altLang="x-none" sz="1400" i="1"/>
              <a:t>7 – свод, 8 – футеровка ванны, </a:t>
            </a:r>
            <a:endParaRPr lang="x-none" altLang="x-none" sz="1400"/>
          </a:p>
          <a:p>
            <a:r>
              <a:rPr lang="ru-RU" altLang="x-none" sz="1400" i="1"/>
              <a:t>9 – кожух,10 – фундамент</a:t>
            </a:r>
            <a:endParaRPr lang="x-none" altLang="x-none" sz="1400"/>
          </a:p>
          <a:p>
            <a:r>
              <a:rPr lang="ru-RU" altLang="x-none" sz="1400"/>
              <a:t> </a:t>
            </a:r>
            <a:endParaRPr lang="x-none" altLang="x-none" sz="1400"/>
          </a:p>
          <a:p>
            <a:r>
              <a:rPr lang="ru-RU" altLang="x-none" sz="1400"/>
              <a:t>Рисунок 1 – Прямоугольная закрытая шестиэлектродная ферросплавная печь</a:t>
            </a:r>
            <a:endParaRPr lang="x-none" altLang="x-none" sz="1400"/>
          </a:p>
          <a:p>
            <a:endParaRPr lang="x-none" altLang="x-none" sz="140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Номер слайда 3">
            <a:extLst>
              <a:ext uri="{FF2B5EF4-FFF2-40B4-BE49-F238E27FC236}">
                <a16:creationId xmlns:a16="http://schemas.microsoft.com/office/drawing/2014/main" id="{EF7B976D-8C25-834F-8DA1-30C15896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587841-B480-AF4B-8EFD-CA5FDB0A4EE5}" type="slidenum">
              <a:rPr lang="ru-RU" altLang="x-none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ru-RU" altLang="x-none" sz="1400"/>
          </a:p>
        </p:txBody>
      </p:sp>
      <p:sp>
        <p:nvSpPr>
          <p:cNvPr id="20482" name="Rectangle 7">
            <a:extLst>
              <a:ext uri="{FF2B5EF4-FFF2-40B4-BE49-F238E27FC236}">
                <a16:creationId xmlns:a16="http://schemas.microsoft.com/office/drawing/2014/main" id="{3F6C669E-8FB1-8044-9A87-0F8A48FBB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20483" name="Rectangle 9">
            <a:extLst>
              <a:ext uri="{FF2B5EF4-FFF2-40B4-BE49-F238E27FC236}">
                <a16:creationId xmlns:a16="http://schemas.microsoft.com/office/drawing/2014/main" id="{B768928B-29FC-424B-8D21-37FC62763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20484" name="Rectangle 11">
            <a:extLst>
              <a:ext uri="{FF2B5EF4-FFF2-40B4-BE49-F238E27FC236}">
                <a16:creationId xmlns:a16="http://schemas.microsoft.com/office/drawing/2014/main" id="{85485099-401E-7B44-80A1-B888EB152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20485" name="Rectangle 13">
            <a:extLst>
              <a:ext uri="{FF2B5EF4-FFF2-40B4-BE49-F238E27FC236}">
                <a16:creationId xmlns:a16="http://schemas.microsoft.com/office/drawing/2014/main" id="{F4B099A6-5FEE-1F46-9B97-4A89F8A2C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20486" name="Rectangle 15">
            <a:extLst>
              <a:ext uri="{FF2B5EF4-FFF2-40B4-BE49-F238E27FC236}">
                <a16:creationId xmlns:a16="http://schemas.microsoft.com/office/drawing/2014/main" id="{4DF0DA8F-F879-C142-AEAD-25D9EC7F1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20487" name="Rectangle 12">
            <a:extLst>
              <a:ext uri="{FF2B5EF4-FFF2-40B4-BE49-F238E27FC236}">
                <a16:creationId xmlns:a16="http://schemas.microsoft.com/office/drawing/2014/main" id="{CF1B56C9-FD58-A548-81DD-7C05CFDC2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18441" name="TextBox 2">
            <a:extLst>
              <a:ext uri="{FF2B5EF4-FFF2-40B4-BE49-F238E27FC236}">
                <a16:creationId xmlns:a16="http://schemas.microsoft.com/office/drawing/2014/main" id="{78F09759-64B9-A04D-B3DF-B96541502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025525"/>
            <a:ext cx="8496300" cy="50229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indent="3619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algn="just">
              <a:buFontTx/>
              <a:buNone/>
              <a:defRPr/>
            </a:pPr>
            <a:r>
              <a:rPr lang="ru-RU" sz="1800" dirty="0" err="1"/>
              <a:t>Қалыпты</a:t>
            </a:r>
            <a:r>
              <a:rPr lang="ru-RU" sz="1800" dirty="0"/>
              <a:t> </a:t>
            </a:r>
            <a:r>
              <a:rPr lang="ru-RU" sz="1800" dirty="0" err="1"/>
              <a:t>күйде</a:t>
            </a:r>
            <a:r>
              <a:rPr lang="ru-RU" sz="1800" dirty="0"/>
              <a:t> </a:t>
            </a:r>
            <a:r>
              <a:rPr lang="ru-RU" sz="1800" dirty="0" err="1"/>
              <a:t>тотықсыздандыру</a:t>
            </a:r>
            <a:r>
              <a:rPr lang="ru-RU" sz="1800" dirty="0"/>
              <a:t>  </a:t>
            </a:r>
            <a:r>
              <a:rPr lang="ru-RU" sz="1800" dirty="0" err="1"/>
              <a:t>үшін</a:t>
            </a:r>
            <a:r>
              <a:rPr lang="ru-RU" sz="1800" dirty="0"/>
              <a:t> </a:t>
            </a:r>
            <a:r>
              <a:rPr lang="ru-RU" sz="1800" dirty="0" err="1"/>
              <a:t>шихтаны</a:t>
            </a:r>
            <a:r>
              <a:rPr lang="ru-RU" sz="1800" dirty="0"/>
              <a:t>  </a:t>
            </a:r>
            <a:r>
              <a:rPr lang="ru-RU" sz="1800" dirty="0" err="1"/>
              <a:t>тіректермен</a:t>
            </a:r>
            <a:r>
              <a:rPr lang="ru-RU" sz="1800" dirty="0"/>
              <a:t>, металл </a:t>
            </a:r>
            <a:r>
              <a:rPr lang="ru-RU" sz="1800" dirty="0" err="1"/>
              <a:t>шыбықтармен</a:t>
            </a:r>
            <a:r>
              <a:rPr lang="ru-RU" sz="1800" dirty="0"/>
              <a:t> </a:t>
            </a:r>
            <a:r>
              <a:rPr lang="ru-RU" sz="1800" dirty="0" err="1"/>
              <a:t>немесе</a:t>
            </a:r>
            <a:r>
              <a:rPr lang="ru-RU" sz="1800" dirty="0"/>
              <a:t> </a:t>
            </a:r>
            <a:r>
              <a:rPr lang="ru-RU" sz="1800" dirty="0" err="1"/>
              <a:t>басқа</a:t>
            </a:r>
            <a:r>
              <a:rPr lang="ru-RU" sz="1800" dirty="0"/>
              <a:t> </a:t>
            </a:r>
            <a:r>
              <a:rPr lang="ru-RU" sz="1800" dirty="0" err="1"/>
              <a:t>құрылғылармен</a:t>
            </a:r>
            <a:r>
              <a:rPr lang="ru-RU" sz="1800" dirty="0"/>
              <a:t> </a:t>
            </a:r>
            <a:r>
              <a:rPr lang="ru-RU" sz="1800" dirty="0" err="1"/>
              <a:t>тесуге</a:t>
            </a:r>
            <a:r>
              <a:rPr lang="ru-RU" sz="1800" dirty="0"/>
              <a:t> тура </a:t>
            </a:r>
            <a:r>
              <a:rPr lang="ru-RU" sz="1800" dirty="0" err="1"/>
              <a:t>келеді</a:t>
            </a:r>
            <a:r>
              <a:rPr lang="ru-RU" sz="1800" dirty="0"/>
              <a:t>. </a:t>
            </a:r>
            <a:r>
              <a:rPr lang="ru-RU" sz="1800" dirty="0" err="1"/>
              <a:t>Сонымен</a:t>
            </a:r>
            <a:r>
              <a:rPr lang="ru-RU" sz="1800" dirty="0"/>
              <a:t> </a:t>
            </a:r>
            <a:r>
              <a:rPr lang="ru-RU" sz="1800" dirty="0" err="1"/>
              <a:t>қатар</a:t>
            </a:r>
            <a:r>
              <a:rPr lang="ru-RU" sz="1800" dirty="0"/>
              <a:t>, </a:t>
            </a:r>
            <a:r>
              <a:rPr lang="ru-RU" sz="1800" dirty="0" err="1"/>
              <a:t>белгілі</a:t>
            </a:r>
            <a:r>
              <a:rPr lang="ru-RU" sz="1800" dirty="0"/>
              <a:t> </a:t>
            </a:r>
            <a:r>
              <a:rPr lang="ru-RU" sz="1800" dirty="0" err="1"/>
              <a:t>бір</a:t>
            </a:r>
            <a:r>
              <a:rPr lang="ru-RU" sz="1800" dirty="0"/>
              <a:t> </a:t>
            </a:r>
            <a:r>
              <a:rPr lang="ru-RU" sz="1800" dirty="0" err="1"/>
              <a:t>технологиялық</a:t>
            </a:r>
            <a:r>
              <a:rPr lang="ru-RU" sz="1800" dirty="0"/>
              <a:t> </a:t>
            </a:r>
            <a:r>
              <a:rPr lang="ru-RU" sz="1800" dirty="0" err="1"/>
              <a:t>бұзылулар</a:t>
            </a:r>
            <a:r>
              <a:rPr lang="ru-RU" sz="1800" dirty="0"/>
              <a:t> </a:t>
            </a:r>
            <a:r>
              <a:rPr lang="ru-RU" sz="1800" dirty="0" err="1"/>
              <a:t>нәтижесінде</a:t>
            </a:r>
            <a:r>
              <a:rPr lang="ru-RU" sz="1800" dirty="0"/>
              <a:t> реакция </a:t>
            </a:r>
            <a:r>
              <a:rPr lang="ru-RU" sz="1800" dirty="0" err="1"/>
              <a:t>тигелі</a:t>
            </a:r>
            <a:r>
              <a:rPr lang="ru-RU" sz="1800" dirty="0"/>
              <a:t> </a:t>
            </a:r>
            <a:r>
              <a:rPr lang="ru-RU" sz="1800" dirty="0" err="1"/>
              <a:t>көбінесе</a:t>
            </a:r>
            <a:r>
              <a:rPr lang="ru-RU" sz="1800" dirty="0"/>
              <a:t> </a:t>
            </a:r>
            <a:r>
              <a:rPr lang="ru-RU" sz="1800" dirty="0" err="1"/>
              <a:t>тарылып</a:t>
            </a:r>
            <a:r>
              <a:rPr lang="ru-RU" sz="1800" dirty="0"/>
              <a:t> </a:t>
            </a:r>
            <a:r>
              <a:rPr lang="ru-RU" sz="1800" dirty="0" err="1"/>
              <a:t>кетеді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оны </a:t>
            </a:r>
            <a:r>
              <a:rPr lang="ru-RU" sz="1800" dirty="0" err="1"/>
              <a:t>кеңейту</a:t>
            </a:r>
            <a:r>
              <a:rPr lang="ru-RU" sz="1800" dirty="0"/>
              <a:t> </a:t>
            </a:r>
            <a:r>
              <a:rPr lang="ru-RU" sz="1800" dirty="0" err="1"/>
              <a:t>үшін</a:t>
            </a:r>
            <a:r>
              <a:rPr lang="ru-RU" sz="1800" dirty="0"/>
              <a:t> </a:t>
            </a:r>
            <a:r>
              <a:rPr lang="ru-RU" sz="1800" dirty="0" err="1"/>
              <a:t>көп</a:t>
            </a:r>
            <a:r>
              <a:rPr lang="ru-RU" sz="1800" dirty="0"/>
              <a:t> </a:t>
            </a:r>
            <a:r>
              <a:rPr lang="ru-RU" sz="1800" dirty="0" err="1"/>
              <a:t>күш</a:t>
            </a:r>
            <a:r>
              <a:rPr lang="ru-RU" sz="1800" dirty="0"/>
              <a:t> </a:t>
            </a:r>
            <a:r>
              <a:rPr lang="ru-RU" sz="1800" dirty="0" err="1"/>
              <a:t>жұмсауға</a:t>
            </a:r>
            <a:r>
              <a:rPr lang="ru-RU" sz="1800" dirty="0"/>
              <a:t> тура </a:t>
            </a:r>
            <a:r>
              <a:rPr lang="ru-RU" sz="1800" dirty="0" err="1"/>
              <a:t>келеді</a:t>
            </a:r>
            <a:r>
              <a:rPr lang="ru-RU" sz="1800" dirty="0"/>
              <a:t>. Осы </a:t>
            </a:r>
            <a:r>
              <a:rPr lang="ru-RU" sz="1800" dirty="0" err="1"/>
              <a:t>кемшіліктерді</a:t>
            </a:r>
            <a:r>
              <a:rPr lang="ru-RU" sz="1800" dirty="0"/>
              <a:t> </a:t>
            </a:r>
            <a:r>
              <a:rPr lang="ru-RU" sz="1800" dirty="0" err="1"/>
              <a:t>жою</a:t>
            </a:r>
            <a:r>
              <a:rPr lang="ru-RU" sz="1800" dirty="0"/>
              <a:t> </a:t>
            </a:r>
            <a:r>
              <a:rPr lang="ru-RU" sz="1800" dirty="0" err="1"/>
              <a:t>үшін</a:t>
            </a:r>
            <a:r>
              <a:rPr lang="ru-RU" sz="1800" dirty="0"/>
              <a:t> </a:t>
            </a:r>
            <a:r>
              <a:rPr lang="ru-RU" sz="1800" dirty="0" err="1"/>
              <a:t>ферроқорытпалы</a:t>
            </a:r>
            <a:r>
              <a:rPr lang="ru-RU" sz="1800" dirty="0"/>
              <a:t> </a:t>
            </a:r>
            <a:r>
              <a:rPr lang="ru-RU" sz="1800" dirty="0" err="1">
                <a:solidFill>
                  <a:srgbClr val="C00000"/>
                </a:solidFill>
              </a:rPr>
              <a:t>айналмалы</a:t>
            </a:r>
            <a:r>
              <a:rPr lang="ru-RU" sz="1800" dirty="0">
                <a:solidFill>
                  <a:srgbClr val="C00000"/>
                </a:solidFill>
              </a:rPr>
              <a:t> ванна </a:t>
            </a:r>
            <a:r>
              <a:rPr lang="ru-RU" sz="1800" dirty="0" err="1">
                <a:solidFill>
                  <a:srgbClr val="C00000"/>
                </a:solidFill>
              </a:rPr>
              <a:t>пештерінің</a:t>
            </a:r>
            <a:r>
              <a:rPr lang="ru-RU" sz="1800" dirty="0">
                <a:solidFill>
                  <a:srgbClr val="C00000"/>
                </a:solidFill>
              </a:rPr>
              <a:t> </a:t>
            </a:r>
            <a:r>
              <a:rPr lang="ru-RU" sz="1800" dirty="0" err="1">
                <a:solidFill>
                  <a:srgbClr val="C00000"/>
                </a:solidFill>
              </a:rPr>
              <a:t>конструкциялары</a:t>
            </a:r>
            <a:r>
              <a:rPr lang="ru-RU" sz="1800" dirty="0">
                <a:solidFill>
                  <a:srgbClr val="C00000"/>
                </a:solidFill>
              </a:rPr>
              <a:t> </a:t>
            </a:r>
            <a:r>
              <a:rPr lang="ru-RU" sz="1800" dirty="0" err="1">
                <a:solidFill>
                  <a:srgbClr val="C00000"/>
                </a:solidFill>
              </a:rPr>
              <a:t>ұсынылды</a:t>
            </a:r>
            <a:r>
              <a:rPr lang="ru-RU" sz="1800" dirty="0">
                <a:solidFill>
                  <a:srgbClr val="C00000"/>
                </a:solidFill>
              </a:rPr>
              <a:t>, </a:t>
            </a:r>
            <a:r>
              <a:rPr lang="ru-RU" sz="1800" dirty="0" err="1">
                <a:solidFill>
                  <a:srgbClr val="C00000"/>
                </a:solidFill>
              </a:rPr>
              <a:t>олар</a:t>
            </a:r>
            <a:r>
              <a:rPr lang="ru-RU" sz="1800" dirty="0">
                <a:solidFill>
                  <a:srgbClr val="C00000"/>
                </a:solidFill>
              </a:rPr>
              <a:t> </a:t>
            </a:r>
            <a:r>
              <a:rPr lang="ru-RU" sz="1800" dirty="0" err="1">
                <a:solidFill>
                  <a:srgbClr val="C00000"/>
                </a:solidFill>
              </a:rPr>
              <a:t>келесі</a:t>
            </a:r>
            <a:r>
              <a:rPr lang="ru-RU" sz="1800" dirty="0">
                <a:solidFill>
                  <a:srgbClr val="C00000"/>
                </a:solidFill>
              </a:rPr>
              <a:t> </a:t>
            </a:r>
            <a:r>
              <a:rPr lang="ru-RU" sz="1800" dirty="0" err="1">
                <a:solidFill>
                  <a:srgbClr val="C00000"/>
                </a:solidFill>
              </a:rPr>
              <a:t>артықшылықтармен</a:t>
            </a:r>
            <a:r>
              <a:rPr lang="ru-RU" sz="1800" dirty="0">
                <a:solidFill>
                  <a:srgbClr val="C00000"/>
                </a:solidFill>
              </a:rPr>
              <a:t> </a:t>
            </a:r>
            <a:r>
              <a:rPr lang="ru-RU" sz="1800" dirty="0" err="1">
                <a:solidFill>
                  <a:srgbClr val="C00000"/>
                </a:solidFill>
              </a:rPr>
              <a:t>сипатталады</a:t>
            </a:r>
            <a:r>
              <a:rPr lang="ru-RU" sz="1800" dirty="0">
                <a:solidFill>
                  <a:srgbClr val="C00000"/>
                </a:solidFill>
              </a:rPr>
              <a:t>:</a:t>
            </a:r>
          </a:p>
          <a:p>
            <a:pPr indent="0" algn="just">
              <a:buFontTx/>
              <a:buNone/>
              <a:defRPr/>
            </a:pPr>
            <a:r>
              <a:rPr lang="ru-RU" sz="1800" dirty="0">
                <a:solidFill>
                  <a:srgbClr val="C00000"/>
                </a:solidFill>
              </a:rPr>
              <a:t>•	</a:t>
            </a:r>
            <a:r>
              <a:rPr lang="ru-RU" sz="1800" dirty="0" err="1">
                <a:solidFill>
                  <a:schemeClr val="accent2"/>
                </a:solidFill>
              </a:rPr>
              <a:t>технологиялық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процестің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барысы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жақсарады</a:t>
            </a:r>
            <a:r>
              <a:rPr lang="ru-RU" sz="1800" dirty="0">
                <a:solidFill>
                  <a:schemeClr val="accent2"/>
                </a:solidFill>
              </a:rPr>
              <a:t>, </a:t>
            </a:r>
            <a:r>
              <a:rPr lang="ru-RU" sz="1800" dirty="0" err="1">
                <a:solidFill>
                  <a:schemeClr val="accent2"/>
                </a:solidFill>
              </a:rPr>
              <a:t>өйткені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шихтаның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жақсы</a:t>
            </a:r>
            <a:r>
              <a:rPr lang="ru-RU" sz="1800" dirty="0">
                <a:solidFill>
                  <a:schemeClr val="accent2"/>
                </a:solidFill>
              </a:rPr>
              <a:t> газ </a:t>
            </a:r>
            <a:r>
              <a:rPr lang="ru-RU" sz="1800" dirty="0" err="1">
                <a:solidFill>
                  <a:schemeClr val="accent2"/>
                </a:solidFill>
              </a:rPr>
              <a:t>өткізгіштігі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қамтамасыз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етіледі</a:t>
            </a:r>
            <a:r>
              <a:rPr lang="ru-RU" sz="1800" dirty="0">
                <a:solidFill>
                  <a:schemeClr val="accent2"/>
                </a:solidFill>
              </a:rPr>
              <a:t>;</a:t>
            </a:r>
          </a:p>
          <a:p>
            <a:pPr indent="0" algn="just">
              <a:buFontTx/>
              <a:buNone/>
              <a:defRPr/>
            </a:pPr>
            <a:r>
              <a:rPr lang="ru-RU" sz="1800" dirty="0">
                <a:solidFill>
                  <a:schemeClr val="accent2"/>
                </a:solidFill>
              </a:rPr>
              <a:t>•	 </a:t>
            </a:r>
            <a:r>
              <a:rPr lang="ru-RU" sz="1800" dirty="0" err="1">
                <a:solidFill>
                  <a:schemeClr val="accent2"/>
                </a:solidFill>
              </a:rPr>
              <a:t>пештің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қаптамасы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ұзаққа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жарайды</a:t>
            </a:r>
            <a:r>
              <a:rPr lang="ru-RU" sz="1800" dirty="0">
                <a:solidFill>
                  <a:schemeClr val="accent2"/>
                </a:solidFill>
              </a:rPr>
              <a:t>;</a:t>
            </a:r>
          </a:p>
          <a:p>
            <a:pPr indent="0" algn="just">
              <a:buFontTx/>
              <a:buNone/>
              <a:defRPr/>
            </a:pPr>
            <a:r>
              <a:rPr lang="ru-RU" sz="1800" dirty="0">
                <a:solidFill>
                  <a:schemeClr val="accent2"/>
                </a:solidFill>
              </a:rPr>
              <a:t>•	 </a:t>
            </a:r>
            <a:r>
              <a:rPr lang="ru-RU" sz="1800" dirty="0" err="1">
                <a:solidFill>
                  <a:schemeClr val="accent2"/>
                </a:solidFill>
              </a:rPr>
              <a:t>ваннаның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бүкіл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аумағында</a:t>
            </a:r>
            <a:r>
              <a:rPr lang="ru-RU" sz="1800" dirty="0">
                <a:solidFill>
                  <a:schemeClr val="accent2"/>
                </a:solidFill>
              </a:rPr>
              <a:t> карборунд пен шлак  «</a:t>
            </a:r>
            <a:r>
              <a:rPr lang="ru-RU" sz="1800" dirty="0" err="1">
                <a:solidFill>
                  <a:schemeClr val="accent2"/>
                </a:solidFill>
              </a:rPr>
              <a:t>ешкісі</a:t>
            </a:r>
            <a:r>
              <a:rPr lang="ru-RU" sz="1800" dirty="0">
                <a:solidFill>
                  <a:schemeClr val="accent2"/>
                </a:solidFill>
              </a:rPr>
              <a:t>» </a:t>
            </a:r>
            <a:r>
              <a:rPr lang="ru-RU" sz="1800" dirty="0" err="1">
                <a:solidFill>
                  <a:schemeClr val="accent2"/>
                </a:solidFill>
              </a:rPr>
              <a:t>ойдағыдай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жойылады</a:t>
            </a:r>
            <a:r>
              <a:rPr lang="ru-RU" sz="1800" dirty="0">
                <a:solidFill>
                  <a:schemeClr val="accent2"/>
                </a:solidFill>
              </a:rPr>
              <a:t>, </a:t>
            </a:r>
            <a:r>
              <a:rPr lang="ru-RU" sz="1800" dirty="0" err="1">
                <a:solidFill>
                  <a:schemeClr val="accent2"/>
                </a:solidFill>
              </a:rPr>
              <a:t>бұл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агрегаттың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жұмыс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жасау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узақтығын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қамтамасыз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етеді</a:t>
            </a:r>
            <a:r>
              <a:rPr lang="ru-RU" sz="1800" dirty="0">
                <a:solidFill>
                  <a:schemeClr val="accent2"/>
                </a:solidFill>
              </a:rPr>
              <a:t>, </a:t>
            </a:r>
            <a:r>
              <a:rPr lang="ru-RU" sz="1800" dirty="0" err="1">
                <a:solidFill>
                  <a:schemeClr val="accent2"/>
                </a:solidFill>
              </a:rPr>
              <a:t>әсіресе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кристалды</a:t>
            </a:r>
            <a:r>
              <a:rPr lang="ru-RU" sz="1800" dirty="0">
                <a:solidFill>
                  <a:schemeClr val="accent2"/>
                </a:solidFill>
              </a:rPr>
              <a:t> кремний мен </a:t>
            </a:r>
            <a:r>
              <a:rPr lang="ru-RU" sz="1800" dirty="0" err="1">
                <a:solidFill>
                  <a:schemeClr val="accent2"/>
                </a:solidFill>
              </a:rPr>
              <a:t>силикокальций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өндірісінде</a:t>
            </a:r>
            <a:r>
              <a:rPr lang="ru-RU" sz="1800" dirty="0">
                <a:solidFill>
                  <a:schemeClr val="accent2"/>
                </a:solidFill>
              </a:rPr>
              <a:t>;</a:t>
            </a:r>
          </a:p>
          <a:p>
            <a:pPr indent="0" algn="just">
              <a:buFontTx/>
              <a:buNone/>
              <a:defRPr/>
            </a:pPr>
            <a:r>
              <a:rPr lang="ru-RU" sz="1800" dirty="0">
                <a:solidFill>
                  <a:schemeClr val="accent2"/>
                </a:solidFill>
              </a:rPr>
              <a:t>•	 </a:t>
            </a:r>
            <a:r>
              <a:rPr lang="ru-RU" sz="1800" dirty="0" err="1">
                <a:solidFill>
                  <a:schemeClr val="accent2"/>
                </a:solidFill>
              </a:rPr>
              <a:t>ферроқорытпа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пешінің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үздіксіз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жұмыс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істеуін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және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күмбез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астындағы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кеңістіктегі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және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бөлгіштердегі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аггрегациялардың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жойылуын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қамтамасыз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етеді</a:t>
            </a:r>
            <a:r>
              <a:rPr lang="ru-RU" sz="1800" dirty="0">
                <a:solidFill>
                  <a:schemeClr val="accent2"/>
                </a:solidFill>
              </a:rPr>
              <a:t>, </a:t>
            </a:r>
            <a:r>
              <a:rPr lang="ru-RU" sz="1800" dirty="0" err="1">
                <a:solidFill>
                  <a:schemeClr val="accent2"/>
                </a:solidFill>
              </a:rPr>
              <a:t>бұл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тотықсыздандыру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процестері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үшін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жабық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пештің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тұрақты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жұмысына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ықпал</a:t>
            </a: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1800" dirty="0" err="1">
                <a:solidFill>
                  <a:schemeClr val="accent2"/>
                </a:solidFill>
              </a:rPr>
              <a:t>етеді</a:t>
            </a:r>
            <a:r>
              <a:rPr lang="ru-RU" sz="1800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C93FC17F-0C75-E44F-BD68-3AA0AC49F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" y="276225"/>
            <a:ext cx="8750300" cy="62865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kumimoji="0" lang="ru-RU" altLang="x-none" sz="2800" b="1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Ферроқорытпа</a:t>
            </a:r>
            <a:r>
              <a:rPr kumimoji="0" lang="ru-RU" altLang="x-none" sz="2800" b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ru-RU" altLang="x-none" sz="2800" b="1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пештерінің</a:t>
            </a:r>
            <a:r>
              <a:rPr kumimoji="0" lang="ru-RU" altLang="x-none" sz="2800" b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ru-RU" altLang="x-none" sz="2800" b="1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конструкциясы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3">
            <a:extLst>
              <a:ext uri="{FF2B5EF4-FFF2-40B4-BE49-F238E27FC236}">
                <a16:creationId xmlns:a16="http://schemas.microsoft.com/office/drawing/2014/main" id="{7FF2D195-8F5E-0C4A-8C02-CB4BE497A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2F2870-D304-B946-A627-26AE8DF9AC17}" type="slidenum">
              <a:rPr lang="ru-RU" altLang="x-none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ru-RU" altLang="x-none" sz="1400"/>
          </a:p>
        </p:txBody>
      </p:sp>
      <p:sp>
        <p:nvSpPr>
          <p:cNvPr id="21506" name="Rectangle 7">
            <a:extLst>
              <a:ext uri="{FF2B5EF4-FFF2-40B4-BE49-F238E27FC236}">
                <a16:creationId xmlns:a16="http://schemas.microsoft.com/office/drawing/2014/main" id="{BB31C343-135B-174B-A69D-C8C4A73AF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21507" name="Rectangle 9">
            <a:extLst>
              <a:ext uri="{FF2B5EF4-FFF2-40B4-BE49-F238E27FC236}">
                <a16:creationId xmlns:a16="http://schemas.microsoft.com/office/drawing/2014/main" id="{44959417-C5BE-0F42-9126-9C5432293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21508" name="Rectangle 11">
            <a:extLst>
              <a:ext uri="{FF2B5EF4-FFF2-40B4-BE49-F238E27FC236}">
                <a16:creationId xmlns:a16="http://schemas.microsoft.com/office/drawing/2014/main" id="{32928D5F-AD38-4842-BAF2-AC092C7DA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21509" name="Rectangle 13">
            <a:extLst>
              <a:ext uri="{FF2B5EF4-FFF2-40B4-BE49-F238E27FC236}">
                <a16:creationId xmlns:a16="http://schemas.microsoft.com/office/drawing/2014/main" id="{7E99C468-6DCF-6840-B403-352CA0973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21510" name="Rectangle 15">
            <a:extLst>
              <a:ext uri="{FF2B5EF4-FFF2-40B4-BE49-F238E27FC236}">
                <a16:creationId xmlns:a16="http://schemas.microsoft.com/office/drawing/2014/main" id="{D0947A89-04AD-EF45-95C8-578E77835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21511" name="Rectangle 12">
            <a:extLst>
              <a:ext uri="{FF2B5EF4-FFF2-40B4-BE49-F238E27FC236}">
                <a16:creationId xmlns:a16="http://schemas.microsoft.com/office/drawing/2014/main" id="{FD8DF7F7-E8A6-F041-9A7D-075433EDA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pic>
        <p:nvPicPr>
          <p:cNvPr id="21512" name="Рисунок 1">
            <a:extLst>
              <a:ext uri="{FF2B5EF4-FFF2-40B4-BE49-F238E27FC236}">
                <a16:creationId xmlns:a16="http://schemas.microsoft.com/office/drawing/2014/main" id="{4C9D15FF-0D19-F342-8774-ACACFDD602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1181100"/>
            <a:ext cx="7896225" cy="530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">
            <a:extLst>
              <a:ext uri="{FF2B5EF4-FFF2-40B4-BE49-F238E27FC236}">
                <a16:creationId xmlns:a16="http://schemas.microsoft.com/office/drawing/2014/main" id="{817B8005-B0ED-7F41-9A57-E777A8585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61913"/>
            <a:ext cx="8750300" cy="62865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kumimoji="0" lang="ru-RU" altLang="x-none" sz="2800" b="1" u="none" strike="noStrike" kern="1200" cap="none" spc="0" normalizeH="0" baseline="0" noProof="0" dirty="0" err="1">
                <a:ln>
                  <a:noFill/>
                </a:ln>
                <a:solidFill>
                  <a:srgbClr val="BBE0E3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Ферроқорытпа</a:t>
            </a:r>
            <a:r>
              <a:rPr kumimoji="0" lang="ru-RU" altLang="x-none" sz="2800" b="1" u="none" strike="noStrike" kern="1200" cap="none" spc="0" normalizeH="0" baseline="0" noProof="0" dirty="0">
                <a:ln>
                  <a:noFill/>
                </a:ln>
                <a:solidFill>
                  <a:srgbClr val="BBE0E3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ru-RU" altLang="x-none" sz="2800" b="1" u="none" strike="noStrike" kern="1200" cap="none" spc="0" normalizeH="0" baseline="0" noProof="0" dirty="0" err="1">
                <a:ln>
                  <a:noFill/>
                </a:ln>
                <a:solidFill>
                  <a:srgbClr val="BBE0E3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пештерінің</a:t>
            </a:r>
            <a:r>
              <a:rPr kumimoji="0" lang="ru-RU" altLang="x-none" sz="2800" b="1" u="none" strike="noStrike" kern="1200" cap="none" spc="0" normalizeH="0" baseline="0" noProof="0" dirty="0">
                <a:ln>
                  <a:noFill/>
                </a:ln>
                <a:solidFill>
                  <a:srgbClr val="BBE0E3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ru-RU" altLang="x-none" sz="2800" b="1" u="none" strike="noStrike" kern="1200" cap="none" spc="0" normalizeH="0" baseline="0" noProof="0" dirty="0" err="1">
                <a:ln>
                  <a:noFill/>
                </a:ln>
                <a:solidFill>
                  <a:srgbClr val="BBE0E3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конструкциясы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Номер слайда 3">
            <a:extLst>
              <a:ext uri="{FF2B5EF4-FFF2-40B4-BE49-F238E27FC236}">
                <a16:creationId xmlns:a16="http://schemas.microsoft.com/office/drawing/2014/main" id="{93DE7DA0-CC0C-F248-A394-5EC7FA6D0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CDA79F-23F7-CC41-8445-DE57E89F2BB8}" type="slidenum">
              <a:rPr lang="ru-RU" altLang="x-none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ru-RU" altLang="x-none" sz="1400"/>
          </a:p>
        </p:txBody>
      </p:sp>
      <p:sp>
        <p:nvSpPr>
          <p:cNvPr id="31746" name="Rectangle 7">
            <a:extLst>
              <a:ext uri="{FF2B5EF4-FFF2-40B4-BE49-F238E27FC236}">
                <a16:creationId xmlns:a16="http://schemas.microsoft.com/office/drawing/2014/main" id="{D4252AC3-24E5-DD4C-BD25-A28715623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1747" name="Rectangle 9">
            <a:extLst>
              <a:ext uri="{FF2B5EF4-FFF2-40B4-BE49-F238E27FC236}">
                <a16:creationId xmlns:a16="http://schemas.microsoft.com/office/drawing/2014/main" id="{10AFC24F-F238-9548-9CDF-94887B58D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1748" name="Rectangle 11">
            <a:extLst>
              <a:ext uri="{FF2B5EF4-FFF2-40B4-BE49-F238E27FC236}">
                <a16:creationId xmlns:a16="http://schemas.microsoft.com/office/drawing/2014/main" id="{005A7746-3C6D-F94E-894B-F484CE84E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1749" name="Rectangle 13">
            <a:extLst>
              <a:ext uri="{FF2B5EF4-FFF2-40B4-BE49-F238E27FC236}">
                <a16:creationId xmlns:a16="http://schemas.microsoft.com/office/drawing/2014/main" id="{23AA91FE-EB7C-D546-B397-95056FEC5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1750" name="Rectangle 15">
            <a:extLst>
              <a:ext uri="{FF2B5EF4-FFF2-40B4-BE49-F238E27FC236}">
                <a16:creationId xmlns:a16="http://schemas.microsoft.com/office/drawing/2014/main" id="{F4FF7D17-FD5C-3E43-AA22-7D9386CFF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1751" name="Rectangle 12">
            <a:extLst>
              <a:ext uri="{FF2B5EF4-FFF2-40B4-BE49-F238E27FC236}">
                <a16:creationId xmlns:a16="http://schemas.microsoft.com/office/drawing/2014/main" id="{BC7A64EB-593D-A749-86BB-9A9AA564B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1752" name="TextBox 2">
            <a:extLst>
              <a:ext uri="{FF2B5EF4-FFF2-40B4-BE49-F238E27FC236}">
                <a16:creationId xmlns:a16="http://schemas.microsoft.com/office/drawing/2014/main" id="{D1703877-CCBC-E44F-9C96-F69C2FCA1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025525"/>
            <a:ext cx="8496300" cy="4967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None/>
            </a:pPr>
            <a:r>
              <a:rPr lang="ru-RU" altLang="x-none" sz="1800" dirty="0" err="1"/>
              <a:t>Тазартушы</a:t>
            </a:r>
            <a:r>
              <a:rPr lang="ru-RU" altLang="x-none" sz="1800" dirty="0"/>
              <a:t> /</a:t>
            </a:r>
            <a:r>
              <a:rPr lang="ru-RU" altLang="x-none" sz="1800" dirty="0" err="1"/>
              <a:t>рафинирлеу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ферроқорытпа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пештерінде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бірқатар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жағдайларда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айналмалы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ванналарды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қолданған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жөн</a:t>
            </a:r>
            <a:r>
              <a:rPr lang="ru-RU" altLang="x-none" sz="1800" dirty="0"/>
              <a:t>, </a:t>
            </a:r>
            <a:r>
              <a:rPr lang="ru-RU" altLang="x-none" sz="1800" dirty="0" err="1"/>
              <a:t>өйткені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бұл</a:t>
            </a:r>
            <a:r>
              <a:rPr lang="ru-RU" altLang="x-none" sz="1800" dirty="0"/>
              <a:t>, </a:t>
            </a:r>
            <a:r>
              <a:rPr lang="ru-RU" altLang="x-none" sz="1800" dirty="0" err="1"/>
              <a:t>мысалы</a:t>
            </a:r>
            <a:r>
              <a:rPr lang="ru-RU" altLang="x-none" sz="1800" dirty="0"/>
              <a:t>, ферро-вольфрам </a:t>
            </a:r>
            <a:r>
              <a:rPr lang="ru-RU" altLang="x-none" sz="1800" dirty="0" err="1"/>
              <a:t>өндірісі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кезінде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қорытпаның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біркелкі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сұрыпталуын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қамтамасыз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етеді</a:t>
            </a:r>
            <a:r>
              <a:rPr lang="ru-RU" altLang="x-none" sz="1800" dirty="0"/>
              <a:t>, ал </a:t>
            </a:r>
            <a:r>
              <a:rPr lang="ru-RU" altLang="x-none" sz="1800" dirty="0" err="1"/>
              <a:t>тазартылған</a:t>
            </a:r>
            <a:r>
              <a:rPr lang="ru-RU" altLang="x-none" sz="1800" dirty="0"/>
              <a:t> феррохром </a:t>
            </a:r>
            <a:r>
              <a:rPr lang="ru-RU" altLang="x-none" sz="1800" dirty="0" err="1"/>
              <a:t>өндірісінде</a:t>
            </a:r>
            <a:r>
              <a:rPr lang="ru-RU" altLang="x-none" sz="1800" dirty="0"/>
              <a:t>, </a:t>
            </a:r>
            <a:r>
              <a:rPr lang="ru-RU" altLang="x-none" sz="1800" dirty="0" err="1"/>
              <a:t>пештің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астары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ұлғаяды</a:t>
            </a:r>
            <a:r>
              <a:rPr lang="ru-RU" altLang="x-none" sz="1800" dirty="0"/>
              <a:t>.</a:t>
            </a:r>
          </a:p>
          <a:p>
            <a:pPr algn="just">
              <a:buFontTx/>
              <a:buNone/>
            </a:pPr>
            <a:r>
              <a:rPr lang="ru-RU" altLang="x-none" sz="1800" dirty="0" err="1"/>
              <a:t>Тәжірибе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көрсеткендей</a:t>
            </a:r>
            <a:r>
              <a:rPr lang="ru-RU" altLang="x-none" sz="1800" dirty="0"/>
              <a:t>, </a:t>
            </a:r>
            <a:r>
              <a:rPr lang="ru-RU" altLang="x-none" sz="1800" dirty="0" err="1"/>
              <a:t>ваннаның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айналуы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оның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өнімділігін</a:t>
            </a:r>
            <a:r>
              <a:rPr lang="ru-RU" altLang="x-none" sz="1800" dirty="0"/>
              <a:t> 3-6% -</a:t>
            </a:r>
            <a:r>
              <a:rPr lang="ru-RU" altLang="x-none" sz="1800" dirty="0" err="1"/>
              <a:t>ға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арттыра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алады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және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электр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қуатын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тұтынуды</a:t>
            </a:r>
            <a:r>
              <a:rPr lang="ru-RU" altLang="x-none" sz="1800" dirty="0"/>
              <a:t> 4-5% </a:t>
            </a:r>
            <a:r>
              <a:rPr lang="ru-RU" altLang="x-none" sz="1800" dirty="0" err="1"/>
              <a:t>төмендетеді</a:t>
            </a:r>
            <a:r>
              <a:rPr lang="ru-RU" altLang="x-none" sz="1800" dirty="0"/>
              <a:t>, </a:t>
            </a:r>
            <a:r>
              <a:rPr lang="ru-RU" altLang="x-none" sz="1800" dirty="0" err="1"/>
              <a:t>сонымен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бірге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шикізатты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айтарлықтай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үнемдейді</a:t>
            </a:r>
            <a:r>
              <a:rPr lang="ru-RU" altLang="x-none" sz="1800" dirty="0"/>
              <a:t>.</a:t>
            </a:r>
          </a:p>
          <a:p>
            <a:pPr algn="just">
              <a:buFontTx/>
              <a:buNone/>
            </a:pPr>
            <a:r>
              <a:rPr lang="ru-RU" altLang="x-none" sz="1800" dirty="0"/>
              <a:t>Процесс </a:t>
            </a:r>
            <a:r>
              <a:rPr lang="ru-RU" altLang="x-none" sz="1800" dirty="0" err="1"/>
              <a:t>өнімділігін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жақсарту</a:t>
            </a:r>
            <a:r>
              <a:rPr lang="ru-RU" altLang="x-none" sz="1800" dirty="0"/>
              <a:t>, </a:t>
            </a:r>
            <a:r>
              <a:rPr lang="ru-RU" altLang="x-none" sz="1800" dirty="0" err="1"/>
              <a:t>ауа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бассейнін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қорғау</a:t>
            </a:r>
            <a:r>
              <a:rPr lang="ru-RU" altLang="x-none" sz="1800" dirty="0"/>
              <a:t>, </a:t>
            </a:r>
            <a:r>
              <a:rPr lang="ru-RU" altLang="x-none" sz="1800" dirty="0" err="1"/>
              <a:t>жану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жылуы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шамамен</a:t>
            </a:r>
            <a:r>
              <a:rPr lang="ru-RU" altLang="x-none" sz="1800" dirty="0"/>
              <a:t> 10,9 МДж/м3 (2600 ккал/м3) </a:t>
            </a:r>
            <a:r>
              <a:rPr lang="ru-RU" altLang="x-none" sz="1800" dirty="0" err="1"/>
              <a:t>болатын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газдарды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пайдалану</a:t>
            </a:r>
            <a:r>
              <a:rPr lang="ru-RU" altLang="x-none" sz="1800" dirty="0"/>
              <a:t>, </a:t>
            </a:r>
            <a:r>
              <a:rPr lang="ru-RU" altLang="x-none" sz="1800" dirty="0" err="1"/>
              <a:t>жабық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ферроқорытпа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пештерін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соңғы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кезде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ферроқорытпа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өндірісінде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кеңінен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қолданыла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бастады</a:t>
            </a:r>
            <a:r>
              <a:rPr lang="ru-RU" altLang="x-none" sz="1800" dirty="0"/>
              <a:t>.  </a:t>
            </a:r>
          </a:p>
          <a:p>
            <a:pPr algn="just">
              <a:buFontTx/>
              <a:buNone/>
            </a:pPr>
            <a:r>
              <a:rPr lang="ru-RU" altLang="x-none" sz="1800" dirty="0" err="1"/>
              <a:t>Бұл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қондырғылар</a:t>
            </a:r>
            <a:r>
              <a:rPr lang="ru-RU" altLang="x-none" sz="1800" dirty="0"/>
              <a:t> (3-сурет) </a:t>
            </a:r>
            <a:r>
              <a:rPr lang="ru-RU" altLang="x-none" sz="1800" dirty="0" err="1"/>
              <a:t>негізгі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бөлшектері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бойынша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ашық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пештерге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ұқсас</a:t>
            </a:r>
            <a:r>
              <a:rPr lang="ru-RU" altLang="x-none" sz="1800" dirty="0"/>
              <a:t>, </a:t>
            </a:r>
            <a:r>
              <a:rPr lang="ru-RU" altLang="x-none" sz="1800" dirty="0" err="1"/>
              <a:t>бірақ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олардың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қосымша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күмбезі</a:t>
            </a:r>
            <a:r>
              <a:rPr lang="ru-RU" altLang="x-none" sz="1800" dirty="0"/>
              <a:t> бар. </a:t>
            </a:r>
            <a:r>
              <a:rPr lang="ru-RU" altLang="x-none" sz="1800" dirty="0" err="1"/>
              <a:t>Жабық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пештердегі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электродтардың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жұмыс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ұшының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ұзындығы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ашыққа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қарағанда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әлдеқайда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көп</a:t>
            </a:r>
            <a:r>
              <a:rPr lang="ru-RU" altLang="x-none" sz="1800" dirty="0"/>
              <a:t>, </a:t>
            </a:r>
            <a:r>
              <a:rPr lang="ru-RU" altLang="x-none" sz="1800" dirty="0" err="1"/>
              <a:t>бұл</a:t>
            </a:r>
            <a:r>
              <a:rPr lang="ru-RU" altLang="x-none" sz="1800" dirty="0"/>
              <a:t> энергия </a:t>
            </a:r>
            <a:r>
              <a:rPr lang="ru-RU" altLang="x-none" sz="1800" dirty="0" err="1"/>
              <a:t>шығынын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арттыруға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әсер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етеді</a:t>
            </a:r>
            <a:r>
              <a:rPr lang="ru-RU" altLang="x-none" sz="1800" dirty="0"/>
              <a:t>. </a:t>
            </a:r>
            <a:r>
              <a:rPr lang="ru-RU" altLang="x-none" sz="1800" dirty="0" err="1"/>
              <a:t>Сонымен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қатар</a:t>
            </a:r>
            <a:r>
              <a:rPr lang="ru-RU" altLang="x-none" sz="1800" dirty="0"/>
              <a:t>, </a:t>
            </a:r>
            <a:r>
              <a:rPr lang="ru-RU" altLang="x-none" sz="1800" dirty="0" err="1"/>
              <a:t>жабық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ферроқорытпа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пештерінде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қысқа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желінің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индуктивті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кедергісі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күрт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төмендейді</a:t>
            </a:r>
            <a:r>
              <a:rPr lang="ru-RU" altLang="x-none" sz="1800" dirty="0"/>
              <a:t>, </a:t>
            </a:r>
            <a:r>
              <a:rPr lang="ru-RU" altLang="x-none" sz="1800" dirty="0" err="1"/>
              <a:t>өйткені</a:t>
            </a:r>
            <a:r>
              <a:rPr lang="ru-RU" altLang="x-none" sz="1800" dirty="0"/>
              <a:t> шихта </a:t>
            </a:r>
            <a:r>
              <a:rPr lang="ru-RU" altLang="x-none" sz="1800" dirty="0" err="1"/>
              <a:t>салынған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шиналар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пакеті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пештің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төбесінің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ортасына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дейін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жеткізіледі</a:t>
            </a:r>
            <a:r>
              <a:rPr lang="ru-RU" altLang="x-none" sz="1800" dirty="0"/>
              <a:t>.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B2AF2DF5-30F5-4048-9886-D98DCB2DE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3889"/>
            <a:ext cx="9290868" cy="62865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x-none" sz="3200" b="1" dirty="0" err="1">
                <a:solidFill>
                  <a:schemeClr val="accent1">
                    <a:lumMod val="50000"/>
                  </a:schemeClr>
                </a:solidFill>
              </a:rPr>
              <a:t>Ферроқорытпа</a:t>
            </a:r>
            <a:r>
              <a:rPr lang="ru-RU" altLang="x-none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x-none" sz="3200" b="1" dirty="0" err="1">
                <a:solidFill>
                  <a:schemeClr val="accent1">
                    <a:lumMod val="50000"/>
                  </a:schemeClr>
                </a:solidFill>
              </a:rPr>
              <a:t>пештерінің</a:t>
            </a:r>
            <a:r>
              <a:rPr lang="ru-RU" altLang="x-none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</a:rPr>
              <a:t>конструкциясы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Номер слайда 3">
            <a:extLst>
              <a:ext uri="{FF2B5EF4-FFF2-40B4-BE49-F238E27FC236}">
                <a16:creationId xmlns:a16="http://schemas.microsoft.com/office/drawing/2014/main" id="{12827756-10D7-9946-BF55-F9B35C693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42DAF8E-8665-C044-97D9-9F3EC84EBDE1}" type="slidenum">
              <a:rPr lang="ru-RU" altLang="x-none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ru-RU" altLang="x-none" sz="1400"/>
          </a:p>
        </p:txBody>
      </p:sp>
      <p:sp>
        <p:nvSpPr>
          <p:cNvPr id="32771" name="Rectangle 7">
            <a:extLst>
              <a:ext uri="{FF2B5EF4-FFF2-40B4-BE49-F238E27FC236}">
                <a16:creationId xmlns:a16="http://schemas.microsoft.com/office/drawing/2014/main" id="{8D1AA693-99C3-AD48-835C-293856BFF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2772" name="Rectangle 9">
            <a:extLst>
              <a:ext uri="{FF2B5EF4-FFF2-40B4-BE49-F238E27FC236}">
                <a16:creationId xmlns:a16="http://schemas.microsoft.com/office/drawing/2014/main" id="{9B86F027-0345-6746-B02A-31E2A6342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2773" name="Rectangle 11">
            <a:extLst>
              <a:ext uri="{FF2B5EF4-FFF2-40B4-BE49-F238E27FC236}">
                <a16:creationId xmlns:a16="http://schemas.microsoft.com/office/drawing/2014/main" id="{0AEBC05F-212E-7D41-9978-EED3B9546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2774" name="Rectangle 13">
            <a:extLst>
              <a:ext uri="{FF2B5EF4-FFF2-40B4-BE49-F238E27FC236}">
                <a16:creationId xmlns:a16="http://schemas.microsoft.com/office/drawing/2014/main" id="{22DAE775-E0BA-1741-8DAB-F4653C647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2775" name="Rectangle 15">
            <a:extLst>
              <a:ext uri="{FF2B5EF4-FFF2-40B4-BE49-F238E27FC236}">
                <a16:creationId xmlns:a16="http://schemas.microsoft.com/office/drawing/2014/main" id="{D1383E81-0EB5-6E4E-937B-EFB6BC91C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2776" name="Rectangle 12">
            <a:extLst>
              <a:ext uri="{FF2B5EF4-FFF2-40B4-BE49-F238E27FC236}">
                <a16:creationId xmlns:a16="http://schemas.microsoft.com/office/drawing/2014/main" id="{004DE8C8-6E19-3640-BBE9-FD5EC21DF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2777" name="TextBox 2">
            <a:extLst>
              <a:ext uri="{FF2B5EF4-FFF2-40B4-BE49-F238E27FC236}">
                <a16:creationId xmlns:a16="http://schemas.microsoft.com/office/drawing/2014/main" id="{A51DF097-E820-1D4E-AC17-F2D61BAD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0" y="1772816"/>
            <a:ext cx="8496300" cy="3527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None/>
            </a:pPr>
            <a:r>
              <a:rPr lang="ru-RU" altLang="x-none" sz="1800" dirty="0" err="1"/>
              <a:t>Ферроқорытпаны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тотықсыздандыру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пештері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үздіксіз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жұмыс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істейді</a:t>
            </a:r>
            <a:r>
              <a:rPr lang="ru-RU" altLang="x-none" sz="1800" dirty="0"/>
              <a:t>. </a:t>
            </a:r>
            <a:r>
              <a:rPr lang="ru-RU" altLang="x-none" sz="1800" dirty="0" err="1"/>
              <a:t>Жұмыс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пешінде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электродтар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қатты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шихтаға</a:t>
            </a:r>
            <a:r>
              <a:rPr lang="ru-RU" altLang="x-none" sz="1800" dirty="0"/>
              <a:t>  </a:t>
            </a:r>
            <a:r>
              <a:rPr lang="ru-RU" altLang="x-none" sz="1800" dirty="0" err="1"/>
              <a:t>батырылады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және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доға</a:t>
            </a:r>
            <a:r>
              <a:rPr lang="ru-RU" altLang="x-none" sz="1800" dirty="0"/>
              <a:t> шихта </a:t>
            </a:r>
            <a:r>
              <a:rPr lang="ru-RU" altLang="x-none" sz="1800" dirty="0" err="1"/>
              <a:t>қабатының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астында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жанып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кетеді</a:t>
            </a:r>
            <a:r>
              <a:rPr lang="ru-RU" altLang="x-none" sz="1800" dirty="0"/>
              <a:t>. Шихта </a:t>
            </a:r>
            <a:r>
              <a:rPr lang="ru-RU" altLang="x-none" sz="1800" dirty="0" err="1"/>
              <a:t>еріген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кезде</a:t>
            </a:r>
            <a:r>
              <a:rPr lang="ru-RU" altLang="x-none" sz="1800" dirty="0"/>
              <a:t> пеш </a:t>
            </a:r>
            <a:r>
              <a:rPr lang="ru-RU" altLang="x-none" sz="1800" dirty="0" err="1"/>
              <a:t>қайта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толтырылады</a:t>
            </a:r>
            <a:r>
              <a:rPr lang="ru-RU" altLang="x-none" sz="1800" dirty="0"/>
              <a:t>; </a:t>
            </a:r>
            <a:r>
              <a:rPr lang="ru-RU" altLang="x-none" sz="1800" dirty="0" err="1"/>
              <a:t>қорытпа</a:t>
            </a:r>
            <a:r>
              <a:rPr lang="ru-RU" altLang="x-none" sz="1800" dirty="0"/>
              <a:t> мен шлак  </a:t>
            </a:r>
            <a:r>
              <a:rPr lang="ru-RU" altLang="x-none" sz="1800" dirty="0" err="1"/>
              <a:t>мезгіл-мезгіл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шығарылады</a:t>
            </a:r>
            <a:r>
              <a:rPr lang="ru-RU" altLang="x-none" sz="1800" dirty="0"/>
              <a:t>.</a:t>
            </a:r>
          </a:p>
          <a:p>
            <a:pPr algn="just">
              <a:buFontTx/>
              <a:buNone/>
            </a:pPr>
            <a:r>
              <a:rPr lang="ru-RU" altLang="x-none" sz="1800" dirty="0"/>
              <a:t> Осы </a:t>
            </a:r>
            <a:r>
              <a:rPr lang="ru-RU" altLang="x-none" sz="1800" dirty="0" err="1"/>
              <a:t>типтегі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пештер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қуатты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трансформаторлармен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жабдықталған</a:t>
            </a:r>
            <a:r>
              <a:rPr lang="ru-RU" altLang="x-none" sz="1800" dirty="0"/>
              <a:t>: 10-115 МВ • А. </a:t>
            </a:r>
            <a:r>
              <a:rPr lang="ru-RU" altLang="x-none" sz="1800" dirty="0" err="1"/>
              <a:t>Пештер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үш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фазалы</a:t>
            </a:r>
            <a:r>
              <a:rPr lang="ru-RU" altLang="x-none" sz="1800" dirty="0"/>
              <a:t>, </a:t>
            </a:r>
            <a:r>
              <a:rPr lang="ru-RU" altLang="x-none" sz="1800" dirty="0" err="1"/>
              <a:t>стационарлы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немесе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тік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осьтің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айналасында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айналады</a:t>
            </a:r>
            <a:r>
              <a:rPr lang="ru-RU" altLang="x-none" sz="1800" dirty="0"/>
              <a:t>; </a:t>
            </a:r>
            <a:r>
              <a:rPr lang="ru-RU" altLang="x-none" sz="1800" dirty="0" err="1"/>
              <a:t>Бұрын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пештер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ашық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болған</a:t>
            </a:r>
            <a:r>
              <a:rPr lang="ru-RU" altLang="x-none" sz="1800" dirty="0"/>
              <a:t>, ал </a:t>
            </a:r>
            <a:r>
              <a:rPr lang="ru-RU" altLang="x-none" sz="1800" dirty="0" err="1"/>
              <a:t>жаңа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пештер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жабық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күйде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болады</a:t>
            </a:r>
            <a:r>
              <a:rPr lang="ru-RU" altLang="x-none" sz="1800" dirty="0"/>
              <a:t>: </a:t>
            </a:r>
            <a:r>
              <a:rPr lang="ru-RU" altLang="x-none" sz="1800" dirty="0" err="1"/>
              <a:t>жоғарыдан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сумен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салқындатылатын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күмбезбен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жабылған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жұмыс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кеңістігі</a:t>
            </a:r>
            <a:r>
              <a:rPr lang="ru-RU" altLang="x-none" sz="1800" dirty="0"/>
              <a:t> бар.</a:t>
            </a:r>
          </a:p>
          <a:p>
            <a:pPr algn="just">
              <a:buFontTx/>
              <a:buNone/>
            </a:pPr>
            <a:r>
              <a:rPr lang="ru-RU" altLang="x-none" sz="1800" dirty="0"/>
              <a:t> </a:t>
            </a:r>
            <a:r>
              <a:rPr lang="ru-RU" altLang="x-none" sz="1800" dirty="0" err="1"/>
              <a:t>Ферроқорытпа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пештерінің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көп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бөлігі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көлденең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қимасы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бойынша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дөңгелек</a:t>
            </a:r>
            <a:r>
              <a:rPr lang="ru-RU" altLang="x-none" sz="1800" dirty="0"/>
              <a:t>, ал </a:t>
            </a:r>
            <a:r>
              <a:rPr lang="ru-RU" altLang="x-none" sz="1800" dirty="0" err="1"/>
              <a:t>бірқатар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жаңа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қуатты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пештер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тікбұрышты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пішінді</a:t>
            </a:r>
            <a:r>
              <a:rPr lang="ru-RU" altLang="x-none" sz="1800" dirty="0"/>
              <a:t>. </a:t>
            </a:r>
            <a:r>
              <a:rPr lang="ru-RU" altLang="x-none" sz="1800" dirty="0" err="1"/>
              <a:t>Пештердің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көпшілігінде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үш</a:t>
            </a:r>
            <a:r>
              <a:rPr lang="ru-RU" altLang="x-none" sz="1800" dirty="0"/>
              <a:t> электрод </a:t>
            </a:r>
            <a:r>
              <a:rPr lang="ru-RU" altLang="x-none" sz="1800" dirty="0" err="1"/>
              <a:t>орнатылған</a:t>
            </a:r>
            <a:r>
              <a:rPr lang="ru-RU" altLang="x-none" sz="1800" dirty="0"/>
              <a:t>, ал </a:t>
            </a:r>
            <a:r>
              <a:rPr lang="ru-RU" altLang="x-none" sz="1800" dirty="0" err="1"/>
              <a:t>қуатты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пештерде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кейде</a:t>
            </a:r>
            <a:r>
              <a:rPr lang="ru-RU" altLang="x-none" sz="1800" dirty="0"/>
              <a:t> </a:t>
            </a:r>
            <a:r>
              <a:rPr lang="ru-RU" altLang="x-none" sz="1800" dirty="0" err="1"/>
              <a:t>алты</a:t>
            </a:r>
            <a:r>
              <a:rPr lang="ru-RU" altLang="x-none" sz="1800" dirty="0"/>
              <a:t> электрод </a:t>
            </a:r>
            <a:r>
              <a:rPr lang="ru-RU" altLang="x-none" sz="1800" dirty="0" err="1"/>
              <a:t>болады</a:t>
            </a:r>
            <a:r>
              <a:rPr lang="ru-RU" altLang="x-none" sz="1800" dirty="0"/>
              <a:t>.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21BE759C-C78E-A54E-8D3E-C6D9AA086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" y="276225"/>
            <a:ext cx="8750300" cy="62865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756236-1492-CF9E-8E1F-4AC62F44C6B0}"/>
              </a:ext>
            </a:extLst>
          </p:cNvPr>
          <p:cNvSpPr txBox="1"/>
          <p:nvPr/>
        </p:nvSpPr>
        <p:spPr>
          <a:xfrm>
            <a:off x="1115616" y="-18739"/>
            <a:ext cx="820891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altLang="x-none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BBE0E3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Ферроқорытпа</a:t>
            </a:r>
            <a:r>
              <a:rPr kumimoji="0" lang="ru-RU" altLang="x-none" sz="3200" b="1" i="0" u="none" strike="noStrike" kern="1200" cap="none" spc="0" normalizeH="0" baseline="0" noProof="0" dirty="0">
                <a:ln>
                  <a:noFill/>
                </a:ln>
                <a:solidFill>
                  <a:srgbClr val="BBE0E3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ru-RU" altLang="x-none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BBE0E3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пештерінің</a:t>
            </a:r>
            <a:r>
              <a:rPr kumimoji="0" lang="ru-RU" altLang="x-none" sz="3200" b="1" i="0" u="none" strike="noStrike" kern="1200" cap="none" spc="0" normalizeH="0" baseline="0" noProof="0" dirty="0">
                <a:ln>
                  <a:noFill/>
                </a:ln>
                <a:solidFill>
                  <a:srgbClr val="BBE0E3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ru-RU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BBE0E3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конструкциясы</a:t>
            </a:r>
            <a:endParaRPr lang="ru-RU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CC9EB1C-EBD2-4569-B0EF-F98366328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D82BA-2B26-AE43-A032-19449B34ADD6}" type="slidenum">
              <a:rPr lang="ru-RU" altLang="x-none" smtClean="0"/>
              <a:pPr/>
              <a:t>17</a:t>
            </a:fld>
            <a:endParaRPr lang="ru-RU" altLang="x-non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2240C9-2CF0-41DF-9E87-2ACF3966DFA1}"/>
              </a:ext>
            </a:extLst>
          </p:cNvPr>
          <p:cNvSpPr txBox="1"/>
          <p:nvPr/>
        </p:nvSpPr>
        <p:spPr>
          <a:xfrm>
            <a:off x="570384" y="332656"/>
            <a:ext cx="8322096" cy="57529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Дөңгелек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пештерде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электродтар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тең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бүйірлі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үшбұрыштың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шыңдарында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, ал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тікбұрышты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пештерде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-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түзу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орналасқан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Балқыту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өнімдерін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шығару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үшін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пеште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бір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немесе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екі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кейде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үш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ойық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болады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Егер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технологиялық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процесс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металды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шлак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ды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бөлек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соғумен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байланысты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болса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онда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әртүрлі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деңгейде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орналасқан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екі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ағынды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тесік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(металл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шлак)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болады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Пештердің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корпусы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қалыңдығы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30 мм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қаңылтыр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болаттан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жасалған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вертикальды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қабырғалармен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көлденең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қатаю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белбеулерімен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сыртынан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нығайтылған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;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корпустың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төменгі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жағы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тегіс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етіп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жасалған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Жабық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пештер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корпусының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жоғарғы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жағына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құм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қақпаның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сақиналы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ойығы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дәнекерленген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Пешті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қаптауға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қолданылатын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материалдар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балқытылатын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қорытпаға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байланысты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таңдалады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Сонымен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, кремний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қорытпаларын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көміртекті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ферромарганецті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балқыту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үшін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пештің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жұмыс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кеңістігі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көмір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блоктарынан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көміртекті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феррохромды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балқыту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үшін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-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магнезитті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кірпіштерден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тұрады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Қабырғалардың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жоғарғы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жағы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шамот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кірпіштерімен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төселген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Ферроқорытпа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пештері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түбі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қалыңдығымен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сипатталады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Ошақ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төсенішінің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жалпы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қалыңдығы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2,5 м-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ге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жетеді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осындай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ошақ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қалыңдығымен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үлкен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термиялық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инерция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қамтамасыз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етіледі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қысқа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жұмыс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уақытында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пештің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балқу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аймағында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тұрақты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температураны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ұстап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тұру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шарттары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жеңілдетіледі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Көптеген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ферроқорытпа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пештерінде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қаптаманың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жұмыс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қабаты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гарнисаж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деп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аталады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яғни</a:t>
            </a:r>
            <a:r>
              <a:rPr lang="kk-KZ" sz="1600" dirty="0">
                <a:solidFill>
                  <a:schemeClr val="tx1"/>
                </a:solidFill>
                <a:latin typeface="Arial" panose="020B0604020202020204" pitchFamily="34" charset="0"/>
              </a:rPr>
              <a:t> ол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балқытылған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кен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, шлак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қорытпадан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пайда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болған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қабық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6804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Номер слайда 3">
            <a:extLst>
              <a:ext uri="{FF2B5EF4-FFF2-40B4-BE49-F238E27FC236}">
                <a16:creationId xmlns:a16="http://schemas.microsoft.com/office/drawing/2014/main" id="{06F17E33-360A-CD4A-956B-49A4EE885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FE955F-66BE-874D-B608-E0E9463D58D8}" type="slidenum">
              <a:rPr lang="ru-RU" altLang="x-none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ru-RU" altLang="x-none" sz="1400"/>
          </a:p>
        </p:txBody>
      </p:sp>
      <p:sp>
        <p:nvSpPr>
          <p:cNvPr id="33795" name="Rectangle 7">
            <a:extLst>
              <a:ext uri="{FF2B5EF4-FFF2-40B4-BE49-F238E27FC236}">
                <a16:creationId xmlns:a16="http://schemas.microsoft.com/office/drawing/2014/main" id="{AEFD6F4C-867D-1045-996C-E539F20C9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3796" name="Rectangle 9">
            <a:extLst>
              <a:ext uri="{FF2B5EF4-FFF2-40B4-BE49-F238E27FC236}">
                <a16:creationId xmlns:a16="http://schemas.microsoft.com/office/drawing/2014/main" id="{AF6FC84A-965A-F54F-B8CA-F5B156195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3797" name="Rectangle 11">
            <a:extLst>
              <a:ext uri="{FF2B5EF4-FFF2-40B4-BE49-F238E27FC236}">
                <a16:creationId xmlns:a16="http://schemas.microsoft.com/office/drawing/2014/main" id="{FE00C1F9-C01A-804C-9949-C4D86E708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3798" name="Rectangle 13">
            <a:extLst>
              <a:ext uri="{FF2B5EF4-FFF2-40B4-BE49-F238E27FC236}">
                <a16:creationId xmlns:a16="http://schemas.microsoft.com/office/drawing/2014/main" id="{729F6F5F-221A-C64F-827B-B0A302FBD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3799" name="Rectangle 15">
            <a:extLst>
              <a:ext uri="{FF2B5EF4-FFF2-40B4-BE49-F238E27FC236}">
                <a16:creationId xmlns:a16="http://schemas.microsoft.com/office/drawing/2014/main" id="{A1912C6E-450A-5041-ABF1-D5E9B5F88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3800" name="Rectangle 12">
            <a:extLst>
              <a:ext uri="{FF2B5EF4-FFF2-40B4-BE49-F238E27FC236}">
                <a16:creationId xmlns:a16="http://schemas.microsoft.com/office/drawing/2014/main" id="{8FB7FDFA-C2F7-8441-8F3F-B453B6AB2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9F0E086-9457-BD4B-91A7-752898F53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" y="276225"/>
            <a:ext cx="9794924" cy="62865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</a:rPr>
              <a:t>Ферроқорытпа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</a:rPr>
              <a:t>пештерінің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</a:rPr>
              <a:t>конструкциясы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802" name="Рисунок 1">
            <a:extLst>
              <a:ext uri="{FF2B5EF4-FFF2-40B4-BE49-F238E27FC236}">
                <a16:creationId xmlns:a16="http://schemas.microsoft.com/office/drawing/2014/main" id="{4B53007A-2B8B-2A4F-9492-9B7FCEE29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181100"/>
            <a:ext cx="7791450" cy="505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Номер слайда 3">
            <a:extLst>
              <a:ext uri="{FF2B5EF4-FFF2-40B4-BE49-F238E27FC236}">
                <a16:creationId xmlns:a16="http://schemas.microsoft.com/office/drawing/2014/main" id="{BA49721E-50EB-0140-993D-56ADD8337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ADA237-77F2-8E49-90E3-6D6D2E7D6E6E}" type="slidenum">
              <a:rPr lang="ru-RU" altLang="x-none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ru-RU" altLang="x-none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802AEA8-1F67-CC40-B161-1E99490D3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46038"/>
            <a:ext cx="8750300" cy="62865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4.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Ферроқорытпа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пештерінің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элементтері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9939" name="Rectangle 7">
            <a:extLst>
              <a:ext uri="{FF2B5EF4-FFF2-40B4-BE49-F238E27FC236}">
                <a16:creationId xmlns:a16="http://schemas.microsoft.com/office/drawing/2014/main" id="{3695F005-3E5C-7F43-A8DB-88BEBE19F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9940" name="Rectangle 9">
            <a:extLst>
              <a:ext uri="{FF2B5EF4-FFF2-40B4-BE49-F238E27FC236}">
                <a16:creationId xmlns:a16="http://schemas.microsoft.com/office/drawing/2014/main" id="{71973BFB-F35A-8747-8B6D-B4EC73D36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9941" name="Rectangle 11">
            <a:extLst>
              <a:ext uri="{FF2B5EF4-FFF2-40B4-BE49-F238E27FC236}">
                <a16:creationId xmlns:a16="http://schemas.microsoft.com/office/drawing/2014/main" id="{CCE304C2-C230-C542-8F08-1CF80A3862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9942" name="Rectangle 13">
            <a:extLst>
              <a:ext uri="{FF2B5EF4-FFF2-40B4-BE49-F238E27FC236}">
                <a16:creationId xmlns:a16="http://schemas.microsoft.com/office/drawing/2014/main" id="{A2CC31E0-2DDC-9644-9167-FB17AEBC6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9943" name="Rectangle 15">
            <a:extLst>
              <a:ext uri="{FF2B5EF4-FFF2-40B4-BE49-F238E27FC236}">
                <a16:creationId xmlns:a16="http://schemas.microsoft.com/office/drawing/2014/main" id="{5F00D3FC-031A-3A40-9659-AD38E9B88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39944" name="Rectangle 12">
            <a:extLst>
              <a:ext uri="{FF2B5EF4-FFF2-40B4-BE49-F238E27FC236}">
                <a16:creationId xmlns:a16="http://schemas.microsoft.com/office/drawing/2014/main" id="{5ECD3186-305A-904D-BCA9-77FC1DA34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pic>
        <p:nvPicPr>
          <p:cNvPr id="39945" name="Рисунок 10">
            <a:extLst>
              <a:ext uri="{FF2B5EF4-FFF2-40B4-BE49-F238E27FC236}">
                <a16:creationId xmlns:a16="http://schemas.microsoft.com/office/drawing/2014/main" id="{7EBB5FBE-8E1B-0C44-8670-87BB42440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254125"/>
            <a:ext cx="3810000" cy="445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6" name="TextBox 1">
            <a:extLst>
              <a:ext uri="{FF2B5EF4-FFF2-40B4-BE49-F238E27FC236}">
                <a16:creationId xmlns:a16="http://schemas.microsoft.com/office/drawing/2014/main" id="{F1E6034B-7C12-2B4A-A698-F050B43F2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573213"/>
            <a:ext cx="3811588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x-none" i="1"/>
              <a:t>1 - кожух электрода; </a:t>
            </a:r>
          </a:p>
          <a:p>
            <a:r>
              <a:rPr lang="ru-RU" altLang="x-none" i="1"/>
              <a:t>2 - электродная масса; </a:t>
            </a:r>
          </a:p>
          <a:p>
            <a:r>
              <a:rPr lang="ru-RU" altLang="x-none" i="1"/>
              <a:t>3 - нажимное устройство; </a:t>
            </a:r>
            <a:endParaRPr lang="x-none" altLang="x-none"/>
          </a:p>
          <a:p>
            <a:r>
              <a:rPr lang="ru-RU" altLang="x-none" i="1"/>
              <a:t>4 - контактная щека; </a:t>
            </a:r>
          </a:p>
          <a:p>
            <a:r>
              <a:rPr lang="ru-RU" altLang="x-none" i="1"/>
              <a:t>5 - несущий цилиндр; </a:t>
            </a:r>
          </a:p>
          <a:p>
            <a:r>
              <a:rPr lang="ru-RU" altLang="x-none" i="1"/>
              <a:t>6 - ребра; </a:t>
            </a:r>
          </a:p>
          <a:p>
            <a:r>
              <a:rPr lang="ru-RU" altLang="x-none" i="1"/>
              <a:t>7 - трубка подвода тока и воды; </a:t>
            </a:r>
            <a:endParaRPr lang="x-none" altLang="x-none"/>
          </a:p>
          <a:p>
            <a:r>
              <a:rPr lang="ru-RU" altLang="x-none" i="1"/>
              <a:t>8 - нажимное кольцо; </a:t>
            </a:r>
          </a:p>
          <a:p>
            <a:r>
              <a:rPr lang="ru-RU" altLang="x-none" i="1"/>
              <a:t>9 - свод печи; </a:t>
            </a:r>
          </a:p>
          <a:p>
            <a:r>
              <a:rPr lang="ru-RU" altLang="x-none" i="1"/>
              <a:t>10 - шихта</a:t>
            </a:r>
            <a:endParaRPr lang="x-none" altLang="x-none"/>
          </a:p>
          <a:p>
            <a:r>
              <a:rPr lang="ru-RU" altLang="x-none"/>
              <a:t> </a:t>
            </a:r>
            <a:endParaRPr lang="x-none" altLang="x-none"/>
          </a:p>
          <a:p>
            <a:r>
              <a:rPr lang="ru-RU" altLang="x-none"/>
              <a:t>Рисунок 5 – Самоспекающийся электрод и электрод</a:t>
            </a:r>
            <a:r>
              <a:rPr lang="en-US" altLang="x-none"/>
              <a:t>o</a:t>
            </a:r>
            <a:r>
              <a:rPr lang="ru-RU" altLang="x-none"/>
              <a:t>держатель</a:t>
            </a:r>
            <a:endParaRPr lang="x-none" altLang="x-none"/>
          </a:p>
          <a:p>
            <a:endParaRPr lang="x-none" altLang="x-none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Номер слайда 3">
            <a:extLst>
              <a:ext uri="{FF2B5EF4-FFF2-40B4-BE49-F238E27FC236}">
                <a16:creationId xmlns:a16="http://schemas.microsoft.com/office/drawing/2014/main" id="{CC55C9DB-ACFA-2F4B-BA15-5BFF52D3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DDF8DB-28D0-9E40-9161-139D2FB4AAD0}" type="slidenum">
              <a:rPr lang="ru-RU" altLang="x-none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x-none" sz="1400"/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4D1CBB7F-C2CC-2947-9646-ED9FF4DF5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620713"/>
            <a:ext cx="8224837" cy="5688012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ru-RU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14 ДӘРІС ЖОСПАРЫ</a:t>
            </a:r>
          </a:p>
          <a:p>
            <a:pPr eaLnBrk="1" hangingPunct="1">
              <a:defRPr/>
            </a:pPr>
            <a:r>
              <a:rPr lang="ru-RU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Ферроқорытпалардың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анықтамасы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жіктелуі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Ферроқорытпа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пештерінің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түрлері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сипаттамалары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Ферроқорытпа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пешінің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конструкциясы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Ферроқорытпа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пештерінің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элементтері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Ферроқорытпа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пешінің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істеу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принципі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Ферроқорытпа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өндірісіндегі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энергия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үнемдеу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шаралары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Ферроқорытпаларды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әдістері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ГЛОСАРИЙ:</a:t>
            </a:r>
          </a:p>
          <a:p>
            <a:pPr eaLnBrk="1" hangingPunct="1">
              <a:defRPr/>
            </a:pPr>
            <a:r>
              <a:rPr lang="ru-RU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Ферроқорытпа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пеші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	Электрод</a:t>
            </a:r>
          </a:p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	КҮМБЕЗ</a:t>
            </a:r>
          </a:p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Қаптама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Маркалау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Қаптама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Отқа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төзімді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материал</a:t>
            </a:r>
          </a:p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Жылу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тепе-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теңдігі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	Энергия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үнемдеу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buFontTx/>
              <a:buAutoNum type="arabicPeriod"/>
              <a:defRPr/>
            </a:pPr>
            <a:endParaRPr lang="ru-RU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Номер слайда 3">
            <a:extLst>
              <a:ext uri="{FF2B5EF4-FFF2-40B4-BE49-F238E27FC236}">
                <a16:creationId xmlns:a16="http://schemas.microsoft.com/office/drawing/2014/main" id="{0D258AA2-0A99-6943-AF06-8C39C2F34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7651E68-AEE0-2F4B-98EC-1BEAA37A3B91}" type="slidenum">
              <a:rPr lang="ru-RU" altLang="x-none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ru-RU" altLang="x-none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063635B-BC41-6840-A996-D2D65BA0C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46038"/>
            <a:ext cx="8750300" cy="62865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4.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Ферроқорытпа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пештерінің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элементтері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50180" name="Rectangle 7">
            <a:extLst>
              <a:ext uri="{FF2B5EF4-FFF2-40B4-BE49-F238E27FC236}">
                <a16:creationId xmlns:a16="http://schemas.microsoft.com/office/drawing/2014/main" id="{E6420BF9-58B4-234C-8530-BD3BE0E78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50181" name="Rectangle 9">
            <a:extLst>
              <a:ext uri="{FF2B5EF4-FFF2-40B4-BE49-F238E27FC236}">
                <a16:creationId xmlns:a16="http://schemas.microsoft.com/office/drawing/2014/main" id="{030D4C82-F16E-0F4B-810D-09D043AB13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50182" name="Rectangle 11">
            <a:extLst>
              <a:ext uri="{FF2B5EF4-FFF2-40B4-BE49-F238E27FC236}">
                <a16:creationId xmlns:a16="http://schemas.microsoft.com/office/drawing/2014/main" id="{0D9F08AD-74A7-B64A-919C-1EB11BEB8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50183" name="Rectangle 13">
            <a:extLst>
              <a:ext uri="{FF2B5EF4-FFF2-40B4-BE49-F238E27FC236}">
                <a16:creationId xmlns:a16="http://schemas.microsoft.com/office/drawing/2014/main" id="{7ABACF40-73A0-1E45-866C-4D0DE42CC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50184" name="Rectangle 15">
            <a:extLst>
              <a:ext uri="{FF2B5EF4-FFF2-40B4-BE49-F238E27FC236}">
                <a16:creationId xmlns:a16="http://schemas.microsoft.com/office/drawing/2014/main" id="{E7312CFB-FDFA-084D-AC6E-D605416DA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50185" name="Rectangle 12">
            <a:extLst>
              <a:ext uri="{FF2B5EF4-FFF2-40B4-BE49-F238E27FC236}">
                <a16:creationId xmlns:a16="http://schemas.microsoft.com/office/drawing/2014/main" id="{A6C0115A-4E32-464B-B67B-F5DAF4F2C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pic>
        <p:nvPicPr>
          <p:cNvPr id="50187" name="Рисунок 10" descr="&amp;Fcy;&amp;ucy;&amp;tcy;&amp;iecy;&amp;rcy;&amp;ocy;&amp;vcy;&amp;kcy;&amp;acy; &amp;zcy;&amp;acy;&amp;kcy;&amp;rcy;&amp;ycy;&amp;tcy;&amp;ocy;&amp;jcy; &amp;fcy;&amp;iecy;&amp;rcy;&amp;rcy;&amp;ocy;&amp;scy;&amp;pcy;&amp;lcy;&amp;acy;&amp;vcy;&amp;ncy;&amp;ocy;&amp;jcy; &amp;pcy;&amp;iecy;&amp;chcy;&amp;icy; &amp;scy; &amp;vcy;&amp;rcy;&amp;acy;&amp;shchcy;&amp;acy;&amp;yucy;&amp;shchcy;&amp;iecy;&amp;jcy;&amp;scy;&amp;yacy; &amp;vcy;&amp;acy;&amp;ncy;&amp;ncy;&amp;ocy;&amp;jcy; &amp;mcy;&amp;ocy;&amp;shchcy;&amp;ncy;&amp;ocy;&amp;scy;&amp;tcy;&amp;softcy;&amp;yucy; 16 500 &amp;kcy;&amp;Vcy;&amp;Acy; &amp;dcy;&amp;lcy;&amp;yacy; &amp;vcy;&amp;ycy;&amp;pcy;&amp;lcy;&amp;acy;&amp;vcy;&amp;kcy;&amp;icy; &amp;scy;&amp;pcy;&amp;lcy;&amp;acy;&amp;vcy;&amp;ocy;&amp;vcy; &amp;kcy;&amp;rcy;&amp;iecy;&amp;mcy;&amp;ncy;&amp;icy;&amp;yacy;">
            <a:extLst>
              <a:ext uri="{FF2B5EF4-FFF2-40B4-BE49-F238E27FC236}">
                <a16:creationId xmlns:a16="http://schemas.microsoft.com/office/drawing/2014/main" id="{E1BE3CEC-185F-9D46-91E8-08ECB2CD5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981075"/>
            <a:ext cx="4622800" cy="299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8" name="TextBox 1">
            <a:extLst>
              <a:ext uri="{FF2B5EF4-FFF2-40B4-BE49-F238E27FC236}">
                <a16:creationId xmlns:a16="http://schemas.microsoft.com/office/drawing/2014/main" id="{ED1505EB-48D8-D940-ADFF-8CA76A309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50" y="4149725"/>
            <a:ext cx="46228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x-none" sz="1600" i="1" dirty="0"/>
              <a:t>1 – асбест листовой; 2 – шамотная крупка; 3 – шамотный кирпич; 4 – подовая масса; </a:t>
            </a:r>
            <a:endParaRPr lang="x-none" altLang="x-none" sz="1600" dirty="0"/>
          </a:p>
          <a:p>
            <a:pPr algn="ctr"/>
            <a:r>
              <a:rPr lang="ru-RU" altLang="x-none" sz="1600" i="1" dirty="0"/>
              <a:t>5 – угольные блоки; 6 – </a:t>
            </a:r>
            <a:r>
              <a:rPr lang="ru-RU" altLang="x-none" sz="1600" i="1" dirty="0" err="1"/>
              <a:t>динасовый</a:t>
            </a:r>
            <a:r>
              <a:rPr lang="ru-RU" altLang="x-none" sz="1600" i="1" dirty="0"/>
              <a:t> кирпич</a:t>
            </a:r>
            <a:endParaRPr lang="x-none" altLang="x-none" sz="1600" dirty="0"/>
          </a:p>
          <a:p>
            <a:pPr algn="ctr"/>
            <a:r>
              <a:rPr lang="ru-RU" altLang="x-none" sz="1600" dirty="0"/>
              <a:t> </a:t>
            </a:r>
            <a:endParaRPr lang="x-none" altLang="x-none" sz="1600" dirty="0"/>
          </a:p>
          <a:p>
            <a:pPr algn="ctr"/>
            <a:r>
              <a:rPr lang="ru-RU" altLang="x-none" sz="1600" dirty="0"/>
              <a:t>Рисунок 7 – Футеровка закрытой ферросплавной печи с вращающейся ванной мощностью 16 500 </a:t>
            </a:r>
            <a:r>
              <a:rPr lang="ru-RU" altLang="x-none" sz="1600" dirty="0" err="1"/>
              <a:t>кВА</a:t>
            </a:r>
            <a:r>
              <a:rPr lang="ru-RU" altLang="x-none" sz="1600" dirty="0"/>
              <a:t> для выплавки сплавов кремния выплавки сплавов кремния</a:t>
            </a:r>
            <a:endParaRPr lang="x-none" altLang="x-none" sz="1600" dirty="0"/>
          </a:p>
          <a:p>
            <a:pPr algn="ctr"/>
            <a:endParaRPr lang="x-none" altLang="x-none" sz="1600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Номер слайда 3">
            <a:extLst>
              <a:ext uri="{FF2B5EF4-FFF2-40B4-BE49-F238E27FC236}">
                <a16:creationId xmlns:a16="http://schemas.microsoft.com/office/drawing/2014/main" id="{4766C639-C396-2649-90E3-C51ECE7FC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38F363-E7FB-FC4B-A31C-1E01E41ED3A8}" type="slidenum">
              <a:rPr lang="ru-RU" altLang="x-none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ru-RU" altLang="x-none" sz="140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46FBB15B-8EF0-224D-BC5E-5160B6844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476250"/>
            <a:ext cx="7772400" cy="574675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</p:spPr>
        <p:txBody>
          <a:bodyPr anchor="ctr"/>
          <a:lstStyle/>
          <a:p>
            <a:pPr eaLnBrk="1" hangingPunct="1">
              <a:defRPr/>
            </a:pP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Бақылау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сұрақтары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:</a:t>
            </a:r>
          </a:p>
        </p:txBody>
      </p:sp>
      <p:sp>
        <p:nvSpPr>
          <p:cNvPr id="25603" name="TextBox 2">
            <a:extLst>
              <a:ext uri="{FF2B5EF4-FFF2-40B4-BE49-F238E27FC236}">
                <a16:creationId xmlns:a16="http://schemas.microsoft.com/office/drawing/2014/main" id="{EC7BBF60-1C34-274F-ADA6-916F63E91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196975"/>
            <a:ext cx="8081963" cy="5368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Ферроқорытпаларды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балқытуға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редукциялық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пештің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элементтері</a:t>
            </a:r>
            <a:endParaRPr lang="ru-RU" sz="1100" b="1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пешін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таңбалау</a:t>
            </a:r>
            <a:endParaRPr lang="ru-RU" sz="1100" b="1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пешінің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классификациясы</a:t>
            </a:r>
            <a:endParaRPr lang="ru-RU" sz="1100" b="1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пештеріне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қойылатын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талаптар</a:t>
            </a:r>
            <a:endParaRPr lang="ru-RU" sz="1100" b="1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пешінің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төбесінің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құрылымы</a:t>
            </a:r>
            <a:endParaRPr lang="ru-RU" sz="1100" b="1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пешінің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қаптамасы</a:t>
            </a:r>
            <a:endParaRPr lang="ru-RU" sz="1100" b="1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пеші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отқа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төзімді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материалдарды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таңдау</a:t>
            </a:r>
            <a:endParaRPr lang="ru-RU" sz="1100" b="1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пешінің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жұмысының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принциптері</a:t>
            </a:r>
            <a:endParaRPr lang="ru-RU" sz="1100" b="1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пештеріне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электродтар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endParaRPr lang="ru-RU" sz="1100" b="1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пешіне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шихтаны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тиеу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әдістері</a:t>
            </a:r>
            <a:endParaRPr lang="ru-RU" sz="1100" b="1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пештерінің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принциптері</a:t>
            </a:r>
            <a:endParaRPr lang="ru-RU" sz="1100" b="1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пештері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энергия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үнемдеу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шаралары</a:t>
            </a:r>
            <a:endParaRPr lang="ru-RU" sz="1100" b="1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Ферроқорытпаларға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анықтама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беріңіз</a:t>
            </a:r>
            <a:endParaRPr lang="ru-RU" sz="11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Ферроқорытпалардың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жіктелуі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маркалары</a:t>
            </a:r>
            <a:endParaRPr lang="ru-RU" sz="11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Ферроқорытпаларды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алудың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16.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әдістерін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тізімдеңіз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сипаттаңыз</a:t>
            </a:r>
            <a:endParaRPr lang="ru-RU" sz="11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Ферросилийдің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қолданылуы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қасиеттері</a:t>
            </a:r>
            <a:endParaRPr lang="ru-RU" sz="11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Феросилиций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өндірісі</a:t>
            </a:r>
            <a:endParaRPr lang="ru-RU" sz="11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Ферросилиций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өндірісі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химиялық</a:t>
            </a:r>
            <a:r>
              <a:rPr lang="ru-RU" sz="11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процестер</a:t>
            </a:r>
            <a:endParaRPr lang="ru-RU" sz="11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+mj-lt"/>
              <a:buAutoNum type="arabicPeriod"/>
            </a:pPr>
            <a:endParaRPr lang="x-none" altLang="x-none" sz="1100" b="1" dirty="0">
              <a:latin typeface="+mj-lt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Номер слайда 3">
            <a:extLst>
              <a:ext uri="{FF2B5EF4-FFF2-40B4-BE49-F238E27FC236}">
                <a16:creationId xmlns:a16="http://schemas.microsoft.com/office/drawing/2014/main" id="{9B0D1A9A-F74B-CB4B-9547-B905D54F8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C15979-96C4-4D41-B86D-21F2846931F9}" type="slidenum">
              <a:rPr lang="ru-RU" altLang="x-none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ru-RU" altLang="x-none" sz="140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2E14C490-182A-2D4E-9317-1679B299B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175" y="260350"/>
            <a:ext cx="8302625" cy="11890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Әдебиеттер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Интернет-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ресурстарға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сілтемелер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627" name="Объект 2">
            <a:extLst>
              <a:ext uri="{FF2B5EF4-FFF2-40B4-BE49-F238E27FC236}">
                <a16:creationId xmlns:a16="http://schemas.microsoft.com/office/drawing/2014/main" id="{4295102A-07FE-464C-B67A-5441B2C506EB}"/>
              </a:ext>
            </a:extLst>
          </p:cNvPr>
          <p:cNvSpPr txBox="1">
            <a:spLocks/>
          </p:cNvSpPr>
          <p:nvPr/>
        </p:nvSpPr>
        <p:spPr bwMode="auto">
          <a:xfrm>
            <a:off x="384175" y="1466850"/>
            <a:ext cx="8375650" cy="453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Гасик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М.И., Лякишев Н.П.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Ферроқорытпалардың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электрометаллургиясының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теориясы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технологиясы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/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орындарына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оқулық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М.: SP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Intermet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Engineering, 1999 .– 764 б.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Каблуковский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А.Ф. Электр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пештерінде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болат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өндірісі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−М.: Металлургия, 1991 ж. −335 с.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Чернобровин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В.П., Михайлов Г.Г., Хан А.В., Строганов А.И. Челябинск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электрометаллургиялық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зауыты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жағдайында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хром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қорытпаларын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өндірудің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жағдайы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болашағы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Челябинск: ЧМТУ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баспасы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1997. - 224 б.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Поволоцкий Д.Я., Ярцев М.А., Строганов А.И.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болат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ферроқорытпалардың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электрометаллургиясы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М.: Металлургия, 1984. - 550 б.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«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өнеркәсібі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бейнефильмі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материалдары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https://youtu.be/gsjpYFWmmFA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Номер слайда 1">
            <a:extLst>
              <a:ext uri="{FF2B5EF4-FFF2-40B4-BE49-F238E27FC236}">
                <a16:creationId xmlns:a16="http://schemas.microsoft.com/office/drawing/2014/main" id="{6CC2B0B6-021D-F040-BE80-34911C8235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274C04-1D02-DA45-8C5B-232DC3DE2009}" type="slidenum">
              <a:rPr lang="ru-RU" altLang="x-none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ru-RU" altLang="x-none" sz="1400"/>
          </a:p>
        </p:txBody>
      </p:sp>
      <p:sp>
        <p:nvSpPr>
          <p:cNvPr id="22530" name="TextBox 2">
            <a:extLst>
              <a:ext uri="{FF2B5EF4-FFF2-40B4-BE49-F238E27FC236}">
                <a16:creationId xmlns:a16="http://schemas.microsoft.com/office/drawing/2014/main" id="{B9EC6A06-22F5-DA44-873D-EF2E421B0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332656"/>
            <a:ext cx="8362950" cy="590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k-KZ" altLang="x-none" sz="1800" u="sng" dirty="0"/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800" b="1" i="1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Видеоматериалдар</a:t>
            </a:r>
            <a:r>
              <a:rPr lang="ru-RU" sz="1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Қарағанды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​​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зауыты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https://youtu.be/Ix8ps75GHN0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https://youtu.be/hVWNfv5QHYM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https://youtu.be/h0Jv2I19Pk0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Ақтөбе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зауыты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https://ok.ru/video/606297133543?fromTime=15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https://youtu.be/oAw9hyykwBk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Ақсу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зауыты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(Павлодар қ.)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https://youtu.be/ZgL5dPBULO4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Қазақстанның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ферроқорытпалары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https://youtu.be/gsjpYFWmmFA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buFontTx/>
              <a:buNone/>
            </a:pPr>
            <a:endParaRPr lang="ru-RU" altLang="x-none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x-none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Номер слайда 3">
            <a:extLst>
              <a:ext uri="{FF2B5EF4-FFF2-40B4-BE49-F238E27FC236}">
                <a16:creationId xmlns:a16="http://schemas.microsoft.com/office/drawing/2014/main" id="{5A003973-18FC-7E45-AF33-B3469BD44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24CF93-3845-074B-A9D0-59E0A14ED2FB}" type="slidenum">
              <a:rPr lang="ru-RU" altLang="x-none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x-none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355F51B-09E9-9540-90B7-2ADADBAEB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454025"/>
            <a:ext cx="8712646" cy="814735"/>
          </a:xfrm>
          <a:prstGeom prst="rect">
            <a:avLst/>
          </a:prstGeom>
          <a:noFill/>
          <a:ln w="9525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38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outerShdw dist="53882" dir="2700000" algn="ctr" rotWithShape="0">
              <a:srgbClr val="CCECFF"/>
            </a:outerShdw>
          </a:effectLst>
        </p:spPr>
        <p:txBody>
          <a:bodyPr anchor="ctr"/>
          <a:lstStyle/>
          <a:p>
            <a:pPr eaLnBrk="1" hangingPunct="1"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Ферроқорытпалардың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анықтамасы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және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жіктелуі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3195F1-6834-B547-9EBA-41DE190DF247}"/>
              </a:ext>
            </a:extLst>
          </p:cNvPr>
          <p:cNvSpPr txBox="1"/>
          <p:nvPr/>
        </p:nvSpPr>
        <p:spPr>
          <a:xfrm>
            <a:off x="323850" y="1556792"/>
            <a:ext cx="8362950" cy="40934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361950" algn="just">
              <a:defRPr/>
            </a:pPr>
            <a:r>
              <a:rPr lang="ru-RU" sz="2000" dirty="0" err="1">
                <a:solidFill>
                  <a:srgbClr val="FF0000"/>
                </a:solidFill>
              </a:rPr>
              <a:t>Ферроқорытпа</a:t>
            </a:r>
            <a:r>
              <a:rPr lang="ru-RU" sz="2000" dirty="0">
                <a:solidFill>
                  <a:srgbClr val="FF0000"/>
                </a:solidFill>
              </a:rPr>
              <a:t>  </a:t>
            </a:r>
            <a:r>
              <a:rPr lang="ru-RU" sz="2000" dirty="0"/>
              <a:t>- </a:t>
            </a:r>
            <a:r>
              <a:rPr lang="ru-RU" sz="2000" dirty="0" err="1"/>
              <a:t>темірдің</a:t>
            </a:r>
            <a:r>
              <a:rPr lang="ru-RU" sz="2000" dirty="0"/>
              <a:t> </a:t>
            </a:r>
            <a:r>
              <a:rPr lang="ru-RU" sz="2000" dirty="0" err="1"/>
              <a:t>басқа</a:t>
            </a:r>
            <a:r>
              <a:rPr lang="ru-RU" sz="2000" dirty="0"/>
              <a:t> да </a:t>
            </a:r>
            <a:r>
              <a:rPr lang="ru-RU" sz="2000" dirty="0" err="1"/>
              <a:t>элементтермен</a:t>
            </a:r>
            <a:r>
              <a:rPr lang="ru-RU" sz="2000" dirty="0"/>
              <a:t> </a:t>
            </a:r>
            <a:r>
              <a:rPr lang="ru-RU" sz="2000" dirty="0" err="1"/>
              <a:t>қорытпалары</a:t>
            </a:r>
            <a:r>
              <a:rPr lang="ru-RU" sz="2000" dirty="0"/>
              <a:t>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табылады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ол</a:t>
            </a:r>
            <a:r>
              <a:rPr lang="ru-RU" sz="2000" dirty="0"/>
              <a:t> </a:t>
            </a:r>
            <a:r>
              <a:rPr lang="ru-RU" sz="2000" dirty="0" err="1"/>
              <a:t>болат</a:t>
            </a:r>
            <a:r>
              <a:rPr lang="ru-RU" sz="2000" dirty="0"/>
              <a:t> </a:t>
            </a:r>
            <a:r>
              <a:rPr lang="ru-RU" sz="2000" dirty="0" err="1"/>
              <a:t>қорытпаларын</a:t>
            </a:r>
            <a:r>
              <a:rPr lang="ru-RU" sz="2000" dirty="0"/>
              <a:t> </a:t>
            </a:r>
            <a:r>
              <a:rPr lang="ru-RU" sz="2000" dirty="0" err="1"/>
              <a:t>легірлеу</a:t>
            </a:r>
            <a:r>
              <a:rPr lang="ru-RU" sz="2000" dirty="0"/>
              <a:t>  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қышқылсыздандыру</a:t>
            </a:r>
            <a:r>
              <a:rPr lang="ru-RU" sz="2000" dirty="0"/>
              <a:t>  </a:t>
            </a:r>
            <a:r>
              <a:rPr lang="ru-RU" sz="2000" dirty="0" err="1"/>
              <a:t>үшін</a:t>
            </a:r>
            <a:r>
              <a:rPr lang="ru-RU" sz="2000" dirty="0"/>
              <a:t> (</a:t>
            </a:r>
            <a:r>
              <a:rPr lang="ru-RU" sz="2000" dirty="0" err="1"/>
              <a:t>мысалы</a:t>
            </a:r>
            <a:r>
              <a:rPr lang="ru-RU" sz="2000" dirty="0"/>
              <a:t>, феррохром , ферросилиций ) </a:t>
            </a:r>
            <a:r>
              <a:rPr lang="ru-RU" sz="2000" dirty="0" err="1"/>
              <a:t>қолданылады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құрамында</a:t>
            </a:r>
            <a:r>
              <a:rPr lang="ru-RU" sz="2000" dirty="0"/>
              <a:t> </a:t>
            </a:r>
            <a:r>
              <a:rPr lang="en-US" sz="2000" dirty="0"/>
              <a:t>Cr , Si , Mn , </a:t>
            </a:r>
            <a:r>
              <a:rPr lang="en-US" sz="2000" dirty="0" err="1"/>
              <a:t>Ti</a:t>
            </a:r>
            <a:r>
              <a:rPr lang="en-US" sz="2000" dirty="0"/>
              <a:t> ,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т.б</a:t>
            </a:r>
            <a:r>
              <a:rPr lang="ru-RU" sz="2000" dirty="0"/>
              <a:t>. </a:t>
            </a:r>
            <a:r>
              <a:rPr lang="ru-RU" sz="2000" dirty="0" err="1"/>
              <a:t>текті</a:t>
            </a:r>
            <a:r>
              <a:rPr lang="ru-RU" sz="2000" dirty="0"/>
              <a:t> </a:t>
            </a:r>
            <a:r>
              <a:rPr lang="ru-RU" sz="2000" dirty="0" err="1"/>
              <a:t>қоспа</a:t>
            </a:r>
            <a:r>
              <a:rPr lang="ru-RU" sz="2000" dirty="0"/>
              <a:t> </a:t>
            </a:r>
            <a:r>
              <a:rPr lang="ru-RU" sz="2000" dirty="0" err="1"/>
              <a:t>элементтері</a:t>
            </a:r>
            <a:r>
              <a:rPr lang="ru-RU" sz="2000" dirty="0"/>
              <a:t> бар.  </a:t>
            </a:r>
          </a:p>
          <a:p>
            <a:pPr indent="361950" algn="just">
              <a:defRPr/>
            </a:pPr>
            <a:endParaRPr lang="ru-RU" sz="2000" dirty="0"/>
          </a:p>
          <a:p>
            <a:pPr indent="361950" algn="just">
              <a:defRPr/>
            </a:pPr>
            <a:r>
              <a:rPr lang="ru-RU" sz="2000" dirty="0" err="1"/>
              <a:t>Ферроқорытпаларға</a:t>
            </a:r>
            <a:r>
              <a:rPr lang="ru-RU" sz="2000" dirty="0"/>
              <a:t>, </a:t>
            </a:r>
            <a:r>
              <a:rPr lang="ru-RU" sz="2000" dirty="0" err="1"/>
              <a:t>сонымен</a:t>
            </a:r>
            <a:r>
              <a:rPr lang="ru-RU" sz="2000" dirty="0"/>
              <a:t> </a:t>
            </a:r>
            <a:r>
              <a:rPr lang="ru-RU" sz="2000" dirty="0" err="1"/>
              <a:t>қатар</a:t>
            </a:r>
            <a:r>
              <a:rPr lang="ru-RU" sz="2000" dirty="0"/>
              <a:t>, </a:t>
            </a:r>
            <a:r>
              <a:rPr lang="ru-RU" sz="2000" dirty="0" err="1"/>
              <a:t>темірқұрамды</a:t>
            </a:r>
            <a:r>
              <a:rPr lang="ru-RU" sz="2000" dirty="0"/>
              <a:t> </a:t>
            </a:r>
            <a:r>
              <a:rPr lang="ru-RU" sz="2000" dirty="0" err="1"/>
              <a:t>қосылыстар</a:t>
            </a:r>
            <a:r>
              <a:rPr lang="ru-RU" sz="2000" dirty="0"/>
              <a:t> </a:t>
            </a:r>
            <a:r>
              <a:rPr lang="ru-RU" sz="2000" dirty="0" err="1"/>
              <a:t>түріндегі</a:t>
            </a:r>
            <a:r>
              <a:rPr lang="ru-RU" sz="2000" dirty="0"/>
              <a:t>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</a:rPr>
              <a:t>силикокальций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</a:rPr>
              <a:t>силикомарганец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</a:rPr>
              <a:t>және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</a:rPr>
              <a:t>басқалары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ru-RU" sz="2000" dirty="0" err="1"/>
              <a:t>кейбір</a:t>
            </a:r>
            <a:r>
              <a:rPr lang="ru-RU" sz="2000" dirty="0"/>
              <a:t> </a:t>
            </a:r>
            <a:r>
              <a:rPr lang="ru-RU" sz="2000" dirty="0" err="1"/>
              <a:t>қоспалар</a:t>
            </a:r>
            <a:r>
              <a:rPr lang="ru-RU" sz="2000" dirty="0"/>
              <a:t>, </a:t>
            </a:r>
            <a:r>
              <a:rPr lang="ru-RU" sz="2000" dirty="0" err="1"/>
              <a:t>сонымен</a:t>
            </a:r>
            <a:r>
              <a:rPr lang="ru-RU" sz="2000" dirty="0"/>
              <a:t> </a:t>
            </a:r>
            <a:r>
              <a:rPr lang="ru-RU" sz="2000" dirty="0" err="1"/>
              <a:t>қатар</a:t>
            </a:r>
            <a:r>
              <a:rPr lang="ru-RU" sz="2000" dirty="0"/>
              <a:t> </a:t>
            </a:r>
            <a:r>
              <a:rPr lang="ru-RU" sz="2000" dirty="0" err="1"/>
              <a:t>қоспалардың</a:t>
            </a:r>
            <a:r>
              <a:rPr lang="ru-RU" sz="2000" dirty="0"/>
              <a:t> </a:t>
            </a:r>
            <a:r>
              <a:rPr lang="ru-RU" sz="2000" dirty="0" err="1"/>
              <a:t>минималды</a:t>
            </a:r>
            <a:r>
              <a:rPr lang="ru-RU" sz="2000" dirty="0"/>
              <a:t> </a:t>
            </a:r>
            <a:r>
              <a:rPr lang="ru-RU" sz="2000" dirty="0" err="1"/>
              <a:t>мөлшері</a:t>
            </a:r>
            <a:r>
              <a:rPr lang="ru-RU" sz="2000" dirty="0"/>
              <a:t> бар </a:t>
            </a:r>
            <a:r>
              <a:rPr lang="ru-RU" sz="2000" dirty="0" err="1"/>
              <a:t>кейбір</a:t>
            </a:r>
            <a:r>
              <a:rPr lang="ru-RU" sz="2000" dirty="0"/>
              <a:t> </a:t>
            </a:r>
            <a:r>
              <a:rPr lang="ru-RU" sz="2000" dirty="0" err="1"/>
              <a:t>металдар</a:t>
            </a:r>
            <a:r>
              <a:rPr lang="ru-RU" sz="2000" dirty="0"/>
              <a:t> мен </a:t>
            </a:r>
            <a:r>
              <a:rPr lang="ru-RU" sz="2000" dirty="0" err="1"/>
              <a:t>бейметалдар</a:t>
            </a:r>
            <a:r>
              <a:rPr lang="ru-RU" sz="2000" dirty="0"/>
              <a:t> ( </a:t>
            </a:r>
            <a:r>
              <a:rPr lang="en-US" sz="2000" dirty="0">
                <a:solidFill>
                  <a:schemeClr val="accent1">
                    <a:lumMod val="25000"/>
                  </a:schemeClr>
                </a:solidFill>
              </a:rPr>
              <a:t>Mn , Cr , Si </a:t>
            </a:r>
            <a:r>
              <a:rPr lang="en-US" sz="2000" dirty="0"/>
              <a:t>) </a:t>
            </a:r>
            <a:r>
              <a:rPr lang="ru-RU" sz="2000" dirty="0" err="1"/>
              <a:t>жатады</a:t>
            </a:r>
            <a:r>
              <a:rPr lang="ru-RU" sz="2000" dirty="0"/>
              <a:t>. </a:t>
            </a:r>
          </a:p>
          <a:p>
            <a:pPr indent="361950" algn="just">
              <a:defRPr/>
            </a:pPr>
            <a:r>
              <a:rPr lang="ru-RU" sz="2000" dirty="0" err="1"/>
              <a:t>Оларды</a:t>
            </a:r>
            <a:r>
              <a:rPr lang="ru-RU" sz="2000" dirty="0"/>
              <a:t> </a:t>
            </a:r>
            <a:r>
              <a:rPr lang="ru-RU" sz="2000" dirty="0" err="1"/>
              <a:t>кендерді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концентраттарды</a:t>
            </a:r>
            <a:r>
              <a:rPr lang="ru-RU" sz="2000" dirty="0"/>
              <a:t> </a:t>
            </a:r>
            <a:r>
              <a:rPr lang="ru-RU" sz="2000" dirty="0" err="1"/>
              <a:t>электр</a:t>
            </a:r>
            <a:r>
              <a:rPr lang="ru-RU" sz="2000" dirty="0"/>
              <a:t> </a:t>
            </a:r>
            <a:r>
              <a:rPr lang="ru-RU" sz="2000" dirty="0" err="1"/>
              <a:t>пештерінде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балқыту</a:t>
            </a:r>
            <a:r>
              <a:rPr lang="ru-RU" sz="2000" dirty="0"/>
              <a:t> </a:t>
            </a:r>
            <a:r>
              <a:rPr lang="ru-RU" sz="2000" dirty="0" err="1"/>
              <a:t>шахталарында</a:t>
            </a:r>
            <a:r>
              <a:rPr lang="ru-RU" sz="2000" dirty="0"/>
              <a:t> ( </a:t>
            </a:r>
            <a:r>
              <a:rPr lang="ru-RU" sz="2000" dirty="0" err="1"/>
              <a:t>ошақтар</a:t>
            </a:r>
            <a:r>
              <a:rPr lang="ru-RU" sz="2000" dirty="0"/>
              <a:t> ) </a:t>
            </a:r>
            <a:r>
              <a:rPr lang="ru-RU" sz="2000" dirty="0" err="1"/>
              <a:t>балқыту</a:t>
            </a:r>
            <a:r>
              <a:rPr lang="ru-RU" sz="2000" dirty="0"/>
              <a:t> </a:t>
            </a:r>
            <a:r>
              <a:rPr lang="ru-RU" sz="2000" dirty="0" err="1"/>
              <a:t>арқылы</a:t>
            </a:r>
            <a:r>
              <a:rPr lang="ru-RU" sz="2000" dirty="0"/>
              <a:t> </a:t>
            </a:r>
            <a:r>
              <a:rPr lang="ru-RU" sz="2000" dirty="0" err="1"/>
              <a:t>алады</a:t>
            </a:r>
            <a:r>
              <a:rPr lang="ru-RU" sz="2000" dirty="0"/>
              <a:t>.</a:t>
            </a:r>
          </a:p>
          <a:p>
            <a:pPr algn="just">
              <a:defRPr/>
            </a:pPr>
            <a:endParaRPr lang="x-none" sz="20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Номер слайда 3">
            <a:extLst>
              <a:ext uri="{FF2B5EF4-FFF2-40B4-BE49-F238E27FC236}">
                <a16:creationId xmlns:a16="http://schemas.microsoft.com/office/drawing/2014/main" id="{7B1B51B9-943D-E440-90E6-446A4A440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550080-B7E9-E242-93A7-54B0A6E63EE6}" type="slidenum">
              <a:rPr lang="ru-RU" altLang="x-none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x-none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A590F2D9-C8F6-5243-843B-11118BDDF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454025"/>
            <a:ext cx="8712646" cy="814735"/>
          </a:xfrm>
          <a:prstGeom prst="rect">
            <a:avLst/>
          </a:prstGeom>
          <a:noFill/>
          <a:ln w="9525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38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outerShdw dist="53882" dir="2700000" algn="ctr" rotWithShape="0">
              <a:srgbClr val="CCECFF"/>
            </a:outerShdw>
          </a:effectLst>
        </p:spPr>
        <p:txBody>
          <a:bodyPr anchor="ctr"/>
          <a:lstStyle/>
          <a:p>
            <a:pPr eaLnBrk="1" hangingPunct="1"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Ферроқорытпалардың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анықтамасы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және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жіктелуі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CE331D-83D8-A049-A9D6-2DB4B7FD7429}"/>
              </a:ext>
            </a:extLst>
          </p:cNvPr>
          <p:cNvSpPr txBox="1"/>
          <p:nvPr/>
        </p:nvSpPr>
        <p:spPr>
          <a:xfrm>
            <a:off x="323850" y="1557338"/>
            <a:ext cx="8712200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447675" algn="just">
              <a:defRPr/>
            </a:pP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, таза </a:t>
            </a:r>
            <a:r>
              <a:rPr lang="ru-RU" dirty="0" err="1"/>
              <a:t>қорытпаны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технологиялық</a:t>
            </a:r>
            <a:r>
              <a:rPr lang="ru-RU" dirty="0"/>
              <a:t> </a:t>
            </a:r>
            <a:r>
              <a:rPr lang="ru-RU" dirty="0" err="1"/>
              <a:t>процесті</a:t>
            </a:r>
            <a:r>
              <a:rPr lang="ru-RU" dirty="0"/>
              <a:t> </a:t>
            </a:r>
            <a:r>
              <a:rPr lang="ru-RU" dirty="0" err="1"/>
              <a:t>қиындататын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шығындарды</a:t>
            </a:r>
            <a:r>
              <a:rPr lang="ru-RU" dirty="0"/>
              <a:t> </a:t>
            </a:r>
            <a:r>
              <a:rPr lang="ru-RU" dirty="0" err="1"/>
              <a:t>арттыратын</a:t>
            </a:r>
            <a:r>
              <a:rPr lang="ru-RU" dirty="0"/>
              <a:t> </a:t>
            </a:r>
            <a:r>
              <a:rPr lang="ru-RU" dirty="0" err="1"/>
              <a:t>қосымша</a:t>
            </a:r>
            <a:r>
              <a:rPr lang="ru-RU" dirty="0"/>
              <a:t> </a:t>
            </a:r>
            <a:r>
              <a:rPr lang="ru-RU" dirty="0" err="1"/>
              <a:t>сатыларды</a:t>
            </a:r>
            <a:r>
              <a:rPr lang="ru-RU" dirty="0"/>
              <a:t> </a:t>
            </a:r>
            <a:r>
              <a:rPr lang="ru-RU" dirty="0" err="1"/>
              <a:t>енгізу</a:t>
            </a:r>
            <a:r>
              <a:rPr lang="ru-RU" dirty="0"/>
              <a:t> керек.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қара</a:t>
            </a:r>
            <a:r>
              <a:rPr lang="ru-RU" dirty="0"/>
              <a:t> </a:t>
            </a:r>
            <a:r>
              <a:rPr lang="ru-RU" dirty="0" err="1"/>
              <a:t>металдың</a:t>
            </a:r>
            <a:r>
              <a:rPr lang="ru-RU" dirty="0"/>
              <a:t> </a:t>
            </a:r>
            <a:r>
              <a:rPr lang="ru-RU" dirty="0" err="1"/>
              <a:t>өндірісі</a:t>
            </a:r>
            <a:r>
              <a:rPr lang="ru-RU" dirty="0"/>
              <a:t> </a:t>
            </a:r>
            <a:r>
              <a:rPr lang="ru-RU" dirty="0" err="1"/>
              <a:t>толығымен</a:t>
            </a:r>
            <a:r>
              <a:rPr lang="ru-RU" dirty="0"/>
              <a:t> </a:t>
            </a:r>
            <a:r>
              <a:rPr lang="ru-RU" dirty="0" err="1"/>
              <a:t>алынып</a:t>
            </a:r>
            <a:r>
              <a:rPr lang="ru-RU" dirty="0"/>
              <a:t> </a:t>
            </a:r>
            <a:r>
              <a:rPr lang="ru-RU" dirty="0" err="1"/>
              <a:t>тасталуы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ферроқорытпа</a:t>
            </a:r>
            <a:r>
              <a:rPr lang="ru-RU" dirty="0"/>
              <a:t> </a:t>
            </a:r>
            <a:r>
              <a:rPr lang="ru-RU" dirty="0" err="1"/>
              <a:t>нәтижесінде</a:t>
            </a:r>
            <a:r>
              <a:rPr lang="ru-RU" dirty="0"/>
              <a:t> </a:t>
            </a:r>
            <a:r>
              <a:rPr lang="ru-RU" dirty="0" err="1"/>
              <a:t>алынған</a:t>
            </a:r>
            <a:r>
              <a:rPr lang="ru-RU" dirty="0"/>
              <a:t> </a:t>
            </a:r>
            <a:r>
              <a:rPr lang="ru-RU" dirty="0" err="1"/>
              <a:t>өнімді</a:t>
            </a:r>
            <a:r>
              <a:rPr lang="ru-RU" dirty="0"/>
              <a:t> таза </a:t>
            </a:r>
            <a:r>
              <a:rPr lang="ru-RU" dirty="0" err="1"/>
              <a:t>металға</a:t>
            </a:r>
            <a:r>
              <a:rPr lang="ru-RU" dirty="0"/>
              <a:t> </a:t>
            </a:r>
            <a:r>
              <a:rPr lang="ru-RU" dirty="0" err="1"/>
              <a:t>айналдыру</a:t>
            </a:r>
            <a:r>
              <a:rPr lang="ru-RU" dirty="0"/>
              <a:t> </a:t>
            </a:r>
            <a:r>
              <a:rPr lang="ru-RU" dirty="0" err="1"/>
              <a:t>аралық</a:t>
            </a:r>
            <a:r>
              <a:rPr lang="ru-RU" dirty="0"/>
              <a:t> </a:t>
            </a:r>
            <a:r>
              <a:rPr lang="ru-RU" dirty="0" err="1"/>
              <a:t>кезеңдердің</a:t>
            </a:r>
            <a:r>
              <a:rPr lang="ru-RU" dirty="0"/>
              <a:t> </a:t>
            </a:r>
            <a:r>
              <a:rPr lang="ru-RU" dirty="0" err="1"/>
              <a:t>бірі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</a:t>
            </a:r>
          </a:p>
          <a:p>
            <a:pPr indent="447675" algn="just">
              <a:defRPr/>
            </a:pPr>
            <a:r>
              <a:rPr lang="ru-RU" dirty="0" err="1"/>
              <a:t>Тотықсыздандырып</a:t>
            </a:r>
            <a:r>
              <a:rPr lang="ru-RU" dirty="0"/>
              <a:t> </a:t>
            </a:r>
            <a:r>
              <a:rPr lang="ru-RU" dirty="0" err="1"/>
              <a:t>балқыту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темір</a:t>
            </a:r>
            <a:r>
              <a:rPr lang="ru-RU" dirty="0"/>
              <a:t>,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элементті</a:t>
            </a:r>
            <a:r>
              <a:rPr lang="ru-RU" dirty="0"/>
              <a:t> </a:t>
            </a:r>
            <a:r>
              <a:rPr lang="ru-RU" dirty="0" err="1"/>
              <a:t>ерітіп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белсенділігін</a:t>
            </a:r>
            <a:r>
              <a:rPr lang="ru-RU" dirty="0"/>
              <a:t> </a:t>
            </a:r>
            <a:r>
              <a:rPr lang="ru-RU" dirty="0" err="1"/>
              <a:t>төмендетіп</a:t>
            </a:r>
            <a:r>
              <a:rPr lang="ru-RU" dirty="0"/>
              <a:t>, </a:t>
            </a:r>
            <a:r>
              <a:rPr lang="ru-RU" dirty="0" err="1"/>
              <a:t>нәтижесінде</a:t>
            </a:r>
            <a:r>
              <a:rPr lang="ru-RU" dirty="0"/>
              <a:t> </a:t>
            </a:r>
            <a:r>
              <a:rPr lang="ru-RU" dirty="0" err="1"/>
              <a:t>қорытпаның</a:t>
            </a:r>
            <a:r>
              <a:rPr lang="ru-RU" dirty="0"/>
              <a:t> </a:t>
            </a:r>
            <a:r>
              <a:rPr lang="ru-RU" dirty="0" err="1"/>
              <a:t>балқу</a:t>
            </a:r>
            <a:r>
              <a:rPr lang="ru-RU" dirty="0"/>
              <a:t> </a:t>
            </a:r>
            <a:r>
              <a:rPr lang="ru-RU" dirty="0" err="1"/>
              <a:t>температурасын</a:t>
            </a:r>
            <a:r>
              <a:rPr lang="ru-RU" dirty="0"/>
              <a:t> </a:t>
            </a:r>
            <a:r>
              <a:rPr lang="ru-RU" dirty="0" err="1"/>
              <a:t>төмендетеді</a:t>
            </a:r>
            <a:r>
              <a:rPr lang="ru-RU" dirty="0"/>
              <a:t>.</a:t>
            </a:r>
          </a:p>
          <a:p>
            <a:pPr indent="447675" algn="just">
              <a:defRPr/>
            </a:pPr>
            <a:r>
              <a:rPr lang="ru-RU" dirty="0" err="1"/>
              <a:t>Болат</a:t>
            </a:r>
            <a:r>
              <a:rPr lang="ru-RU" dirty="0"/>
              <a:t> пен </a:t>
            </a:r>
            <a:r>
              <a:rPr lang="ru-RU" dirty="0" err="1"/>
              <a:t>қорытпаларды</a:t>
            </a:r>
            <a:r>
              <a:rPr lang="ru-RU" dirty="0"/>
              <a:t> </a:t>
            </a:r>
            <a:r>
              <a:rPr lang="ru-RU" dirty="0" err="1"/>
              <a:t>легірлеу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тотықсыздандыру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легірлеуші</a:t>
            </a:r>
            <a:r>
              <a:rPr lang="ru-RU" dirty="0"/>
              <a:t> </a:t>
            </a:r>
            <a:r>
              <a:rPr lang="ru-RU" dirty="0" err="1"/>
              <a:t>элементті</a:t>
            </a:r>
            <a:r>
              <a:rPr lang="ru-RU" dirty="0"/>
              <a:t> </a:t>
            </a:r>
            <a:r>
              <a:rPr lang="ru-RU" dirty="0" err="1"/>
              <a:t>ферроқорытпа</a:t>
            </a:r>
            <a:r>
              <a:rPr lang="ru-RU" dirty="0"/>
              <a:t> </a:t>
            </a:r>
            <a:r>
              <a:rPr lang="ru-RU" dirty="0" err="1"/>
              <a:t>түрінде</a:t>
            </a:r>
            <a:r>
              <a:rPr lang="ru-RU" dirty="0"/>
              <a:t> </a:t>
            </a:r>
            <a:r>
              <a:rPr lang="ru-RU" dirty="0" err="1"/>
              <a:t>қолдану</a:t>
            </a:r>
            <a:r>
              <a:rPr lang="ru-RU" dirty="0"/>
              <a:t> </a:t>
            </a:r>
            <a:r>
              <a:rPr lang="ru-RU" dirty="0" err="1"/>
              <a:t>элементтің</a:t>
            </a:r>
            <a:r>
              <a:rPr lang="ru-RU" dirty="0"/>
              <a:t> </a:t>
            </a:r>
            <a:r>
              <a:rPr lang="ru-RU" dirty="0" err="1"/>
              <a:t>балқымаға</a:t>
            </a:r>
            <a:r>
              <a:rPr lang="ru-RU" dirty="0"/>
              <a:t> </a:t>
            </a:r>
            <a:r>
              <a:rPr lang="ru-RU" dirty="0" err="1"/>
              <a:t>сіңуін</a:t>
            </a:r>
            <a:r>
              <a:rPr lang="ru-RU" dirty="0"/>
              <a:t> </a:t>
            </a:r>
            <a:r>
              <a:rPr lang="ru-RU" dirty="0" err="1"/>
              <a:t>арттырады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қалдықтарды</a:t>
            </a:r>
            <a:r>
              <a:rPr lang="ru-RU" dirty="0"/>
              <a:t> </a:t>
            </a:r>
            <a:r>
              <a:rPr lang="ru-RU" dirty="0" err="1"/>
              <a:t>азайтады</a:t>
            </a:r>
            <a:r>
              <a:rPr lang="ru-RU" dirty="0"/>
              <a:t>.</a:t>
            </a:r>
          </a:p>
          <a:p>
            <a:pPr indent="447675" algn="just">
              <a:defRPr/>
            </a:pPr>
            <a:r>
              <a:rPr lang="ru-RU" dirty="0" err="1"/>
              <a:t>Өндіріс</a:t>
            </a:r>
            <a:r>
              <a:rPr lang="ru-RU" dirty="0"/>
              <a:t> </a:t>
            </a:r>
            <a:r>
              <a:rPr lang="ru-RU" dirty="0" err="1"/>
              <a:t>көлемі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ферроқорытпалар</a:t>
            </a:r>
            <a:r>
              <a:rPr lang="ru-RU" dirty="0"/>
              <a:t>  </a:t>
            </a:r>
            <a:r>
              <a:rPr lang="ru-RU" dirty="0" err="1"/>
              <a:t>өндірістері</a:t>
            </a:r>
            <a:r>
              <a:rPr lang="ru-RU" dirty="0"/>
              <a:t> </a:t>
            </a:r>
            <a:r>
              <a:rPr lang="ru-RU" dirty="0">
                <a:solidFill>
                  <a:srgbClr val="C00000"/>
                </a:solidFill>
              </a:rPr>
              <a:t>«</a:t>
            </a:r>
            <a:r>
              <a:rPr lang="ru-RU" dirty="0" err="1">
                <a:solidFill>
                  <a:srgbClr val="C00000"/>
                </a:solidFill>
              </a:rPr>
              <a:t>ірі</a:t>
            </a:r>
            <a:r>
              <a:rPr lang="ru-RU" dirty="0">
                <a:solidFill>
                  <a:srgbClr val="C00000"/>
                </a:solidFill>
              </a:rPr>
              <a:t>» </a:t>
            </a:r>
            <a:r>
              <a:rPr lang="ru-RU" dirty="0" err="1">
                <a:solidFill>
                  <a:srgbClr val="C00000"/>
                </a:solidFill>
              </a:rPr>
              <a:t>және</a:t>
            </a:r>
            <a:r>
              <a:rPr lang="ru-RU" dirty="0">
                <a:solidFill>
                  <a:srgbClr val="C00000"/>
                </a:solidFill>
              </a:rPr>
              <a:t> «</a:t>
            </a:r>
            <a:r>
              <a:rPr lang="ru-RU" dirty="0" err="1">
                <a:solidFill>
                  <a:srgbClr val="C00000"/>
                </a:solidFill>
              </a:rPr>
              <a:t>ұсақ</a:t>
            </a:r>
            <a:r>
              <a:rPr lang="ru-RU" dirty="0">
                <a:solidFill>
                  <a:srgbClr val="C00000"/>
                </a:solidFill>
              </a:rPr>
              <a:t>»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екіге</a:t>
            </a:r>
            <a:r>
              <a:rPr lang="ru-RU" dirty="0"/>
              <a:t> </a:t>
            </a:r>
            <a:r>
              <a:rPr lang="ru-RU" dirty="0" err="1"/>
              <a:t>бөлінеді</a:t>
            </a:r>
            <a:r>
              <a:rPr lang="ru-RU" dirty="0"/>
              <a:t>.</a:t>
            </a:r>
          </a:p>
          <a:p>
            <a:pPr indent="447675" algn="just">
              <a:defRPr/>
            </a:pPr>
            <a:r>
              <a:rPr lang="ru-RU" b="1" u="sng" dirty="0" err="1">
                <a:solidFill>
                  <a:srgbClr val="C00000"/>
                </a:solidFill>
              </a:rPr>
              <a:t>Ірі</a:t>
            </a:r>
            <a:r>
              <a:rPr lang="ru-RU" b="1" u="sng" dirty="0">
                <a:solidFill>
                  <a:srgbClr val="C00000"/>
                </a:solidFill>
              </a:rPr>
              <a:t> </a:t>
            </a:r>
            <a:r>
              <a:rPr lang="ru-RU" b="1" u="sng" dirty="0" err="1">
                <a:solidFill>
                  <a:srgbClr val="C00000"/>
                </a:solidFill>
              </a:rPr>
              <a:t>ферроқорытпалар</a:t>
            </a:r>
            <a:r>
              <a:rPr lang="ru-RU" b="1" u="sng" dirty="0">
                <a:solidFill>
                  <a:srgbClr val="C00000"/>
                </a:solidFill>
              </a:rPr>
              <a:t>:</a:t>
            </a:r>
          </a:p>
          <a:p>
            <a:pPr indent="447675" algn="just">
              <a:defRPr/>
            </a:pPr>
            <a:r>
              <a:rPr lang="ru-RU" dirty="0"/>
              <a:t>•	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кремний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ферроқорытпалары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indent="447675" algn="just"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•	марганец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ферроқорытпалары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indent="447675" algn="just"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•	</a:t>
            </a:r>
            <a:r>
              <a:rPr lang="ru-RU" b="1" dirty="0">
                <a:solidFill>
                  <a:srgbClr val="C00000"/>
                </a:solidFill>
              </a:rPr>
              <a:t>хром </a:t>
            </a:r>
            <a:r>
              <a:rPr lang="ru-RU" b="1" dirty="0" err="1">
                <a:solidFill>
                  <a:srgbClr val="C00000"/>
                </a:solidFill>
              </a:rPr>
              <a:t>ферроқорытпалары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endParaRPr lang="x-none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Номер слайда 3">
            <a:extLst>
              <a:ext uri="{FF2B5EF4-FFF2-40B4-BE49-F238E27FC236}">
                <a16:creationId xmlns:a16="http://schemas.microsoft.com/office/drawing/2014/main" id="{46A51FAB-315E-B444-AC23-CF948EB3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B34C82-8823-7347-ABB8-42C350F22F58}" type="slidenum">
              <a:rPr lang="ru-RU" altLang="x-none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x-none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5145D7F1-5C15-5748-B1A2-1F0275BB4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454025"/>
            <a:ext cx="8712646" cy="814735"/>
          </a:xfrm>
          <a:prstGeom prst="rect">
            <a:avLst/>
          </a:prstGeom>
          <a:noFill/>
          <a:ln w="9525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38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outerShdw dist="53882" dir="2700000" algn="ctr" rotWithShape="0">
              <a:srgbClr val="CCECFF"/>
            </a:outerShdw>
          </a:effectLst>
        </p:spPr>
        <p:txBody>
          <a:bodyPr anchor="ctr"/>
          <a:lstStyle/>
          <a:p>
            <a:pPr eaLnBrk="1" hangingPunct="1"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Ферроқорытпалардың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анықтамасы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және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жіктелуі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A81BBE-44E0-4C4D-806C-AFCFA27AEE56}"/>
              </a:ext>
            </a:extLst>
          </p:cNvPr>
          <p:cNvSpPr txBox="1"/>
          <p:nvPr/>
        </p:nvSpPr>
        <p:spPr>
          <a:xfrm>
            <a:off x="323850" y="1557338"/>
            <a:ext cx="8712200" cy="3692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i="1" dirty="0">
                <a:solidFill>
                  <a:srgbClr val="C00000"/>
                </a:solidFill>
              </a:rPr>
              <a:t>Аз </a:t>
            </a:r>
            <a:r>
              <a:rPr lang="ru-RU" b="1" i="1" dirty="0" err="1">
                <a:solidFill>
                  <a:srgbClr val="C00000"/>
                </a:solidFill>
              </a:rPr>
              <a:t>таралған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ферроқорытпалар</a:t>
            </a:r>
            <a:r>
              <a:rPr lang="ru-RU" b="1" i="1" dirty="0">
                <a:solidFill>
                  <a:srgbClr val="C00000"/>
                </a:solidFill>
              </a:rPr>
              <a:t>:</a:t>
            </a:r>
          </a:p>
          <a:p>
            <a:pPr>
              <a:defRPr/>
            </a:pPr>
            <a:r>
              <a:rPr lang="ru-RU" b="1" i="1" dirty="0">
                <a:solidFill>
                  <a:srgbClr val="C00000"/>
                </a:solidFill>
              </a:rPr>
              <a:t>•	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ферро-вольфрам;</a:t>
            </a:r>
          </a:p>
          <a:p>
            <a:pPr>
              <a:defRPr/>
            </a:pP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•	ферромолибден;</a:t>
            </a:r>
          </a:p>
          <a:p>
            <a:pPr>
              <a:defRPr/>
            </a:pP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•	феррованадий;</a:t>
            </a:r>
          </a:p>
          <a:p>
            <a:pPr>
              <a:defRPr/>
            </a:pP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•	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сілтілі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жер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металдарының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қорытпалары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>
              <a:defRPr/>
            </a:pP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•	феррониобий;</a:t>
            </a:r>
          </a:p>
          <a:p>
            <a:pPr>
              <a:defRPr/>
            </a:pP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•	ферротитан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және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құрамында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титан бар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қорытпалар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>
              <a:defRPr/>
            </a:pP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•	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ферро</a:t>
            </a:r>
            <a:r>
              <a:rPr lang="ru-RU" b="1" i="1" dirty="0" err="1">
                <a:solidFill>
                  <a:srgbClr val="C00000"/>
                </a:solidFill>
              </a:rPr>
              <a:t>борон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,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ферро</a:t>
            </a:r>
            <a:r>
              <a:rPr lang="ru-RU" b="1" i="1" dirty="0" err="1">
                <a:solidFill>
                  <a:srgbClr val="C00000"/>
                </a:solidFill>
              </a:rPr>
              <a:t>борал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және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бор </a:t>
            </a:r>
            <a:r>
              <a:rPr lang="ru-RU" b="1" i="1" dirty="0" err="1">
                <a:solidFill>
                  <a:srgbClr val="C00000"/>
                </a:solidFill>
              </a:rPr>
              <a:t>лигатуралары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>
              <a:defRPr/>
            </a:pP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•	алюминий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қорытпалары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>
              <a:defRPr/>
            </a:pP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•	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сирек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жер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металдары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бар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қорытпалар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>
              <a:defRPr/>
            </a:pP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•	ферросилико</a:t>
            </a:r>
            <a:r>
              <a:rPr lang="ru-RU" b="1" i="1" dirty="0">
                <a:solidFill>
                  <a:srgbClr val="C00000"/>
                </a:solidFill>
              </a:rPr>
              <a:t>цирконий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,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ферроалюминді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цирконий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>
              <a:defRPr/>
            </a:pP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•	ферроникель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және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феррокобальт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>
              <a:defRPr/>
            </a:pPr>
            <a:endParaRPr lang="x-none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Номер слайда 3">
            <a:extLst>
              <a:ext uri="{FF2B5EF4-FFF2-40B4-BE49-F238E27FC236}">
                <a16:creationId xmlns:a16="http://schemas.microsoft.com/office/drawing/2014/main" id="{4D48CFC0-EBBF-6C48-A054-5C1F1AB93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6908AE-6D34-1641-BDA3-9CEFE06640A2}" type="slidenum">
              <a:rPr lang="ru-RU" altLang="x-none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x-none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B976B65A-C402-EF45-8289-2BFE847C9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3" y="187325"/>
            <a:ext cx="8855075" cy="865188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Ферроқорытпа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пештерінің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түрлері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мен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сипаттамалары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Rectangle 7">
            <a:extLst>
              <a:ext uri="{FF2B5EF4-FFF2-40B4-BE49-F238E27FC236}">
                <a16:creationId xmlns:a16="http://schemas.microsoft.com/office/drawing/2014/main" id="{35022AE0-8CDC-5B4D-A434-89DF72CD1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18436" name="Rectangle 9">
            <a:extLst>
              <a:ext uri="{FF2B5EF4-FFF2-40B4-BE49-F238E27FC236}">
                <a16:creationId xmlns:a16="http://schemas.microsoft.com/office/drawing/2014/main" id="{5E79A138-0CC7-4B42-AE45-1F4A484CE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18437" name="Rectangle 11">
            <a:extLst>
              <a:ext uri="{FF2B5EF4-FFF2-40B4-BE49-F238E27FC236}">
                <a16:creationId xmlns:a16="http://schemas.microsoft.com/office/drawing/2014/main" id="{05C80C0D-4E37-864E-A581-1E6BA78D5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18438" name="Rectangle 13">
            <a:extLst>
              <a:ext uri="{FF2B5EF4-FFF2-40B4-BE49-F238E27FC236}">
                <a16:creationId xmlns:a16="http://schemas.microsoft.com/office/drawing/2014/main" id="{FDC3CC34-E25C-9F47-9264-362227E78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18439" name="Rectangle 15">
            <a:extLst>
              <a:ext uri="{FF2B5EF4-FFF2-40B4-BE49-F238E27FC236}">
                <a16:creationId xmlns:a16="http://schemas.microsoft.com/office/drawing/2014/main" id="{DDD32808-E692-1B48-985E-E03EE14CA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18440" name="Rectangle 12">
            <a:extLst>
              <a:ext uri="{FF2B5EF4-FFF2-40B4-BE49-F238E27FC236}">
                <a16:creationId xmlns:a16="http://schemas.microsoft.com/office/drawing/2014/main" id="{AED89470-4B6E-9F41-ADB6-DB39C4C1A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18441" name="TextBox 2">
            <a:extLst>
              <a:ext uri="{FF2B5EF4-FFF2-40B4-BE49-F238E27FC236}">
                <a16:creationId xmlns:a16="http://schemas.microsoft.com/office/drawing/2014/main" id="{1BC337C9-EBD5-0D46-AF9F-06B9305E4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462" y="980728"/>
            <a:ext cx="8855075" cy="6111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None/>
            </a:pPr>
            <a:r>
              <a:rPr lang="ru-RU" altLang="x-none" sz="1600" dirty="0" err="1"/>
              <a:t>Ферроқорытпалар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негізінен</a:t>
            </a:r>
            <a:r>
              <a:rPr lang="ru-RU" altLang="x-none" sz="1600" dirty="0"/>
              <a:t> </a:t>
            </a:r>
            <a:r>
              <a:rPr lang="ru-RU" altLang="x-none" sz="1600" b="1" u="sng" dirty="0" err="1"/>
              <a:t>ферроқорытпа</a:t>
            </a:r>
            <a:r>
              <a:rPr lang="ru-RU" altLang="x-none" sz="1600" b="1" u="sng" dirty="0"/>
              <a:t> </a:t>
            </a:r>
            <a:r>
              <a:rPr lang="ru-RU" altLang="x-none" sz="1600" b="1" u="sng" dirty="0" err="1"/>
              <a:t>пештері</a:t>
            </a:r>
            <a:r>
              <a:rPr lang="ru-RU" altLang="x-none" sz="1600" b="1" u="sng" dirty="0"/>
              <a:t> </a:t>
            </a:r>
            <a:r>
              <a:rPr lang="ru-RU" altLang="x-none" sz="1600" dirty="0" err="1"/>
              <a:t>деп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аталатын</a:t>
            </a:r>
            <a:r>
              <a:rPr lang="ru-RU" altLang="x-none" sz="1600" dirty="0"/>
              <a:t> </a:t>
            </a:r>
            <a:r>
              <a:rPr lang="ru-RU" altLang="x-none" sz="1600" b="1" u="sng" dirty="0" err="1"/>
              <a:t>қуаттылығы</a:t>
            </a:r>
            <a:r>
              <a:rPr lang="ru-RU" altLang="x-none" sz="1600" b="1" u="sng" dirty="0"/>
              <a:t> </a:t>
            </a:r>
            <a:r>
              <a:rPr lang="ru-RU" altLang="x-none" sz="1600" b="1" u="sng" dirty="0" err="1"/>
              <a:t>жоғары</a:t>
            </a:r>
            <a:r>
              <a:rPr lang="ru-RU" altLang="x-none" sz="1600" b="1" u="sng" dirty="0"/>
              <a:t> </a:t>
            </a:r>
            <a:r>
              <a:rPr lang="ru-RU" altLang="x-none" sz="1600" b="1" u="sng" dirty="0" err="1"/>
              <a:t>электр</a:t>
            </a:r>
            <a:r>
              <a:rPr lang="ru-RU" altLang="x-none" sz="1600" b="1" u="sng" dirty="0"/>
              <a:t> </a:t>
            </a:r>
            <a:r>
              <a:rPr lang="ru-RU" altLang="x-none" sz="1600" b="1" u="sng" dirty="0" err="1"/>
              <a:t>пештерінде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балқытылады</a:t>
            </a:r>
            <a:r>
              <a:rPr lang="ru-RU" altLang="x-none" sz="1600" dirty="0"/>
              <a:t>. </a:t>
            </a:r>
            <a:r>
              <a:rPr lang="ru-RU" altLang="x-none" sz="1600" dirty="0" err="1"/>
              <a:t>Мұндай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пештер</a:t>
            </a:r>
            <a:r>
              <a:rPr lang="ru-RU" altLang="x-none" sz="1600" dirty="0"/>
              <a:t> </a:t>
            </a:r>
            <a:r>
              <a:rPr lang="ru-RU" altLang="x-none" sz="1600" dirty="0" err="1">
                <a:solidFill>
                  <a:srgbClr val="C00000"/>
                </a:solidFill>
              </a:rPr>
              <a:t>ферроқорытпа</a:t>
            </a:r>
            <a:r>
              <a:rPr lang="ru-RU" altLang="x-none" sz="1600" dirty="0">
                <a:solidFill>
                  <a:srgbClr val="C00000"/>
                </a:solidFill>
              </a:rPr>
              <a:t> </a:t>
            </a:r>
            <a:r>
              <a:rPr lang="ru-RU" altLang="x-none" sz="1600" dirty="0" err="1">
                <a:solidFill>
                  <a:srgbClr val="C00000"/>
                </a:solidFill>
              </a:rPr>
              <a:t>пештері</a:t>
            </a:r>
            <a:r>
              <a:rPr lang="ru-RU" altLang="x-none" sz="1600" dirty="0">
                <a:solidFill>
                  <a:srgbClr val="C00000"/>
                </a:solidFill>
              </a:rPr>
              <a:t> </a:t>
            </a:r>
            <a:r>
              <a:rPr lang="ru-RU" altLang="x-none" sz="1600" dirty="0" err="1"/>
              <a:t>деп</a:t>
            </a:r>
            <a:r>
              <a:rPr lang="ru-RU" altLang="x-none" sz="1600" dirty="0"/>
              <a:t> те </a:t>
            </a:r>
            <a:r>
              <a:rPr lang="ru-RU" altLang="x-none" sz="1600" dirty="0" err="1"/>
              <a:t>аталады</a:t>
            </a:r>
            <a:r>
              <a:rPr lang="ru-RU" altLang="x-none" sz="1600" dirty="0"/>
              <a:t>.</a:t>
            </a:r>
          </a:p>
          <a:p>
            <a:pPr algn="just">
              <a:buFontTx/>
              <a:buNone/>
            </a:pPr>
            <a:r>
              <a:rPr lang="ru-RU" altLang="x-none" sz="1600" dirty="0"/>
              <a:t> </a:t>
            </a:r>
            <a:r>
              <a:rPr lang="ru-RU" altLang="x-none" sz="1600" dirty="0" err="1"/>
              <a:t>Бұл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пештер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бірқатар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электротермиялық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процестерге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қолдануға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жарамды</a:t>
            </a:r>
            <a:r>
              <a:rPr lang="ru-RU" altLang="x-none" sz="1600" dirty="0"/>
              <a:t>:</a:t>
            </a:r>
          </a:p>
          <a:p>
            <a:pPr algn="just">
              <a:buFontTx/>
              <a:buNone/>
            </a:pPr>
            <a:r>
              <a:rPr lang="ru-RU" altLang="x-none" sz="1600" dirty="0"/>
              <a:t>- </a:t>
            </a:r>
            <a:r>
              <a:rPr lang="ru-RU" altLang="x-none" sz="1600" b="1" dirty="0" err="1">
                <a:solidFill>
                  <a:srgbClr val="C00000"/>
                </a:solidFill>
              </a:rPr>
              <a:t>ферроқорытпалар</a:t>
            </a:r>
            <a:r>
              <a:rPr lang="ru-RU" altLang="x-none" sz="1600" b="1" dirty="0">
                <a:solidFill>
                  <a:srgbClr val="C00000"/>
                </a:solidFill>
              </a:rPr>
              <a:t> </a:t>
            </a:r>
            <a:r>
              <a:rPr lang="ru-RU" altLang="x-none" sz="1600" b="1" dirty="0" err="1">
                <a:solidFill>
                  <a:srgbClr val="C00000"/>
                </a:solidFill>
              </a:rPr>
              <a:t>алу</a:t>
            </a:r>
            <a:r>
              <a:rPr lang="ru-RU" altLang="x-none" sz="1600" b="1" dirty="0">
                <a:solidFill>
                  <a:srgbClr val="C00000"/>
                </a:solidFill>
              </a:rPr>
              <a:t>,</a:t>
            </a:r>
          </a:p>
          <a:p>
            <a:pPr algn="just">
              <a:buFontTx/>
              <a:buNone/>
            </a:pPr>
            <a:r>
              <a:rPr lang="ru-RU" altLang="x-none" sz="1600" b="1" dirty="0">
                <a:solidFill>
                  <a:srgbClr val="C00000"/>
                </a:solidFill>
              </a:rPr>
              <a:t>- </a:t>
            </a:r>
            <a:r>
              <a:rPr lang="ru-RU" altLang="x-none" sz="1600" b="1" dirty="0" err="1">
                <a:solidFill>
                  <a:srgbClr val="C00000"/>
                </a:solidFill>
              </a:rPr>
              <a:t>электрлік</a:t>
            </a:r>
            <a:r>
              <a:rPr lang="ru-RU" altLang="x-none" sz="1600" b="1" dirty="0">
                <a:solidFill>
                  <a:srgbClr val="C00000"/>
                </a:solidFill>
              </a:rPr>
              <a:t> </a:t>
            </a:r>
            <a:r>
              <a:rPr lang="ru-RU" altLang="x-none" sz="1600" b="1" dirty="0" err="1">
                <a:solidFill>
                  <a:srgbClr val="C00000"/>
                </a:solidFill>
              </a:rPr>
              <a:t>шойынды</a:t>
            </a:r>
            <a:r>
              <a:rPr lang="ru-RU" altLang="x-none" sz="1600" b="1" dirty="0">
                <a:solidFill>
                  <a:srgbClr val="C00000"/>
                </a:solidFill>
              </a:rPr>
              <a:t> </a:t>
            </a:r>
            <a:r>
              <a:rPr lang="ru-RU" altLang="x-none" sz="1600" b="1" dirty="0" err="1">
                <a:solidFill>
                  <a:srgbClr val="C00000"/>
                </a:solidFill>
              </a:rPr>
              <a:t>балқыту</a:t>
            </a:r>
            <a:r>
              <a:rPr lang="ru-RU" altLang="x-none" sz="1600" b="1" dirty="0">
                <a:solidFill>
                  <a:srgbClr val="C00000"/>
                </a:solidFill>
              </a:rPr>
              <a:t>,</a:t>
            </a:r>
          </a:p>
          <a:p>
            <a:pPr algn="just">
              <a:buFontTx/>
              <a:buNone/>
            </a:pPr>
            <a:r>
              <a:rPr lang="ru-RU" altLang="x-none" sz="1600" b="1" dirty="0">
                <a:solidFill>
                  <a:srgbClr val="C00000"/>
                </a:solidFill>
              </a:rPr>
              <a:t>- кальций </a:t>
            </a:r>
            <a:r>
              <a:rPr lang="ru-RU" altLang="x-none" sz="1600" b="1" dirty="0" err="1">
                <a:solidFill>
                  <a:srgbClr val="C00000"/>
                </a:solidFill>
              </a:rPr>
              <a:t>карбиді</a:t>
            </a:r>
            <a:r>
              <a:rPr lang="ru-RU" altLang="x-none" sz="1600" b="1" dirty="0">
                <a:solidFill>
                  <a:srgbClr val="C00000"/>
                </a:solidFill>
              </a:rPr>
              <a:t>, фосфор </a:t>
            </a:r>
            <a:r>
              <a:rPr lang="ru-RU" altLang="x-none" sz="1600" b="1" dirty="0" err="1">
                <a:solidFill>
                  <a:srgbClr val="C00000"/>
                </a:solidFill>
              </a:rPr>
              <a:t>және</a:t>
            </a:r>
            <a:r>
              <a:rPr lang="ru-RU" altLang="x-none" sz="1600" b="1" dirty="0">
                <a:solidFill>
                  <a:srgbClr val="C00000"/>
                </a:solidFill>
              </a:rPr>
              <a:t> </a:t>
            </a:r>
            <a:r>
              <a:rPr lang="ru-RU" altLang="x-none" sz="1600" b="1" dirty="0" err="1">
                <a:solidFill>
                  <a:srgbClr val="C00000"/>
                </a:solidFill>
              </a:rPr>
              <a:t>т.б</a:t>
            </a:r>
            <a:r>
              <a:rPr lang="ru-RU" altLang="x-none" sz="1600" b="1" dirty="0">
                <a:solidFill>
                  <a:srgbClr val="C00000"/>
                </a:solidFill>
              </a:rPr>
              <a:t>. </a:t>
            </a:r>
            <a:r>
              <a:rPr lang="ru-RU" altLang="x-none" sz="1600" b="1" dirty="0" err="1">
                <a:solidFill>
                  <a:srgbClr val="C00000"/>
                </a:solidFill>
              </a:rPr>
              <a:t>өндіру</a:t>
            </a:r>
            <a:r>
              <a:rPr lang="ru-RU" altLang="x-none" sz="1600" b="1" dirty="0">
                <a:solidFill>
                  <a:srgbClr val="C00000"/>
                </a:solidFill>
              </a:rPr>
              <a:t>,</a:t>
            </a:r>
          </a:p>
          <a:p>
            <a:pPr algn="just">
              <a:buFontTx/>
              <a:buNone/>
            </a:pPr>
            <a:r>
              <a:rPr lang="ru-RU" altLang="x-none" sz="1600" dirty="0" err="1"/>
              <a:t>және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оларды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көбіне</a:t>
            </a:r>
            <a:r>
              <a:rPr lang="ru-RU" altLang="x-none" sz="1600" dirty="0"/>
              <a:t> </a:t>
            </a:r>
            <a:r>
              <a:rPr lang="ru-RU" altLang="x-none" sz="1600" b="1" dirty="0" err="1">
                <a:solidFill>
                  <a:srgbClr val="C00000"/>
                </a:solidFill>
              </a:rPr>
              <a:t>кенді</a:t>
            </a:r>
            <a:r>
              <a:rPr lang="ru-RU" altLang="x-none" sz="1600" b="1" dirty="0">
                <a:solidFill>
                  <a:srgbClr val="C00000"/>
                </a:solidFill>
              </a:rPr>
              <a:t> </a:t>
            </a:r>
            <a:r>
              <a:rPr lang="ru-RU" altLang="x-none" sz="1600" b="1" dirty="0" err="1">
                <a:solidFill>
                  <a:srgbClr val="C00000"/>
                </a:solidFill>
              </a:rPr>
              <a:t>тотықсыздандыру</a:t>
            </a:r>
            <a:r>
              <a:rPr lang="ru-RU" altLang="x-none" sz="1600" b="1" dirty="0">
                <a:solidFill>
                  <a:srgbClr val="C00000"/>
                </a:solidFill>
              </a:rPr>
              <a:t> </a:t>
            </a:r>
            <a:r>
              <a:rPr lang="ru-RU" altLang="x-none" sz="1600" b="1" dirty="0" err="1">
                <a:solidFill>
                  <a:srgbClr val="C00000"/>
                </a:solidFill>
              </a:rPr>
              <a:t>немесе</a:t>
            </a:r>
            <a:r>
              <a:rPr lang="ru-RU" altLang="x-none" sz="1600" b="1" dirty="0">
                <a:solidFill>
                  <a:srgbClr val="C00000"/>
                </a:solidFill>
              </a:rPr>
              <a:t> </a:t>
            </a:r>
            <a:r>
              <a:rPr lang="ru-RU" altLang="x-none" sz="1600" b="1" dirty="0" err="1">
                <a:solidFill>
                  <a:srgbClr val="C00000"/>
                </a:solidFill>
              </a:rPr>
              <a:t>кентермиялық</a:t>
            </a:r>
            <a:r>
              <a:rPr lang="ru-RU" altLang="x-none" sz="1600" b="1" dirty="0">
                <a:solidFill>
                  <a:srgbClr val="C00000"/>
                </a:solidFill>
              </a:rPr>
              <a:t> </a:t>
            </a:r>
            <a:r>
              <a:rPr lang="ru-RU" altLang="x-none" sz="1600" b="1" dirty="0" err="1">
                <a:solidFill>
                  <a:srgbClr val="C00000"/>
                </a:solidFill>
              </a:rPr>
              <a:t>пештері</a:t>
            </a:r>
            <a:r>
              <a:rPr lang="ru-RU" altLang="x-none" sz="1600" b="1" dirty="0">
                <a:solidFill>
                  <a:srgbClr val="C00000"/>
                </a:solidFill>
              </a:rPr>
              <a:t> </a:t>
            </a:r>
            <a:r>
              <a:rPr lang="ru-RU" altLang="x-none" sz="1600" dirty="0" err="1"/>
              <a:t>деп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атайды</a:t>
            </a:r>
            <a:r>
              <a:rPr lang="ru-RU" altLang="x-none" sz="1600" dirty="0"/>
              <a:t>.</a:t>
            </a:r>
          </a:p>
          <a:p>
            <a:pPr algn="just">
              <a:buFontTx/>
              <a:buNone/>
            </a:pPr>
            <a:r>
              <a:rPr lang="ru-RU" altLang="x-none" sz="1600" dirty="0" err="1"/>
              <a:t>Ферроқорытпа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пештерінің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құрылысы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қондырғыда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болатын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технологиялық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процестерге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байланысты</a:t>
            </a:r>
            <a:r>
              <a:rPr lang="ru-RU" altLang="x-none" sz="1600" dirty="0"/>
              <a:t>, </a:t>
            </a:r>
            <a:r>
              <a:rPr lang="ru-RU" altLang="x-none" sz="1600" dirty="0" err="1"/>
              <a:t>яғни</a:t>
            </a:r>
            <a:r>
              <a:rPr lang="ru-RU" altLang="x-none" sz="1600" dirty="0"/>
              <a:t> </a:t>
            </a:r>
            <a:r>
              <a:rPr lang="ru-RU" altLang="x-none" sz="1600" b="1" u="sng" dirty="0" err="1">
                <a:solidFill>
                  <a:srgbClr val="C00000"/>
                </a:solidFill>
              </a:rPr>
              <a:t>электрлік</a:t>
            </a:r>
            <a:r>
              <a:rPr lang="ru-RU" altLang="x-none" sz="1600" b="1" u="sng" dirty="0">
                <a:solidFill>
                  <a:srgbClr val="C00000"/>
                </a:solidFill>
              </a:rPr>
              <a:t> </a:t>
            </a:r>
            <a:r>
              <a:rPr lang="ru-RU" altLang="x-none" sz="1600" b="1" u="sng" dirty="0" err="1">
                <a:solidFill>
                  <a:srgbClr val="C00000"/>
                </a:solidFill>
              </a:rPr>
              <a:t>және</a:t>
            </a:r>
            <a:r>
              <a:rPr lang="ru-RU" altLang="x-none" sz="1600" b="1" u="sng" dirty="0">
                <a:solidFill>
                  <a:srgbClr val="C00000"/>
                </a:solidFill>
              </a:rPr>
              <a:t> </a:t>
            </a:r>
            <a:r>
              <a:rPr lang="ru-RU" altLang="x-none" sz="1600" b="1" u="sng" dirty="0" err="1">
                <a:solidFill>
                  <a:srgbClr val="C00000"/>
                </a:solidFill>
              </a:rPr>
              <a:t>металлотермиялық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деп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бөлінеді</a:t>
            </a:r>
            <a:r>
              <a:rPr lang="ru-RU" altLang="x-none" sz="1600" dirty="0"/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Пештің маркировкасы </a:t>
            </a:r>
            <a:r>
              <a:rPr lang="kk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құрылғының конструкциясы туралы түсінік береді және MВA-да өлшенетін трансформатордың қуатын көрсетеді.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Маркировка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дағы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әріптер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келесідей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жазы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лады: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ru-RU" altLang="x-none" sz="1600" b="1" dirty="0">
                <a:solidFill>
                  <a:srgbClr val="C00000"/>
                </a:solidFill>
              </a:rPr>
              <a:t>Р </a:t>
            </a:r>
            <a:r>
              <a:rPr lang="ru-RU" altLang="x-none" sz="1600" dirty="0"/>
              <a:t>– </a:t>
            </a:r>
            <a:r>
              <a:rPr lang="ru-RU" altLang="x-none" sz="1600" dirty="0" err="1"/>
              <a:t>кентермиялық</a:t>
            </a:r>
            <a:r>
              <a:rPr lang="ru-RU" altLang="x-none" sz="1600" dirty="0"/>
              <a:t> </a:t>
            </a:r>
            <a:r>
              <a:rPr lang="ru-RU" altLang="x-none" sz="1600" dirty="0">
                <a:solidFill>
                  <a:srgbClr val="C00000"/>
                </a:solidFill>
              </a:rPr>
              <a:t>/рудно-термическая/. </a:t>
            </a:r>
            <a:endParaRPr lang="x-none" altLang="x-none" sz="1600" dirty="0">
              <a:solidFill>
                <a:srgbClr val="C00000"/>
              </a:solidFill>
            </a:endParaRPr>
          </a:p>
          <a:p>
            <a:pPr algn="just">
              <a:buFontTx/>
              <a:buNone/>
            </a:pPr>
            <a:r>
              <a:rPr lang="ru-RU" altLang="x-none" sz="1600" b="1" dirty="0">
                <a:solidFill>
                  <a:srgbClr val="C00000"/>
                </a:solidFill>
              </a:rPr>
              <a:t>К</a:t>
            </a:r>
            <a:r>
              <a:rPr lang="ru-RU" altLang="x-none" sz="1600" dirty="0"/>
              <a:t> – </a:t>
            </a:r>
            <a:r>
              <a:rPr lang="ru-RU" altLang="x-none" sz="1600" dirty="0" err="1"/>
              <a:t>дөңгелек</a:t>
            </a:r>
            <a:r>
              <a:rPr lang="ru-RU" altLang="x-none" sz="1600" dirty="0"/>
              <a:t> </a:t>
            </a:r>
            <a:r>
              <a:rPr lang="ru-RU" altLang="x-none" sz="1600" dirty="0">
                <a:solidFill>
                  <a:srgbClr val="C00000"/>
                </a:solidFill>
              </a:rPr>
              <a:t>/круглая ванна/. </a:t>
            </a:r>
            <a:endParaRPr lang="x-none" altLang="x-none" sz="1600" dirty="0">
              <a:solidFill>
                <a:srgbClr val="C00000"/>
              </a:solidFill>
            </a:endParaRPr>
          </a:p>
          <a:p>
            <a:pPr algn="just">
              <a:buFontTx/>
              <a:buNone/>
            </a:pPr>
            <a:r>
              <a:rPr lang="ru-RU" altLang="x-none" sz="1600" b="1" dirty="0">
                <a:solidFill>
                  <a:srgbClr val="C00000"/>
                </a:solidFill>
              </a:rPr>
              <a:t>П</a:t>
            </a:r>
            <a:r>
              <a:rPr lang="ru-RU" altLang="x-none" sz="1600" dirty="0"/>
              <a:t> – </a:t>
            </a:r>
            <a:r>
              <a:rPr lang="ru-RU" altLang="x-none" sz="1600" dirty="0" err="1"/>
              <a:t>тікбұрышты</a:t>
            </a:r>
            <a:r>
              <a:rPr lang="ru-RU" altLang="x-none" sz="1600" dirty="0"/>
              <a:t> </a:t>
            </a:r>
            <a:r>
              <a:rPr lang="ru-RU" altLang="x-none" sz="1600" dirty="0">
                <a:solidFill>
                  <a:srgbClr val="C00000"/>
                </a:solidFill>
              </a:rPr>
              <a:t>/прямоугольная ванна/. </a:t>
            </a:r>
            <a:endParaRPr lang="x-none" altLang="x-none" sz="1600" dirty="0">
              <a:solidFill>
                <a:srgbClr val="C00000"/>
              </a:solidFill>
            </a:endParaRPr>
          </a:p>
          <a:p>
            <a:pPr algn="just">
              <a:buFontTx/>
              <a:buNone/>
            </a:pPr>
            <a:r>
              <a:rPr lang="ru-RU" altLang="x-none" sz="1600" dirty="0">
                <a:solidFill>
                  <a:srgbClr val="C00000"/>
                </a:solidFill>
              </a:rPr>
              <a:t>О</a:t>
            </a:r>
            <a:r>
              <a:rPr lang="ru-RU" altLang="x-none" sz="1600" dirty="0"/>
              <a:t> – </a:t>
            </a:r>
            <a:r>
              <a:rPr lang="ru-RU" altLang="x-none" sz="1600" dirty="0" err="1"/>
              <a:t>ашық</a:t>
            </a:r>
            <a:r>
              <a:rPr lang="ru-RU" altLang="x-none" sz="1600" dirty="0"/>
              <a:t> пеш</a:t>
            </a:r>
            <a:r>
              <a:rPr lang="ru-RU" altLang="x-none" sz="1600" dirty="0">
                <a:solidFill>
                  <a:srgbClr val="C00000"/>
                </a:solidFill>
              </a:rPr>
              <a:t>/открытая печь/. </a:t>
            </a:r>
            <a:endParaRPr lang="x-none" altLang="x-none" sz="1600" dirty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ru-RU" altLang="x-none" sz="1600" b="1" dirty="0">
                <a:solidFill>
                  <a:srgbClr val="C00000"/>
                </a:solidFill>
              </a:rPr>
              <a:t>З</a:t>
            </a:r>
            <a:r>
              <a:rPr lang="ru-RU" altLang="x-none" sz="1600" dirty="0"/>
              <a:t> –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герметикалық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күмбезбен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жабылған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ru-RU" altLang="x-none" sz="1600" dirty="0">
                <a:solidFill>
                  <a:srgbClr val="C00000"/>
                </a:solidFill>
              </a:rPr>
              <a:t>закрытая герметичным сводом. </a:t>
            </a:r>
            <a:endParaRPr lang="x-none" altLang="x-none" sz="1600" dirty="0">
              <a:solidFill>
                <a:srgbClr val="C00000"/>
              </a:solidFill>
            </a:endParaRPr>
          </a:p>
        </p:txBody>
      </p:sp>
      <p:sp>
        <p:nvSpPr>
          <p:cNvPr id="18442" name="TextBox 1">
            <a:extLst>
              <a:ext uri="{FF2B5EF4-FFF2-40B4-BE49-F238E27FC236}">
                <a16:creationId xmlns:a16="http://schemas.microsoft.com/office/drawing/2014/main" id="{81E5F214-59F8-6440-8908-878633A92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994" y="4854575"/>
            <a:ext cx="4824412" cy="18161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x-none" sz="1600" dirty="0" err="1"/>
              <a:t>Сонымен</a:t>
            </a:r>
            <a:r>
              <a:rPr lang="ru-RU" altLang="x-none" sz="1600" dirty="0"/>
              <a:t>, </a:t>
            </a:r>
            <a:r>
              <a:rPr lang="ru-RU" altLang="x-none" sz="1600" b="1" u="sng" dirty="0">
                <a:solidFill>
                  <a:srgbClr val="C00000"/>
                </a:solidFill>
              </a:rPr>
              <a:t>РКЗ-16,5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пешінің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маркасы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бұл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пештің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келесідей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екендігін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көрсетеді</a:t>
            </a:r>
            <a:r>
              <a:rPr lang="ru-RU" altLang="x-none" sz="1600" dirty="0"/>
              <a:t>:</a:t>
            </a:r>
          </a:p>
          <a:p>
            <a:r>
              <a:rPr lang="ru-RU" altLang="x-none" sz="1600" dirty="0"/>
              <a:t>1) </a:t>
            </a:r>
            <a:r>
              <a:rPr lang="ru-RU" altLang="x-none" sz="1600" dirty="0" err="1"/>
              <a:t>кентермиялық</a:t>
            </a:r>
            <a:r>
              <a:rPr lang="ru-RU" altLang="x-none" sz="1600" dirty="0"/>
              <a:t>;</a:t>
            </a:r>
          </a:p>
          <a:p>
            <a:r>
              <a:rPr lang="ru-RU" altLang="x-none" sz="1600" dirty="0"/>
              <a:t>2) </a:t>
            </a:r>
            <a:r>
              <a:rPr lang="ru-RU" altLang="x-none" sz="1600" dirty="0" err="1"/>
              <a:t>дөңгелек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ваннамен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жабдықталған</a:t>
            </a:r>
            <a:r>
              <a:rPr lang="ru-RU" altLang="x-none" sz="1600" dirty="0"/>
              <a:t>;</a:t>
            </a:r>
          </a:p>
          <a:p>
            <a:r>
              <a:rPr lang="ru-RU" altLang="x-none" sz="1600" dirty="0"/>
              <a:t>3) </a:t>
            </a:r>
            <a:r>
              <a:rPr lang="ru-RU" altLang="x-none" sz="1600" dirty="0" err="1"/>
              <a:t>күмбезбен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жабылған</a:t>
            </a:r>
            <a:r>
              <a:rPr lang="ru-RU" altLang="x-none" sz="1600" dirty="0"/>
              <a:t>;</a:t>
            </a:r>
          </a:p>
          <a:p>
            <a:r>
              <a:rPr lang="ru-RU" altLang="x-none" sz="1600" dirty="0"/>
              <a:t>4) </a:t>
            </a:r>
            <a:r>
              <a:rPr lang="ru-RU" altLang="x-none" sz="1600" dirty="0" err="1"/>
              <a:t>пайдаланылған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трансформатордың</a:t>
            </a:r>
            <a:r>
              <a:rPr lang="ru-RU" altLang="x-none" sz="1600" dirty="0"/>
              <a:t> </a:t>
            </a:r>
            <a:r>
              <a:rPr lang="ru-RU" altLang="x-none" sz="1600" dirty="0" err="1"/>
              <a:t>қуаты</a:t>
            </a:r>
            <a:r>
              <a:rPr lang="ru-RU" altLang="x-none" sz="1600" dirty="0"/>
              <a:t> </a:t>
            </a:r>
            <a:r>
              <a:rPr lang="ru-RU" altLang="x-none" sz="1600" dirty="0">
                <a:solidFill>
                  <a:srgbClr val="C00000"/>
                </a:solidFill>
              </a:rPr>
              <a:t>16,5 МВА </a:t>
            </a:r>
            <a:r>
              <a:rPr lang="ru-RU" altLang="x-none" sz="1600" dirty="0" err="1"/>
              <a:t>құрайды</a:t>
            </a:r>
            <a:r>
              <a:rPr lang="ru-RU" altLang="x-none" sz="1600" dirty="0"/>
              <a:t>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Номер слайда 1">
            <a:extLst>
              <a:ext uri="{FF2B5EF4-FFF2-40B4-BE49-F238E27FC236}">
                <a16:creationId xmlns:a16="http://schemas.microsoft.com/office/drawing/2014/main" id="{7E98A914-E4FF-C64A-A496-5457D30588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308668-9618-C241-A1AE-E90438A1E7A6}" type="slidenum">
              <a:rPr lang="ru-RU" altLang="x-none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x-none" sz="1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9377F0-4329-D54A-ADD1-72D5D538D7E4}"/>
              </a:ext>
            </a:extLst>
          </p:cNvPr>
          <p:cNvSpPr txBox="1"/>
          <p:nvPr/>
        </p:nvSpPr>
        <p:spPr>
          <a:xfrm>
            <a:off x="323528" y="1200185"/>
            <a:ext cx="8363272" cy="51995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Барлық ферроқорытпалар электр ферроқорытпа пештерінің әр түрлі түрлерінде шығарылады.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пештері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критерийлер</a:t>
            </a:r>
            <a:r>
              <a:rPr lang="ru-RU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жіктеледі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тағайында</a:t>
            </a:r>
            <a:r>
              <a:rPr lang="kk-KZ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kk-KZ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тотықсыздандыру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тазарту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/рафинирование;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kk-K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конструкциясы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ашық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жартылай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жабық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пломбаланған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...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ваннаның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стационарлық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айналмалы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ванналармен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пеш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ванналары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дөңгелек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тікбұрышты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үшбұрышты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сопақ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пішінді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b="1" dirty="0">
              <a:solidFill>
                <a:schemeClr val="accent6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қорытпаны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шлакты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пештен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стационарлық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еңкейт</a:t>
            </a:r>
            <a:r>
              <a:rPr lang="kk-K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ілетін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қорытпаны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ыңғайлы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құю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итеріп шығарылатын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ванналары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пештер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17FDE92-5E31-254A-8B3F-25975740F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3" y="187325"/>
            <a:ext cx="8855075" cy="865188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Ферроқорытпа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пештерінің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түрлері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мен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сипаттамалары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Номер слайда 1">
            <a:extLst>
              <a:ext uri="{FF2B5EF4-FFF2-40B4-BE49-F238E27FC236}">
                <a16:creationId xmlns:a16="http://schemas.microsoft.com/office/drawing/2014/main" id="{0507559A-4730-C84C-A22D-2BD06365A8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F3400D-810C-6147-9918-A50FA82F63A4}" type="slidenum">
              <a:rPr lang="ru-RU" altLang="x-none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ru-RU" altLang="x-none" sz="1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B937C-8787-8643-9C3D-16F062D74C0F}"/>
              </a:ext>
            </a:extLst>
          </p:cNvPr>
          <p:cNvSpPr txBox="1"/>
          <p:nvPr/>
        </p:nvSpPr>
        <p:spPr>
          <a:xfrm>
            <a:off x="250825" y="1082675"/>
            <a:ext cx="8642350" cy="5103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1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Тазарту /рафинирлеу/ процестеріне арналған пештер</a:t>
            </a:r>
            <a:r>
              <a:rPr lang="kk-KZ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кен-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әк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балқымасын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тазартылған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ферромарганецті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феррохромды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ферро-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вольфрамды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ферроқорытпаларды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балқытуға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пештер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конструкциясы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тазарту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процестеріне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пештер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доғалық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пештеріне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жақын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04813" algn="just">
              <a:defRPr/>
            </a:pPr>
            <a:endParaRPr lang="ru-RU" dirty="0"/>
          </a:p>
          <a:p>
            <a:pPr indent="404813" algn="just">
              <a:defRPr/>
            </a:pPr>
            <a:r>
              <a:rPr lang="ru-RU" dirty="0" err="1">
                <a:solidFill>
                  <a:srgbClr val="C00000"/>
                </a:solidFill>
              </a:rPr>
              <a:t>Ферроқорытпа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пештері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өнеркәсіпте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келесілер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үшін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қолданылады</a:t>
            </a:r>
            <a:r>
              <a:rPr lang="ru-RU" dirty="0">
                <a:solidFill>
                  <a:srgbClr val="C00000"/>
                </a:solidFill>
              </a:rPr>
              <a:t>:</a:t>
            </a:r>
          </a:p>
          <a:p>
            <a:pPr indent="404813" algn="just">
              <a:defRPr/>
            </a:pPr>
            <a:r>
              <a:rPr lang="ru-RU" dirty="0"/>
              <a:t>•	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жабдықтау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желісінің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түрі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бойынша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ru-RU" dirty="0"/>
              <a:t>- </a:t>
            </a:r>
            <a:r>
              <a:rPr lang="ru-RU" dirty="0" err="1"/>
              <a:t>бірфазалы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үшфазалы</a:t>
            </a:r>
            <a:r>
              <a:rPr lang="ru-RU" dirty="0"/>
              <a:t>;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жиілікте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тұрақты</a:t>
            </a:r>
            <a:r>
              <a:rPr lang="ru-RU" dirty="0"/>
              <a:t> </a:t>
            </a:r>
            <a:r>
              <a:rPr lang="ru-RU" dirty="0" err="1"/>
              <a:t>токта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істейтін</a:t>
            </a:r>
            <a:r>
              <a:rPr lang="ru-RU" dirty="0"/>
              <a:t> </a:t>
            </a:r>
            <a:r>
              <a:rPr lang="ru-RU" dirty="0" err="1"/>
              <a:t>пештерді</a:t>
            </a:r>
            <a:r>
              <a:rPr lang="ru-RU" dirty="0"/>
              <a:t> </a:t>
            </a:r>
            <a:r>
              <a:rPr lang="ru-RU" dirty="0" err="1"/>
              <a:t>пайдалану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жүргізілуде</a:t>
            </a:r>
            <a:r>
              <a:rPr lang="ru-RU" dirty="0"/>
              <a:t>.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уақытта</a:t>
            </a:r>
            <a:r>
              <a:rPr lang="ru-RU" dirty="0"/>
              <a:t> </a:t>
            </a:r>
            <a:r>
              <a:rPr lang="ru-RU" dirty="0" err="1"/>
              <a:t>бірфазалы</a:t>
            </a:r>
            <a:r>
              <a:rPr lang="ru-RU" dirty="0"/>
              <a:t> </a:t>
            </a:r>
            <a:r>
              <a:rPr lang="ru-RU" dirty="0" err="1"/>
              <a:t>пештердің</a:t>
            </a:r>
            <a:r>
              <a:rPr lang="ru-RU" dirty="0"/>
              <a:t> </a:t>
            </a:r>
            <a:r>
              <a:rPr lang="ru-RU" dirty="0" err="1"/>
              <a:t>қолданылуы</a:t>
            </a:r>
            <a:r>
              <a:rPr lang="ru-RU" dirty="0"/>
              <a:t> </a:t>
            </a:r>
            <a:r>
              <a:rPr lang="ru-RU" dirty="0" err="1"/>
              <a:t>шектеулі</a:t>
            </a:r>
            <a:r>
              <a:rPr lang="ru-RU" dirty="0"/>
              <a:t>;</a:t>
            </a:r>
          </a:p>
          <a:p>
            <a:pPr indent="404813" algn="just">
              <a:defRPr/>
            </a:pPr>
            <a:r>
              <a:rPr lang="ru-RU" dirty="0"/>
              <a:t>•	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электродтардың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орналасуы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бойынша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ru-RU" dirty="0"/>
              <a:t>(</a:t>
            </a:r>
            <a:r>
              <a:rPr lang="ru-RU" dirty="0" err="1"/>
              <a:t>үшфазалы</a:t>
            </a:r>
            <a:r>
              <a:rPr lang="ru-RU" dirty="0"/>
              <a:t> </a:t>
            </a:r>
            <a:r>
              <a:rPr lang="ru-RU" dirty="0" err="1"/>
              <a:t>пештер</a:t>
            </a:r>
            <a:r>
              <a:rPr lang="ru-RU" dirty="0"/>
              <a:t>) -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сызықта</a:t>
            </a:r>
            <a:r>
              <a:rPr lang="ru-RU" dirty="0"/>
              <a:t> (</a:t>
            </a:r>
            <a:r>
              <a:rPr lang="ru-RU" dirty="0" err="1"/>
              <a:t>тікбұрышты</a:t>
            </a:r>
            <a:r>
              <a:rPr lang="ru-RU" dirty="0"/>
              <a:t> </a:t>
            </a:r>
            <a:r>
              <a:rPr lang="ru-RU" dirty="0" err="1"/>
              <a:t>пештер</a:t>
            </a:r>
            <a:r>
              <a:rPr lang="ru-RU" dirty="0"/>
              <a:t>)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электродтардың</a:t>
            </a:r>
            <a:r>
              <a:rPr lang="ru-RU" dirty="0"/>
              <a:t> </a:t>
            </a:r>
            <a:r>
              <a:rPr lang="ru-RU" dirty="0" err="1"/>
              <a:t>күмбезде</a:t>
            </a:r>
            <a:r>
              <a:rPr lang="ru-RU" dirty="0"/>
              <a:t> </a:t>
            </a:r>
            <a:r>
              <a:rPr lang="ru-RU" dirty="0" err="1"/>
              <a:t>үшбұрышты</a:t>
            </a:r>
            <a:r>
              <a:rPr lang="ru-RU" dirty="0"/>
              <a:t> </a:t>
            </a:r>
            <a:r>
              <a:rPr lang="ru-RU" dirty="0" err="1"/>
              <a:t>орналасуымен</a:t>
            </a:r>
            <a:r>
              <a:rPr lang="ru-RU" dirty="0"/>
              <a:t> (</a:t>
            </a:r>
            <a:r>
              <a:rPr lang="ru-RU" dirty="0" err="1"/>
              <a:t>дөңгелек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үшбұрышты</a:t>
            </a:r>
            <a:r>
              <a:rPr lang="ru-RU" dirty="0"/>
              <a:t> </a:t>
            </a:r>
            <a:r>
              <a:rPr lang="ru-RU" dirty="0" err="1"/>
              <a:t>пештер</a:t>
            </a:r>
            <a:r>
              <a:rPr lang="ru-RU" dirty="0"/>
              <a:t>);</a:t>
            </a:r>
          </a:p>
          <a:p>
            <a:pPr indent="404813" algn="just">
              <a:defRPr/>
            </a:pPr>
            <a:r>
              <a:rPr lang="ru-RU" dirty="0"/>
              <a:t>•	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электродтардың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саны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бойынша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ru-RU" dirty="0"/>
              <a:t>- 1 (</a:t>
            </a:r>
            <a:r>
              <a:rPr lang="ru-RU" dirty="0" err="1"/>
              <a:t>бірфазалы</a:t>
            </a:r>
            <a:r>
              <a:rPr lang="ru-RU" dirty="0"/>
              <a:t> </a:t>
            </a:r>
            <a:r>
              <a:rPr lang="ru-RU" dirty="0" err="1"/>
              <a:t>пештер</a:t>
            </a:r>
            <a:r>
              <a:rPr lang="ru-RU" dirty="0"/>
              <a:t>) </a:t>
            </a:r>
            <a:r>
              <a:rPr lang="ru-RU" dirty="0" err="1"/>
              <a:t>және</a:t>
            </a:r>
            <a:r>
              <a:rPr lang="ru-RU" dirty="0"/>
              <a:t> 3 (</a:t>
            </a:r>
            <a:r>
              <a:rPr lang="ru-RU" dirty="0" err="1"/>
              <a:t>үш</a:t>
            </a:r>
            <a:r>
              <a:rPr lang="ru-RU" dirty="0"/>
              <a:t> </a:t>
            </a:r>
            <a:r>
              <a:rPr lang="ru-RU" dirty="0" err="1"/>
              <a:t>фазалы</a:t>
            </a:r>
            <a:r>
              <a:rPr lang="ru-RU" dirty="0"/>
              <a:t>). </a:t>
            </a:r>
            <a:r>
              <a:rPr lang="ru-RU" dirty="0" err="1"/>
              <a:t>Қуатты</a:t>
            </a:r>
            <a:r>
              <a:rPr lang="ru-RU" dirty="0"/>
              <a:t> </a:t>
            </a:r>
            <a:r>
              <a:rPr lang="ru-RU" dirty="0" err="1"/>
              <a:t>пештерде</a:t>
            </a:r>
            <a:r>
              <a:rPr lang="ru-RU" dirty="0"/>
              <a:t> </a:t>
            </a:r>
            <a:r>
              <a:rPr lang="ru-RU" b="1" dirty="0" err="1">
                <a:solidFill>
                  <a:srgbClr val="C00000"/>
                </a:solidFill>
              </a:rPr>
              <a:t>алты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электродпен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dirty="0"/>
              <a:t>де </a:t>
            </a:r>
            <a:r>
              <a:rPr lang="ru-RU" dirty="0" err="1"/>
              <a:t>шығарады</a:t>
            </a:r>
            <a:r>
              <a:rPr lang="ru-RU" dirty="0"/>
              <a:t>.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dirty="0"/>
              <a:t>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1A1873B-3A1C-3148-BE30-CF887DD57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3" y="187325"/>
            <a:ext cx="8855075" cy="865188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Ферроқорытпа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пештерінің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түрлері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мен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сипаттамалары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Номер слайда 3">
            <a:extLst>
              <a:ext uri="{FF2B5EF4-FFF2-40B4-BE49-F238E27FC236}">
                <a16:creationId xmlns:a16="http://schemas.microsoft.com/office/drawing/2014/main" id="{AFFE8D42-3E7D-9049-98F1-A49DFF981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DF25B0-6E97-8246-954F-6E89CDF71220}" type="slidenum">
              <a:rPr lang="ru-RU" altLang="x-none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ru-RU" altLang="x-none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421D6800-97B3-2845-A3C2-FA44E13E2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3" y="187325"/>
            <a:ext cx="8855075" cy="865188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Ферроқорытпа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пештерінің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түрлері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мен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сипаттамалары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Rectangle 7">
            <a:extLst>
              <a:ext uri="{FF2B5EF4-FFF2-40B4-BE49-F238E27FC236}">
                <a16:creationId xmlns:a16="http://schemas.microsoft.com/office/drawing/2014/main" id="{2BECA1FA-36A2-1B49-BAFC-09F9CBC97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27652" name="Rectangle 9">
            <a:extLst>
              <a:ext uri="{FF2B5EF4-FFF2-40B4-BE49-F238E27FC236}">
                <a16:creationId xmlns:a16="http://schemas.microsoft.com/office/drawing/2014/main" id="{AA11ACCA-73BA-8543-B76F-FECBF42B8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27653" name="Rectangle 11">
            <a:extLst>
              <a:ext uri="{FF2B5EF4-FFF2-40B4-BE49-F238E27FC236}">
                <a16:creationId xmlns:a16="http://schemas.microsoft.com/office/drawing/2014/main" id="{B2D18D2C-9D11-1240-90AF-8FB708BB9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27654" name="Rectangle 13">
            <a:extLst>
              <a:ext uri="{FF2B5EF4-FFF2-40B4-BE49-F238E27FC236}">
                <a16:creationId xmlns:a16="http://schemas.microsoft.com/office/drawing/2014/main" id="{BC656BF5-7751-734D-A922-47E9DD302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27655" name="Rectangle 15">
            <a:extLst>
              <a:ext uri="{FF2B5EF4-FFF2-40B4-BE49-F238E27FC236}">
                <a16:creationId xmlns:a16="http://schemas.microsoft.com/office/drawing/2014/main" id="{46B39171-4922-EC48-8824-740E1B3D6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27656" name="Rectangle 12">
            <a:extLst>
              <a:ext uri="{FF2B5EF4-FFF2-40B4-BE49-F238E27FC236}">
                <a16:creationId xmlns:a16="http://schemas.microsoft.com/office/drawing/2014/main" id="{381BCB0D-B70D-0647-A654-A74722D29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18441" name="TextBox 2">
            <a:extLst>
              <a:ext uri="{FF2B5EF4-FFF2-40B4-BE49-F238E27FC236}">
                <a16:creationId xmlns:a16="http://schemas.microsoft.com/office/drawing/2014/main" id="{EBC39932-AA71-5345-8106-CDA5EC316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052513"/>
            <a:ext cx="8496944" cy="59093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indent="3619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>
              <a:spcBef>
                <a:spcPts val="0"/>
              </a:spcBef>
              <a:buFontTx/>
              <a:buNone/>
              <a:defRPr/>
            </a:pPr>
            <a:r>
              <a:rPr lang="ru-RU" sz="1800" b="1" i="1" dirty="0" err="1">
                <a:solidFill>
                  <a:srgbClr val="C00000"/>
                </a:solidFill>
              </a:rPr>
              <a:t>Ферроқорытпа</a:t>
            </a:r>
            <a:r>
              <a:rPr lang="ru-RU" sz="1800" b="1" i="1" dirty="0">
                <a:solidFill>
                  <a:srgbClr val="C00000"/>
                </a:solidFill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</a:rPr>
              <a:t>пеші</a:t>
            </a:r>
            <a:r>
              <a:rPr lang="ru-RU" sz="1800" b="1" i="1" dirty="0">
                <a:solidFill>
                  <a:srgbClr val="C00000"/>
                </a:solidFill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</a:rPr>
              <a:t>келесі</a:t>
            </a:r>
            <a:r>
              <a:rPr lang="ru-RU" sz="1800" b="1" i="1" dirty="0">
                <a:solidFill>
                  <a:srgbClr val="C00000"/>
                </a:solidFill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</a:rPr>
              <a:t>параметрлермен</a:t>
            </a:r>
            <a:r>
              <a:rPr lang="ru-RU" sz="1800" b="1" i="1" dirty="0">
                <a:solidFill>
                  <a:srgbClr val="C00000"/>
                </a:solidFill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</a:rPr>
              <a:t>сипатталады</a:t>
            </a:r>
            <a:r>
              <a:rPr lang="ru-RU" sz="1800" b="1" i="1" dirty="0">
                <a:solidFill>
                  <a:srgbClr val="C00000"/>
                </a:solidFill>
              </a:rPr>
              <a:t>:</a:t>
            </a:r>
          </a:p>
          <a:p>
            <a:pPr indent="0">
              <a:spcBef>
                <a:spcPts val="0"/>
              </a:spcBef>
              <a:buFontTx/>
              <a:buNone/>
              <a:defRPr/>
            </a:pPr>
            <a:r>
              <a:rPr lang="ru-RU" sz="1800" b="1" i="1" dirty="0"/>
              <a:t>•	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номиналды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қуаты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(трансформатор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қуаты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</a:rPr>
              <a:t>P,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кВА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indent="0">
              <a:spcBef>
                <a:spcPts val="0"/>
              </a:spcBef>
              <a:buFontTx/>
              <a:buNone/>
              <a:defRPr/>
            </a:pP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•	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өнімділік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</a:rPr>
              <a:t>G, </a:t>
            </a:r>
            <a:r>
              <a:rPr lang="ru-RU" sz="1800" b="1" i="1" dirty="0"/>
              <a:t>т/</a:t>
            </a:r>
            <a:r>
              <a:rPr lang="ru-RU" sz="1800" b="1" i="1" dirty="0" err="1"/>
              <a:t>тәулік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indent="0">
              <a:spcBef>
                <a:spcPts val="0"/>
              </a:spcBef>
              <a:buFontTx/>
              <a:buNone/>
              <a:defRPr/>
            </a:pP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•	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екінші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кернеулер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аралығы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1800" b="1" i="1" dirty="0"/>
              <a:t>V;</a:t>
            </a:r>
          </a:p>
          <a:p>
            <a:pPr indent="0">
              <a:spcBef>
                <a:spcPts val="0"/>
              </a:spcBef>
              <a:buFontTx/>
              <a:buNone/>
              <a:defRPr/>
            </a:pPr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</a:rPr>
              <a:t>•	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электродтағы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максималды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ток, кА;</a:t>
            </a:r>
          </a:p>
          <a:p>
            <a:pPr indent="0">
              <a:spcBef>
                <a:spcPts val="0"/>
              </a:spcBef>
              <a:buFontTx/>
              <a:buNone/>
              <a:defRPr/>
            </a:pP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•	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меншікті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қуат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шығыны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b="1" i="1" dirty="0"/>
              <a:t>w</a:t>
            </a:r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МДж (кВт ч/т); </a:t>
            </a:r>
          </a:p>
          <a:p>
            <a:pPr indent="0">
              <a:spcBef>
                <a:spcPts val="0"/>
              </a:spcBef>
              <a:buFontTx/>
              <a:buNone/>
              <a:defRPr/>
            </a:pP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•	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қуат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коэффициенті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</a:rPr>
              <a:t>cos 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ф;</a:t>
            </a:r>
          </a:p>
          <a:p>
            <a:pPr indent="0">
              <a:spcBef>
                <a:spcPts val="0"/>
              </a:spcBef>
              <a:buFontTx/>
              <a:buNone/>
              <a:defRPr/>
            </a:pP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•	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электр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тиімділігі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indent="0">
              <a:spcBef>
                <a:spcPts val="0"/>
              </a:spcBef>
              <a:buFontTx/>
              <a:buNone/>
              <a:defRPr/>
            </a:pP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•	электрод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диаметрі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</a:rPr>
              <a:t>d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э, мм (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тікбұрышты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электродтар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үшін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көлденең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қимасы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/>
              <a:t>В* </a:t>
            </a:r>
            <a:r>
              <a:rPr lang="en-US" sz="1800" b="1" i="1" dirty="0"/>
              <a:t>L </a:t>
            </a:r>
            <a:r>
              <a:rPr lang="ru-RU" sz="1800" b="1" i="1" dirty="0"/>
              <a:t>мм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мұндағы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В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және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</a:rPr>
              <a:t>L -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электродтың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көлденең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қимасының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ені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мен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ұзындығы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, мм);</a:t>
            </a:r>
          </a:p>
          <a:p>
            <a:pPr indent="0">
              <a:spcBef>
                <a:spcPts val="0"/>
              </a:spcBef>
              <a:buFontTx/>
              <a:buNone/>
              <a:defRPr/>
            </a:pP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•	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электродтардың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ыдырау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диаметрі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b="1" i="1" dirty="0" err="1"/>
              <a:t>dp</a:t>
            </a:r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мм (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тікбұрышты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пештер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үшін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электродтардың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бір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фаза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осьтері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арасындағы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қашықтық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, мм);</a:t>
            </a:r>
          </a:p>
          <a:p>
            <a:pPr indent="0">
              <a:spcBef>
                <a:spcPts val="0"/>
              </a:spcBef>
              <a:buFontTx/>
              <a:buNone/>
              <a:defRPr/>
            </a:pP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•	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ваннаның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ішкі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диаметрі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b="1" i="1" dirty="0"/>
              <a:t>dB</a:t>
            </a:r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мм (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ваннаның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ені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/>
              <a:t>В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және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ұзындығы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b="1" i="1" dirty="0"/>
              <a:t>L</a:t>
            </a:r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тік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бұрышты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пештер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үшін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, мм);</a:t>
            </a:r>
          </a:p>
          <a:p>
            <a:pPr indent="0">
              <a:spcBef>
                <a:spcPts val="0"/>
              </a:spcBef>
              <a:buFontTx/>
              <a:buNone/>
              <a:defRPr/>
            </a:pP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•	ванна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тереңдігі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сағ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, мм;</a:t>
            </a:r>
          </a:p>
          <a:p>
            <a:pPr indent="0">
              <a:spcBef>
                <a:spcPts val="0"/>
              </a:spcBef>
              <a:buFontTx/>
              <a:buNone/>
              <a:defRPr/>
            </a:pP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•	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қаптаманың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диаметрі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b="1" i="1" dirty="0" err="1"/>
              <a:t>dK</a:t>
            </a:r>
            <a:r>
              <a:rPr lang="en-US" sz="1800" b="1" i="1" dirty="0"/>
              <a:t> </a:t>
            </a:r>
            <a:r>
              <a:rPr lang="ru-RU" sz="1800" b="1" i="1" dirty="0"/>
              <a:t>мм 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тік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бұрышты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пеш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үшін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ені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к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және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қабықтың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к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ұзындығы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, мм);</a:t>
            </a:r>
          </a:p>
          <a:p>
            <a:pPr indent="0">
              <a:spcBef>
                <a:spcPts val="0"/>
              </a:spcBef>
              <a:buFontTx/>
              <a:buNone/>
              <a:defRPr/>
            </a:pP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•	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қаптаманың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b="1" i="1" dirty="0" err="1">
                <a:solidFill>
                  <a:schemeClr val="accent1">
                    <a:lumMod val="50000"/>
                  </a:schemeClr>
                </a:solidFill>
              </a:rPr>
              <a:t>биіктігі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b="1" i="1" dirty="0"/>
              <a:t>H, </a:t>
            </a:r>
            <a:r>
              <a:rPr lang="ru-RU" sz="1800" b="1" i="1" dirty="0"/>
              <a:t>мм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indent="0">
              <a:spcBef>
                <a:spcPts val="0"/>
              </a:spcBef>
              <a:buNone/>
              <a:defRPr/>
            </a:pPr>
            <a:endParaRPr lang="x-none" sz="18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6010</TotalTime>
  <Words>2562</Words>
  <Application>Microsoft Office PowerPoint</Application>
  <PresentationFormat>Экран (4:3)</PresentationFormat>
  <Paragraphs>238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Symbol</vt:lpstr>
      <vt:lpstr>Times New Roman</vt:lpstr>
      <vt:lpstr>Wingdings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KazNTU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Image</dc:creator>
  <cp:lastModifiedBy>Гульзира Мамырбаева</cp:lastModifiedBy>
  <cp:revision>423</cp:revision>
  <cp:lastPrinted>2014-11-22T11:28:06Z</cp:lastPrinted>
  <dcterms:created xsi:type="dcterms:W3CDTF">2012-10-31T08:46:53Z</dcterms:created>
  <dcterms:modified xsi:type="dcterms:W3CDTF">2023-11-08T09:01:19Z</dcterms:modified>
</cp:coreProperties>
</file>