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B26C9-17BF-47A7-AAEE-37A287100F30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6BB3D-2FE8-486D-B9B5-3B75195B2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26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B26C9-17BF-47A7-AAEE-37A287100F30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6BB3D-2FE8-486D-B9B5-3B75195B2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552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B26C9-17BF-47A7-AAEE-37A287100F30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6BB3D-2FE8-486D-B9B5-3B75195B2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090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B26C9-17BF-47A7-AAEE-37A287100F30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6BB3D-2FE8-486D-B9B5-3B75195B2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333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B26C9-17BF-47A7-AAEE-37A287100F30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6BB3D-2FE8-486D-B9B5-3B75195B2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284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B26C9-17BF-47A7-AAEE-37A287100F30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6BB3D-2FE8-486D-B9B5-3B75195B2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838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B26C9-17BF-47A7-AAEE-37A287100F30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6BB3D-2FE8-486D-B9B5-3B75195B2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879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B26C9-17BF-47A7-AAEE-37A287100F30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6BB3D-2FE8-486D-B9B5-3B75195B2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837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B26C9-17BF-47A7-AAEE-37A287100F30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6BB3D-2FE8-486D-B9B5-3B75195B2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547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B26C9-17BF-47A7-AAEE-37A287100F30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6BB3D-2FE8-486D-B9B5-3B75195B2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887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B26C9-17BF-47A7-AAEE-37A287100F30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6BB3D-2FE8-486D-B9B5-3B75195B2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222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B26C9-17BF-47A7-AAEE-37A287100F30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6BB3D-2FE8-486D-B9B5-3B75195B2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505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4B24A0-46FF-4B26-8A54-FD4426349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141" y="98258"/>
            <a:ext cx="4177718" cy="1083588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5A0DA4F-5517-44EA-8DF4-2F1C6DEC3E67}"/>
              </a:ext>
            </a:extLst>
          </p:cNvPr>
          <p:cNvSpPr txBox="1">
            <a:spLocks/>
          </p:cNvSpPr>
          <p:nvPr/>
        </p:nvSpPr>
        <p:spPr>
          <a:xfrm>
            <a:off x="1002792" y="1308132"/>
            <a:ext cx="10186416" cy="77974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Дисциплина </a:t>
            </a:r>
            <a:r>
              <a:rPr lang="ru-RU" sz="28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«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ТЕОРИЯ И ПРАКТИКА ПЕРЕРАБОТКИ УРАНСОДЕРЖАЩИХ РУД И КОНЦЕНТРАТОВ</a:t>
            </a:r>
            <a:r>
              <a:rPr lang="ru-RU" sz="28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»</a:t>
            </a:r>
            <a:endParaRPr lang="ru-RU" sz="2800" b="1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A2A3416-C4A8-449C-9F27-A7F58EFD5B77}"/>
              </a:ext>
            </a:extLst>
          </p:cNvPr>
          <p:cNvSpPr txBox="1">
            <a:spLocks/>
          </p:cNvSpPr>
          <p:nvPr/>
        </p:nvSpPr>
        <p:spPr>
          <a:xfrm>
            <a:off x="1792224" y="2449285"/>
            <a:ext cx="8705088" cy="1959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32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Лекция № </a:t>
            </a:r>
            <a:r>
              <a:rPr lang="kk-KZ" sz="32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4</a:t>
            </a:r>
            <a:endParaRPr lang="kk-KZ" sz="3200" b="1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r>
              <a:rPr lang="kk-KZ" sz="32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Тема: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Выщелачивание урана из руд и концентратов. Кислотное </a:t>
            </a: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выщелачивание</a:t>
            </a:r>
            <a:r>
              <a:rPr lang="ru-RU" sz="3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KZ" sz="3500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500" b="1" i="1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13890C12-5B18-411A-B9D7-E5B8FA2E66CE}"/>
              </a:ext>
            </a:extLst>
          </p:cNvPr>
          <p:cNvSpPr txBox="1">
            <a:spLocks/>
          </p:cNvSpPr>
          <p:nvPr/>
        </p:nvSpPr>
        <p:spPr>
          <a:xfrm>
            <a:off x="2182368" y="4408715"/>
            <a:ext cx="8100392" cy="2091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Преподаватель: </a:t>
            </a:r>
            <a:r>
              <a:rPr lang="ru-RU" sz="2000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Барменшинова</a:t>
            </a:r>
            <a:r>
              <a:rPr lang="ru-RU" sz="20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Мадина</a:t>
            </a:r>
            <a:r>
              <a:rPr lang="ru-RU" sz="20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Богембаевна</a:t>
            </a:r>
            <a:r>
              <a:rPr lang="ru-RU" sz="20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</a:t>
            </a:r>
          </a:p>
          <a:p>
            <a:pPr marL="0" indent="0" algn="ctr">
              <a:buNone/>
            </a:pPr>
            <a:r>
              <a:rPr lang="kk-KZ" sz="20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кандидат технических наук</a:t>
            </a:r>
            <a:r>
              <a:rPr lang="en-US" sz="20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</a:t>
            </a:r>
            <a:r>
              <a:rPr lang="kk-KZ" sz="20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ассоциированный профессор, заведующий</a:t>
            </a:r>
            <a:r>
              <a:rPr lang="ru-RU" sz="20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кафедрой «</a:t>
            </a:r>
            <a:r>
              <a:rPr lang="kk-KZ" sz="20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Металлургия и обогащение полезных ископаемых</a:t>
            </a:r>
            <a:r>
              <a:rPr lang="ru-RU" sz="20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»</a:t>
            </a:r>
          </a:p>
          <a:p>
            <a:pPr marL="0" indent="0" algn="ctr">
              <a:buNone/>
            </a:pPr>
            <a:r>
              <a:rPr lang="en-US" sz="2000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m.barmenshinova@satbayev.university</a:t>
            </a:r>
            <a:endParaRPr lang="en-US" sz="20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146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8832" t="44997" r="44493" b="14789"/>
          <a:stretch/>
        </p:blipFill>
        <p:spPr>
          <a:xfrm>
            <a:off x="1975104" y="310329"/>
            <a:ext cx="7242048" cy="614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67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8471" t="13729" r="45153" b="58236"/>
          <a:stretch/>
        </p:blipFill>
        <p:spPr>
          <a:xfrm>
            <a:off x="1586202" y="578498"/>
            <a:ext cx="7796283" cy="340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31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8471" t="42583" r="45838" b="18461"/>
          <a:stretch/>
        </p:blipFill>
        <p:spPr>
          <a:xfrm>
            <a:off x="2180562" y="180266"/>
            <a:ext cx="5381526" cy="37059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7974" t="19935" r="44199" b="57791"/>
          <a:stretch/>
        </p:blipFill>
        <p:spPr>
          <a:xfrm>
            <a:off x="1449042" y="4005071"/>
            <a:ext cx="7502934" cy="253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23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7974" t="42162" r="44199" b="27120"/>
          <a:stretch/>
        </p:blipFill>
        <p:spPr>
          <a:xfrm>
            <a:off x="1517904" y="381100"/>
            <a:ext cx="9281160" cy="579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41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8906" t="20036" r="45141" b="38865"/>
          <a:stretch/>
        </p:blipFill>
        <p:spPr>
          <a:xfrm>
            <a:off x="6622531" y="1591056"/>
            <a:ext cx="5357976" cy="50932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9198" t="72925" r="45251" b="12108"/>
          <a:stretch/>
        </p:blipFill>
        <p:spPr>
          <a:xfrm>
            <a:off x="421184" y="222442"/>
            <a:ext cx="6120881" cy="20269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8402" t="15883" r="43934" b="79951"/>
          <a:stretch/>
        </p:blipFill>
        <p:spPr>
          <a:xfrm>
            <a:off x="292608" y="2267338"/>
            <a:ext cx="6693408" cy="60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404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8402" t="61020" r="43934" b="19154"/>
          <a:stretch/>
        </p:blipFill>
        <p:spPr>
          <a:xfrm>
            <a:off x="984504" y="223002"/>
            <a:ext cx="5964936" cy="22367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9257" t="41492" r="45380" b="24247"/>
          <a:stretch/>
        </p:blipFill>
        <p:spPr>
          <a:xfrm>
            <a:off x="4910328" y="2587753"/>
            <a:ext cx="6438123" cy="410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53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6072" y="146965"/>
            <a:ext cx="1129284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/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Выщелачивание урановых руд и концентратов </a:t>
            </a:r>
          </a:p>
          <a:p>
            <a:pPr marR="0"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Главная цель выщелачивания урана из руд и рудных концентратов – селективное растворение урановых минералов. </a:t>
            </a: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Эффективность этого процесса определяется степенью извлечения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урана в раствор, а также расходом химикатов на вскрытие минералов. Полного обнажения минералов при этом не требуется. Для количественного извлечения урана при выщелачивании достаточно, чтобы минерал был вскрыт лишь в одной плоскости.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Несмотря на многообразие типов урановых минералов и руд, все методы химической переработки сводятся к разложению их кислотными или карбонатными растворами. Выбор реагента, прежде всего, зависит от: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типа руды,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характера урановых минералов,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состава пустой породы,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стоимости реагента для выщелачивания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Такие урановые минералы как уранинит, настуран, в состав которых входят труднорастворимые оксиды, вскрываются только кислотами, чаще всего концентрированными. В случае же карбонатных руд выгоднее применять для вскрытия карбонатные растворы.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Важную роль при выборе реагента для выщелачивания играет стоимость реагента. Если сравнить стоимости химических реагентов, пригодных для выщелачивания урана, то окажется, что самая дешёвая – серная кислота H2SO4. По сравнению с ней HNO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дороже в 1,5 раза,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HCl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в 2,5 раза, Na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в 1,5 раза, NaHCO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в 2 раза и (NH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в 4 раза. </a:t>
            </a:r>
          </a:p>
        </p:txBody>
      </p:sp>
    </p:spTree>
    <p:extLst>
      <p:ext uri="{BB962C8B-B14F-4D97-AF65-F5344CB8AC3E}">
        <p14:creationId xmlns:p14="http://schemas.microsoft.com/office/powerpoint/2010/main" val="1921927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9744" y="205615"/>
            <a:ext cx="103845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Кислотное выщелачивание</a:t>
            </a:r>
          </a:p>
          <a:p>
            <a:r>
              <a:rPr lang="ru-RU" dirty="0" smtClean="0"/>
              <a:t>Основная масса урана из добываемых руд выщелачивается серной кислотой. Основным недостатком серной кислоты при вскрытии урановых руд является необходимость добавления окислителя. В качестве окислителя можно применять HNO</a:t>
            </a:r>
            <a:r>
              <a:rPr lang="ru-RU" sz="1200" b="1" dirty="0" smtClean="0"/>
              <a:t>3</a:t>
            </a:r>
            <a:r>
              <a:rPr lang="ru-RU" dirty="0" smtClean="0"/>
              <a:t>, MnO</a:t>
            </a:r>
            <a:r>
              <a:rPr lang="ru-RU" sz="1400" b="1" dirty="0" smtClean="0"/>
              <a:t>2</a:t>
            </a:r>
            <a:r>
              <a:rPr lang="ru-RU" dirty="0" smtClean="0"/>
              <a:t>, KClO</a:t>
            </a:r>
            <a:r>
              <a:rPr lang="ru-RU" sz="1400" b="1" dirty="0" smtClean="0"/>
              <a:t>3</a:t>
            </a:r>
            <a:r>
              <a:rPr lang="ru-RU" dirty="0" smtClean="0"/>
              <a:t> и др. Чаще всего в промышленной практике </a:t>
            </a:r>
          </a:p>
          <a:p>
            <a:r>
              <a:rPr lang="ru-RU" dirty="0" smtClean="0"/>
              <a:t>применяют </a:t>
            </a:r>
            <a:r>
              <a:rPr lang="ru-RU" dirty="0"/>
              <a:t>очищенный природный минерал пиролюзит (MnO2). 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3832" t="36284" r="39905" b="28115"/>
          <a:stretch/>
        </p:blipFill>
        <p:spPr>
          <a:xfrm>
            <a:off x="1810511" y="1772433"/>
            <a:ext cx="8699543" cy="386941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3400" y="5434656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6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R="0"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отсутствуют простые сульфаты. </a:t>
            </a:r>
          </a:p>
        </p:txBody>
      </p:sp>
    </p:spTree>
    <p:extLst>
      <p:ext uri="{BB962C8B-B14F-4D97-AF65-F5344CB8AC3E}">
        <p14:creationId xmlns:p14="http://schemas.microsoft.com/office/powerpoint/2010/main" val="467093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3229" t="14081" r="39530" b="31337"/>
          <a:stretch/>
        </p:blipFill>
        <p:spPr>
          <a:xfrm>
            <a:off x="1417320" y="394067"/>
            <a:ext cx="9870673" cy="599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357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3229" t="68343" r="39530" b="7039"/>
          <a:stretch/>
        </p:blipFill>
        <p:spPr>
          <a:xfrm>
            <a:off x="1491266" y="402336"/>
            <a:ext cx="9755854" cy="32796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2226" t="14543" r="38073" b="74291"/>
          <a:stretch/>
        </p:blipFill>
        <p:spPr>
          <a:xfrm>
            <a:off x="1491266" y="3736848"/>
            <a:ext cx="9244584" cy="12344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4014" t="52162" r="40336" b="30769"/>
          <a:stretch/>
        </p:blipFill>
        <p:spPr>
          <a:xfrm>
            <a:off x="1643848" y="5026153"/>
            <a:ext cx="9603272" cy="170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99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2966" t="12812" r="39688" b="45025"/>
          <a:stretch/>
        </p:blipFill>
        <p:spPr>
          <a:xfrm>
            <a:off x="1371600" y="86789"/>
            <a:ext cx="9482328" cy="602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409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2966" t="54848" r="39688" b="11638"/>
          <a:stretch/>
        </p:blipFill>
        <p:spPr>
          <a:xfrm>
            <a:off x="1748274" y="603335"/>
            <a:ext cx="9130038" cy="460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132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8529" t="14340" r="44528" b="62823"/>
          <a:stretch/>
        </p:blipFill>
        <p:spPr>
          <a:xfrm>
            <a:off x="275324" y="329184"/>
            <a:ext cx="5876092" cy="3429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3070" t="37073" r="49280" b="32824"/>
          <a:stretch/>
        </p:blipFill>
        <p:spPr>
          <a:xfrm>
            <a:off x="6016752" y="448057"/>
            <a:ext cx="5934456" cy="54955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8152" t="21340" r="44858" b="75369"/>
          <a:stretch/>
        </p:blipFill>
        <p:spPr>
          <a:xfrm>
            <a:off x="4724080" y="6062473"/>
            <a:ext cx="6532185" cy="44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982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9061" t="24863" r="44858" b="64397"/>
          <a:stretch/>
        </p:blipFill>
        <p:spPr>
          <a:xfrm>
            <a:off x="1718479" y="384048"/>
            <a:ext cx="7184729" cy="16642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9162" t="17217" r="45472" b="55534"/>
          <a:stretch/>
        </p:blipFill>
        <p:spPr>
          <a:xfrm>
            <a:off x="1718479" y="2048256"/>
            <a:ext cx="7035281" cy="425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4566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CED096CFEA2C244AAA11155BECA6140" ma:contentTypeVersion="7" ma:contentTypeDescription="Создание документа." ma:contentTypeScope="" ma:versionID="d9fb09aa7295067af6760b8826fc8d40">
  <xsd:schema xmlns:xsd="http://www.w3.org/2001/XMLSchema" xmlns:xs="http://www.w3.org/2001/XMLSchema" xmlns:p="http://schemas.microsoft.com/office/2006/metadata/properties" xmlns:ns2="c8152e0c-de3f-484b-8e8d-67909ad63f0b" targetNamespace="http://schemas.microsoft.com/office/2006/metadata/properties" ma:root="true" ma:fieldsID="5e55dcca27495c53b3ddc19dcddbeea6" ns2:_="">
    <xsd:import namespace="c8152e0c-de3f-484b-8e8d-67909ad63f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152e0c-de3f-484b-8e8d-67909ad63f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2191D78-85A9-4B24-B248-C95025BC55D2}"/>
</file>

<file path=customXml/itemProps2.xml><?xml version="1.0" encoding="utf-8"?>
<ds:datastoreItem xmlns:ds="http://schemas.openxmlformats.org/officeDocument/2006/customXml" ds:itemID="{2E08D3CF-7404-43F2-B8B4-F24C044FAEAF}"/>
</file>

<file path=customXml/itemProps3.xml><?xml version="1.0" encoding="utf-8"?>
<ds:datastoreItem xmlns:ds="http://schemas.openxmlformats.org/officeDocument/2006/customXml" ds:itemID="{683EAA3B-3BA6-4F36-AF24-16027CEAA209}"/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319</Words>
  <Application>Microsoft Office PowerPoint</Application>
  <PresentationFormat>Широкоэкранный</PresentationFormat>
  <Paragraphs>23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Arial Unicode MS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Madina Barmenshinova</dc:creator>
  <cp:lastModifiedBy>Madina Barmenshinova</cp:lastModifiedBy>
  <cp:revision>5</cp:revision>
  <dcterms:created xsi:type="dcterms:W3CDTF">2021-09-26T17:16:00Z</dcterms:created>
  <dcterms:modified xsi:type="dcterms:W3CDTF">2023-11-05T16:15:53Z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0x010100FCED096CFEA2C244AAA11155BECA6140</vt:lpwstr>
  </property>
</Properties>
</file>