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6" r:id="rId4"/>
    <p:sldId id="258" r:id="rId5"/>
    <p:sldId id="266" r:id="rId6"/>
    <p:sldId id="259" r:id="rId7"/>
    <p:sldId id="260" r:id="rId8"/>
    <p:sldId id="263" r:id="rId9"/>
    <p:sldId id="262" r:id="rId10"/>
    <p:sldId id="264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03BDF-9AEA-4B12-9725-BB377B03448B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185A5-5F7C-4AE8-9B29-A183945CF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655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03BDF-9AEA-4B12-9725-BB377B03448B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185A5-5F7C-4AE8-9B29-A183945CF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169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03BDF-9AEA-4B12-9725-BB377B03448B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185A5-5F7C-4AE8-9B29-A183945CF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605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03BDF-9AEA-4B12-9725-BB377B03448B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185A5-5F7C-4AE8-9B29-A183945CF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73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03BDF-9AEA-4B12-9725-BB377B03448B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185A5-5F7C-4AE8-9B29-A183945CF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91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03BDF-9AEA-4B12-9725-BB377B03448B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185A5-5F7C-4AE8-9B29-A183945CF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557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03BDF-9AEA-4B12-9725-BB377B03448B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185A5-5F7C-4AE8-9B29-A183945CF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89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03BDF-9AEA-4B12-9725-BB377B03448B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185A5-5F7C-4AE8-9B29-A183945CF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702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03BDF-9AEA-4B12-9725-BB377B03448B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185A5-5F7C-4AE8-9B29-A183945CF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430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03BDF-9AEA-4B12-9725-BB377B03448B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185A5-5F7C-4AE8-9B29-A183945CF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418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03BDF-9AEA-4B12-9725-BB377B03448B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185A5-5F7C-4AE8-9B29-A183945CF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705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03BDF-9AEA-4B12-9725-BB377B03448B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185A5-5F7C-4AE8-9B29-A183945CF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856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B4B24A0-46FF-4B26-8A54-FD4426349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141" y="98258"/>
            <a:ext cx="4177718" cy="1083588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35A0DA4F-5517-44EA-8DF4-2F1C6DEC3E67}"/>
              </a:ext>
            </a:extLst>
          </p:cNvPr>
          <p:cNvSpPr txBox="1">
            <a:spLocks/>
          </p:cNvSpPr>
          <p:nvPr/>
        </p:nvSpPr>
        <p:spPr>
          <a:xfrm>
            <a:off x="1002792" y="1308132"/>
            <a:ext cx="10186416" cy="77974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Дисциплина </a:t>
            </a:r>
            <a:r>
              <a:rPr lang="ru-RU" sz="28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«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ТЕОРИЯ И ПРАКТИКА ПЕРЕРАБОТКИ УРАНСОДЕРЖАЩИХ РУД И КОНЦЕНТРАТОВ</a:t>
            </a:r>
            <a:r>
              <a:rPr lang="ru-RU" sz="28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»</a:t>
            </a:r>
            <a:endParaRPr lang="ru-RU" sz="2800" b="1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A2A3416-C4A8-449C-9F27-A7F58EFD5B77}"/>
              </a:ext>
            </a:extLst>
          </p:cNvPr>
          <p:cNvSpPr txBox="1">
            <a:spLocks/>
          </p:cNvSpPr>
          <p:nvPr/>
        </p:nvSpPr>
        <p:spPr>
          <a:xfrm>
            <a:off x="1792224" y="2449285"/>
            <a:ext cx="8705088" cy="1959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32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Лекция № </a:t>
            </a:r>
            <a:r>
              <a:rPr lang="kk-KZ" sz="32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9</a:t>
            </a:r>
            <a:endParaRPr lang="kk-KZ" sz="3200" b="1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r>
              <a:rPr lang="kk-KZ" sz="32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Тема:</a:t>
            </a:r>
            <a: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фильтрации урансодержащих продуктивных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растворов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KZ" sz="4000" b="1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600" b="1" i="1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13890C12-5B18-411A-B9D7-E5B8FA2E66CE}"/>
              </a:ext>
            </a:extLst>
          </p:cNvPr>
          <p:cNvSpPr txBox="1">
            <a:spLocks/>
          </p:cNvSpPr>
          <p:nvPr/>
        </p:nvSpPr>
        <p:spPr>
          <a:xfrm>
            <a:off x="2182368" y="4408715"/>
            <a:ext cx="8100392" cy="2091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Преподаватель: </a:t>
            </a:r>
            <a:r>
              <a:rPr lang="ru-RU" sz="2000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Барменшинова</a:t>
            </a:r>
            <a:r>
              <a:rPr lang="ru-RU" sz="20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Мадина</a:t>
            </a:r>
            <a:r>
              <a:rPr lang="ru-RU" sz="20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Богембаевна</a:t>
            </a:r>
            <a:r>
              <a:rPr lang="ru-RU" sz="20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</a:t>
            </a:r>
          </a:p>
          <a:p>
            <a:pPr marL="0" indent="0" algn="ctr">
              <a:buNone/>
            </a:pPr>
            <a:r>
              <a:rPr lang="kk-KZ" sz="20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кандидат технических наук</a:t>
            </a:r>
            <a:r>
              <a:rPr lang="en-US" sz="20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</a:t>
            </a:r>
            <a:r>
              <a:rPr lang="kk-KZ" sz="20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ассоциированный профессор, заведующий</a:t>
            </a:r>
            <a:r>
              <a:rPr lang="ru-RU" sz="20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кафедрой «</a:t>
            </a:r>
            <a:r>
              <a:rPr lang="kk-KZ" sz="20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Металлургия и обогащение полезных ископаемых</a:t>
            </a:r>
            <a:r>
              <a:rPr lang="ru-RU" sz="20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»</a:t>
            </a:r>
          </a:p>
          <a:p>
            <a:pPr marL="0" indent="0" algn="ctr">
              <a:buNone/>
            </a:pPr>
            <a:r>
              <a:rPr lang="en-US" sz="2000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m.barmenshinova@satbayev.university</a:t>
            </a:r>
            <a:endParaRPr lang="en-US" sz="2000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744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3574" t="20656" r="39941" b="70283"/>
          <a:stretch/>
        </p:blipFill>
        <p:spPr>
          <a:xfrm>
            <a:off x="1074249" y="509498"/>
            <a:ext cx="9967594" cy="155704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52728" y="2164991"/>
            <a:ext cx="98846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TimesNewRomanPSMT"/>
              </a:rPr>
              <a:t>механизма. Модернизированы сгустители с периферическим </a:t>
            </a:r>
            <a:r>
              <a:rPr lang="ru-RU" sz="2200" dirty="0" smtClean="0">
                <a:latin typeface="TimesNewRomanPSMT"/>
              </a:rPr>
              <a:t>приводом диаметром </a:t>
            </a:r>
            <a:r>
              <a:rPr lang="ru-RU" sz="2200" dirty="0">
                <a:latin typeface="TimesNewRomanPSMT"/>
              </a:rPr>
              <a:t>25 м (П-25М) и 30 м (П-30М</a:t>
            </a:r>
            <a:r>
              <a:rPr lang="ru-RU" sz="2200" dirty="0" smtClean="0">
                <a:latin typeface="TimesNewRomanPSMT"/>
              </a:rPr>
              <a:t>).</a:t>
            </a:r>
            <a:endParaRPr lang="ru-RU" sz="2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52728" y="2934432"/>
            <a:ext cx="1024128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TimesNewRomanPSMT"/>
              </a:rPr>
              <a:t>Для </a:t>
            </a:r>
            <a:r>
              <a:rPr lang="ru-RU" sz="2200" dirty="0" smtClean="0">
                <a:latin typeface="TimesNewRomanPSMT"/>
              </a:rPr>
              <a:t>казахстанских </a:t>
            </a:r>
            <a:r>
              <a:rPr lang="ru-RU" sz="2200" dirty="0">
                <a:latin typeface="TimesNewRomanPSMT"/>
              </a:rPr>
              <a:t>условий, учитывая что разработан </a:t>
            </a:r>
            <a:r>
              <a:rPr lang="ru-RU" sz="2200" dirty="0" smtClean="0">
                <a:latin typeface="TimesNewRomanPSMT"/>
              </a:rPr>
              <a:t>способ ионообменного </a:t>
            </a:r>
            <a:r>
              <a:rPr lang="ru-RU" sz="2200" dirty="0">
                <a:latin typeface="TimesNewRomanPSMT"/>
              </a:rPr>
              <a:t>извлечения урана из пульп, можно </a:t>
            </a:r>
            <a:r>
              <a:rPr lang="ru-RU" sz="2200" dirty="0" smtClean="0">
                <a:latin typeface="TimesNewRomanPSMT"/>
              </a:rPr>
              <a:t>ограничиться частичным </a:t>
            </a:r>
            <a:r>
              <a:rPr lang="ru-RU" sz="2200" dirty="0">
                <a:latin typeface="TimesNewRomanPSMT"/>
              </a:rPr>
              <a:t>удалением твердой фазы (</a:t>
            </a:r>
            <a:r>
              <a:rPr lang="ru-RU" sz="2200" dirty="0" err="1">
                <a:latin typeface="TimesNewRomanPSMT"/>
              </a:rPr>
              <a:t>песковой</a:t>
            </a:r>
            <a:r>
              <a:rPr lang="ru-RU" sz="2200" dirty="0">
                <a:latin typeface="TimesNewRomanPSMT"/>
              </a:rPr>
              <a:t> фракции, </a:t>
            </a:r>
            <a:r>
              <a:rPr lang="ru-RU" sz="2200" dirty="0" smtClean="0">
                <a:latin typeface="TimesNewRomanPSMT"/>
              </a:rPr>
              <a:t>наиболее сильно </a:t>
            </a:r>
            <a:r>
              <a:rPr lang="ru-RU" sz="2200" dirty="0">
                <a:latin typeface="TimesNewRomanPSMT"/>
              </a:rPr>
              <a:t>истирающей ионообменные смолы). Тогда мы можем </a:t>
            </a:r>
            <a:r>
              <a:rPr lang="ru-RU" sz="2200" dirty="0" smtClean="0">
                <a:latin typeface="TimesNewRomanPSMT"/>
              </a:rPr>
              <a:t>заменить громоздкие </a:t>
            </a:r>
            <a:r>
              <a:rPr lang="ru-RU" sz="2200" dirty="0">
                <a:latin typeface="TimesNewRomanPSMT"/>
              </a:rPr>
              <a:t>сгустители на систему из четырех классификаторов </a:t>
            </a:r>
            <a:r>
              <a:rPr lang="ru-RU" sz="2200" dirty="0" smtClean="0">
                <a:latin typeface="TimesNewRomanPSMT"/>
              </a:rPr>
              <a:t>с организацией </a:t>
            </a:r>
            <a:r>
              <a:rPr lang="ru-RU" sz="2200" dirty="0">
                <a:latin typeface="TimesNewRomanPSMT"/>
              </a:rPr>
              <a:t>противоточного движения песков и промывной </a:t>
            </a:r>
            <a:r>
              <a:rPr lang="ru-RU" sz="2200" dirty="0" smtClean="0">
                <a:latin typeface="TimesNewRomanPSMT"/>
              </a:rPr>
              <a:t>жидкости (рис</a:t>
            </a:r>
            <a:r>
              <a:rPr lang="ru-RU" sz="2200" dirty="0">
                <a:latin typeface="TimesNewRomanPSMT"/>
              </a:rPr>
              <a:t>. 6.9).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435090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4367" t="45867" r="40534" b="23111"/>
          <a:stretch/>
        </p:blipFill>
        <p:spPr>
          <a:xfrm>
            <a:off x="1039749" y="694945"/>
            <a:ext cx="10446235" cy="519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9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29968" y="216331"/>
            <a:ext cx="7891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</a:t>
            </a:r>
            <a:r>
              <a:rPr lang="ru-RU" b="1" dirty="0" smtClean="0"/>
              <a:t>роцесс фильтрации урансодержащих продуктивных растворов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8992" t="27550" r="35341" b="11940"/>
          <a:stretch/>
        </p:blipFill>
        <p:spPr>
          <a:xfrm>
            <a:off x="2157984" y="922282"/>
            <a:ext cx="7296911" cy="543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221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3338" t="13293" r="39545" b="4494"/>
          <a:stretch/>
        </p:blipFill>
        <p:spPr>
          <a:xfrm>
            <a:off x="2935224" y="292608"/>
            <a:ext cx="5907024" cy="639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198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1288" y="201168"/>
            <a:ext cx="101041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влажность осадка после второй и третьей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фильтраций одинакова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объем 3-го фильтрата будет равен объему воды,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поданной на 2-ю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репульпацию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(W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Если мы примем, что на 1 тонну сухого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осадка содержится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кг урана, то с 3-им фильтратом передастся на 1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3788" t="17305" r="40066" b="50842"/>
          <a:stretch/>
        </p:blipFill>
        <p:spPr>
          <a:xfrm>
            <a:off x="1079939" y="1647718"/>
            <a:ext cx="10331773" cy="457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186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3788" t="49055" r="40065" b="40034"/>
          <a:stretch/>
        </p:blipFill>
        <p:spPr>
          <a:xfrm>
            <a:off x="1386840" y="334969"/>
            <a:ext cx="9347843" cy="14046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3451" t="17874" r="39093" b="44569"/>
          <a:stretch/>
        </p:blipFill>
        <p:spPr>
          <a:xfrm>
            <a:off x="1381590" y="1837944"/>
            <a:ext cx="9774090" cy="446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810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3451" t="55626" r="39093" b="31713"/>
          <a:stretch/>
        </p:blipFill>
        <p:spPr>
          <a:xfrm>
            <a:off x="1499616" y="290555"/>
            <a:ext cx="8933688" cy="15382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2424" t="12577" r="39921" b="49286"/>
          <a:stretch/>
        </p:blipFill>
        <p:spPr>
          <a:xfrm>
            <a:off x="1289303" y="1668277"/>
            <a:ext cx="9070849" cy="482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514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4880" t="30209" r="40560" b="12309"/>
          <a:stretch/>
        </p:blipFill>
        <p:spPr>
          <a:xfrm>
            <a:off x="2542032" y="478459"/>
            <a:ext cx="6592824" cy="616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23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3052" t="15357" r="39292" b="50702"/>
          <a:stretch/>
        </p:blipFill>
        <p:spPr>
          <a:xfrm>
            <a:off x="1675837" y="594360"/>
            <a:ext cx="9288113" cy="531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118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3412" t="19161" r="39610" b="34896"/>
          <a:stretch/>
        </p:blipFill>
        <p:spPr>
          <a:xfrm>
            <a:off x="1746504" y="329369"/>
            <a:ext cx="8641080" cy="603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8858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CED096CFEA2C244AAA11155BECA6140" ma:contentTypeVersion="7" ma:contentTypeDescription="Создание документа." ma:contentTypeScope="" ma:versionID="d9fb09aa7295067af6760b8826fc8d40">
  <xsd:schema xmlns:xsd="http://www.w3.org/2001/XMLSchema" xmlns:xs="http://www.w3.org/2001/XMLSchema" xmlns:p="http://schemas.microsoft.com/office/2006/metadata/properties" xmlns:ns2="c8152e0c-de3f-484b-8e8d-67909ad63f0b" targetNamespace="http://schemas.microsoft.com/office/2006/metadata/properties" ma:root="true" ma:fieldsID="5e55dcca27495c53b3ddc19dcddbeea6" ns2:_="">
    <xsd:import namespace="c8152e0c-de3f-484b-8e8d-67909ad63f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152e0c-de3f-484b-8e8d-67909ad63f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8EC2DE2-1372-40F1-82C4-32714B3D2A1F}"/>
</file>

<file path=customXml/itemProps2.xml><?xml version="1.0" encoding="utf-8"?>
<ds:datastoreItem xmlns:ds="http://schemas.openxmlformats.org/officeDocument/2006/customXml" ds:itemID="{FA3A4C72-3C52-4A6F-BB56-425B4107DEE3}"/>
</file>

<file path=customXml/itemProps3.xml><?xml version="1.0" encoding="utf-8"?>
<ds:datastoreItem xmlns:ds="http://schemas.openxmlformats.org/officeDocument/2006/customXml" ds:itemID="{F15DE84A-19A8-471E-9043-21C6A4FDAC14}"/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170</Words>
  <Application>Microsoft Office PowerPoint</Application>
  <PresentationFormat>Широкоэкранный</PresentationFormat>
  <Paragraphs>10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Arial Unicode MS</vt:lpstr>
      <vt:lpstr>Calibri</vt:lpstr>
      <vt:lpstr>Calibri Light</vt:lpstr>
      <vt:lpstr>Times New Roman</vt:lpstr>
      <vt:lpstr>TimesNewRomanPSMT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Madina Barmenshinova</dc:creator>
  <cp:lastModifiedBy>Madina Barmenshinova</cp:lastModifiedBy>
  <cp:revision>6</cp:revision>
  <dcterms:created xsi:type="dcterms:W3CDTF">2021-10-30T17:24:39Z</dcterms:created>
  <dcterms:modified xsi:type="dcterms:W3CDTF">2023-11-05T16:23:00Z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0x010100FCED096CFEA2C244AAA11155BECA6140</vt:lpwstr>
  </property>
</Properties>
</file>