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EF6265B-426A-47B6-8221-1237F4DE6420}" type="datetimeFigureOut">
              <a:rPr lang="ru-RU" smtClean="0"/>
              <a:t>11.09.2020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59493D6-D53D-4588-83B0-329DCF8D4934}" type="slidenum">
              <a:rPr lang="ru-RU" smtClean="0"/>
              <a:t>‹#›</a:t>
            </a:fld>
            <a:endParaRPr lang="ru-RU"/>
          </a:p>
        </p:txBody>
      </p:sp>
    </p:spTree>
    <p:extLst>
      <p:ext uri="{BB962C8B-B14F-4D97-AF65-F5344CB8AC3E}">
        <p14:creationId xmlns:p14="http://schemas.microsoft.com/office/powerpoint/2010/main" val="2624625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EF6265B-426A-47B6-8221-1237F4DE6420}" type="datetimeFigureOut">
              <a:rPr lang="ru-RU" smtClean="0"/>
              <a:t>11.09.2020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59493D6-D53D-4588-83B0-329DCF8D4934}" type="slidenum">
              <a:rPr lang="ru-RU" smtClean="0"/>
              <a:t>‹#›</a:t>
            </a:fld>
            <a:endParaRPr lang="ru-RU"/>
          </a:p>
        </p:txBody>
      </p:sp>
    </p:spTree>
    <p:extLst>
      <p:ext uri="{BB962C8B-B14F-4D97-AF65-F5344CB8AC3E}">
        <p14:creationId xmlns:p14="http://schemas.microsoft.com/office/powerpoint/2010/main" val="2516169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EF6265B-426A-47B6-8221-1237F4DE6420}" type="datetimeFigureOut">
              <a:rPr lang="ru-RU" smtClean="0"/>
              <a:t>11.09.2020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59493D6-D53D-4588-83B0-329DCF8D4934}" type="slidenum">
              <a:rPr lang="ru-RU" smtClean="0"/>
              <a:t>‹#›</a:t>
            </a:fld>
            <a:endParaRPr lang="ru-RU"/>
          </a:p>
        </p:txBody>
      </p:sp>
    </p:spTree>
    <p:extLst>
      <p:ext uri="{BB962C8B-B14F-4D97-AF65-F5344CB8AC3E}">
        <p14:creationId xmlns:p14="http://schemas.microsoft.com/office/powerpoint/2010/main" val="3197717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EF6265B-426A-47B6-8221-1237F4DE6420}" type="datetimeFigureOut">
              <a:rPr lang="ru-RU" smtClean="0"/>
              <a:t>11.09.2020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59493D6-D53D-4588-83B0-329DCF8D4934}" type="slidenum">
              <a:rPr lang="ru-RU" smtClean="0"/>
              <a:t>‹#›</a:t>
            </a:fld>
            <a:endParaRPr lang="ru-RU"/>
          </a:p>
        </p:txBody>
      </p:sp>
    </p:spTree>
    <p:extLst>
      <p:ext uri="{BB962C8B-B14F-4D97-AF65-F5344CB8AC3E}">
        <p14:creationId xmlns:p14="http://schemas.microsoft.com/office/powerpoint/2010/main" val="2566985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EF6265B-426A-47B6-8221-1237F4DE6420}" type="datetimeFigureOut">
              <a:rPr lang="ru-RU" smtClean="0"/>
              <a:t>11.09.2020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59493D6-D53D-4588-83B0-329DCF8D4934}" type="slidenum">
              <a:rPr lang="ru-RU" smtClean="0"/>
              <a:t>‹#›</a:t>
            </a:fld>
            <a:endParaRPr lang="ru-RU"/>
          </a:p>
        </p:txBody>
      </p:sp>
    </p:spTree>
    <p:extLst>
      <p:ext uri="{BB962C8B-B14F-4D97-AF65-F5344CB8AC3E}">
        <p14:creationId xmlns:p14="http://schemas.microsoft.com/office/powerpoint/2010/main" val="1045796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EF6265B-426A-47B6-8221-1237F4DE6420}" type="datetimeFigureOut">
              <a:rPr lang="ru-RU" smtClean="0"/>
              <a:t>11.09.2020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59493D6-D53D-4588-83B0-329DCF8D4934}" type="slidenum">
              <a:rPr lang="ru-RU" smtClean="0"/>
              <a:t>‹#›</a:t>
            </a:fld>
            <a:endParaRPr lang="ru-RU"/>
          </a:p>
        </p:txBody>
      </p:sp>
    </p:spTree>
    <p:extLst>
      <p:ext uri="{BB962C8B-B14F-4D97-AF65-F5344CB8AC3E}">
        <p14:creationId xmlns:p14="http://schemas.microsoft.com/office/powerpoint/2010/main" val="3788634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EF6265B-426A-47B6-8221-1237F4DE6420}" type="datetimeFigureOut">
              <a:rPr lang="ru-RU" smtClean="0"/>
              <a:t>11.09.2020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59493D6-D53D-4588-83B0-329DCF8D4934}" type="slidenum">
              <a:rPr lang="ru-RU" smtClean="0"/>
              <a:t>‹#›</a:t>
            </a:fld>
            <a:endParaRPr lang="ru-RU"/>
          </a:p>
        </p:txBody>
      </p:sp>
    </p:spTree>
    <p:extLst>
      <p:ext uri="{BB962C8B-B14F-4D97-AF65-F5344CB8AC3E}">
        <p14:creationId xmlns:p14="http://schemas.microsoft.com/office/powerpoint/2010/main" val="847485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EF6265B-426A-47B6-8221-1237F4DE6420}" type="datetimeFigureOut">
              <a:rPr lang="ru-RU" smtClean="0"/>
              <a:t>11.09.2020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59493D6-D53D-4588-83B0-329DCF8D4934}" type="slidenum">
              <a:rPr lang="ru-RU" smtClean="0"/>
              <a:t>‹#›</a:t>
            </a:fld>
            <a:endParaRPr lang="ru-RU"/>
          </a:p>
        </p:txBody>
      </p:sp>
    </p:spTree>
    <p:extLst>
      <p:ext uri="{BB962C8B-B14F-4D97-AF65-F5344CB8AC3E}">
        <p14:creationId xmlns:p14="http://schemas.microsoft.com/office/powerpoint/2010/main" val="2189204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EF6265B-426A-47B6-8221-1237F4DE6420}" type="datetimeFigureOut">
              <a:rPr lang="ru-RU" smtClean="0"/>
              <a:t>11.09.2020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59493D6-D53D-4588-83B0-329DCF8D4934}" type="slidenum">
              <a:rPr lang="ru-RU" smtClean="0"/>
              <a:t>‹#›</a:t>
            </a:fld>
            <a:endParaRPr lang="ru-RU"/>
          </a:p>
        </p:txBody>
      </p:sp>
    </p:spTree>
    <p:extLst>
      <p:ext uri="{BB962C8B-B14F-4D97-AF65-F5344CB8AC3E}">
        <p14:creationId xmlns:p14="http://schemas.microsoft.com/office/powerpoint/2010/main" val="3129234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BEF6265B-426A-47B6-8221-1237F4DE6420}" type="datetimeFigureOut">
              <a:rPr lang="ru-RU" smtClean="0"/>
              <a:t>11.09.2020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59493D6-D53D-4588-83B0-329DCF8D4934}" type="slidenum">
              <a:rPr lang="ru-RU" smtClean="0"/>
              <a:t>‹#›</a:t>
            </a:fld>
            <a:endParaRPr lang="ru-RU"/>
          </a:p>
        </p:txBody>
      </p:sp>
    </p:spTree>
    <p:extLst>
      <p:ext uri="{BB962C8B-B14F-4D97-AF65-F5344CB8AC3E}">
        <p14:creationId xmlns:p14="http://schemas.microsoft.com/office/powerpoint/2010/main" val="878381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BEF6265B-426A-47B6-8221-1237F4DE6420}" type="datetimeFigureOut">
              <a:rPr lang="ru-RU" smtClean="0"/>
              <a:t>11.09.2020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59493D6-D53D-4588-83B0-329DCF8D4934}" type="slidenum">
              <a:rPr lang="ru-RU" smtClean="0"/>
              <a:t>‹#›</a:t>
            </a:fld>
            <a:endParaRPr lang="ru-RU"/>
          </a:p>
        </p:txBody>
      </p:sp>
    </p:spTree>
    <p:extLst>
      <p:ext uri="{BB962C8B-B14F-4D97-AF65-F5344CB8AC3E}">
        <p14:creationId xmlns:p14="http://schemas.microsoft.com/office/powerpoint/2010/main" val="1724591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F6265B-426A-47B6-8221-1237F4DE6420}" type="datetimeFigureOut">
              <a:rPr lang="ru-RU" smtClean="0"/>
              <a:t>11.09.2020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9493D6-D53D-4588-83B0-329DCF8D4934}" type="slidenum">
              <a:rPr lang="ru-RU" smtClean="0"/>
              <a:t>‹#›</a:t>
            </a:fld>
            <a:endParaRPr lang="ru-RU"/>
          </a:p>
        </p:txBody>
      </p:sp>
    </p:spTree>
    <p:extLst>
      <p:ext uri="{BB962C8B-B14F-4D97-AF65-F5344CB8AC3E}">
        <p14:creationId xmlns:p14="http://schemas.microsoft.com/office/powerpoint/2010/main" val="2749095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multitran.com/m.exe?s=%D0%B4%D0%BB%D0%B8%D0%BD%D0%B0+%D0%BF%D0%BE+%D0%BF%D1%80%D0%BE%D1%81%D1%82%D0%B8%D1%80%D0%B0%D0%BD%D0%B8%D1%8E&amp;l1=2&amp;l2=1"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smtClean="0"/>
              <a:t>Practical lesson #3</a:t>
            </a:r>
            <a:endParaRPr lang="ru-RU" dirty="0"/>
          </a:p>
        </p:txBody>
      </p:sp>
      <p:sp>
        <p:nvSpPr>
          <p:cNvPr id="3" name="Подзаголовок 2"/>
          <p:cNvSpPr>
            <a:spLocks noGrp="1"/>
          </p:cNvSpPr>
          <p:nvPr>
            <p:ph type="subTitle" idx="1"/>
          </p:nvPr>
        </p:nvSpPr>
        <p:spPr/>
        <p:txBody>
          <a:bodyPr/>
          <a:lstStyle/>
          <a:p>
            <a:r>
              <a:rPr lang="en-US" dirty="0" smtClean="0"/>
              <a:t>Exercises on Ore minerals, properties of minerals</a:t>
            </a:r>
            <a:endParaRPr lang="ru-RU" dirty="0"/>
          </a:p>
        </p:txBody>
      </p:sp>
    </p:spTree>
    <p:extLst>
      <p:ext uri="{BB962C8B-B14F-4D97-AF65-F5344CB8AC3E}">
        <p14:creationId xmlns:p14="http://schemas.microsoft.com/office/powerpoint/2010/main" val="2748107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The Grade of an Ore </a:t>
            </a:r>
            <a:r>
              <a:rPr lang="ru-RU" sz="4000" dirty="0" smtClean="0">
                <a:effectLst/>
                <a:latin typeface="Times New Roman" panose="02020603050405020304" pitchFamily="18" charset="0"/>
                <a:ea typeface="Calibri" panose="020F0502020204030204" pitchFamily="34" charset="0"/>
                <a:cs typeface="Times New Roman" panose="02020603050405020304" pitchFamily="18" charset="0"/>
              </a:rPr>
              <a:t/>
            </a:r>
            <a:br>
              <a:rPr lang="ru-RU" sz="4000" dirty="0" smtClean="0">
                <a:effectLst/>
                <a:latin typeface="Times New Roman" panose="02020603050405020304" pitchFamily="18" charset="0"/>
                <a:ea typeface="Calibri" panose="020F0502020204030204" pitchFamily="34" charset="0"/>
                <a:cs typeface="Times New Roman" panose="02020603050405020304" pitchFamily="18" charset="0"/>
              </a:rPr>
            </a:br>
            <a:endParaRPr lang="ru-RU" dirty="0"/>
          </a:p>
        </p:txBody>
      </p:sp>
      <p:sp>
        <p:nvSpPr>
          <p:cNvPr id="3" name="Объект 2"/>
          <p:cNvSpPr>
            <a:spLocks noGrp="1"/>
          </p:cNvSpPr>
          <p:nvPr>
            <p:ph idx="1"/>
          </p:nvPr>
        </p:nvSpPr>
        <p:spPr>
          <a:xfrm>
            <a:off x="566352" y="1520825"/>
            <a:ext cx="10515600" cy="4351338"/>
          </a:xfrm>
        </p:spPr>
        <p:txBody>
          <a:bodyPr>
            <a:noAutofit/>
          </a:bodyPr>
          <a:lstStyle/>
          <a:p>
            <a:pPr marL="0" indent="0" algn="just" fontAlgn="base">
              <a:lnSpc>
                <a:spcPct val="107000"/>
              </a:lnSpc>
              <a:spcAft>
                <a:spcPts val="0"/>
              </a:spcAft>
              <a:buNone/>
            </a:pPr>
            <a:r>
              <a:rPr lang="en-US" sz="1400" b="1" i="1" u="sng" dirty="0" smtClean="0">
                <a:effectLst/>
                <a:latin typeface="Arial" panose="020B0604020202020204" pitchFamily="34" charset="0"/>
                <a:ea typeface="Times New Roman" panose="02020603050405020304" pitchFamily="18" charset="0"/>
                <a:cs typeface="Arial" panose="020B0604020202020204" pitchFamily="34" charset="0"/>
              </a:rPr>
              <a:t>The grade of an ore</a:t>
            </a:r>
            <a:r>
              <a:rPr lang="en-US" sz="1400" b="1" dirty="0" smtClean="0">
                <a:effectLst/>
                <a:latin typeface="Arial" panose="020B0604020202020204" pitchFamily="34" charset="0"/>
                <a:ea typeface="Times New Roman" panose="02020603050405020304" pitchFamily="18" charset="0"/>
                <a:cs typeface="Arial" panose="020B0604020202020204" pitchFamily="34" charset="0"/>
              </a:rPr>
              <a:t> is the </a:t>
            </a:r>
            <a:r>
              <a:rPr lang="en-US" sz="1400" b="1" u="sng" dirty="0" smtClean="0">
                <a:effectLst/>
                <a:latin typeface="Arial" panose="020B0604020202020204" pitchFamily="34" charset="0"/>
                <a:ea typeface="Times New Roman" panose="02020603050405020304" pitchFamily="18" charset="0"/>
                <a:cs typeface="Arial" panose="020B0604020202020204" pitchFamily="34" charset="0"/>
              </a:rPr>
              <a:t>fraction by mass </a:t>
            </a:r>
            <a:r>
              <a:rPr lang="en-US" sz="1400" b="1" dirty="0" smtClean="0">
                <a:effectLst/>
                <a:latin typeface="Arial" panose="020B0604020202020204" pitchFamily="34" charset="0"/>
                <a:ea typeface="Times New Roman" panose="02020603050405020304" pitchFamily="18" charset="0"/>
                <a:cs typeface="Arial" panose="020B0604020202020204" pitchFamily="34" charset="0"/>
              </a:rPr>
              <a:t>of the valuable material it contains. If:  </a:t>
            </a:r>
            <a:endParaRPr lang="ru-RU" sz="1400" b="1" dirty="0" smtClean="0">
              <a:effectLst/>
              <a:latin typeface="Arial" panose="020B0604020202020204" pitchFamily="34" charset="0"/>
              <a:ea typeface="Calibri" panose="020F0502020204030204" pitchFamily="34" charset="0"/>
              <a:cs typeface="Arial" panose="020B0604020202020204" pitchFamily="34" charset="0"/>
            </a:endParaRPr>
          </a:p>
          <a:p>
            <a:pPr marL="0" indent="0" algn="ctr" fontAlgn="base">
              <a:lnSpc>
                <a:spcPct val="107000"/>
              </a:lnSpc>
              <a:spcAft>
                <a:spcPts val="0"/>
              </a:spcAft>
              <a:buNone/>
            </a:pPr>
            <a:r>
              <a:rPr lang="en-US" sz="1400" b="1" dirty="0" smtClean="0">
                <a:effectLst/>
                <a:latin typeface="Arial" panose="020B0604020202020204" pitchFamily="34" charset="0"/>
                <a:ea typeface="Times New Roman" panose="02020603050405020304" pitchFamily="18" charset="0"/>
                <a:cs typeface="Arial" panose="020B0604020202020204" pitchFamily="34" charset="0"/>
              </a:rPr>
              <a:t>The mass of the ore = M </a:t>
            </a:r>
            <a:br>
              <a:rPr lang="en-US" sz="1400" b="1" dirty="0" smtClean="0">
                <a:effectLst/>
                <a:latin typeface="Arial" panose="020B0604020202020204" pitchFamily="34" charset="0"/>
                <a:ea typeface="Times New Roman" panose="02020603050405020304" pitchFamily="18" charset="0"/>
                <a:cs typeface="Arial" panose="020B0604020202020204" pitchFamily="34" charset="0"/>
              </a:rPr>
            </a:br>
            <a:r>
              <a:rPr lang="en-US" sz="1400" b="1" dirty="0" smtClean="0">
                <a:effectLst/>
                <a:latin typeface="Arial" panose="020B0604020202020204" pitchFamily="34" charset="0"/>
                <a:ea typeface="Times New Roman" panose="02020603050405020304" pitchFamily="18" charset="0"/>
                <a:cs typeface="Arial" panose="020B0604020202020204" pitchFamily="34" charset="0"/>
              </a:rPr>
              <a:t>The mass of valuable material contained = m </a:t>
            </a:r>
            <a:br>
              <a:rPr lang="en-US" sz="1400" b="1" dirty="0" smtClean="0">
                <a:effectLst/>
                <a:latin typeface="Arial" panose="020B0604020202020204" pitchFamily="34" charset="0"/>
                <a:ea typeface="Times New Roman" panose="02020603050405020304" pitchFamily="18" charset="0"/>
                <a:cs typeface="Arial" panose="020B0604020202020204" pitchFamily="34" charset="0"/>
              </a:rPr>
            </a:br>
            <a:r>
              <a:rPr lang="en-US" sz="1400" b="1" dirty="0" smtClean="0">
                <a:effectLst/>
                <a:latin typeface="Arial" panose="020B0604020202020204" pitchFamily="34" charset="0"/>
                <a:ea typeface="Times New Roman" panose="02020603050405020304" pitchFamily="18" charset="0"/>
                <a:cs typeface="Arial" panose="020B0604020202020204" pitchFamily="34" charset="0"/>
              </a:rPr>
              <a:t>Then the grade (in %) = m/M * 100 </a:t>
            </a:r>
            <a:endParaRPr lang="ru-RU" sz="1400" b="1" dirty="0" smtClean="0">
              <a:effectLst/>
              <a:latin typeface="Arial" panose="020B0604020202020204" pitchFamily="34" charset="0"/>
              <a:ea typeface="Calibri" panose="020F0502020204030204" pitchFamily="34" charset="0"/>
              <a:cs typeface="Arial" panose="020B0604020202020204" pitchFamily="34" charset="0"/>
            </a:endParaRPr>
          </a:p>
          <a:p>
            <a:pPr marL="0" indent="0" algn="just" fontAlgn="base">
              <a:lnSpc>
                <a:spcPct val="107000"/>
              </a:lnSpc>
              <a:spcAft>
                <a:spcPts val="0"/>
              </a:spcAft>
              <a:buNone/>
            </a:pPr>
            <a:r>
              <a:rPr lang="en-US" sz="1400" b="1" dirty="0" smtClean="0">
                <a:effectLst/>
                <a:latin typeface="Arial" panose="020B0604020202020204" pitchFamily="34" charset="0"/>
                <a:ea typeface="Times New Roman" panose="02020603050405020304" pitchFamily="18" charset="0"/>
                <a:cs typeface="Arial" panose="020B0604020202020204" pitchFamily="34" charset="0"/>
              </a:rPr>
              <a:t>Sometimes, the ore is described in terms of its ore mineral content. </a:t>
            </a:r>
            <a:endParaRPr lang="ru-RU" sz="1400" b="1" dirty="0" smtClean="0">
              <a:effectLst/>
              <a:latin typeface="Arial" panose="020B0604020202020204" pitchFamily="34" charset="0"/>
              <a:ea typeface="Calibri" panose="020F0502020204030204" pitchFamily="34" charset="0"/>
              <a:cs typeface="Arial" panose="020B0604020202020204" pitchFamily="34" charset="0"/>
            </a:endParaRPr>
          </a:p>
          <a:p>
            <a:pPr marL="0" indent="0" algn="just" fontAlgn="base">
              <a:lnSpc>
                <a:spcPct val="107000"/>
              </a:lnSpc>
              <a:spcAft>
                <a:spcPts val="0"/>
              </a:spcAft>
              <a:buNone/>
            </a:pPr>
            <a:r>
              <a:rPr lang="en-US" sz="1400" b="1" dirty="0" smtClean="0">
                <a:effectLst/>
                <a:latin typeface="Arial" panose="020B0604020202020204" pitchFamily="34" charset="0"/>
                <a:ea typeface="Times New Roman" panose="02020603050405020304" pitchFamily="18" charset="0"/>
                <a:cs typeface="Arial" panose="020B0604020202020204" pitchFamily="34" charset="0"/>
              </a:rPr>
              <a:t>It can then be converted to metals grade using the appropriate relative atomic masses. </a:t>
            </a:r>
            <a:endParaRPr lang="ru-RU" sz="1400" b="1" dirty="0" smtClean="0">
              <a:effectLst/>
              <a:latin typeface="Arial" panose="020B0604020202020204" pitchFamily="34" charset="0"/>
              <a:ea typeface="Calibri" panose="020F0502020204030204" pitchFamily="34" charset="0"/>
              <a:cs typeface="Arial" panose="020B0604020202020204" pitchFamily="34" charset="0"/>
            </a:endParaRPr>
          </a:p>
          <a:p>
            <a:pPr marL="0" indent="0" fontAlgn="base">
              <a:lnSpc>
                <a:spcPct val="107000"/>
              </a:lnSpc>
              <a:spcAft>
                <a:spcPts val="0"/>
              </a:spcAft>
              <a:buNone/>
            </a:pPr>
            <a:r>
              <a:rPr lang="en-US" sz="1400" b="1" dirty="0" smtClean="0">
                <a:effectLst/>
                <a:latin typeface="Arial" panose="020B0604020202020204" pitchFamily="34" charset="0"/>
                <a:ea typeface="Times New Roman" panose="02020603050405020304" pitchFamily="18" charset="0"/>
                <a:cs typeface="Arial" panose="020B0604020202020204" pitchFamily="34" charset="0"/>
              </a:rPr>
              <a:t>For example, a rock containing 1% of chalcopyrite (CuFeS2) would have a grade of:  </a:t>
            </a:r>
            <a:endParaRPr lang="ru-RU" sz="1400" b="1" dirty="0" smtClean="0">
              <a:effectLst/>
              <a:latin typeface="Arial" panose="020B0604020202020204" pitchFamily="34" charset="0"/>
              <a:ea typeface="Calibri" panose="020F0502020204030204" pitchFamily="34" charset="0"/>
              <a:cs typeface="Arial" panose="020B0604020202020204" pitchFamily="34" charset="0"/>
            </a:endParaRPr>
          </a:p>
          <a:p>
            <a:pPr marL="0" indent="0" algn="ctr" fontAlgn="base">
              <a:lnSpc>
                <a:spcPct val="107000"/>
              </a:lnSpc>
              <a:spcAft>
                <a:spcPts val="0"/>
              </a:spcAft>
              <a:buNone/>
            </a:pPr>
            <a:r>
              <a:rPr lang="en-US" sz="1400" b="1" u="sng" dirty="0" smtClean="0">
                <a:effectLst/>
                <a:latin typeface="Arial" panose="020B0604020202020204" pitchFamily="34" charset="0"/>
                <a:ea typeface="Times New Roman" panose="02020603050405020304" pitchFamily="18" charset="0"/>
                <a:cs typeface="Arial" panose="020B0604020202020204" pitchFamily="34" charset="0"/>
              </a:rPr>
              <a:t>1 x 63.5</a:t>
            </a:r>
            <a:r>
              <a:rPr lang="en-US" sz="1400" b="1" dirty="0" smtClean="0">
                <a:effectLst/>
                <a:latin typeface="Arial" panose="020B0604020202020204" pitchFamily="34" charset="0"/>
                <a:ea typeface="Times New Roman" panose="02020603050405020304" pitchFamily="18" charset="0"/>
                <a:cs typeface="Arial" panose="020B0604020202020204" pitchFamily="34" charset="0"/>
              </a:rPr>
              <a:t> </a:t>
            </a:r>
            <a:br>
              <a:rPr lang="en-US" sz="1400" b="1" dirty="0" smtClean="0">
                <a:effectLst/>
                <a:latin typeface="Arial" panose="020B0604020202020204" pitchFamily="34" charset="0"/>
                <a:ea typeface="Times New Roman" panose="02020603050405020304" pitchFamily="18" charset="0"/>
                <a:cs typeface="Arial" panose="020B0604020202020204" pitchFamily="34" charset="0"/>
              </a:rPr>
            </a:br>
            <a:r>
              <a:rPr lang="en-US" sz="1400" b="1" dirty="0" smtClean="0">
                <a:effectLst/>
                <a:latin typeface="Arial" panose="020B0604020202020204" pitchFamily="34" charset="0"/>
                <a:ea typeface="Times New Roman" panose="02020603050405020304" pitchFamily="18" charset="0"/>
                <a:cs typeface="Arial" panose="020B0604020202020204" pitchFamily="34" charset="0"/>
              </a:rPr>
              <a:t>(63.5+ 56 +2x32) </a:t>
            </a:r>
            <a:endParaRPr lang="ru-RU" sz="1400" b="1" dirty="0" smtClean="0">
              <a:effectLst/>
              <a:latin typeface="Arial" panose="020B0604020202020204" pitchFamily="34" charset="0"/>
              <a:ea typeface="Calibri" panose="020F0502020204030204" pitchFamily="34" charset="0"/>
              <a:cs typeface="Arial" panose="020B0604020202020204" pitchFamily="34" charset="0"/>
            </a:endParaRPr>
          </a:p>
          <a:p>
            <a:pPr marL="0" indent="0" algn="ctr" fontAlgn="base">
              <a:lnSpc>
                <a:spcPct val="107000"/>
              </a:lnSpc>
              <a:spcAft>
                <a:spcPts val="0"/>
              </a:spcAft>
              <a:buNone/>
            </a:pPr>
            <a:r>
              <a:rPr lang="en-US" sz="1400" b="1" dirty="0" smtClean="0">
                <a:effectLst/>
                <a:latin typeface="Arial" panose="020B0604020202020204" pitchFamily="34" charset="0"/>
                <a:ea typeface="Times New Roman" panose="02020603050405020304" pitchFamily="18" charset="0"/>
                <a:cs typeface="Arial" panose="020B0604020202020204" pitchFamily="34" charset="0"/>
              </a:rPr>
              <a:t>= </a:t>
            </a:r>
            <a:r>
              <a:rPr lang="en-US" sz="1400" b="1" u="sng" dirty="0" smtClean="0">
                <a:solidFill>
                  <a:srgbClr val="FF0000"/>
                </a:solidFill>
                <a:effectLst/>
                <a:latin typeface="Arial" panose="020B0604020202020204" pitchFamily="34" charset="0"/>
                <a:ea typeface="Times New Roman" panose="02020603050405020304" pitchFamily="18" charset="0"/>
                <a:cs typeface="Arial" panose="020B0604020202020204" pitchFamily="34" charset="0"/>
              </a:rPr>
              <a:t>0.34% Cu</a:t>
            </a:r>
            <a:r>
              <a:rPr lang="en-US" sz="1400" b="1" dirty="0" smtClean="0">
                <a:effectLst/>
                <a:latin typeface="Arial" panose="020B0604020202020204" pitchFamily="34" charset="0"/>
                <a:ea typeface="Times New Roman" panose="02020603050405020304" pitchFamily="18" charset="0"/>
                <a:cs typeface="Arial" panose="020B0604020202020204" pitchFamily="34" charset="0"/>
              </a:rPr>
              <a:t> </a:t>
            </a:r>
            <a:endParaRPr lang="ru-RU" sz="1400" b="1" dirty="0" smtClean="0">
              <a:effectLst/>
              <a:latin typeface="Arial" panose="020B0604020202020204" pitchFamily="34" charset="0"/>
              <a:ea typeface="Calibri" panose="020F0502020204030204" pitchFamily="34" charset="0"/>
              <a:cs typeface="Arial" panose="020B0604020202020204" pitchFamily="34" charset="0"/>
            </a:endParaRPr>
          </a:p>
          <a:p>
            <a:pPr marL="0" indent="0" algn="just" fontAlgn="base">
              <a:lnSpc>
                <a:spcPct val="107000"/>
              </a:lnSpc>
              <a:spcAft>
                <a:spcPts val="0"/>
              </a:spcAft>
              <a:buNone/>
            </a:pPr>
            <a:r>
              <a:rPr lang="en-US" sz="1400" b="1" dirty="0" smtClean="0">
                <a:effectLst/>
                <a:latin typeface="Arial" panose="020B0604020202020204" pitchFamily="34" charset="0"/>
                <a:ea typeface="Times New Roman" panose="02020603050405020304" pitchFamily="18" charset="0"/>
                <a:cs typeface="Arial" panose="020B0604020202020204" pitchFamily="34" charset="0"/>
              </a:rPr>
              <a:t>Where the atomic masses of Cu, Fe and S are 63.5, 56 and 32 respectively.  </a:t>
            </a:r>
            <a:endParaRPr lang="ru-RU" sz="1400" b="1" dirty="0" smtClean="0">
              <a:effectLst/>
              <a:latin typeface="Arial" panose="020B0604020202020204" pitchFamily="34" charset="0"/>
              <a:ea typeface="Calibri" panose="020F0502020204030204" pitchFamily="34" charset="0"/>
              <a:cs typeface="Arial" panose="020B0604020202020204" pitchFamily="34" charset="0"/>
            </a:endParaRPr>
          </a:p>
          <a:p>
            <a:pPr indent="0" algn="just" fontAlgn="base">
              <a:lnSpc>
                <a:spcPct val="107000"/>
              </a:lnSpc>
              <a:spcAft>
                <a:spcPts val="0"/>
              </a:spcAft>
              <a:buNone/>
            </a:pPr>
            <a:r>
              <a:rPr lang="en-US" sz="1400" b="1" dirty="0" smtClean="0">
                <a:effectLst/>
                <a:latin typeface="Arial" panose="020B0604020202020204" pitchFamily="34" charset="0"/>
                <a:ea typeface="Times New Roman" panose="02020603050405020304" pitchFamily="18" charset="0"/>
                <a:cs typeface="Arial" panose="020B0604020202020204" pitchFamily="34" charset="0"/>
              </a:rPr>
              <a:t>The grade above which a given deposit is not economic to mine is known as the </a:t>
            </a:r>
            <a:r>
              <a:rPr lang="en-US" sz="1400" b="1" u="sng" dirty="0" smtClean="0">
                <a:effectLst/>
                <a:latin typeface="Arial" panose="020B0604020202020204" pitchFamily="34" charset="0"/>
                <a:ea typeface="Times New Roman" panose="02020603050405020304" pitchFamily="18" charset="0"/>
                <a:cs typeface="Arial" panose="020B0604020202020204" pitchFamily="34" charset="0"/>
              </a:rPr>
              <a:t>cut-off grade</a:t>
            </a:r>
            <a:r>
              <a:rPr lang="en-US" sz="1400" b="1" dirty="0" smtClean="0">
                <a:effectLst/>
                <a:latin typeface="Arial" panose="020B0604020202020204" pitchFamily="34" charset="0"/>
                <a:ea typeface="Times New Roman" panose="02020603050405020304" pitchFamily="18" charset="0"/>
                <a:cs typeface="Arial" panose="020B0604020202020204" pitchFamily="34" charset="0"/>
              </a:rPr>
              <a:t>. Ores well above this value are termed </a:t>
            </a:r>
            <a:r>
              <a:rPr lang="en-US" sz="1400" b="1" u="sng" dirty="0" smtClean="0">
                <a:effectLst/>
                <a:latin typeface="Arial" panose="020B0604020202020204" pitchFamily="34" charset="0"/>
                <a:ea typeface="Times New Roman" panose="02020603050405020304" pitchFamily="18" charset="0"/>
                <a:cs typeface="Arial" panose="020B0604020202020204" pitchFamily="34" charset="0"/>
              </a:rPr>
              <a:t>high-grade</a:t>
            </a:r>
            <a:r>
              <a:rPr lang="en-US" sz="1400" b="1" dirty="0" smtClean="0">
                <a:effectLst/>
                <a:latin typeface="Arial" panose="020B0604020202020204" pitchFamily="34" charset="0"/>
                <a:ea typeface="Times New Roman" panose="02020603050405020304" pitchFamily="18" charset="0"/>
                <a:cs typeface="Arial" panose="020B0604020202020204" pitchFamily="34" charset="0"/>
              </a:rPr>
              <a:t>; those close to this value are termed </a:t>
            </a:r>
            <a:r>
              <a:rPr lang="en-US" sz="1400" b="1" u="sng" dirty="0" smtClean="0">
                <a:effectLst/>
                <a:latin typeface="Arial" panose="020B0604020202020204" pitchFamily="34" charset="0"/>
                <a:ea typeface="Times New Roman" panose="02020603050405020304" pitchFamily="18" charset="0"/>
                <a:cs typeface="Arial" panose="020B0604020202020204" pitchFamily="34" charset="0"/>
              </a:rPr>
              <a:t>low-grade</a:t>
            </a:r>
            <a:r>
              <a:rPr lang="en-US" sz="1400" b="1" dirty="0" smtClean="0">
                <a:effectLst/>
                <a:latin typeface="Arial" panose="020B0604020202020204" pitchFamily="34" charset="0"/>
                <a:ea typeface="Times New Roman" panose="02020603050405020304" pitchFamily="18" charset="0"/>
                <a:cs typeface="Arial" panose="020B0604020202020204" pitchFamily="34" charset="0"/>
              </a:rPr>
              <a:t>.  </a:t>
            </a:r>
            <a:endParaRPr lang="ru-RU" sz="1400" b="1" dirty="0" smtClean="0">
              <a:effectLst/>
              <a:latin typeface="Arial" panose="020B0604020202020204" pitchFamily="34" charset="0"/>
              <a:ea typeface="Calibri" panose="020F0502020204030204" pitchFamily="34" charset="0"/>
              <a:cs typeface="Arial" panose="020B0604020202020204" pitchFamily="34" charset="0"/>
            </a:endParaRPr>
          </a:p>
          <a:p>
            <a:pPr indent="0" algn="just" fontAlgn="base">
              <a:lnSpc>
                <a:spcPct val="107000"/>
              </a:lnSpc>
              <a:spcAft>
                <a:spcPts val="0"/>
              </a:spcAft>
              <a:buNone/>
            </a:pPr>
            <a:r>
              <a:rPr lang="en-US" sz="1400" b="1" dirty="0" smtClean="0">
                <a:effectLst/>
                <a:latin typeface="Arial" panose="020B0604020202020204" pitchFamily="34" charset="0"/>
                <a:ea typeface="Times New Roman" panose="02020603050405020304" pitchFamily="18" charset="0"/>
                <a:cs typeface="Arial" panose="020B0604020202020204" pitchFamily="34" charset="0"/>
              </a:rPr>
              <a:t>The multiplication factor needed to reach the cut-off grade from the average crustal abundance is known as the concentration factor. As shown below, this can vary greatly from metal to metal. In general, the greater the concentration factor, the more expensive the metal.</a:t>
            </a:r>
            <a:endParaRPr lang="ru-RU" sz="1400" b="1" dirty="0" smtClean="0">
              <a:effectLst/>
              <a:latin typeface="Arial" panose="020B0604020202020204" pitchFamily="34" charset="0"/>
              <a:ea typeface="Calibri" panose="020F0502020204030204" pitchFamily="34" charset="0"/>
              <a:cs typeface="Arial" panose="020B0604020202020204" pitchFamily="34" charset="0"/>
            </a:endParaRPr>
          </a:p>
          <a:p>
            <a:pPr indent="0" algn="just" fontAlgn="base">
              <a:lnSpc>
                <a:spcPct val="107000"/>
              </a:lnSpc>
              <a:spcAft>
                <a:spcPts val="0"/>
              </a:spcAft>
              <a:buNone/>
            </a:pPr>
            <a:endParaRPr lang="ru-RU" sz="1400" dirty="0" smtClean="0">
              <a:effectLst/>
              <a:latin typeface="Arial" panose="020B0604020202020204" pitchFamily="34" charset="0"/>
              <a:ea typeface="Calibri" panose="020F0502020204030204" pitchFamily="34" charset="0"/>
              <a:cs typeface="Arial" panose="020B0604020202020204" pitchFamily="34" charset="0"/>
            </a:endParaRPr>
          </a:p>
          <a:p>
            <a:endParaRPr lang="ru-RU"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1659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Объект 5"/>
          <p:cNvGraphicFramePr>
            <a:graphicFrameLocks noGrp="1"/>
          </p:cNvGraphicFramePr>
          <p:nvPr>
            <p:ph idx="1"/>
            <p:extLst>
              <p:ext uri="{D42A27DB-BD31-4B8C-83A1-F6EECF244321}">
                <p14:modId xmlns:p14="http://schemas.microsoft.com/office/powerpoint/2010/main" val="763663383"/>
              </p:ext>
            </p:extLst>
          </p:nvPr>
        </p:nvGraphicFramePr>
        <p:xfrm>
          <a:off x="1161532" y="2627870"/>
          <a:ext cx="10247872" cy="2172415"/>
        </p:xfrm>
        <a:graphic>
          <a:graphicData uri="http://schemas.openxmlformats.org/drawingml/2006/table">
            <a:tbl>
              <a:tblPr firstRow="1" firstCol="1" bandRow="1"/>
              <a:tblGrid>
                <a:gridCol w="2561968"/>
                <a:gridCol w="2561968"/>
                <a:gridCol w="2561968"/>
                <a:gridCol w="2561968"/>
              </a:tblGrid>
              <a:tr h="310345">
                <a:tc>
                  <a:txBody>
                    <a:bodyPr/>
                    <a:lstStyle/>
                    <a:p>
                      <a:pPr fontAlgn="base">
                        <a:lnSpc>
                          <a:spcPct val="107000"/>
                        </a:lnSpc>
                        <a:spcAft>
                          <a:spcPts val="0"/>
                        </a:spcAft>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DFFF"/>
                    </a:solidFill>
                  </a:tcPr>
                </a:tc>
                <a:tc>
                  <a:txBody>
                    <a:bodyPr/>
                    <a:lstStyle/>
                    <a:p>
                      <a:pPr algn="just" fontAlgn="base">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Ave. crust </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DFFF"/>
                    </a:solidFill>
                  </a:tcPr>
                </a:tc>
                <a:tc>
                  <a:txBody>
                    <a:bodyPr/>
                    <a:lstStyle/>
                    <a:p>
                      <a:pPr algn="just" fontAlgn="base">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Ave. cut-off (%) </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DFFF"/>
                    </a:solidFill>
                  </a:tcPr>
                </a:tc>
                <a:tc>
                  <a:txBody>
                    <a:bodyPr/>
                    <a:lstStyle/>
                    <a:p>
                      <a:pPr algn="just" fontAlgn="base">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1400" dirty="0" err="1">
                          <a:effectLst/>
                          <a:latin typeface="Times New Roman" panose="02020603050405020304" pitchFamily="18" charset="0"/>
                          <a:ea typeface="Times New Roman" panose="02020603050405020304" pitchFamily="18" charset="0"/>
                          <a:cs typeface="Times New Roman" panose="02020603050405020304" pitchFamily="18" charset="0"/>
                        </a:rPr>
                        <a:t>Conc</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ea typeface="Times New Roman" panose="02020603050405020304" pitchFamily="18" charset="0"/>
                          <a:cs typeface="Times New Roman" panose="02020603050405020304" pitchFamily="18" charset="0"/>
                        </a:rPr>
                        <a:t>factor</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DFFF"/>
                    </a:solidFill>
                  </a:tcPr>
                </a:tc>
              </a:tr>
              <a:tr h="310345">
                <a:tc>
                  <a:txBody>
                    <a:bodyPr/>
                    <a:lstStyle/>
                    <a:p>
                      <a:pPr algn="just" fontAlgn="base">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Aluminium (AI)  </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FCA"/>
                    </a:solidFill>
                  </a:tcPr>
                </a:tc>
                <a:tc>
                  <a:txBody>
                    <a:bodyPr/>
                    <a:lstStyle/>
                    <a:p>
                      <a:pPr algn="just" fontAlgn="base">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8 </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FCA"/>
                    </a:solidFill>
                  </a:tcPr>
                </a:tc>
                <a:tc>
                  <a:txBody>
                    <a:bodyPr/>
                    <a:lstStyle/>
                    <a:p>
                      <a:pPr algn="just" fontAlgn="base">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30 </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FCA"/>
                    </a:solidFill>
                  </a:tcPr>
                </a:tc>
                <a:tc>
                  <a:txBody>
                    <a:bodyPr/>
                    <a:lstStyle/>
                    <a:p>
                      <a:pPr algn="just" fontAlgn="base">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3.75 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FCA"/>
                    </a:solidFill>
                  </a:tcPr>
                </a:tc>
              </a:tr>
              <a:tr h="310345">
                <a:tc>
                  <a:txBody>
                    <a:bodyPr/>
                    <a:lstStyle/>
                    <a:p>
                      <a:pPr algn="just" fontAlgn="base">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Iron (Fe)  </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FCA"/>
                    </a:solidFill>
                  </a:tcPr>
                </a:tc>
                <a:tc>
                  <a:txBody>
                    <a:bodyPr/>
                    <a:lstStyle/>
                    <a:p>
                      <a:pPr algn="just" fontAlgn="base">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5 </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FCA"/>
                    </a:solidFill>
                  </a:tcPr>
                </a:tc>
                <a:tc>
                  <a:txBody>
                    <a:bodyPr/>
                    <a:lstStyle/>
                    <a:p>
                      <a:pPr algn="just" fontAlgn="base">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25 </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FCA"/>
                    </a:solidFill>
                  </a:tcPr>
                </a:tc>
                <a:tc>
                  <a:txBody>
                    <a:bodyPr/>
                    <a:lstStyle/>
                    <a:p>
                      <a:pPr algn="just" fontAlgn="base">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5 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FCA"/>
                    </a:solidFill>
                  </a:tcPr>
                </a:tc>
              </a:tr>
              <a:tr h="310345">
                <a:tc>
                  <a:txBody>
                    <a:bodyPr/>
                    <a:lstStyle/>
                    <a:p>
                      <a:pPr algn="just" fontAlgn="base">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Copper (Cu) </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FCA"/>
                    </a:solidFill>
                  </a:tcPr>
                </a:tc>
                <a:tc>
                  <a:txBody>
                    <a:bodyPr/>
                    <a:lstStyle/>
                    <a:p>
                      <a:pPr algn="just" fontAlgn="base">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0.005 </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FCA"/>
                    </a:solidFill>
                  </a:tcPr>
                </a:tc>
                <a:tc>
                  <a:txBody>
                    <a:bodyPr/>
                    <a:lstStyle/>
                    <a:p>
                      <a:pPr algn="just" fontAlgn="base">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0.5 </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FCA"/>
                    </a:solidFill>
                  </a:tcPr>
                </a:tc>
                <a:tc>
                  <a:txBody>
                    <a:bodyPr/>
                    <a:lstStyle/>
                    <a:p>
                      <a:pPr algn="just" fontAlgn="base">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100 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FCA"/>
                    </a:solidFill>
                  </a:tcPr>
                </a:tc>
              </a:tr>
              <a:tr h="310345">
                <a:tc>
                  <a:txBody>
                    <a:bodyPr/>
                    <a:lstStyle/>
                    <a:p>
                      <a:pPr algn="just" fontAlgn="base">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Tin (Sn)  </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FCA"/>
                    </a:solidFill>
                  </a:tcPr>
                </a:tc>
                <a:tc>
                  <a:txBody>
                    <a:bodyPr/>
                    <a:lstStyle/>
                    <a:p>
                      <a:pPr algn="just" fontAlgn="base">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0.0002 </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FCA"/>
                    </a:solidFill>
                  </a:tcPr>
                </a:tc>
                <a:tc>
                  <a:txBody>
                    <a:bodyPr/>
                    <a:lstStyle/>
                    <a:p>
                      <a:pPr algn="just" fontAlgn="base">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0.2 </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FCA"/>
                    </a:solidFill>
                  </a:tcPr>
                </a:tc>
                <a:tc>
                  <a:txBody>
                    <a:bodyPr/>
                    <a:lstStyle/>
                    <a:p>
                      <a:pPr algn="just" fontAlgn="base">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1000 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FCA"/>
                    </a:solidFill>
                  </a:tcPr>
                </a:tc>
              </a:tr>
              <a:tr h="310345">
                <a:tc>
                  <a:txBody>
                    <a:bodyPr/>
                    <a:lstStyle/>
                    <a:p>
                      <a:pPr algn="just" fontAlgn="base">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Gold (Au)  </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FCA"/>
                    </a:solidFill>
                  </a:tcPr>
                </a:tc>
                <a:tc>
                  <a:txBody>
                    <a:bodyPr/>
                    <a:lstStyle/>
                    <a:p>
                      <a:pPr algn="just" fontAlgn="base">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0.0000004 </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FCA"/>
                    </a:solidFill>
                  </a:tcPr>
                </a:tc>
                <a:tc>
                  <a:txBody>
                    <a:bodyPr/>
                    <a:lstStyle/>
                    <a:p>
                      <a:pPr algn="just" fontAlgn="base">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0.0008 </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FCA"/>
                    </a:solidFill>
                  </a:tcPr>
                </a:tc>
                <a:tc>
                  <a:txBody>
                    <a:bodyPr/>
                    <a:lstStyle/>
                    <a:p>
                      <a:pPr algn="just" fontAlgn="base">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500 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FCA"/>
                    </a:solidFill>
                  </a:tcPr>
                </a:tc>
              </a:tr>
              <a:tr h="310345">
                <a:tc>
                  <a:txBody>
                    <a:bodyPr/>
                    <a:lstStyle/>
                    <a:p>
                      <a:pPr algn="just" fontAlgn="base">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Mercury (Hg)  </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FCA"/>
                    </a:solidFill>
                  </a:tcPr>
                </a:tc>
                <a:tc>
                  <a:txBody>
                    <a:bodyPr/>
                    <a:lstStyle/>
                    <a:p>
                      <a:pPr algn="just" fontAlgn="base">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0.000008 </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FCA"/>
                    </a:solidFill>
                  </a:tcPr>
                </a:tc>
                <a:tc>
                  <a:txBody>
                    <a:bodyPr/>
                    <a:lstStyle/>
                    <a:p>
                      <a:pPr algn="just" fontAlgn="base">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0.2 </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FCA"/>
                    </a:solidFill>
                  </a:tcPr>
                </a:tc>
                <a:tc>
                  <a:txBody>
                    <a:bodyPr/>
                    <a:lstStyle/>
                    <a:p>
                      <a:pPr algn="just" fontAlgn="base">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25000 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FCA"/>
                    </a:solidFill>
                  </a:tcPr>
                </a:tc>
              </a:tr>
            </a:tbl>
          </a:graphicData>
        </a:graphic>
      </p:graphicFrame>
      <p:sp>
        <p:nvSpPr>
          <p:cNvPr id="7" name="Rectangle 2"/>
          <p:cNvSpPr>
            <a:spLocks noChangeArrowheads="1"/>
          </p:cNvSpPr>
          <p:nvPr/>
        </p:nvSpPr>
        <p:spPr bwMode="auto">
          <a:xfrm>
            <a:off x="928155" y="972302"/>
            <a:ext cx="10590402"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47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47675" algn="just" defTabSz="914400" rtl="0" eaLnBrk="0" fontAlgn="base" latinLnBrk="0" hangingPunct="0">
              <a:lnSpc>
                <a:spcPct val="100000"/>
              </a:lnSpc>
              <a:spcBef>
                <a:spcPct val="0"/>
              </a:spcBef>
              <a:spcAft>
                <a:spcPct val="0"/>
              </a:spcAft>
              <a:buClrTx/>
              <a:buSzTx/>
              <a:buFontTx/>
              <a:buNone/>
              <a:tabLst/>
            </a:pPr>
            <a:r>
              <a:rPr kumimoji="0" lang="en-US" altLang="ru-RU"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The </a:t>
            </a:r>
            <a:r>
              <a:rPr kumimoji="0" lang="en-US" altLang="ru-RU" sz="2000" b="0" i="0" u="sng"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multiplication factor </a:t>
            </a:r>
            <a:r>
              <a:rPr kumimoji="0" lang="en-US" altLang="ru-RU"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needed to reach the cut-off grade from the average crustal abundance is known as the </a:t>
            </a:r>
            <a:r>
              <a:rPr kumimoji="0" lang="en-US" altLang="ru-RU" sz="2000" b="0" i="0" u="sng"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concentration factor</a:t>
            </a:r>
            <a:r>
              <a:rPr kumimoji="0" lang="en-US" altLang="ru-RU"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As shown below, this can vary greatly from metal to metal. In general, the greater the concentration factor, the more expensive the metal.</a:t>
            </a:r>
            <a:r>
              <a:rPr kumimoji="0" lang="ru-RU" altLang="ru-RU"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endParaRPr kumimoji="0" lang="ru-RU" altLang="ru-RU" sz="20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16904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u="sng" dirty="0" smtClean="0">
                <a:solidFill>
                  <a:srgbClr val="4472C4"/>
                </a:solidFill>
                <a:effectLst/>
                <a:latin typeface="Times New Roman" panose="02020603050405020304" pitchFamily="18" charset="0"/>
                <a:ea typeface="Calibri" panose="020F0502020204030204" pitchFamily="34" charset="0"/>
                <a:cs typeface="Times New Roman" panose="02020603050405020304" pitchFamily="18" charset="0"/>
              </a:rPr>
              <a:t>Exercises</a:t>
            </a:r>
            <a:r>
              <a:rPr lang="ru-RU" sz="4000" dirty="0" smtClean="0">
                <a:effectLst/>
                <a:latin typeface="Times New Roman" panose="02020603050405020304" pitchFamily="18" charset="0"/>
                <a:ea typeface="Calibri" panose="020F0502020204030204" pitchFamily="34" charset="0"/>
                <a:cs typeface="Times New Roman" panose="02020603050405020304" pitchFamily="18" charset="0"/>
              </a:rPr>
              <a:t/>
            </a:r>
            <a:br>
              <a:rPr lang="ru-RU" sz="4000" dirty="0" smtClean="0">
                <a:effectLst/>
                <a:latin typeface="Times New Roman" panose="02020603050405020304" pitchFamily="18" charset="0"/>
                <a:ea typeface="Calibri" panose="020F0502020204030204" pitchFamily="34" charset="0"/>
                <a:cs typeface="Times New Roman" panose="02020603050405020304" pitchFamily="18" charset="0"/>
              </a:rPr>
            </a:br>
            <a:endParaRPr lang="ru-RU" dirty="0"/>
          </a:p>
        </p:txBody>
      </p:sp>
      <p:sp>
        <p:nvSpPr>
          <p:cNvPr id="3" name="Объект 2"/>
          <p:cNvSpPr>
            <a:spLocks noGrp="1"/>
          </p:cNvSpPr>
          <p:nvPr>
            <p:ph idx="1"/>
          </p:nvPr>
        </p:nvSpPr>
        <p:spPr>
          <a:xfrm>
            <a:off x="838200" y="1825625"/>
            <a:ext cx="10515600" cy="4351338"/>
          </a:xfrm>
        </p:spPr>
        <p:txBody>
          <a:bodyPr>
            <a:normAutofit lnSpcReduction="10000"/>
          </a:bodyPr>
          <a:lstStyle/>
          <a:p>
            <a:pPr lvl="0" fontAlgn="base"/>
            <a:r>
              <a:rPr lang="en-US" dirty="0" smtClean="0">
                <a:latin typeface="Arial" panose="020B0604020202020204" pitchFamily="34" charset="0"/>
                <a:cs typeface="Arial" panose="020B0604020202020204" pitchFamily="34" charset="0"/>
              </a:rPr>
              <a:t>Calculate </a:t>
            </a:r>
            <a:r>
              <a:rPr lang="en-US" dirty="0">
                <a:latin typeface="Arial" panose="020B0604020202020204" pitchFamily="34" charset="0"/>
                <a:cs typeface="Arial" panose="020B0604020202020204" pitchFamily="34" charset="0"/>
              </a:rPr>
              <a:t>the Grade of </a:t>
            </a:r>
            <a:r>
              <a:rPr lang="en-US" u="sng" dirty="0">
                <a:latin typeface="Arial" panose="020B0604020202020204" pitchFamily="34" charset="0"/>
                <a:cs typeface="Arial" panose="020B0604020202020204" pitchFamily="34" charset="0"/>
              </a:rPr>
              <a:t>copper-bearing ore</a:t>
            </a:r>
            <a:r>
              <a:rPr lang="en-US" dirty="0">
                <a:latin typeface="Arial" panose="020B0604020202020204" pitchFamily="34" charset="0"/>
                <a:cs typeface="Arial" panose="020B0604020202020204" pitchFamily="34" charset="0"/>
              </a:rPr>
              <a:t>, if ore deposit contains 3.2 % of chalcopyrite (CuFeS</a:t>
            </a:r>
            <a:r>
              <a:rPr lang="en-US" baseline="-25000" dirty="0">
                <a:latin typeface="Arial" panose="020B0604020202020204" pitchFamily="34" charset="0"/>
                <a:cs typeface="Arial" panose="020B0604020202020204" pitchFamily="34" charset="0"/>
              </a:rPr>
              <a:t>2</a:t>
            </a:r>
            <a:r>
              <a:rPr lang="en-US" dirty="0">
                <a:latin typeface="Arial" panose="020B0604020202020204" pitchFamily="34" charset="0"/>
                <a:cs typeface="Arial" panose="020B0604020202020204" pitchFamily="34" charset="0"/>
              </a:rPr>
              <a:t>) </a:t>
            </a:r>
            <a:endParaRPr lang="ru-RU" dirty="0">
              <a:latin typeface="Arial" panose="020B0604020202020204" pitchFamily="34" charset="0"/>
              <a:cs typeface="Arial" panose="020B0604020202020204" pitchFamily="34" charset="0"/>
            </a:endParaRPr>
          </a:p>
          <a:p>
            <a:pPr lvl="0" fontAlgn="base"/>
            <a:r>
              <a:rPr lang="en-US" dirty="0">
                <a:latin typeface="Arial" panose="020B0604020202020204" pitchFamily="34" charset="0"/>
                <a:cs typeface="Arial" panose="020B0604020202020204" pitchFamily="34" charset="0"/>
              </a:rPr>
              <a:t>Calculate the Grade of </a:t>
            </a:r>
            <a:r>
              <a:rPr lang="en-US" u="sng" dirty="0">
                <a:latin typeface="Arial" panose="020B0604020202020204" pitchFamily="34" charset="0"/>
                <a:cs typeface="Arial" panose="020B0604020202020204" pitchFamily="34" charset="0"/>
              </a:rPr>
              <a:t>lead-bearing ore</a:t>
            </a:r>
            <a:r>
              <a:rPr lang="en-US" dirty="0">
                <a:latin typeface="Arial" panose="020B0604020202020204" pitchFamily="34" charset="0"/>
                <a:cs typeface="Arial" panose="020B0604020202020204" pitchFamily="34" charset="0"/>
              </a:rPr>
              <a:t>, if ore deposit contains 2.3 % of galena.</a:t>
            </a:r>
            <a:endParaRPr lang="ru-RU" dirty="0">
              <a:latin typeface="Arial" panose="020B0604020202020204" pitchFamily="34" charset="0"/>
              <a:cs typeface="Arial" panose="020B0604020202020204" pitchFamily="34" charset="0"/>
            </a:endParaRPr>
          </a:p>
          <a:p>
            <a:pPr lvl="0"/>
            <a:r>
              <a:rPr lang="en-US" dirty="0">
                <a:latin typeface="Arial" panose="020B0604020202020204" pitchFamily="34" charset="0"/>
                <a:cs typeface="Arial" panose="020B0604020202020204" pitchFamily="34" charset="0"/>
              </a:rPr>
              <a:t>Calculate the Grade of iron- bearing ore, if ore deposit contains 3.1 % of Fe</a:t>
            </a:r>
            <a:r>
              <a:rPr lang="en-US" baseline="-25000" dirty="0">
                <a:latin typeface="Arial" panose="020B0604020202020204" pitchFamily="34" charset="0"/>
                <a:cs typeface="Arial" panose="020B0604020202020204" pitchFamily="34" charset="0"/>
              </a:rPr>
              <a:t>2</a:t>
            </a:r>
            <a:r>
              <a:rPr lang="en-US" dirty="0">
                <a:latin typeface="Arial" panose="020B0604020202020204" pitchFamily="34" charset="0"/>
                <a:cs typeface="Arial" panose="020B0604020202020204" pitchFamily="34" charset="0"/>
              </a:rPr>
              <a:t>0</a:t>
            </a:r>
            <a:r>
              <a:rPr lang="en-US" baseline="-25000" dirty="0">
                <a:latin typeface="Arial" panose="020B0604020202020204" pitchFamily="34" charset="0"/>
                <a:cs typeface="Arial" panose="020B0604020202020204" pitchFamily="34" charset="0"/>
              </a:rPr>
              <a:t>3</a:t>
            </a:r>
            <a:r>
              <a:rPr lang="en-US" dirty="0">
                <a:latin typeface="Arial" panose="020B0604020202020204" pitchFamily="34" charset="0"/>
                <a:cs typeface="Arial" panose="020B0604020202020204" pitchFamily="34" charset="0"/>
              </a:rPr>
              <a:t>.</a:t>
            </a:r>
            <a:endParaRPr lang="ru-RU" dirty="0">
              <a:latin typeface="Arial" panose="020B0604020202020204" pitchFamily="34" charset="0"/>
              <a:cs typeface="Arial" panose="020B0604020202020204" pitchFamily="34" charset="0"/>
            </a:endParaRPr>
          </a:p>
          <a:p>
            <a:pPr lvl="0"/>
            <a:r>
              <a:rPr lang="en-US" dirty="0">
                <a:latin typeface="Arial" panose="020B0604020202020204" pitchFamily="34" charset="0"/>
                <a:cs typeface="Arial" panose="020B0604020202020204" pitchFamily="34" charset="0"/>
              </a:rPr>
              <a:t>Calculate the Grade of iron- bearing ore, if ore deposit contains 4.6 % of Fe</a:t>
            </a:r>
            <a:r>
              <a:rPr lang="en-US" baseline="-25000" dirty="0">
                <a:latin typeface="Arial" panose="020B0604020202020204" pitchFamily="34" charset="0"/>
                <a:cs typeface="Arial" panose="020B0604020202020204" pitchFamily="34" charset="0"/>
              </a:rPr>
              <a:t>3</a:t>
            </a:r>
            <a:r>
              <a:rPr lang="en-US" dirty="0">
                <a:latin typeface="Arial" panose="020B0604020202020204" pitchFamily="34" charset="0"/>
                <a:cs typeface="Arial" panose="020B0604020202020204" pitchFamily="34" charset="0"/>
              </a:rPr>
              <a:t>0</a:t>
            </a:r>
            <a:r>
              <a:rPr lang="en-US" baseline="-25000" dirty="0">
                <a:latin typeface="Arial" panose="020B0604020202020204" pitchFamily="34" charset="0"/>
                <a:cs typeface="Arial" panose="020B0604020202020204" pitchFamily="34" charset="0"/>
              </a:rPr>
              <a:t>4</a:t>
            </a:r>
            <a:r>
              <a:rPr lang="en-US" dirty="0">
                <a:latin typeface="Arial" panose="020B0604020202020204" pitchFamily="34" charset="0"/>
                <a:cs typeface="Arial" panose="020B0604020202020204" pitchFamily="34" charset="0"/>
              </a:rPr>
              <a:t>.</a:t>
            </a:r>
            <a:endParaRPr lang="ru-RU" dirty="0">
              <a:latin typeface="Arial" panose="020B0604020202020204" pitchFamily="34" charset="0"/>
              <a:cs typeface="Arial" panose="020B0604020202020204" pitchFamily="34" charset="0"/>
            </a:endParaRPr>
          </a:p>
          <a:p>
            <a:pPr lvl="0" fontAlgn="base"/>
            <a:r>
              <a:rPr lang="en-US" dirty="0">
                <a:latin typeface="Arial" panose="020B0604020202020204" pitchFamily="34" charset="0"/>
                <a:cs typeface="Arial" panose="020B0604020202020204" pitchFamily="34" charset="0"/>
              </a:rPr>
              <a:t>Calculate the Grade of </a:t>
            </a:r>
            <a:r>
              <a:rPr lang="en-US" dirty="0" err="1">
                <a:latin typeface="Arial" panose="020B0604020202020204" pitchFamily="34" charset="0"/>
                <a:cs typeface="Arial" panose="020B0604020202020204" pitchFamily="34" charset="0"/>
              </a:rPr>
              <a:t>zink</a:t>
            </a:r>
            <a:r>
              <a:rPr lang="en-US" dirty="0">
                <a:latin typeface="Arial" panose="020B0604020202020204" pitchFamily="34" charset="0"/>
                <a:cs typeface="Arial" panose="020B0604020202020204" pitchFamily="34" charset="0"/>
              </a:rPr>
              <a:t>-bearing ore, if ore deposit contains 5.1 % of sphalerite. </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09284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44378" y="1230098"/>
            <a:ext cx="10515600" cy="1325563"/>
          </a:xfrm>
        </p:spPr>
        <p:txBody>
          <a:bodyPr>
            <a:normAutofit/>
          </a:bodyPr>
          <a:lstStyle/>
          <a:p>
            <a:r>
              <a:rPr kumimoji="0" lang="en-US" altLang="ru-RU" sz="2000" b="0" i="0" u="none" strike="noStrike" cap="none" normalizeH="0" baseline="0" dirty="0" smtClean="0">
                <a:ln>
                  <a:noFill/>
                </a:ln>
                <a:solidFill>
                  <a:srgbClr val="3A3A3A"/>
                </a:solidFill>
                <a:effectLst/>
                <a:latin typeface="Arial" panose="020B0604020202020204" pitchFamily="34" charset="0"/>
                <a:ea typeface="Times New Roman" panose="02020603050405020304" pitchFamily="18" charset="0"/>
                <a:cs typeface="Arial" panose="020B0604020202020204" pitchFamily="34" charset="0"/>
              </a:rPr>
              <a:t>The required data for calculating the </a:t>
            </a:r>
            <a:r>
              <a:rPr kumimoji="0" lang="en-US" altLang="ru-RU" sz="2000" b="1" i="0" u="sng" strike="noStrike" cap="none" normalizeH="0" baseline="0" dirty="0" smtClean="0">
                <a:ln>
                  <a:noFill/>
                </a:ln>
                <a:solidFill>
                  <a:srgbClr val="C00000"/>
                </a:solidFill>
                <a:effectLst/>
                <a:latin typeface="Arial" panose="020B0604020202020204" pitchFamily="34" charset="0"/>
                <a:ea typeface="Times New Roman" panose="02020603050405020304" pitchFamily="18" charset="0"/>
                <a:cs typeface="Arial" panose="020B0604020202020204" pitchFamily="34" charset="0"/>
              </a:rPr>
              <a:t>potential mineral deposit value </a:t>
            </a:r>
            <a:r>
              <a:rPr kumimoji="0" lang="en-US" altLang="ru-RU" sz="2000" b="0" i="0" u="none" strike="noStrike" cap="none" normalizeH="0" baseline="0" dirty="0" smtClean="0">
                <a:ln>
                  <a:noFill/>
                </a:ln>
                <a:solidFill>
                  <a:srgbClr val="3A3A3A"/>
                </a:solidFill>
                <a:effectLst/>
                <a:latin typeface="Arial" panose="020B0604020202020204" pitchFamily="34" charset="0"/>
                <a:ea typeface="Times New Roman" panose="02020603050405020304" pitchFamily="18" charset="0"/>
                <a:cs typeface="Arial" panose="020B0604020202020204" pitchFamily="34" charset="0"/>
              </a:rPr>
              <a:t>is explained in the table below.</a:t>
            </a:r>
            <a:r>
              <a:rPr kumimoji="0" lang="ru-RU" altLang="ru-RU" sz="2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a:r>
            <a:br>
              <a:rPr kumimoji="0" lang="ru-RU" altLang="ru-RU" sz="2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br>
            <a:endParaRPr lang="ru-RU" sz="2000" dirty="0">
              <a:latin typeface="Arial" panose="020B0604020202020204" pitchFamily="34" charset="0"/>
              <a:cs typeface="Arial" panose="020B0604020202020204" pitchFamily="34"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475617652"/>
              </p:ext>
            </p:extLst>
          </p:nvPr>
        </p:nvGraphicFramePr>
        <p:xfrm>
          <a:off x="838200" y="2561968"/>
          <a:ext cx="10515600" cy="2719359"/>
        </p:xfrm>
        <a:graphic>
          <a:graphicData uri="http://schemas.openxmlformats.org/drawingml/2006/table">
            <a:tbl>
              <a:tblPr firstRow="1" firstCol="1" bandRow="1"/>
              <a:tblGrid>
                <a:gridCol w="2708819"/>
                <a:gridCol w="4631070"/>
                <a:gridCol w="3175711"/>
              </a:tblGrid>
              <a:tr h="387575">
                <a:tc>
                  <a:txBody>
                    <a:bodyPr/>
                    <a:lstStyle/>
                    <a:p>
                      <a:pPr>
                        <a:lnSpc>
                          <a:spcPct val="107000"/>
                        </a:lnSpc>
                        <a:spcAft>
                          <a:spcPts val="0"/>
                        </a:spcAft>
                      </a:pPr>
                      <a:r>
                        <a:rPr lang="ru-RU" sz="1400" b="1" dirty="0" err="1">
                          <a:effectLst/>
                          <a:latin typeface="Times New Roman" panose="02020603050405020304" pitchFamily="18" charset="0"/>
                          <a:ea typeface="Times New Roman" panose="02020603050405020304" pitchFamily="18" charset="0"/>
                          <a:cs typeface="Times New Roman" panose="02020603050405020304" pitchFamily="18" charset="0"/>
                        </a:rPr>
                        <a:t>Required</a:t>
                      </a: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b="1" dirty="0" err="1">
                          <a:effectLst/>
                          <a:latin typeface="Times New Roman" panose="02020603050405020304" pitchFamily="18" charset="0"/>
                          <a:ea typeface="Times New Roman" panose="02020603050405020304" pitchFamily="18" charset="0"/>
                          <a:cs typeface="Times New Roman" panose="02020603050405020304" pitchFamily="18" charset="0"/>
                        </a:rPr>
                        <a:t>Data</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4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Description</a:t>
                      </a:r>
                      <a:r>
                        <a:rPr lang="en-US" sz="1400"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400" b="1">
                          <a:effectLst/>
                          <a:latin typeface="Times New Roman" panose="02020603050405020304" pitchFamily="18" charset="0"/>
                          <a:ea typeface="Times New Roman" panose="02020603050405020304" pitchFamily="18" charset="0"/>
                          <a:cs typeface="Times New Roman" panose="02020603050405020304" pitchFamily="18" charset="0"/>
                        </a:rPr>
                        <a:t>Example</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07000"/>
                        </a:lnSpc>
                        <a:spcAft>
                          <a:spcPts val="0"/>
                        </a:spcAft>
                      </a:pPr>
                      <a:r>
                        <a:rPr lang="ru-RU" sz="1400" b="1">
                          <a:effectLst/>
                          <a:latin typeface="Times New Roman" panose="02020603050405020304" pitchFamily="18" charset="0"/>
                          <a:ea typeface="Times New Roman" panose="02020603050405020304" pitchFamily="18" charset="0"/>
                          <a:cs typeface="Times New Roman" panose="02020603050405020304" pitchFamily="18" charset="0"/>
                        </a:rPr>
                        <a:t>Average Grade</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sz="1100" u="sng">
                          <a:solidFill>
                            <a:srgbClr val="1F3864"/>
                          </a:solidFill>
                          <a:effectLst/>
                          <a:latin typeface="Calibri" panose="020F0502020204030204" pitchFamily="34" charset="0"/>
                          <a:ea typeface="Calibri" panose="020F0502020204030204" pitchFamily="34" charset="0"/>
                          <a:cs typeface="Times New Roman" panose="02020603050405020304" pitchFamily="18" charset="0"/>
                        </a:rPr>
                        <a:t>Среднее содержание</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The concentration of a mineral in the ore body (i.e. % or g/t)</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sz="1000">
                          <a:solidFill>
                            <a:srgbClr val="1F3864"/>
                          </a:solidFill>
                          <a:effectLst/>
                          <a:latin typeface="Times New Roman" panose="02020603050405020304" pitchFamily="18" charset="0"/>
                          <a:ea typeface="Times New Roman" panose="02020603050405020304" pitchFamily="18" charset="0"/>
                          <a:cs typeface="Times New Roman" panose="02020603050405020304" pitchFamily="18" charset="0"/>
                        </a:rPr>
                        <a:t>Концентрация минерала в рудном теле</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2% copper and 1.5 gram per tonne gold</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07000"/>
                        </a:lnSpc>
                        <a:spcAft>
                          <a:spcPts val="0"/>
                        </a:spcAft>
                      </a:pPr>
                      <a:r>
                        <a:rPr lang="ru-RU" sz="1400" b="1">
                          <a:effectLst/>
                          <a:latin typeface="Times New Roman" panose="02020603050405020304" pitchFamily="18" charset="0"/>
                          <a:ea typeface="Times New Roman" panose="02020603050405020304" pitchFamily="18" charset="0"/>
                          <a:cs typeface="Times New Roman" panose="02020603050405020304" pitchFamily="18" charset="0"/>
                        </a:rPr>
                        <a:t>Strike Length</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sz="1100" u="none" strike="noStrike">
                          <a:solidFill>
                            <a:srgbClr val="1F3864"/>
                          </a:solidFill>
                          <a:effectLst/>
                          <a:latin typeface="Times New Roman" panose="02020603050405020304" pitchFamily="18" charset="0"/>
                          <a:ea typeface="Calibri" panose="020F0502020204030204" pitchFamily="34" charset="0"/>
                          <a:cs typeface="Times New Roman" panose="02020603050405020304" pitchFamily="18" charset="0"/>
                          <a:hlinkClick r:id="rId2"/>
                        </a:rPr>
                        <a:t>длина по простиранию</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The length in which the mineralization is found in the ore body (horizontally)</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sz="1000">
                          <a:solidFill>
                            <a:srgbClr val="1F3864"/>
                          </a:solidFill>
                          <a:effectLst/>
                          <a:latin typeface="Times New Roman" panose="02020603050405020304" pitchFamily="18" charset="0"/>
                          <a:ea typeface="Times New Roman" panose="02020603050405020304" pitchFamily="18" charset="0"/>
                          <a:cs typeface="Times New Roman" panose="02020603050405020304" pitchFamily="18" charset="0"/>
                        </a:rPr>
                        <a:t>Длина, на которой минерализация находится в рудном теле (по горизонтали)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500 meters</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07000"/>
                        </a:lnSpc>
                        <a:spcAft>
                          <a:spcPts val="0"/>
                        </a:spcAft>
                      </a:pPr>
                      <a:r>
                        <a:rPr lang="ru-RU" sz="1400" b="1">
                          <a:effectLst/>
                          <a:latin typeface="Times New Roman" panose="02020603050405020304" pitchFamily="18" charset="0"/>
                          <a:ea typeface="Times New Roman" panose="02020603050405020304" pitchFamily="18" charset="0"/>
                          <a:cs typeface="Times New Roman" panose="02020603050405020304" pitchFamily="18" charset="0"/>
                        </a:rPr>
                        <a:t>Depth</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sz="1400" b="1">
                          <a:effectLst/>
                          <a:latin typeface="Times New Roman" panose="02020603050405020304" pitchFamily="18" charset="0"/>
                          <a:ea typeface="Times New Roman" panose="02020603050405020304" pitchFamily="18" charset="0"/>
                          <a:cs typeface="Times New Roman" panose="02020603050405020304" pitchFamily="18" charset="0"/>
                        </a:rPr>
                        <a:t>глубина</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The depth in which the mineralization is found in the ore body (vertically)</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sz="1000">
                          <a:solidFill>
                            <a:srgbClr val="1F3864"/>
                          </a:solidFill>
                          <a:effectLst/>
                          <a:latin typeface="Times New Roman" panose="02020603050405020304" pitchFamily="18" charset="0"/>
                          <a:ea typeface="Times New Roman" panose="02020603050405020304" pitchFamily="18" charset="0"/>
                          <a:cs typeface="Times New Roman" panose="02020603050405020304" pitchFamily="18" charset="0"/>
                        </a:rPr>
                        <a:t>Глубина залегания минерализации в рудном теле (по вертикали)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200 meters</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07000"/>
                        </a:lnSpc>
                        <a:spcAft>
                          <a:spcPts val="0"/>
                        </a:spcAft>
                      </a:pPr>
                      <a:r>
                        <a:rPr lang="ru-RU" sz="1400" b="1">
                          <a:effectLst/>
                          <a:latin typeface="Times New Roman" panose="02020603050405020304" pitchFamily="18" charset="0"/>
                          <a:ea typeface="Times New Roman" panose="02020603050405020304" pitchFamily="18" charset="0"/>
                          <a:cs typeface="Times New Roman" panose="02020603050405020304" pitchFamily="18" charset="0"/>
                        </a:rPr>
                        <a:t>Width</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sz="1400" b="1">
                          <a:effectLst/>
                          <a:latin typeface="Times New Roman" panose="02020603050405020304" pitchFamily="18" charset="0"/>
                          <a:ea typeface="Times New Roman" panose="02020603050405020304" pitchFamily="18" charset="0"/>
                          <a:cs typeface="Times New Roman" panose="02020603050405020304" pitchFamily="18" charset="0"/>
                        </a:rPr>
                        <a:t>ширина</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The width in which the mineralization is found in a </a:t>
                      </a:r>
                      <a:r>
                        <a:rPr lang="en-US" sz="1400" i="1">
                          <a:effectLst/>
                          <a:latin typeface="Times New Roman" panose="02020603050405020304" pitchFamily="18" charset="0"/>
                          <a:ea typeface="Times New Roman" panose="02020603050405020304" pitchFamily="18" charset="0"/>
                          <a:cs typeface="Times New Roman" panose="02020603050405020304" pitchFamily="18" charset="0"/>
                        </a:rPr>
                        <a:t>drill hole</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sz="1000">
                          <a:solidFill>
                            <a:srgbClr val="1F3864"/>
                          </a:solidFill>
                          <a:effectLst/>
                          <a:latin typeface="Times New Roman" panose="02020603050405020304" pitchFamily="18" charset="0"/>
                          <a:ea typeface="Times New Roman" panose="02020603050405020304" pitchFamily="18" charset="0"/>
                          <a:cs typeface="Times New Roman" panose="02020603050405020304" pitchFamily="18" charset="0"/>
                        </a:rPr>
                        <a:t>Ширина, по которой минерализация находится в буровой скважине</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100 meters</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07000"/>
                        </a:lnSpc>
                        <a:spcAft>
                          <a:spcPts val="0"/>
                        </a:spcAft>
                      </a:pPr>
                      <a:r>
                        <a:rPr lang="ru-RU" sz="1400" b="1">
                          <a:effectLst/>
                          <a:latin typeface="Times New Roman" panose="02020603050405020304" pitchFamily="18" charset="0"/>
                          <a:ea typeface="Times New Roman" panose="02020603050405020304" pitchFamily="18" charset="0"/>
                          <a:cs typeface="Times New Roman" panose="02020603050405020304" pitchFamily="18" charset="0"/>
                        </a:rPr>
                        <a:t>Specific Gravity</a:t>
                      </a:r>
                      <a:r>
                        <a:rPr lang="ru-RU" sz="1400" b="1" baseline="300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The density of the ore body (i.e. the rock)</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2.5</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extBox 2"/>
          <p:cNvSpPr txBox="1"/>
          <p:nvPr/>
        </p:nvSpPr>
        <p:spPr>
          <a:xfrm>
            <a:off x="838200" y="189470"/>
            <a:ext cx="9459097" cy="523220"/>
          </a:xfrm>
          <a:prstGeom prst="rect">
            <a:avLst/>
          </a:prstGeom>
          <a:noFill/>
        </p:spPr>
        <p:txBody>
          <a:bodyPr wrap="square" rtlCol="0">
            <a:spAutoFit/>
          </a:bodyPr>
          <a:lstStyle/>
          <a:p>
            <a:r>
              <a:rPr lang="en-US" altLang="ru-RU" sz="2800" b="1" dirty="0" smtClean="0">
                <a:solidFill>
                  <a:srgbClr val="C00000"/>
                </a:solidFill>
                <a:latin typeface="Arial" panose="020B0604020202020204" pitchFamily="34" charset="0"/>
                <a:ea typeface="Times New Roman" panose="02020603050405020304" pitchFamily="18" charset="0"/>
                <a:cs typeface="Arial" panose="020B0604020202020204" pitchFamily="34" charset="0"/>
              </a:rPr>
              <a:t>Potential </a:t>
            </a:r>
            <a:r>
              <a:rPr lang="en-US" altLang="ru-RU" sz="2800" b="1" dirty="0">
                <a:solidFill>
                  <a:srgbClr val="C00000"/>
                </a:solidFill>
                <a:latin typeface="Arial" panose="020B0604020202020204" pitchFamily="34" charset="0"/>
                <a:ea typeface="Times New Roman" panose="02020603050405020304" pitchFamily="18" charset="0"/>
                <a:cs typeface="Arial" panose="020B0604020202020204" pitchFamily="34" charset="0"/>
              </a:rPr>
              <a:t>mineral deposit value</a:t>
            </a:r>
            <a:endParaRPr lang="ru-RU" sz="2800" dirty="0"/>
          </a:p>
        </p:txBody>
      </p:sp>
    </p:spTree>
    <p:extLst>
      <p:ext uri="{BB962C8B-B14F-4D97-AF65-F5344CB8AC3E}">
        <p14:creationId xmlns:p14="http://schemas.microsoft.com/office/powerpoint/2010/main" val="3584690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840259" y="458615"/>
            <a:ext cx="8666206" cy="6399385"/>
          </a:xfrm>
          <a:prstGeom prst="rect">
            <a:avLst/>
          </a:prstGeom>
        </p:spPr>
      </p:pic>
    </p:spTree>
    <p:extLst>
      <p:ext uri="{BB962C8B-B14F-4D97-AF65-F5344CB8AC3E}">
        <p14:creationId xmlns:p14="http://schemas.microsoft.com/office/powerpoint/2010/main" val="2039230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65205" y="441669"/>
            <a:ext cx="10515600" cy="4351338"/>
          </a:xfrm>
        </p:spPr>
        <p:txBody>
          <a:bodyPr>
            <a:noAutofit/>
          </a:bodyPr>
          <a:lstStyle/>
          <a:p>
            <a:pPr marL="0" indent="0" algn="just">
              <a:lnSpc>
                <a:spcPct val="107000"/>
              </a:lnSpc>
              <a:spcAft>
                <a:spcPts val="0"/>
              </a:spcAft>
              <a:buNone/>
            </a:pPr>
            <a:r>
              <a:rPr lang="en-US" sz="2400" dirty="0" smtClean="0">
                <a:solidFill>
                  <a:srgbClr val="3A3A3A"/>
                </a:solidFill>
                <a:effectLst/>
                <a:latin typeface="Arial" panose="020B0604020202020204" pitchFamily="34" charset="0"/>
                <a:ea typeface="Times New Roman" panose="02020603050405020304" pitchFamily="18" charset="0"/>
                <a:cs typeface="Arial" panose="020B0604020202020204" pitchFamily="34" charset="0"/>
              </a:rPr>
              <a:t>As you can see in the example above, </a:t>
            </a:r>
            <a:r>
              <a:rPr lang="en-US" sz="2400" b="1" u="sng" dirty="0" smtClean="0">
                <a:solidFill>
                  <a:srgbClr val="3A3A3A"/>
                </a:solidFill>
                <a:effectLst/>
                <a:latin typeface="Arial" panose="020B0604020202020204" pitchFamily="34" charset="0"/>
                <a:ea typeface="Times New Roman" panose="02020603050405020304" pitchFamily="18" charset="0"/>
                <a:cs typeface="Arial" panose="020B0604020202020204" pitchFamily="34" charset="0"/>
              </a:rPr>
              <a:t>the deposit does not have to be enormous in size</a:t>
            </a:r>
            <a:r>
              <a:rPr lang="en-US" sz="2400" dirty="0" smtClean="0">
                <a:solidFill>
                  <a:srgbClr val="3A3A3A"/>
                </a:solidFill>
                <a:effectLst/>
                <a:latin typeface="Arial" panose="020B0604020202020204" pitchFamily="34" charset="0"/>
                <a:ea typeface="Times New Roman" panose="02020603050405020304" pitchFamily="18" charset="0"/>
                <a:cs typeface="Arial" panose="020B0604020202020204" pitchFamily="34" charset="0"/>
              </a:rPr>
              <a:t> (</a:t>
            </a:r>
            <a:r>
              <a:rPr lang="en-US" sz="2400" i="1" dirty="0" smtClean="0">
                <a:solidFill>
                  <a:srgbClr val="3A3A3A"/>
                </a:solidFill>
                <a:effectLst/>
                <a:latin typeface="Arial" panose="020B0604020202020204" pitchFamily="34" charset="0"/>
                <a:ea typeface="Times New Roman" panose="02020603050405020304" pitchFamily="18" charset="0"/>
                <a:cs typeface="Arial" panose="020B0604020202020204" pitchFamily="34" charset="0"/>
              </a:rPr>
              <a:t>only 500 meters long by 100 meters wide</a:t>
            </a:r>
            <a:r>
              <a:rPr lang="en-US" sz="2400" dirty="0" smtClean="0">
                <a:solidFill>
                  <a:srgbClr val="3A3A3A"/>
                </a:solidFill>
                <a:effectLst/>
                <a:latin typeface="Arial" panose="020B0604020202020204" pitchFamily="34" charset="0"/>
                <a:ea typeface="Times New Roman" panose="02020603050405020304" pitchFamily="18" charset="0"/>
                <a:cs typeface="Arial" panose="020B0604020202020204" pitchFamily="34" charset="0"/>
              </a:rPr>
              <a:t>) to contain a valuable deposit (</a:t>
            </a:r>
            <a:r>
              <a:rPr lang="en-US" sz="2400" i="1" dirty="0" smtClean="0">
                <a:solidFill>
                  <a:srgbClr val="3A3A3A"/>
                </a:solidFill>
                <a:effectLst/>
                <a:latin typeface="Arial" panose="020B0604020202020204" pitchFamily="34" charset="0"/>
                <a:ea typeface="Times New Roman" panose="02020603050405020304" pitchFamily="18" charset="0"/>
                <a:cs typeface="Arial" panose="020B0604020202020204" pitchFamily="34" charset="0"/>
              </a:rPr>
              <a:t>approximately $6 billion worth of minerals</a:t>
            </a:r>
            <a:r>
              <a:rPr lang="en-US" sz="2400" dirty="0" smtClean="0">
                <a:solidFill>
                  <a:srgbClr val="3A3A3A"/>
                </a:solidFill>
                <a:effectLst/>
                <a:latin typeface="Arial" panose="020B0604020202020204" pitchFamily="34" charset="0"/>
                <a:ea typeface="Times New Roman" panose="02020603050405020304" pitchFamily="18" charset="0"/>
                <a:cs typeface="Arial" panose="020B0604020202020204" pitchFamily="34" charset="0"/>
              </a:rPr>
              <a:t>).</a:t>
            </a:r>
            <a:endParaRPr lang="ru-RU" sz="2400" dirty="0" smtClean="0">
              <a:effectLst/>
              <a:latin typeface="Arial" panose="020B0604020202020204" pitchFamily="34" charset="0"/>
              <a:ea typeface="Calibri" panose="020F0502020204030204" pitchFamily="34" charset="0"/>
              <a:cs typeface="Arial" panose="020B0604020202020204" pitchFamily="34" charset="0"/>
            </a:endParaRPr>
          </a:p>
          <a:p>
            <a:pPr marL="0" indent="0" algn="just">
              <a:lnSpc>
                <a:spcPct val="107000"/>
              </a:lnSpc>
              <a:spcAft>
                <a:spcPts val="0"/>
              </a:spcAft>
              <a:buNone/>
            </a:pPr>
            <a:r>
              <a:rPr lang="en-US" sz="2400" dirty="0" smtClean="0">
                <a:solidFill>
                  <a:srgbClr val="3A3A3A"/>
                </a:solidFill>
                <a:effectLst/>
                <a:latin typeface="Arial" panose="020B0604020202020204" pitchFamily="34" charset="0"/>
                <a:ea typeface="Times New Roman" panose="02020603050405020304" pitchFamily="18" charset="0"/>
                <a:cs typeface="Arial" panose="020B0604020202020204" pitchFamily="34" charset="0"/>
              </a:rPr>
              <a:t>However, in order to be as realistic as possible about this valuation, you can not assume that the complete ore body contains the same grade (i.e. 2% copper and 1.5 gram per ton gold). </a:t>
            </a:r>
            <a:endParaRPr lang="ru-RU" sz="2400" dirty="0" smtClean="0">
              <a:effectLst/>
              <a:latin typeface="Arial" panose="020B0604020202020204" pitchFamily="34" charset="0"/>
              <a:ea typeface="Calibri" panose="020F0502020204030204" pitchFamily="34" charset="0"/>
              <a:cs typeface="Arial" panose="020B0604020202020204" pitchFamily="34" charset="0"/>
            </a:endParaRPr>
          </a:p>
          <a:p>
            <a:pPr marL="0" indent="0" algn="just">
              <a:lnSpc>
                <a:spcPct val="107000"/>
              </a:lnSpc>
              <a:spcAft>
                <a:spcPts val="0"/>
              </a:spcAft>
              <a:buNone/>
            </a:pPr>
            <a:r>
              <a:rPr lang="en-US" sz="2400" dirty="0" smtClean="0">
                <a:solidFill>
                  <a:srgbClr val="3A3A3A"/>
                </a:solidFill>
                <a:effectLst/>
                <a:latin typeface="Arial" panose="020B0604020202020204" pitchFamily="34" charset="0"/>
                <a:ea typeface="Times New Roman" panose="02020603050405020304" pitchFamily="18" charset="0"/>
                <a:cs typeface="Arial" panose="020B0604020202020204" pitchFamily="34" charset="0"/>
              </a:rPr>
              <a:t>In addition, </a:t>
            </a:r>
            <a:r>
              <a:rPr lang="en-US" sz="2400" b="1" dirty="0" smtClean="0">
                <a:solidFill>
                  <a:srgbClr val="3A3A3A"/>
                </a:solidFill>
                <a:effectLst/>
                <a:latin typeface="Arial" panose="020B0604020202020204" pitchFamily="34" charset="0"/>
                <a:ea typeface="Times New Roman" panose="02020603050405020304" pitchFamily="18" charset="0"/>
                <a:cs typeface="Arial" panose="020B0604020202020204" pitchFamily="34" charset="0"/>
              </a:rPr>
              <a:t>you have to keep in mind that a typical ore body does not fit into a right angled box of three dimensions</a:t>
            </a:r>
            <a:r>
              <a:rPr lang="en-US" sz="2400" dirty="0" smtClean="0">
                <a:solidFill>
                  <a:srgbClr val="3A3A3A"/>
                </a:solidFill>
                <a:effectLst/>
                <a:latin typeface="Arial" panose="020B0604020202020204" pitchFamily="34" charset="0"/>
                <a:ea typeface="Times New Roman" panose="02020603050405020304" pitchFamily="18" charset="0"/>
                <a:cs typeface="Arial" panose="020B0604020202020204" pitchFamily="34" charset="0"/>
              </a:rPr>
              <a:t> (strike length, depth and width), as the shape and continuity of the minerals found will be different in every deposit. </a:t>
            </a:r>
          </a:p>
          <a:p>
            <a:pPr marL="0" indent="0" algn="just">
              <a:lnSpc>
                <a:spcPct val="107000"/>
              </a:lnSpc>
              <a:spcAft>
                <a:spcPts val="0"/>
              </a:spcAft>
              <a:buNone/>
            </a:pPr>
            <a:r>
              <a:rPr lang="en-US" sz="2400" dirty="0" smtClean="0">
                <a:solidFill>
                  <a:srgbClr val="3A3A3A"/>
                </a:solidFill>
                <a:effectLst/>
                <a:latin typeface="Arial" panose="020B0604020202020204" pitchFamily="34" charset="0"/>
                <a:ea typeface="Times New Roman" panose="02020603050405020304" pitchFamily="18" charset="0"/>
                <a:cs typeface="Arial" panose="020B0604020202020204" pitchFamily="34" charset="0"/>
              </a:rPr>
              <a:t>Consequently, it is very important to deduct a certain percentage of the calculated mineral deposit value. </a:t>
            </a:r>
            <a:endParaRPr lang="ru-RU" sz="2400" dirty="0" smtClean="0">
              <a:effectLst/>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Aft>
                <a:spcPts val="0"/>
              </a:spcAft>
              <a:buNone/>
            </a:pPr>
            <a:r>
              <a:rPr lang="en-US" sz="2400" dirty="0" smtClean="0">
                <a:solidFill>
                  <a:srgbClr val="3A3A3A"/>
                </a:solidFill>
                <a:effectLst/>
                <a:latin typeface="Arial" panose="020B0604020202020204" pitchFamily="34" charset="0"/>
                <a:ea typeface="Times New Roman" panose="02020603050405020304" pitchFamily="18" charset="0"/>
                <a:cs typeface="Arial" panose="020B0604020202020204" pitchFamily="34" charset="0"/>
              </a:rPr>
              <a:t> </a:t>
            </a:r>
            <a:endParaRPr lang="ru-RU" sz="2400" dirty="0" smtClean="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4670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nSpc>
                <a:spcPct val="107000"/>
              </a:lnSpc>
              <a:spcAft>
                <a:spcPts val="0"/>
              </a:spcAft>
            </a:pPr>
            <a:r>
              <a:rPr lang="ru-RU" b="1" u="sng" dirty="0" err="1" smtClean="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Problem</a:t>
            </a:r>
            <a:r>
              <a:rPr lang="ru-RU" b="1" u="sng" dirty="0" smtClean="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b="1" u="sng" dirty="0" err="1" smtClean="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variations</a:t>
            </a:r>
            <a:r>
              <a:rPr lang="ru-RU" sz="3600" dirty="0" smtClean="0">
                <a:effectLst/>
                <a:latin typeface="Calibri" panose="020F0502020204030204" pitchFamily="34" charset="0"/>
                <a:ea typeface="Calibri" panose="020F0502020204030204" pitchFamily="34" charset="0"/>
                <a:cs typeface="Times New Roman" panose="02020603050405020304" pitchFamily="18" charset="0"/>
              </a:rPr>
              <a:t/>
            </a:r>
            <a:br>
              <a:rPr lang="ru-RU" sz="3600" dirty="0" smtClean="0">
                <a:effectLst/>
                <a:latin typeface="Calibri" panose="020F0502020204030204" pitchFamily="34" charset="0"/>
                <a:ea typeface="Calibri" panose="020F0502020204030204" pitchFamily="34" charset="0"/>
                <a:cs typeface="Times New Roman" panose="02020603050405020304" pitchFamily="18" charset="0"/>
              </a:rPr>
            </a:br>
            <a:endParaRPr lang="ru-RU" dirty="0"/>
          </a:p>
        </p:txBody>
      </p:sp>
      <p:graphicFrame>
        <p:nvGraphicFramePr>
          <p:cNvPr id="6" name="Объект 5"/>
          <p:cNvGraphicFramePr>
            <a:graphicFrameLocks noGrp="1"/>
          </p:cNvGraphicFramePr>
          <p:nvPr>
            <p:ph idx="1"/>
            <p:extLst>
              <p:ext uri="{D42A27DB-BD31-4B8C-83A1-F6EECF244321}">
                <p14:modId xmlns:p14="http://schemas.microsoft.com/office/powerpoint/2010/main" val="2158979176"/>
              </p:ext>
            </p:extLst>
          </p:nvPr>
        </p:nvGraphicFramePr>
        <p:xfrm>
          <a:off x="838200" y="1820034"/>
          <a:ext cx="10515602" cy="4465437"/>
        </p:xfrm>
        <a:graphic>
          <a:graphicData uri="http://schemas.openxmlformats.org/drawingml/2006/table">
            <a:tbl>
              <a:tblPr firstRow="1" firstCol="1" bandRow="1"/>
              <a:tblGrid>
                <a:gridCol w="1853220"/>
                <a:gridCol w="1512445"/>
                <a:gridCol w="1192708"/>
                <a:gridCol w="1192708"/>
                <a:gridCol w="1192708"/>
                <a:gridCol w="1192708"/>
                <a:gridCol w="1192708"/>
                <a:gridCol w="1186397"/>
              </a:tblGrid>
              <a:tr h="446544">
                <a:tc>
                  <a:txBody>
                    <a:bodyPr/>
                    <a:lstStyle/>
                    <a:p>
                      <a:pPr>
                        <a:lnSpc>
                          <a:spcPct val="107000"/>
                        </a:lnSpc>
                        <a:spcAft>
                          <a:spcPts val="0"/>
                        </a:spcAft>
                      </a:pPr>
                      <a:r>
                        <a:rPr lang="ru-RU" sz="1200" b="1" dirty="0" err="1">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Required</a:t>
                      </a:r>
                      <a:r>
                        <a:rPr lang="ru-RU" sz="1200" b="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200" b="1" dirty="0" err="1">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Data</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b="1">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b="1">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b="1">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b="1">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b="1">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5</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b="1">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6</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b="1">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7</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93087">
                <a:tc>
                  <a:txBody>
                    <a:bodyPr/>
                    <a:lstStyle/>
                    <a:p>
                      <a:pPr>
                        <a:lnSpc>
                          <a:spcPct val="107000"/>
                        </a:lnSpc>
                        <a:spcAft>
                          <a:spcPts val="0"/>
                        </a:spcAft>
                      </a:pPr>
                      <a:r>
                        <a:rPr lang="en-US" sz="1200" b="1">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Average Grade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1200" b="1">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of copper,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1.6</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2.1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1.9</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2.3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93087">
                <a:tc>
                  <a:txBody>
                    <a:bodyPr/>
                    <a:lstStyle/>
                    <a:p>
                      <a:pPr>
                        <a:lnSpc>
                          <a:spcPct val="107000"/>
                        </a:lnSpc>
                        <a:spcAft>
                          <a:spcPts val="0"/>
                        </a:spcAft>
                      </a:pPr>
                      <a:r>
                        <a:rPr lang="en-US" sz="1200" b="1">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Average Grade </a:t>
                      </a:r>
                      <a:r>
                        <a:rPr lang="en-US" sz="1200" b="1" smtClean="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of</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1200" b="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Gold, g/t</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0.9</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1.15</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6544">
                <a:tc>
                  <a:txBody>
                    <a:bodyPr/>
                    <a:lstStyle/>
                    <a:p>
                      <a:pPr>
                        <a:lnSpc>
                          <a:spcPct val="107000"/>
                        </a:lnSpc>
                        <a:spcAft>
                          <a:spcPts val="0"/>
                        </a:spcAft>
                      </a:pPr>
                      <a:r>
                        <a:rPr lang="en-US" sz="1200" b="1">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Strike Length, meters</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480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510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520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515</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530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516</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518</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6544">
                <a:tc>
                  <a:txBody>
                    <a:bodyPr/>
                    <a:lstStyle/>
                    <a:p>
                      <a:pPr>
                        <a:lnSpc>
                          <a:spcPct val="107000"/>
                        </a:lnSpc>
                        <a:spcAft>
                          <a:spcPts val="0"/>
                        </a:spcAft>
                      </a:pPr>
                      <a:r>
                        <a:rPr lang="en-US" sz="1200" b="1">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Depth, meters</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180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210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200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210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209</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215</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208</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6544">
                <a:tc>
                  <a:txBody>
                    <a:bodyPr/>
                    <a:lstStyle/>
                    <a:p>
                      <a:pPr>
                        <a:lnSpc>
                          <a:spcPct val="107000"/>
                        </a:lnSpc>
                        <a:spcAft>
                          <a:spcPts val="0"/>
                        </a:spcAft>
                      </a:pPr>
                      <a:r>
                        <a:rPr lang="en-US" sz="1200" b="1">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Width, meters</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90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88</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94</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92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93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95</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99</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93087">
                <a:tc>
                  <a:txBody>
                    <a:bodyPr/>
                    <a:lstStyle/>
                    <a:p>
                      <a:pPr>
                        <a:lnSpc>
                          <a:spcPct val="107000"/>
                        </a:lnSpc>
                        <a:spcAft>
                          <a:spcPts val="0"/>
                        </a:spcAft>
                      </a:pPr>
                      <a:r>
                        <a:rPr lang="en-US" sz="1200" b="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Specific </a:t>
                      </a:r>
                      <a:r>
                        <a:rPr lang="en-US" sz="1200" b="1">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Gravity</a:t>
                      </a:r>
                      <a:r>
                        <a:rPr lang="en-US" sz="1200" b="1" baseline="30000" smtClean="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2.08</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2.25</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2.30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2.09</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2.42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2.5</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2.46</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Rectangle 2"/>
          <p:cNvSpPr>
            <a:spLocks noChangeArrowheads="1"/>
          </p:cNvSpPr>
          <p:nvPr/>
        </p:nvSpPr>
        <p:spPr bwMode="auto">
          <a:xfrm>
            <a:off x="1" y="-1266512"/>
            <a:ext cx="203292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1" i="0" u="sng" strike="noStrike" cap="none" normalizeH="0" baseline="0" smtClean="0">
                <a:ln>
                  <a:noFill/>
                </a:ln>
                <a:solidFill>
                  <a:srgbClr val="7030A0"/>
                </a:solidFill>
                <a:effectLst/>
                <a:latin typeface="Arial" panose="020B0604020202020204" pitchFamily="34" charset="0"/>
                <a:ea typeface="Times New Roman" panose="02020603050405020304" pitchFamily="18" charset="0"/>
                <a:cs typeface="Arial" panose="020B0604020202020204" pitchFamily="34" charset="0"/>
              </a:rPr>
              <a:t>Problem variations</a:t>
            </a:r>
            <a:endParaRPr kumimoji="0" lang="ru-RU" altLang="ru-RU" sz="1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053716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TotalTime>
  <Words>319</Words>
  <Application>Microsoft Office PowerPoint</Application>
  <PresentationFormat>Широкоэкранный</PresentationFormat>
  <Paragraphs>141</Paragraphs>
  <Slides>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8</vt:i4>
      </vt:variant>
    </vt:vector>
  </HeadingPairs>
  <TitlesOfParts>
    <vt:vector size="13" baseType="lpstr">
      <vt:lpstr>Arial</vt:lpstr>
      <vt:lpstr>Calibri</vt:lpstr>
      <vt:lpstr>Calibri Light</vt:lpstr>
      <vt:lpstr>Times New Roman</vt:lpstr>
      <vt:lpstr>Тема Office</vt:lpstr>
      <vt:lpstr>Practical lesson #3</vt:lpstr>
      <vt:lpstr>The Grade of an Ore  </vt:lpstr>
      <vt:lpstr>Презентация PowerPoint</vt:lpstr>
      <vt:lpstr>Exercises </vt:lpstr>
      <vt:lpstr>The required data for calculating the potential mineral deposit value is explained in the table below. </vt:lpstr>
      <vt:lpstr>Презентация PowerPoint</vt:lpstr>
      <vt:lpstr>Презентация PowerPoint</vt:lpstr>
      <vt:lpstr>Problem variations </vt:lpstr>
    </vt:vector>
  </TitlesOfParts>
  <Company>KazNTU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Practical lesson #3</dc:title>
  <dc:creator>Gulzira</dc:creator>
  <cp:lastModifiedBy>Gulzira</cp:lastModifiedBy>
  <cp:revision>11</cp:revision>
  <dcterms:created xsi:type="dcterms:W3CDTF">2020-09-10T15:37:09Z</dcterms:created>
  <dcterms:modified xsi:type="dcterms:W3CDTF">2020-09-11T07:46:02Z</dcterms:modified>
</cp:coreProperties>
</file>