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9" r:id="rId5"/>
    <p:sldId id="264" r:id="rId6"/>
    <p:sldId id="263"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62462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1616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9771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EF6265B-426A-47B6-8221-1237F4DE6420}" type="datetimeFigureOut">
              <a:rPr lang="ru-RU" smtClean="0"/>
              <a:t>17.09.2020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56698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EF6265B-426A-47B6-8221-1237F4DE6420}" type="datetimeFigureOut">
              <a:rPr lang="ru-RU" smtClean="0"/>
              <a:t>17.09.2020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045796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EF6265B-426A-47B6-8221-1237F4DE6420}" type="datetimeFigureOut">
              <a:rPr lang="ru-RU" smtClean="0"/>
              <a:t>17.09.2020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78863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EF6265B-426A-47B6-8221-1237F4DE6420}" type="datetimeFigureOut">
              <a:rPr lang="ru-RU" smtClean="0"/>
              <a:t>17.09.2020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4748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EF6265B-426A-47B6-8221-1237F4DE6420}" type="datetimeFigureOut">
              <a:rPr lang="ru-RU" smtClean="0"/>
              <a:t>17.09.2020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218920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EF6265B-426A-47B6-8221-1237F4DE6420}" type="datetimeFigureOut">
              <a:rPr lang="ru-RU" smtClean="0"/>
              <a:t>17.09.2020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312923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878381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EF6265B-426A-47B6-8221-1237F4DE6420}" type="datetimeFigureOut">
              <a:rPr lang="ru-RU" smtClean="0"/>
              <a:t>17.09.2020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59493D6-D53D-4588-83B0-329DCF8D4934}" type="slidenum">
              <a:rPr lang="ru-RU" smtClean="0"/>
              <a:t>‹#›</a:t>
            </a:fld>
            <a:endParaRPr lang="ru-RU"/>
          </a:p>
        </p:txBody>
      </p:sp>
    </p:spTree>
    <p:extLst>
      <p:ext uri="{BB962C8B-B14F-4D97-AF65-F5344CB8AC3E}">
        <p14:creationId xmlns:p14="http://schemas.microsoft.com/office/powerpoint/2010/main" val="1724591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6265B-426A-47B6-8221-1237F4DE6420}" type="datetimeFigureOut">
              <a:rPr lang="ru-RU" smtClean="0"/>
              <a:t>17.09.2020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9493D6-D53D-4588-83B0-329DCF8D4934}" type="slidenum">
              <a:rPr lang="ru-RU" smtClean="0"/>
              <a:t>‹#›</a:t>
            </a:fld>
            <a:endParaRPr lang="ru-RU"/>
          </a:p>
        </p:txBody>
      </p:sp>
    </p:spTree>
    <p:extLst>
      <p:ext uri="{BB962C8B-B14F-4D97-AF65-F5344CB8AC3E}">
        <p14:creationId xmlns:p14="http://schemas.microsoft.com/office/powerpoint/2010/main" val="2749095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Practical lesson #4</a:t>
            </a:r>
            <a:endParaRPr lang="ru-RU" dirty="0"/>
          </a:p>
        </p:txBody>
      </p:sp>
      <p:sp>
        <p:nvSpPr>
          <p:cNvPr id="3" name="Подзаголовок 2"/>
          <p:cNvSpPr>
            <a:spLocks noGrp="1"/>
          </p:cNvSpPr>
          <p:nvPr>
            <p:ph type="subTitle" idx="1"/>
          </p:nvPr>
        </p:nvSpPr>
        <p:spPr/>
        <p:txBody>
          <a:bodyPr/>
          <a:lstStyle/>
          <a:p>
            <a:r>
              <a:rPr lang="en-US" dirty="0" smtClean="0"/>
              <a:t> </a:t>
            </a:r>
            <a:endParaRPr lang="ru-RU" dirty="0"/>
          </a:p>
        </p:txBody>
      </p:sp>
    </p:spTree>
    <p:extLst>
      <p:ext uri="{BB962C8B-B14F-4D97-AF65-F5344CB8AC3E}">
        <p14:creationId xmlns:p14="http://schemas.microsoft.com/office/powerpoint/2010/main" val="274810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p:cNvGraphicFramePr>
          <p:nvPr>
            <p:extLst>
              <p:ext uri="{D42A27DB-BD31-4B8C-83A1-F6EECF244321}">
                <p14:modId xmlns:p14="http://schemas.microsoft.com/office/powerpoint/2010/main" val="2902513332"/>
              </p:ext>
            </p:extLst>
          </p:nvPr>
        </p:nvGraphicFramePr>
        <p:xfrm>
          <a:off x="708454" y="192128"/>
          <a:ext cx="10322014" cy="5841711"/>
        </p:xfrm>
        <a:graphic>
          <a:graphicData uri="http://schemas.openxmlformats.org/drawingml/2006/table">
            <a:tbl>
              <a:tblPr>
                <a:tableStyleId>{5C22544A-7EE6-4342-B048-85BDC9FD1C3A}</a:tableStyleId>
              </a:tblPr>
              <a:tblGrid>
                <a:gridCol w="2695413"/>
                <a:gridCol w="4082031"/>
                <a:gridCol w="54653"/>
                <a:gridCol w="3489917"/>
              </a:tblGrid>
              <a:tr h="180603">
                <a:tc>
                  <a:txBody>
                    <a:bodyPr/>
                    <a:lstStyle/>
                    <a:p>
                      <a:pPr marR="63500" algn="r">
                        <a:lnSpc>
                          <a:spcPct val="115000"/>
                        </a:lnSpc>
                        <a:spcAft>
                          <a:spcPts val="0"/>
                        </a:spcAft>
                      </a:pPr>
                      <a:r>
                        <a:rPr lang="en-US"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Table 4.1</a:t>
                      </a:r>
                      <a:endParaRPr lang="ru-RU"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gridSpan="3">
                  <a:txBody>
                    <a:bodyPr/>
                    <a:lstStyle/>
                    <a:p>
                      <a:pPr marL="63500">
                        <a:lnSpc>
                          <a:spcPct val="115000"/>
                        </a:lnSpc>
                        <a:spcAft>
                          <a:spcPts val="0"/>
                        </a:spcAft>
                      </a:pPr>
                      <a:r>
                        <a:rPr lang="en-US"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Unit Operations in Mineral Dressing  </a:t>
                      </a:r>
                      <a:endParaRPr lang="ru-RU"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c hMerge="1">
                  <a:txBody>
                    <a:bodyPr/>
                    <a:lstStyle/>
                    <a:p>
                      <a:endParaRPr lang="ru-RU"/>
                    </a:p>
                  </a:txBody>
                  <a:tcPr/>
                </a:tc>
              </a:tr>
              <a:tr h="144832">
                <a:tc>
                  <a:txBody>
                    <a:bodyPr/>
                    <a:lstStyle/>
                    <a:p>
                      <a:pPr marR="647700" algn="r">
                        <a:lnSpc>
                          <a:spcPct val="115000"/>
                        </a:lnSpc>
                        <a:spcAft>
                          <a:spcPts val="0"/>
                        </a:spcAft>
                      </a:pPr>
                      <a:r>
                        <a:rPr lang="en-US"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Process</a:t>
                      </a:r>
                      <a:endParaRPr lang="ru-RU"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774700">
                        <a:lnSpc>
                          <a:spcPct val="115000"/>
                        </a:lnSpc>
                        <a:spcAft>
                          <a:spcPts val="0"/>
                        </a:spcAft>
                      </a:pPr>
                      <a:r>
                        <a:rPr lang="en-US"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Description</a:t>
                      </a:r>
                      <a:endParaRPr lang="ru-RU"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152400">
                        <a:lnSpc>
                          <a:spcPct val="115000"/>
                        </a:lnSpc>
                        <a:spcAft>
                          <a:spcPts val="0"/>
                        </a:spcAft>
                      </a:pPr>
                      <a:r>
                        <a:rPr lang="en-US"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Properties of mineral exploited</a:t>
                      </a:r>
                      <a:endParaRPr lang="ru-RU" sz="900" b="1" kern="12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159613">
                <a:tc gridSpan="4">
                  <a:txBody>
                    <a:bodyPr/>
                    <a:lstStyle/>
                    <a:p>
                      <a:pPr marL="152400" algn="ctr"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Comminution</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272872">
                <a:tc>
                  <a:txBody>
                    <a:bodyPr/>
                    <a:lstStyle/>
                    <a:p>
                      <a:pPr marL="7620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Crushing, grinding</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Subdivision of mineral lumps and particles into smaller sizes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Brittleness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156115">
                <a:tc gridSpan="4">
                  <a:txBody>
                    <a:bodyPr/>
                    <a:lstStyle/>
                    <a:p>
                      <a:pPr marL="152400" algn="l"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Sizing</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314853">
                <a:tc>
                  <a:txBody>
                    <a:bodyPr/>
                    <a:lstStyle/>
                    <a:p>
                      <a:pPr marL="762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Sorting or hand-picking, screening</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Separation according to size</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Size difference among particles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305670">
                <a:tc>
                  <a:txBody>
                    <a:bodyPr/>
                    <a:lstStyle/>
                    <a:p>
                      <a:pPr marL="7620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Hydraulic classification</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7620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Settling in fluid</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Relative difference in size and density among mineral particles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144832">
                <a:tc gridSpan="4">
                  <a:txBody>
                    <a:bodyPr/>
                    <a:lstStyle/>
                    <a:p>
                      <a:pPr marL="152400" algn="ctr"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Concentration</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63986">
                <a:tc>
                  <a:txBody>
                    <a:bodyPr/>
                    <a:lstStyle/>
                    <a:p>
                      <a:pPr marL="762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Gravity concentration</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2159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15240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272872">
                <a:tc>
                  <a:txBody>
                    <a:bodyPr/>
                    <a:lstStyle/>
                    <a:p>
                      <a:pPr>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Heavy media separa­ tion</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Settling in liquid</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Relative difference in density among particles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272872">
                <a:tc>
                  <a:txBody>
                    <a:bodyPr/>
                    <a:lstStyle/>
                    <a:p>
                      <a:pPr>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Jigging</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Settling in liquid</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Relative difference in density among particles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308294">
                <a:tc>
                  <a:txBody>
                    <a:bodyPr/>
                    <a:lstStyle/>
                    <a:p>
                      <a:pPr>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Tabling</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Frictional movement along wet</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vibrating solid surface</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Density, size, shape, and coeffi­cient of friction</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383946">
                <a:tc>
                  <a:txBody>
                    <a:bodyPr/>
                    <a:lstStyle/>
                    <a:p>
                      <a:pPr marL="152400" algn="l"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Magnetic separation</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Separation due to magnetic field</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in dry or wet condition</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Magnetic permeability and mag­netic susceptibility of particles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365143">
                <a:tc>
                  <a:txBody>
                    <a:bodyPr/>
                    <a:lstStyle/>
                    <a:p>
                      <a:pPr marL="152400" algn="l"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Electrostatic separation</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Charging and charge loss of</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particles and their deflections in electrostatic field</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Conductivity and charge-retention characteristics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541373">
                <a:tc>
                  <a:txBody>
                    <a:bodyPr/>
                    <a:lstStyle/>
                    <a:p>
                      <a:pPr marL="152400" algn="l"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Flotation</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Attachment of gas bubbles to</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mineral in aqueous pulp con­ taining surfactants and frothers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 Subsequent preferential froth flotation for some minerals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Surface properties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Affinity for specific surface-active reagents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189349">
                <a:tc gridSpan="4">
                  <a:txBody>
                    <a:bodyPr/>
                    <a:lstStyle/>
                    <a:p>
                      <a:pPr marL="152400" algn="ctr"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Dewatering</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272872">
                <a:tc>
                  <a:txBody>
                    <a:bodyPr/>
                    <a:lstStyle/>
                    <a:p>
                      <a:pPr marL="762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Sedimentation thicken­ing</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Settling of particles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Nonspecific</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387007">
                <a:tc>
                  <a:txBody>
                    <a:bodyPr/>
                    <a:lstStyle/>
                    <a:p>
                      <a:pPr marL="762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Coagulation</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Neutralization of charge or re­</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pulsive forces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Adsorption properties of minerals may lead to beneficiation</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207716">
                <a:tc>
                  <a:txBody>
                    <a:bodyPr/>
                    <a:lstStyle/>
                    <a:p>
                      <a:pPr marL="762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Filtration</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Solid-liquid separation</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Nonspecific</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272872">
                <a:tc>
                  <a:txBody>
                    <a:bodyPr/>
                    <a:lstStyle/>
                    <a:p>
                      <a:pPr marL="7620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Drying</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a:txBody>
                    <a:bodyPr/>
                    <a:lstStyle/>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Removal of moisture from moist solid</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gridSpan="2">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Nonspecific</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r>
              <a:tr h="153928">
                <a:tc gridSpan="4">
                  <a:txBody>
                    <a:bodyPr/>
                    <a:lstStyle/>
                    <a:p>
                      <a:pPr marL="152400" algn="ctr" defTabSz="914400" rtl="0" eaLnBrk="1" latinLnBrk="0" hangingPunct="1">
                        <a:lnSpc>
                          <a:spcPct val="115000"/>
                        </a:lnSpc>
                        <a:spcAft>
                          <a:spcPts val="0"/>
                        </a:spcAft>
                      </a:pPr>
                      <a:r>
                        <a:rPr lang="en-US"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rPr>
                        <a:t>Agglomeration</a:t>
                      </a:r>
                      <a:endParaRPr lang="ru-RU" sz="900" b="1" kern="1200" dirty="0">
                        <a:solidFill>
                          <a:srgbClr val="C00000"/>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340217">
                <a:tc>
                  <a:txBody>
                    <a:bodyPr/>
                    <a:lstStyle/>
                    <a:p>
                      <a:pPr marL="7620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Pelletizing, </a:t>
                      </a:r>
                      <a:r>
                        <a:rPr lang="en-US" sz="900" b="1" kern="12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nodulizing</a:t>
                      </a: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76200">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sintering</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1">
                        <a:lumMod val="60000"/>
                        <a:lumOff val="40000"/>
                      </a:schemeClr>
                    </a:solidFill>
                  </a:tcPr>
                </a:tc>
                <a:tc gridSpan="2">
                  <a:txBody>
                    <a:bodyPr/>
                    <a:lstStyle/>
                    <a:p>
                      <a:pPr>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 Obtaining bigger lumps from</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67310">
                        <a:lnSpc>
                          <a:spcPct val="115000"/>
                        </a:lnSpc>
                        <a:spcAft>
                          <a:spcPts val="0"/>
                        </a:spcAft>
                      </a:pPr>
                      <a:r>
                        <a:rPr lang="en-US"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rPr>
                        <a:t>small particles through adhesion or fusion of particles</a:t>
                      </a:r>
                      <a:endParaRPr lang="ru-RU" sz="900" b="1" kern="12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tc>
                <a:tc hMerge="1">
                  <a:txBody>
                    <a:bodyPr/>
                    <a:lstStyle/>
                    <a:p>
                      <a:endParaRPr lang="ru-RU"/>
                    </a:p>
                  </a:txBody>
                  <a:tcPr/>
                </a:tc>
                <a:tc>
                  <a:txBody>
                    <a:bodyPr/>
                    <a:lstStyle/>
                    <a:p>
                      <a:pPr marL="84455">
                        <a:lnSpc>
                          <a:spcPct val="115000"/>
                        </a:lnSpc>
                        <a:spcAft>
                          <a:spcPts val="0"/>
                        </a:spcAft>
                      </a:pPr>
                      <a:r>
                        <a:rPr lang="en-US"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rPr>
                        <a:t>Solid-solid reaction at s of particles</a:t>
                      </a:r>
                      <a:endParaRPr lang="ru-RU" sz="900" b="1" kern="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74" marR="3274" marT="0" marB="0">
                    <a:solidFill>
                      <a:schemeClr val="accent4">
                        <a:lumMod val="40000"/>
                        <a:lumOff val="60000"/>
                      </a:schemeClr>
                    </a:solidFill>
                  </a:tcPr>
                </a:tc>
              </a:tr>
            </a:tbl>
          </a:graphicData>
        </a:graphic>
      </p:graphicFrame>
    </p:spTree>
    <p:extLst>
      <p:ext uri="{BB962C8B-B14F-4D97-AF65-F5344CB8AC3E}">
        <p14:creationId xmlns:p14="http://schemas.microsoft.com/office/powerpoint/2010/main" val="312298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effectLst/>
                <a:latin typeface="Calibri" panose="020F0502020204030204" pitchFamily="34" charset="0"/>
                <a:ea typeface="Calibri" panose="020F0502020204030204" pitchFamily="34" charset="0"/>
                <a:cs typeface="Arial" panose="020B0604020202020204" pitchFamily="34" charset="0"/>
              </a:rPr>
              <a:t>Concentration</a:t>
            </a:r>
            <a:r>
              <a:rPr lang="ru-RU" b="1" dirty="0" smtClean="0">
                <a:effectLst/>
                <a:latin typeface="Calibri" panose="020F0502020204030204" pitchFamily="34" charset="0"/>
                <a:ea typeface="Calibri" panose="020F0502020204030204" pitchFamily="34" charset="0"/>
                <a:cs typeface="Arial" panose="020B0604020202020204" pitchFamily="34" charset="0"/>
              </a:rPr>
              <a:t> </a:t>
            </a:r>
            <a:r>
              <a:rPr lang="ru-RU" b="1" dirty="0" err="1" smtClean="0">
                <a:effectLst/>
                <a:latin typeface="Calibri" panose="020F0502020204030204" pitchFamily="34" charset="0"/>
                <a:ea typeface="Calibri" panose="020F0502020204030204" pitchFamily="34" charset="0"/>
                <a:cs typeface="Arial" panose="020B0604020202020204" pitchFamily="34" charset="0"/>
              </a:rPr>
              <a:t>technologies</a:t>
            </a:r>
            <a:r>
              <a:rPr lang="en-US" b="1" dirty="0" smtClean="0">
                <a:effectLst/>
                <a:latin typeface="Calibri" panose="020F0502020204030204" pitchFamily="34" charset="0"/>
                <a:ea typeface="Calibri" panose="020F0502020204030204" pitchFamily="34" charset="0"/>
                <a:cs typeface="Arial" panose="020B0604020202020204" pitchFamily="34" charset="0"/>
              </a:rPr>
              <a:t/>
            </a:r>
            <a:br>
              <a:rPr lang="en-US" b="1" dirty="0" smtClean="0">
                <a:effectLst/>
                <a:latin typeface="Calibri" panose="020F0502020204030204" pitchFamily="34" charset="0"/>
                <a:ea typeface="Calibri" panose="020F0502020204030204" pitchFamily="34" charset="0"/>
                <a:cs typeface="Arial" panose="020B0604020202020204" pitchFamily="34" charset="0"/>
              </a:rPr>
            </a:br>
            <a:r>
              <a:rPr lang="en-US" sz="2800" i="1" dirty="0" smtClean="0">
                <a:effectLst/>
                <a:latin typeface="Times New Roman" panose="02020603050405020304" pitchFamily="18" charset="0"/>
                <a:ea typeface="MS Mincho" panose="02020609040205080304" pitchFamily="49" charset="-128"/>
              </a:rPr>
              <a:t>Exercises on Concentration </a:t>
            </a:r>
            <a:endParaRPr lang="ru-RU" sz="2800" i="1" dirty="0"/>
          </a:p>
        </p:txBody>
      </p:sp>
      <p:sp>
        <p:nvSpPr>
          <p:cNvPr id="3" name="Объект 2"/>
          <p:cNvSpPr>
            <a:spLocks noGrp="1"/>
          </p:cNvSpPr>
          <p:nvPr>
            <p:ph idx="1"/>
          </p:nvPr>
        </p:nvSpPr>
        <p:spPr>
          <a:xfrm>
            <a:off x="691691" y="1690688"/>
            <a:ext cx="10515600" cy="4351338"/>
          </a:xfrm>
        </p:spPr>
        <p:txBody>
          <a:bodyPr>
            <a:noAutofit/>
          </a:bodyPr>
          <a:lstStyle/>
          <a:p>
            <a:pPr marL="0" marR="63500" indent="0" algn="just">
              <a:lnSpc>
                <a:spcPct val="114000"/>
              </a:lnSpc>
              <a:spcAft>
                <a:spcPts val="0"/>
              </a:spcAft>
              <a:buNone/>
            </a:pP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objectives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of</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concentration</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technologies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to</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separate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valuable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mineral</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from</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gangue</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minerals</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smtClean="0">
                <a:effectLst/>
                <a:latin typeface="Arial" panose="020B0604020202020204" pitchFamily="34" charset="0"/>
                <a:ea typeface="Calibri" panose="020F0502020204030204" pitchFamily="34" charset="0"/>
                <a:cs typeface="Arial" panose="020B0604020202020204" pitchFamily="34" charset="0"/>
              </a:rPr>
              <a:t>.</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In</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all</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concentration</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methods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feed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divided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in</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three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streams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namely</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concentrate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middling</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and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tailings</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.Middlings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are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recycled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within</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plant</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and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such</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plant</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output</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two</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products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namely</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concentrate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and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tailings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Tailings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are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disposed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whereas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concentrate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sent</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to</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metal</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extraction</a:t>
            </a:r>
            <a:r>
              <a:rPr lang="ru-RU" sz="1400" b="1" dirty="0" smtClean="0">
                <a:effectLst/>
                <a:latin typeface="Arial" panose="020B0604020202020204" pitchFamily="34" charset="0"/>
                <a:ea typeface="Calibri" panose="020F0502020204030204" pitchFamily="34" charset="0"/>
                <a:cs typeface="Arial" panose="020B0604020202020204" pitchFamily="34" charset="0"/>
              </a:rPr>
              <a:t>.</a:t>
            </a:r>
            <a:endParaRPr lang="ru-RU" sz="11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ts val="1015"/>
              </a:lnSpc>
              <a:spcAft>
                <a:spcPts val="0"/>
              </a:spcAft>
              <a:buNone/>
            </a:pPr>
            <a:r>
              <a:rPr lang="ru-RU" sz="1100" b="1"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11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a:spcAft>
                <a:spcPts val="0"/>
              </a:spcAft>
              <a:buNone/>
            </a:pPr>
            <a:r>
              <a:rPr lang="ru-RU" sz="1400" b="1" dirty="0" err="1" smtClean="0">
                <a:effectLst/>
                <a:latin typeface="Arial" panose="020B0604020202020204" pitchFamily="34" charset="0"/>
                <a:ea typeface="Calibri" panose="020F0502020204030204" pitchFamily="34" charset="0"/>
                <a:cs typeface="Arial" panose="020B0604020202020204" pitchFamily="34" charset="0"/>
              </a:rPr>
              <a:t>Plants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Recovery</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and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grade</a:t>
            </a:r>
            <a:endParaRPr lang="ru-RU" sz="1100" b="1" dirty="0" smtClean="0">
              <a:effectLst/>
              <a:latin typeface="Arial" panose="020B0604020202020204" pitchFamily="34" charset="0"/>
              <a:ea typeface="Calibri" panose="020F0502020204030204" pitchFamily="34" charset="0"/>
              <a:cs typeface="Arial" panose="020B0604020202020204" pitchFamily="34" charset="0"/>
            </a:endParaRPr>
          </a:p>
          <a:p>
            <a:pPr marL="0" indent="0" algn="just">
              <a:lnSpc>
                <a:spcPts val="1230"/>
              </a:lnSpc>
              <a:spcAft>
                <a:spcPts val="0"/>
              </a:spcAft>
              <a:buNone/>
            </a:pPr>
            <a:r>
              <a:rPr lang="ru-RU" sz="1100" b="1" dirty="0" smtClean="0">
                <a:effectLst/>
                <a:latin typeface="Arial" panose="020B0604020202020204" pitchFamily="34" charset="0"/>
                <a:ea typeface="Times New Roman" panose="02020603050405020304" pitchFamily="18" charset="0"/>
                <a:cs typeface="Arial" panose="020B0604020202020204" pitchFamily="34" charset="0"/>
              </a:rPr>
              <a:t> </a:t>
            </a:r>
            <a:endParaRPr lang="ru-RU" sz="1100" b="1" dirty="0" smtClean="0">
              <a:effectLst/>
              <a:latin typeface="Arial" panose="020B0604020202020204" pitchFamily="34" charset="0"/>
              <a:ea typeface="Calibri" panose="020F0502020204030204" pitchFamily="34" charset="0"/>
              <a:cs typeface="Arial" panose="020B0604020202020204" pitchFamily="34" charset="0"/>
            </a:endParaRPr>
          </a:p>
          <a:p>
            <a:pPr marL="0" marR="50800" indent="0" algn="just">
              <a:lnSpc>
                <a:spcPct val="112000"/>
              </a:lnSpc>
              <a:spcAft>
                <a:spcPts val="0"/>
              </a:spcAft>
              <a:buNone/>
            </a:pP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Recovery</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of</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mineral</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in</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u="sng" dirty="0" err="1" smtClean="0">
                <a:effectLst/>
                <a:latin typeface="Arial" panose="020B0604020202020204" pitchFamily="34" charset="0"/>
                <a:ea typeface="Calibri" panose="020F0502020204030204" pitchFamily="34" charset="0"/>
                <a:cs typeface="Arial" panose="020B0604020202020204" pitchFamily="34" charset="0"/>
              </a:rPr>
              <a:t>concentrate</a:t>
            </a:r>
            <a:r>
              <a:rPr lang="ru-RU" sz="1400" b="1" u="sng"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and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metal</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grade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of</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the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concentrate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are</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important</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Recovery</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is</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defined</a:t>
            </a:r>
            <a:r>
              <a:rPr lang="ru-RU" sz="1400" b="1" dirty="0" smtClean="0">
                <a:effectLst/>
                <a:latin typeface="Arial" panose="020B0604020202020204" pitchFamily="34" charset="0"/>
                <a:ea typeface="Calibri" panose="020F0502020204030204" pitchFamily="34" charset="0"/>
                <a:cs typeface="Arial" panose="020B0604020202020204" pitchFamily="34" charset="0"/>
              </a:rPr>
              <a:t> </a:t>
            </a:r>
            <a:r>
              <a:rPr lang="ru-RU" sz="1400" b="1" dirty="0" err="1" smtClean="0">
                <a:effectLst/>
                <a:latin typeface="Arial" panose="020B0604020202020204" pitchFamily="34" charset="0"/>
                <a:ea typeface="Calibri" panose="020F0502020204030204" pitchFamily="34" charset="0"/>
                <a:cs typeface="Arial" panose="020B0604020202020204" pitchFamily="34" charset="0"/>
              </a:rPr>
              <a:t>as</a:t>
            </a:r>
            <a:endParaRPr lang="ru-RU" sz="1100" b="1" dirty="0" smtClean="0">
              <a:effectLst/>
              <a:latin typeface="Arial" panose="020B0604020202020204" pitchFamily="34" charset="0"/>
              <a:ea typeface="Calibri" panose="020F0502020204030204" pitchFamily="34" charset="0"/>
              <a:cs typeface="Arial" panose="020B0604020202020204" pitchFamily="34" charset="0"/>
            </a:endParaRPr>
          </a:p>
          <a:p>
            <a:pPr indent="0" algn="just" fontAlgn="base">
              <a:lnSpc>
                <a:spcPct val="107000"/>
              </a:lnSpc>
              <a:spcAft>
                <a:spcPts val="0"/>
              </a:spcAft>
              <a:buNone/>
            </a:pPr>
            <a:endParaRPr lang="ru-RU" sz="1400" b="1" dirty="0" smtClean="0">
              <a:effectLst/>
              <a:latin typeface="Arial" panose="020B0604020202020204" pitchFamily="34" charset="0"/>
              <a:ea typeface="Calibri" panose="020F0502020204030204" pitchFamily="34" charset="0"/>
              <a:cs typeface="Arial" panose="020B0604020202020204" pitchFamily="34" charset="0"/>
            </a:endParaRPr>
          </a:p>
          <a:p>
            <a:pPr algn="just"/>
            <a:endParaRPr lang="ru-RU" sz="1400" b="1" dirty="0">
              <a:latin typeface="Arial" panose="020B0604020202020204" pitchFamily="34" charset="0"/>
              <a:cs typeface="Arial" panose="020B0604020202020204" pitchFamily="34" charset="0"/>
            </a:endParaRPr>
          </a:p>
        </p:txBody>
      </p:sp>
      <p:pic>
        <p:nvPicPr>
          <p:cNvPr id="4" name="Рисунок 3"/>
          <p:cNvPicPr>
            <a:picLocks noChangeAspect="1"/>
          </p:cNvPicPr>
          <p:nvPr/>
        </p:nvPicPr>
        <p:blipFill>
          <a:blip r:embed="rId2"/>
          <a:stretch>
            <a:fillRect/>
          </a:stretch>
        </p:blipFill>
        <p:spPr>
          <a:xfrm>
            <a:off x="3016820" y="3983167"/>
            <a:ext cx="5828848" cy="782707"/>
          </a:xfrm>
          <a:prstGeom prst="rect">
            <a:avLst/>
          </a:prstGeom>
        </p:spPr>
      </p:pic>
      <p:sp>
        <p:nvSpPr>
          <p:cNvPr id="5" name="Прямоугольник 4"/>
          <p:cNvSpPr/>
          <p:nvPr/>
        </p:nvSpPr>
        <p:spPr>
          <a:xfrm>
            <a:off x="691691" y="4829205"/>
            <a:ext cx="10515600" cy="646331"/>
          </a:xfrm>
          <a:prstGeom prst="rect">
            <a:avLst/>
          </a:prstGeom>
        </p:spPr>
        <p:txBody>
          <a:bodyPr wrap="square">
            <a:spAutoFit/>
          </a:bodyPr>
          <a:lstStyle/>
          <a:p>
            <a:r>
              <a:rPr lang="en-US" dirty="0" smtClean="0"/>
              <a:t>Grade of the concentrate can be defined either mineral grade or metal grade. Since concentrate is employed for metal extraction, metal grade is important (Note that concentrate contains mineral but not metal).</a:t>
            </a:r>
            <a:endParaRPr lang="ru-RU" dirty="0"/>
          </a:p>
        </p:txBody>
      </p:sp>
      <p:pic>
        <p:nvPicPr>
          <p:cNvPr id="6" name="Рисунок 5"/>
          <p:cNvPicPr>
            <a:picLocks noChangeAspect="1"/>
          </p:cNvPicPr>
          <p:nvPr/>
        </p:nvPicPr>
        <p:blipFill>
          <a:blip r:embed="rId3"/>
          <a:stretch>
            <a:fillRect/>
          </a:stretch>
        </p:blipFill>
        <p:spPr>
          <a:xfrm>
            <a:off x="3068540" y="5538867"/>
            <a:ext cx="6054920" cy="694501"/>
          </a:xfrm>
          <a:prstGeom prst="rect">
            <a:avLst/>
          </a:prstGeom>
        </p:spPr>
      </p:pic>
    </p:spTree>
    <p:extLst>
      <p:ext uri="{BB962C8B-B14F-4D97-AF65-F5344CB8AC3E}">
        <p14:creationId xmlns:p14="http://schemas.microsoft.com/office/powerpoint/2010/main" val="2681659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ъект 7"/>
          <p:cNvSpPr>
            <a:spLocks noGrp="1"/>
          </p:cNvSpPr>
          <p:nvPr>
            <p:ph idx="1"/>
          </p:nvPr>
        </p:nvSpPr>
        <p:spPr>
          <a:xfrm>
            <a:off x="829962" y="515808"/>
            <a:ext cx="10515600" cy="5901467"/>
          </a:xfrm>
        </p:spPr>
        <p:txBody>
          <a:bodyPr>
            <a:normAutofit fontScale="47500" lnSpcReduction="20000"/>
          </a:bodyPr>
          <a:lstStyle/>
          <a:p>
            <a:pPr marL="0" indent="0" algn="just">
              <a:lnSpc>
                <a:spcPct val="120000"/>
              </a:lnSpc>
              <a:buNone/>
            </a:pPr>
            <a:r>
              <a:rPr lang="en-US" sz="3600" b="1" dirty="0">
                <a:solidFill>
                  <a:srgbClr val="C00000"/>
                </a:solidFill>
                <a:latin typeface="Arial" panose="020B0604020202020204" pitchFamily="34" charset="0"/>
                <a:cs typeface="Arial" panose="020B0604020202020204" pitchFamily="34" charset="0"/>
              </a:rPr>
              <a:t>Metal grade </a:t>
            </a:r>
            <a:r>
              <a:rPr lang="en-US" sz="3600" b="1" dirty="0">
                <a:latin typeface="Arial" panose="020B0604020202020204" pitchFamily="34" charset="0"/>
                <a:cs typeface="Arial" panose="020B0604020202020204" pitchFamily="34" charset="0"/>
              </a:rPr>
              <a:t>means </a:t>
            </a:r>
            <a:r>
              <a:rPr lang="en-US" sz="3600" b="1" u="sng" dirty="0">
                <a:solidFill>
                  <a:srgbClr val="C00000"/>
                </a:solidFill>
                <a:latin typeface="Arial" panose="020B0604020202020204" pitchFamily="34" charset="0"/>
                <a:cs typeface="Arial" panose="020B0604020202020204" pitchFamily="34" charset="0"/>
              </a:rPr>
              <a:t>grade of valuable metal </a:t>
            </a:r>
            <a:r>
              <a:rPr lang="en-US" sz="3600" b="1" dirty="0">
                <a:solidFill>
                  <a:srgbClr val="7030A0"/>
                </a:solidFill>
                <a:latin typeface="Arial" panose="020B0604020202020204" pitchFamily="34" charset="0"/>
                <a:cs typeface="Arial" panose="020B0604020202020204" pitchFamily="34" charset="0"/>
              </a:rPr>
              <a:t>of the mineral in the concentrate</a:t>
            </a:r>
            <a:r>
              <a:rPr lang="en-US" sz="3600" b="1" dirty="0">
                <a:latin typeface="Arial" panose="020B0604020202020204" pitchFamily="34" charset="0"/>
                <a:cs typeface="Arial" panose="020B0604020202020204" pitchFamily="34" charset="0"/>
              </a:rPr>
              <a:t>. </a:t>
            </a:r>
            <a:endParaRPr lang="en-US" sz="3600" b="1" dirty="0" smtClean="0">
              <a:latin typeface="Arial" panose="020B0604020202020204" pitchFamily="34" charset="0"/>
              <a:cs typeface="Arial" panose="020B0604020202020204" pitchFamily="34" charset="0"/>
            </a:endParaRPr>
          </a:p>
          <a:p>
            <a:pPr marL="0" indent="0" algn="just">
              <a:lnSpc>
                <a:spcPct val="120000"/>
              </a:lnSpc>
              <a:buNone/>
            </a:pPr>
            <a:r>
              <a:rPr lang="en-US" sz="3600" b="1" dirty="0" smtClean="0">
                <a:latin typeface="Arial" panose="020B0604020202020204" pitchFamily="34" charset="0"/>
                <a:cs typeface="Arial" panose="020B0604020202020204" pitchFamily="34" charset="0"/>
              </a:rPr>
              <a:t>For </a:t>
            </a:r>
            <a:r>
              <a:rPr lang="en-US" sz="3600" b="1" dirty="0">
                <a:latin typeface="Arial" panose="020B0604020202020204" pitchFamily="34" charset="0"/>
                <a:cs typeface="Arial" panose="020B0604020202020204" pitchFamily="34" charset="0"/>
              </a:rPr>
              <a:t>example </a:t>
            </a:r>
            <a:r>
              <a:rPr lang="en-US" sz="3600" b="1" u="sng" dirty="0">
                <a:solidFill>
                  <a:srgbClr val="7030A0"/>
                </a:solidFill>
                <a:latin typeface="Arial" panose="020B0604020202020204" pitchFamily="34" charset="0"/>
                <a:cs typeface="Arial" panose="020B0604020202020204" pitchFamily="34" charset="0"/>
              </a:rPr>
              <a:t>in the concentrate of chalcopyrite the grade of </a:t>
            </a:r>
            <a:r>
              <a:rPr lang="ru-RU" sz="3600" b="1" u="sng" dirty="0">
                <a:solidFill>
                  <a:srgbClr val="7030A0"/>
                </a:solidFill>
                <a:latin typeface="Arial" panose="020B0604020202020204" pitchFamily="34" charset="0"/>
                <a:cs typeface="Arial" panose="020B0604020202020204" pitchFamily="34" charset="0"/>
              </a:rPr>
              <a:t>С</a:t>
            </a:r>
            <a:r>
              <a:rPr lang="en-US" sz="3600" b="1" u="sng" dirty="0">
                <a:solidFill>
                  <a:srgbClr val="7030A0"/>
                </a:solidFill>
                <a:latin typeface="Arial" panose="020B0604020202020204" pitchFamily="34" charset="0"/>
                <a:cs typeface="Arial" panose="020B0604020202020204" pitchFamily="34" charset="0"/>
              </a:rPr>
              <a:t>u is important</a:t>
            </a:r>
            <a:r>
              <a:rPr lang="en-US" sz="3600" b="1" dirty="0">
                <a:latin typeface="Arial" panose="020B0604020202020204" pitchFamily="34" charset="0"/>
                <a:cs typeface="Arial" panose="020B0604020202020204" pitchFamily="34" charset="0"/>
              </a:rPr>
              <a:t>. </a:t>
            </a:r>
            <a:endParaRPr lang="ru-RU" sz="3600" b="1" dirty="0">
              <a:latin typeface="Arial" panose="020B0604020202020204" pitchFamily="34" charset="0"/>
              <a:cs typeface="Arial" panose="020B0604020202020204" pitchFamily="34" charset="0"/>
            </a:endParaRPr>
          </a:p>
          <a:p>
            <a:pPr marL="0" indent="0" algn="just">
              <a:lnSpc>
                <a:spcPct val="120000"/>
              </a:lnSpc>
              <a:buNone/>
            </a:pPr>
            <a:r>
              <a:rPr lang="en-US" sz="3600" b="1" dirty="0">
                <a:latin typeface="Arial" panose="020B0604020202020204" pitchFamily="34" charset="0"/>
                <a:cs typeface="Arial" panose="020B0604020202020204" pitchFamily="34" charset="0"/>
              </a:rPr>
              <a:t>Similarly </a:t>
            </a:r>
            <a:r>
              <a:rPr lang="en-US" sz="3600" b="1" dirty="0">
                <a:solidFill>
                  <a:srgbClr val="7030A0"/>
                </a:solidFill>
                <a:latin typeface="Arial" panose="020B0604020202020204" pitchFamily="34" charset="0"/>
                <a:cs typeface="Arial" panose="020B0604020202020204" pitchFamily="34" charset="0"/>
              </a:rPr>
              <a:t>in the concentrate of galena</a:t>
            </a:r>
            <a:r>
              <a:rPr lang="en-US" sz="3600" b="1" dirty="0">
                <a:latin typeface="Arial" panose="020B0604020202020204" pitchFamily="34" charset="0"/>
                <a:cs typeface="Arial" panose="020B0604020202020204" pitchFamily="34" charset="0"/>
              </a:rPr>
              <a:t>, </a:t>
            </a:r>
            <a:r>
              <a:rPr lang="en-US" sz="3600" b="1" dirty="0">
                <a:solidFill>
                  <a:srgbClr val="7030A0"/>
                </a:solidFill>
                <a:latin typeface="Arial" panose="020B0604020202020204" pitchFamily="34" charset="0"/>
                <a:cs typeface="Arial" panose="020B0604020202020204" pitchFamily="34" charset="0"/>
              </a:rPr>
              <a:t>the grade of </a:t>
            </a:r>
            <a:r>
              <a:rPr lang="en-US" sz="3600" b="1" dirty="0" err="1">
                <a:solidFill>
                  <a:srgbClr val="7030A0"/>
                </a:solidFill>
                <a:latin typeface="Arial" panose="020B0604020202020204" pitchFamily="34" charset="0"/>
                <a:cs typeface="Arial" panose="020B0604020202020204" pitchFamily="34" charset="0"/>
              </a:rPr>
              <a:t>Pb</a:t>
            </a:r>
            <a:r>
              <a:rPr lang="en-US" sz="3600" b="1" dirty="0">
                <a:solidFill>
                  <a:srgbClr val="7030A0"/>
                </a:solidFill>
                <a:latin typeface="Arial" panose="020B0604020202020204" pitchFamily="34" charset="0"/>
                <a:cs typeface="Arial" panose="020B0604020202020204" pitchFamily="34" charset="0"/>
              </a:rPr>
              <a:t> is important</a:t>
            </a:r>
            <a:r>
              <a:rPr lang="en-US" sz="3600" b="1" dirty="0">
                <a:latin typeface="Arial" panose="020B0604020202020204" pitchFamily="34" charset="0"/>
                <a:cs typeface="Arial" panose="020B0604020202020204" pitchFamily="34" charset="0"/>
              </a:rPr>
              <a:t>. </a:t>
            </a:r>
            <a:endParaRPr lang="ru-RU" sz="3600" b="1" dirty="0">
              <a:latin typeface="Arial" panose="020B0604020202020204" pitchFamily="34" charset="0"/>
              <a:cs typeface="Arial" panose="020B0604020202020204" pitchFamily="34" charset="0"/>
            </a:endParaRPr>
          </a:p>
          <a:p>
            <a:pPr marL="0" indent="0" algn="just">
              <a:lnSpc>
                <a:spcPct val="120000"/>
              </a:lnSpc>
              <a:buNone/>
            </a:pPr>
            <a:r>
              <a:rPr lang="en-US" sz="3600" b="1" dirty="0">
                <a:latin typeface="Arial" panose="020B0604020202020204" pitchFamily="34" charset="0"/>
                <a:cs typeface="Arial" panose="020B0604020202020204" pitchFamily="34" charset="0"/>
              </a:rPr>
              <a:t>It must be clearly understood that ore does not contain metal. Metal grade is used to give an idea about the removal of gangue minerals and removal of oxygen or </a:t>
            </a:r>
            <a:r>
              <a:rPr lang="en-US" sz="3600" b="1" dirty="0" smtClean="0">
                <a:latin typeface="Arial" panose="020B0604020202020204" pitchFamily="34" charset="0"/>
                <a:cs typeface="Arial" panose="020B0604020202020204" pitchFamily="34" charset="0"/>
              </a:rPr>
              <a:t>Sulphur. </a:t>
            </a:r>
            <a:endParaRPr lang="ru-RU" sz="3600" b="1" dirty="0">
              <a:latin typeface="Arial" panose="020B0604020202020204" pitchFamily="34" charset="0"/>
              <a:cs typeface="Arial" panose="020B0604020202020204" pitchFamily="34" charset="0"/>
            </a:endParaRPr>
          </a:p>
          <a:p>
            <a:pPr marL="0" indent="0" algn="just">
              <a:lnSpc>
                <a:spcPct val="120000"/>
              </a:lnSpc>
              <a:buNone/>
            </a:pPr>
            <a:r>
              <a:rPr lang="en-US" sz="3600" b="1" dirty="0">
                <a:latin typeface="Arial" panose="020B0604020202020204" pitchFamily="34" charset="0"/>
                <a:cs typeface="Arial" panose="020B0604020202020204" pitchFamily="34" charset="0"/>
              </a:rPr>
              <a:t>For example mineral grade of pure </a:t>
            </a:r>
            <a:r>
              <a:rPr lang="en-US" sz="3600" b="1" dirty="0" smtClean="0">
                <a:latin typeface="Arial" panose="020B0604020202020204" pitchFamily="34" charset="0"/>
                <a:cs typeface="Arial" panose="020B0604020202020204" pitchFamily="34" charset="0"/>
              </a:rPr>
              <a:t>Fe</a:t>
            </a:r>
            <a:r>
              <a:rPr lang="en-US" sz="3600" b="1" baseline="-25000" dirty="0" smtClean="0">
                <a:latin typeface="Arial" panose="020B0604020202020204" pitchFamily="34" charset="0"/>
                <a:cs typeface="Arial" panose="020B0604020202020204" pitchFamily="34" charset="0"/>
              </a:rPr>
              <a:t>2</a:t>
            </a:r>
            <a:r>
              <a:rPr lang="en-US" sz="3600" b="1" dirty="0" smtClean="0">
                <a:latin typeface="Arial" panose="020B0604020202020204" pitchFamily="34" charset="0"/>
                <a:cs typeface="Arial" panose="020B0604020202020204" pitchFamily="34" charset="0"/>
              </a:rPr>
              <a:t>O</a:t>
            </a:r>
            <a:r>
              <a:rPr lang="en-US" sz="3700" b="1" baseline="-25000" dirty="0">
                <a:latin typeface="Arial" panose="020B0604020202020204" pitchFamily="34" charset="0"/>
                <a:cs typeface="Arial" panose="020B0604020202020204" pitchFamily="34" charset="0"/>
              </a:rPr>
              <a:t>3</a:t>
            </a:r>
            <a:r>
              <a:rPr lang="en-US" sz="3600" b="1" dirty="0" smtClean="0">
                <a:latin typeface="Arial" panose="020B0604020202020204" pitchFamily="34" charset="0"/>
                <a:cs typeface="Arial" panose="020B0604020202020204" pitchFamily="34" charset="0"/>
              </a:rPr>
              <a:t> is </a:t>
            </a:r>
            <a:r>
              <a:rPr lang="en-US" sz="3600" b="1" dirty="0">
                <a:latin typeface="Arial" panose="020B0604020202020204" pitchFamily="34" charset="0"/>
                <a:cs typeface="Arial" panose="020B0604020202020204" pitchFamily="34" charset="0"/>
              </a:rPr>
              <a:t>unity but metal grade (or iron grade) of pure mineral </a:t>
            </a:r>
            <a:r>
              <a:rPr lang="en-US" sz="3700" b="1" dirty="0">
                <a:solidFill>
                  <a:prstClr val="black"/>
                </a:solidFill>
                <a:latin typeface="Arial" panose="020B0604020202020204" pitchFamily="34" charset="0"/>
                <a:cs typeface="Arial" panose="020B0604020202020204" pitchFamily="34" charset="0"/>
              </a:rPr>
              <a:t>Fe</a:t>
            </a:r>
            <a:r>
              <a:rPr lang="en-US" sz="3700" b="1" baseline="-25000" dirty="0">
                <a:solidFill>
                  <a:prstClr val="black"/>
                </a:solidFill>
                <a:latin typeface="Arial" panose="020B0604020202020204" pitchFamily="34" charset="0"/>
                <a:cs typeface="Arial" panose="020B0604020202020204" pitchFamily="34" charset="0"/>
              </a:rPr>
              <a:t>2</a:t>
            </a:r>
            <a:r>
              <a:rPr lang="en-US" sz="3700" b="1" dirty="0">
                <a:solidFill>
                  <a:prstClr val="black"/>
                </a:solidFill>
                <a:latin typeface="Arial" panose="020B0604020202020204" pitchFamily="34" charset="0"/>
                <a:cs typeface="Arial" panose="020B0604020202020204" pitchFamily="34" charset="0"/>
              </a:rPr>
              <a:t>O</a:t>
            </a:r>
            <a:r>
              <a:rPr lang="en-US" sz="3700" b="1" baseline="-25000" dirty="0">
                <a:solidFill>
                  <a:prstClr val="black"/>
                </a:solidFill>
                <a:latin typeface="Arial" panose="020B0604020202020204" pitchFamily="34" charset="0"/>
                <a:cs typeface="Arial" panose="020B0604020202020204" pitchFamily="34" charset="0"/>
              </a:rPr>
              <a:t>3 </a:t>
            </a:r>
            <a:r>
              <a:rPr lang="en-US" sz="3700" b="1" baseline="-25000" dirty="0" smtClean="0">
                <a:solidFill>
                  <a:prstClr val="black"/>
                </a:solidFill>
                <a:latin typeface="Arial" panose="020B0604020202020204" pitchFamily="34" charset="0"/>
                <a:cs typeface="Arial" panose="020B0604020202020204" pitchFamily="34" charset="0"/>
              </a:rPr>
              <a:t> </a:t>
            </a:r>
            <a:r>
              <a:rPr lang="en-US" sz="3600" b="1" dirty="0" smtClean="0">
                <a:latin typeface="Arial" panose="020B0604020202020204" pitchFamily="34" charset="0"/>
                <a:cs typeface="Arial" panose="020B0604020202020204" pitchFamily="34" charset="0"/>
              </a:rPr>
              <a:t>is 70</a:t>
            </a:r>
            <a:r>
              <a:rPr lang="en-US" sz="3600" b="1" dirty="0">
                <a:latin typeface="Arial" panose="020B0604020202020204" pitchFamily="34" charset="0"/>
                <a:cs typeface="Arial" panose="020B0604020202020204" pitchFamily="34" charset="0"/>
              </a:rPr>
              <a:t>% which means 30% oxygen has to be removed to get iron.</a:t>
            </a:r>
            <a:endParaRPr lang="ru-RU" sz="3600" b="1" dirty="0">
              <a:latin typeface="Arial" panose="020B0604020202020204" pitchFamily="34" charset="0"/>
              <a:cs typeface="Arial" panose="020B0604020202020204" pitchFamily="34" charset="0"/>
            </a:endParaRPr>
          </a:p>
          <a:p>
            <a:pPr marL="0" indent="0" algn="just">
              <a:lnSpc>
                <a:spcPct val="120000"/>
              </a:lnSpc>
              <a:buNone/>
            </a:pPr>
            <a:r>
              <a:rPr lang="en-US" sz="3600" b="1" dirty="0" smtClean="0">
                <a:latin typeface="Arial" panose="020B0604020202020204" pitchFamily="34" charset="0"/>
                <a:cs typeface="Arial" panose="020B0604020202020204" pitchFamily="34" charset="0"/>
              </a:rPr>
              <a:t>Recovery </a:t>
            </a:r>
            <a:r>
              <a:rPr lang="en-US" sz="3600" b="1" dirty="0">
                <a:latin typeface="Arial" panose="020B0604020202020204" pitchFamily="34" charset="0"/>
                <a:cs typeface="Arial" panose="020B0604020202020204" pitchFamily="34" charset="0"/>
              </a:rPr>
              <a:t>of a mineral in the concentrate can be 100% if all the feed is diverted in to concentrate. But metal grade will be very low. The maximum metal grade of the concentrate can be that of corresponding pure mineral, for example Cu grade in pure </a:t>
            </a:r>
            <a:r>
              <a:rPr lang="en-US" sz="3600" b="1" dirty="0" err="1" smtClean="0">
                <a:latin typeface="Arial" panose="020B0604020202020204" pitchFamily="34" charset="0"/>
                <a:cs typeface="Arial" panose="020B0604020202020204" pitchFamily="34" charset="0"/>
              </a:rPr>
              <a:t>CuFeS</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is 34.1%, lead grade in pure </a:t>
            </a:r>
            <a:r>
              <a:rPr lang="en-US" sz="3600" b="1" dirty="0" err="1" smtClean="0">
                <a:latin typeface="Arial" panose="020B0604020202020204" pitchFamily="34" charset="0"/>
                <a:cs typeface="Arial" panose="020B0604020202020204" pitchFamily="34" charset="0"/>
              </a:rPr>
              <a:t>PbS</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is 86.6%, Zn grade in pure </a:t>
            </a:r>
            <a:r>
              <a:rPr lang="en-US" sz="3600" b="1" dirty="0" err="1">
                <a:latin typeface="Arial" panose="020B0604020202020204" pitchFamily="34" charset="0"/>
                <a:cs typeface="Arial" panose="020B0604020202020204" pitchFamily="34" charset="0"/>
              </a:rPr>
              <a:t>ZnS</a:t>
            </a:r>
            <a:r>
              <a:rPr lang="en-US" sz="3600" b="1" dirty="0">
                <a:latin typeface="Arial" panose="020B0604020202020204" pitchFamily="34" charset="0"/>
                <a:cs typeface="Arial" panose="020B0604020202020204" pitchFamily="34" charset="0"/>
              </a:rPr>
              <a:t> is 67%. </a:t>
            </a:r>
            <a:endParaRPr lang="en-US" sz="3600" b="1" dirty="0" smtClean="0">
              <a:latin typeface="Arial" panose="020B0604020202020204" pitchFamily="34" charset="0"/>
              <a:cs typeface="Arial" panose="020B0604020202020204" pitchFamily="34" charset="0"/>
            </a:endParaRPr>
          </a:p>
          <a:p>
            <a:pPr marL="0" indent="0" algn="just">
              <a:lnSpc>
                <a:spcPct val="120000"/>
              </a:lnSpc>
              <a:buNone/>
            </a:pPr>
            <a:r>
              <a:rPr lang="en-US" sz="3600" b="1" dirty="0" smtClean="0">
                <a:latin typeface="Arial" panose="020B0604020202020204" pitchFamily="34" charset="0"/>
                <a:cs typeface="Arial" panose="020B0604020202020204" pitchFamily="34" charset="0"/>
              </a:rPr>
              <a:t>Consider </a:t>
            </a:r>
            <a:r>
              <a:rPr lang="en-US" sz="3600" b="1" dirty="0">
                <a:latin typeface="Arial" panose="020B0604020202020204" pitchFamily="34" charset="0"/>
                <a:cs typeface="Arial" panose="020B0604020202020204" pitchFamily="34" charset="0"/>
              </a:rPr>
              <a:t>1000 kg feed of chalcopyrite which produces 1000 kg concentrate. </a:t>
            </a:r>
            <a:endParaRPr lang="en-US" sz="3600" b="1" dirty="0" smtClean="0">
              <a:latin typeface="Arial" panose="020B0604020202020204" pitchFamily="34" charset="0"/>
              <a:cs typeface="Arial" panose="020B0604020202020204" pitchFamily="34" charset="0"/>
            </a:endParaRPr>
          </a:p>
          <a:p>
            <a:pPr marL="0" indent="0" algn="just">
              <a:lnSpc>
                <a:spcPct val="120000"/>
              </a:lnSpc>
              <a:buNone/>
            </a:pPr>
            <a:r>
              <a:rPr lang="en-US" sz="3600" b="1" dirty="0" smtClean="0">
                <a:latin typeface="Arial" panose="020B0604020202020204" pitchFamily="34" charset="0"/>
                <a:cs typeface="Arial" panose="020B0604020202020204" pitchFamily="34" charset="0"/>
              </a:rPr>
              <a:t>The </a:t>
            </a:r>
            <a:r>
              <a:rPr lang="en-US" sz="3600" b="1" dirty="0">
                <a:latin typeface="Arial" panose="020B0604020202020204" pitchFamily="34" charset="0"/>
                <a:cs typeface="Arial" panose="020B0604020202020204" pitchFamily="34" charset="0"/>
              </a:rPr>
              <a:t>concentrate contains 500 kg </a:t>
            </a:r>
            <a:r>
              <a:rPr lang="en-US" sz="3600" b="1" dirty="0" err="1" smtClean="0">
                <a:latin typeface="Arial" panose="020B0604020202020204" pitchFamily="34" charset="0"/>
                <a:cs typeface="Arial" panose="020B0604020202020204" pitchFamily="34" charset="0"/>
              </a:rPr>
              <a:t>CuFeS</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200 kg </a:t>
            </a:r>
            <a:r>
              <a:rPr lang="en-US" sz="3600" b="1" dirty="0" smtClean="0">
                <a:latin typeface="Arial" panose="020B0604020202020204" pitchFamily="34" charset="0"/>
                <a:cs typeface="Arial" panose="020B0604020202020204" pitchFamily="34" charset="0"/>
              </a:rPr>
              <a:t> </a:t>
            </a:r>
            <a:r>
              <a:rPr lang="en-US" sz="3600" b="1" dirty="0" err="1" smtClean="0">
                <a:latin typeface="Arial" panose="020B0604020202020204" pitchFamily="34" charset="0"/>
                <a:cs typeface="Arial" panose="020B0604020202020204" pitchFamily="34" charset="0"/>
              </a:rPr>
              <a:t>FeO</a:t>
            </a:r>
            <a:r>
              <a:rPr lang="en-US" sz="3600" b="1" baseline="-25000" dirty="0" smtClean="0">
                <a:latin typeface="Arial" panose="020B0604020202020204" pitchFamily="34" charset="0"/>
                <a:cs typeface="Arial" panose="020B0604020202020204" pitchFamily="34" charset="0"/>
              </a:rPr>
              <a:t>,</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200 kg </a:t>
            </a:r>
            <a:r>
              <a:rPr lang="en-US" sz="3600" b="1" dirty="0" smtClean="0">
                <a:latin typeface="Arial" panose="020B0604020202020204" pitchFamily="34" charset="0"/>
                <a:cs typeface="Arial" panose="020B0604020202020204" pitchFamily="34" charset="0"/>
              </a:rPr>
              <a:t>SiO</a:t>
            </a:r>
            <a:r>
              <a:rPr lang="en-US" sz="3600" b="1" baseline="-25000" dirty="0" smtClean="0">
                <a:latin typeface="Arial" panose="020B0604020202020204" pitchFamily="34" charset="0"/>
                <a:cs typeface="Arial" panose="020B0604020202020204" pitchFamily="34" charset="0"/>
              </a:rPr>
              <a:t>2</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and </a:t>
            </a:r>
            <a:r>
              <a:rPr lang="en-US" sz="3600" b="1" dirty="0" smtClean="0">
                <a:latin typeface="Arial" panose="020B0604020202020204" pitchFamily="34" charset="0"/>
                <a:cs typeface="Arial" panose="020B0604020202020204" pitchFamily="34" charset="0"/>
              </a:rPr>
              <a:t>100 </a:t>
            </a:r>
            <a:r>
              <a:rPr lang="en-US" sz="3600" b="1" dirty="0">
                <a:latin typeface="Arial" panose="020B0604020202020204" pitchFamily="34" charset="0"/>
                <a:cs typeface="Arial" panose="020B0604020202020204" pitchFamily="34" charset="0"/>
              </a:rPr>
              <a:t>kg Al</a:t>
            </a:r>
            <a:r>
              <a:rPr lang="en-US" sz="3600" b="1" baseline="-25000" dirty="0">
                <a:latin typeface="Arial" panose="020B0604020202020204" pitchFamily="34" charset="0"/>
                <a:cs typeface="Arial" panose="020B0604020202020204" pitchFamily="34" charset="0"/>
              </a:rPr>
              <a:t>2</a:t>
            </a:r>
            <a:r>
              <a:rPr lang="en-US" sz="3600" b="1" dirty="0">
                <a:latin typeface="Arial" panose="020B0604020202020204" pitchFamily="34" charset="0"/>
                <a:cs typeface="Arial" panose="020B0604020202020204" pitchFamily="34" charset="0"/>
              </a:rPr>
              <a:t>O</a:t>
            </a:r>
            <a:r>
              <a:rPr lang="en-US" sz="3600" b="1" baseline="-25000" dirty="0">
                <a:latin typeface="Arial" panose="020B0604020202020204" pitchFamily="34" charset="0"/>
                <a:cs typeface="Arial" panose="020B0604020202020204" pitchFamily="34" charset="0"/>
              </a:rPr>
              <a:t>3</a:t>
            </a:r>
            <a:r>
              <a:rPr lang="en-US" sz="3600" b="1" dirty="0">
                <a:latin typeface="Arial" panose="020B0604020202020204" pitchFamily="34" charset="0"/>
                <a:cs typeface="Arial" panose="020B0604020202020204" pitchFamily="34" charset="0"/>
              </a:rPr>
              <a:t> .The analysis of feed is same as that of concentrate.</a:t>
            </a:r>
            <a:endParaRPr lang="ru-RU" sz="3600" b="1" dirty="0">
              <a:latin typeface="Arial" panose="020B0604020202020204" pitchFamily="34" charset="0"/>
              <a:cs typeface="Arial" panose="020B0604020202020204" pitchFamily="34" charset="0"/>
            </a:endParaRPr>
          </a:p>
          <a:p>
            <a:pPr marL="0" indent="0">
              <a:buNone/>
            </a:pPr>
            <a:r>
              <a:rPr lang="en-US" dirty="0"/>
              <a:t/>
            </a:r>
            <a:br>
              <a:rPr lang="en-US" dirty="0"/>
            </a:br>
            <a:endParaRPr lang="ru-RU" dirty="0"/>
          </a:p>
        </p:txBody>
      </p:sp>
      <p:pic>
        <p:nvPicPr>
          <p:cNvPr id="10" name="Рисунок 9"/>
          <p:cNvPicPr>
            <a:picLocks noChangeAspect="1"/>
          </p:cNvPicPr>
          <p:nvPr/>
        </p:nvPicPr>
        <p:blipFill>
          <a:blip r:embed="rId2"/>
          <a:stretch>
            <a:fillRect/>
          </a:stretch>
        </p:blipFill>
        <p:spPr>
          <a:xfrm>
            <a:off x="829962" y="5285702"/>
            <a:ext cx="10266406" cy="825749"/>
          </a:xfrm>
          <a:prstGeom prst="rect">
            <a:avLst/>
          </a:prstGeom>
        </p:spPr>
      </p:pic>
    </p:spTree>
    <p:extLst>
      <p:ext uri="{BB962C8B-B14F-4D97-AF65-F5344CB8AC3E}">
        <p14:creationId xmlns:p14="http://schemas.microsoft.com/office/powerpoint/2010/main" val="301690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1406" y="0"/>
            <a:ext cx="10515600" cy="1325563"/>
          </a:xfrm>
        </p:spPr>
        <p:txBody>
          <a:bodyPr/>
          <a:lstStyle/>
          <a:p>
            <a:r>
              <a:rPr lang="en-US" dirty="0" smtClean="0"/>
              <a:t>Example  </a:t>
            </a:r>
            <a:endParaRPr lang="ru-RU" dirty="0"/>
          </a:p>
        </p:txBody>
      </p:sp>
      <p:pic>
        <p:nvPicPr>
          <p:cNvPr id="4" name="Объект 3"/>
          <p:cNvPicPr>
            <a:picLocks noGrp="1" noChangeAspect="1"/>
          </p:cNvPicPr>
          <p:nvPr>
            <p:ph idx="1"/>
          </p:nvPr>
        </p:nvPicPr>
        <p:blipFill>
          <a:blip r:embed="rId2"/>
          <a:stretch>
            <a:fillRect/>
          </a:stretch>
        </p:blipFill>
        <p:spPr>
          <a:xfrm>
            <a:off x="741406" y="972065"/>
            <a:ext cx="6499936" cy="5666217"/>
          </a:xfrm>
          <a:prstGeom prst="rect">
            <a:avLst/>
          </a:prstGeom>
        </p:spPr>
      </p:pic>
    </p:spTree>
    <p:extLst>
      <p:ext uri="{BB962C8B-B14F-4D97-AF65-F5344CB8AC3E}">
        <p14:creationId xmlns:p14="http://schemas.microsoft.com/office/powerpoint/2010/main" val="257139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06940"/>
          </a:xfrm>
        </p:spPr>
        <p:txBody>
          <a:bodyPr>
            <a:normAutofit fontScale="90000"/>
          </a:bodyPr>
          <a:lstStyle/>
          <a:p>
            <a:pPr>
              <a:lnSpc>
                <a:spcPct val="107000"/>
              </a:lnSpc>
              <a:spcAft>
                <a:spcPts val="0"/>
              </a:spcAft>
            </a:pPr>
            <a:r>
              <a:rPr lang="ru-RU" b="1" u="sng" dirty="0" err="1"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Problem</a:t>
            </a:r>
            <a:r>
              <a:rPr lang="ru-RU" b="1" u="sng" dirty="0"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v</a:t>
            </a:r>
            <a:r>
              <a:rPr lang="en-US" b="1" u="sng" dirty="0" err="1"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ersion</a:t>
            </a:r>
            <a:r>
              <a:rPr lang="ru-RU" b="1" u="sng" dirty="0" smtClean="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s</a:t>
            </a:r>
            <a:r>
              <a:rPr lang="ru-RU" sz="36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6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7" name="Rectangle 2"/>
          <p:cNvSpPr>
            <a:spLocks noChangeArrowheads="1"/>
          </p:cNvSpPr>
          <p:nvPr/>
        </p:nvSpPr>
        <p:spPr bwMode="auto">
          <a:xfrm>
            <a:off x="1" y="-1266512"/>
            <a:ext cx="203292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1600" b="1" i="0" u="sng" strike="noStrike" cap="none" normalizeH="0" baseline="0" smtClean="0">
                <a:ln>
                  <a:noFill/>
                </a:ln>
                <a:solidFill>
                  <a:srgbClr val="7030A0"/>
                </a:solidFill>
                <a:effectLst/>
                <a:latin typeface="Arial" panose="020B0604020202020204" pitchFamily="34" charset="0"/>
                <a:ea typeface="Times New Roman" panose="02020603050405020304" pitchFamily="18" charset="0"/>
                <a:cs typeface="Arial" panose="020B0604020202020204" pitchFamily="34" charset="0"/>
              </a:rPr>
              <a:t>Problem variations</a:t>
            </a:r>
            <a:endParaRPr kumimoji="0" lang="ru-RU" altLang="ru-RU"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graphicFrame>
        <p:nvGraphicFramePr>
          <p:cNvPr id="10" name="Объект 9"/>
          <p:cNvGraphicFramePr>
            <a:graphicFrameLocks noGrp="1"/>
          </p:cNvGraphicFramePr>
          <p:nvPr>
            <p:ph idx="1"/>
            <p:extLst>
              <p:ext uri="{D42A27DB-BD31-4B8C-83A1-F6EECF244321}">
                <p14:modId xmlns:p14="http://schemas.microsoft.com/office/powerpoint/2010/main" val="1671307986"/>
              </p:ext>
            </p:extLst>
          </p:nvPr>
        </p:nvGraphicFramePr>
        <p:xfrm>
          <a:off x="947350" y="2290120"/>
          <a:ext cx="8419069" cy="3830487"/>
        </p:xfrm>
        <a:graphic>
          <a:graphicData uri="http://schemas.openxmlformats.org/drawingml/2006/table">
            <a:tbl>
              <a:tblPr firstRow="1" firstCol="1" bandRow="1">
                <a:tableStyleId>{5DA37D80-6434-44D0-A028-1B22A696006F}</a:tableStyleId>
              </a:tblPr>
              <a:tblGrid>
                <a:gridCol w="1165718"/>
                <a:gridCol w="1036193"/>
                <a:gridCol w="1036193"/>
                <a:gridCol w="1036193"/>
                <a:gridCol w="1036193"/>
                <a:gridCol w="1036193"/>
                <a:gridCol w="1036193"/>
                <a:gridCol w="1036193"/>
              </a:tblGrid>
              <a:tr h="370137">
                <a:tc>
                  <a:txBody>
                    <a:bodyPr/>
                    <a:lstStyle/>
                    <a:p>
                      <a:pPr algn="l" rtl="0" fontAlgn="ctr"/>
                      <a:r>
                        <a:rPr lang="en-US" sz="1200" u="none" strike="noStrike" dirty="0">
                          <a:effectLst/>
                        </a:rPr>
                        <a:t>Required Data</a:t>
                      </a:r>
                      <a:endParaRPr lang="en-US" sz="1200" b="1" i="0" u="none" strike="noStrike" dirty="0">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1</a:t>
                      </a:r>
                      <a:endParaRPr lang="ru-RU" sz="1200" b="1" i="0" u="none" strike="noStrike" dirty="0">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2</a:t>
                      </a:r>
                      <a:endParaRPr lang="ru-RU" sz="1200" b="1" i="0" u="none" strike="noStrike">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3</a:t>
                      </a:r>
                      <a:endParaRPr lang="ru-RU" sz="1200" b="1" i="0" u="none" strike="noStrike">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4</a:t>
                      </a:r>
                      <a:endParaRPr lang="ru-RU" sz="1200" b="1" i="0" u="none" strike="noStrike">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5</a:t>
                      </a:r>
                      <a:endParaRPr lang="ru-RU" sz="1200" b="1" i="0" u="none" strike="noStrike">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6</a:t>
                      </a:r>
                      <a:endParaRPr lang="ru-RU" sz="1200" b="1" i="0" u="none" strike="noStrike">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7</a:t>
                      </a:r>
                      <a:endParaRPr lang="ru-RU" sz="1200" b="1" i="0" u="none" strike="noStrike">
                        <a:solidFill>
                          <a:srgbClr val="7030A0"/>
                        </a:solidFill>
                        <a:effectLst/>
                        <a:latin typeface="Arial" panose="020B0604020202020204" pitchFamily="34" charset="0"/>
                        <a:cs typeface="Arial" panose="020B0604020202020204" pitchFamily="34" charset="0"/>
                      </a:endParaRPr>
                    </a:p>
                  </a:txBody>
                  <a:tcPr marL="9525" marR="9525" marT="9525" marB="0" anchor="ctr"/>
                </a:tc>
              </a:tr>
              <a:tr h="1093195">
                <a:tc>
                  <a:txBody>
                    <a:bodyPr/>
                    <a:lstStyle/>
                    <a:p>
                      <a:pPr algn="l" rtl="0" fontAlgn="ctr"/>
                      <a:r>
                        <a:rPr lang="en-US" sz="1200" u="none" strike="noStrike" dirty="0">
                          <a:effectLst/>
                        </a:rPr>
                        <a:t>Average Grade </a:t>
                      </a:r>
                      <a:endParaRPr lang="en-US" sz="1200" b="1" i="0" u="none" strike="noStrike" dirty="0">
                        <a:solidFill>
                          <a:srgbClr val="7030A0"/>
                        </a:solidFill>
                        <a:effectLst/>
                        <a:latin typeface="Arial" panose="020B0604020202020204" pitchFamily="34" charset="0"/>
                        <a:cs typeface="Arial" panose="020B0604020202020204" pitchFamily="34" charset="0"/>
                      </a:endParaRPr>
                    </a:p>
                    <a:p>
                      <a:pPr algn="l" rtl="0" fontAlgn="ctr"/>
                      <a:r>
                        <a:rPr lang="en-US" sz="1200" u="none" strike="noStrike" dirty="0">
                          <a:effectLst/>
                        </a:rPr>
                        <a:t>of copper in feed, %</a:t>
                      </a:r>
                      <a:endParaRPr lang="en-US" sz="1200" b="1" i="0" u="none" strike="noStrike" dirty="0">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0,7</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0,6</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0,85</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0,66</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0,55</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0,74</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0,69</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273960">
                <a:tc>
                  <a:txBody>
                    <a:bodyPr/>
                    <a:lstStyle/>
                    <a:p>
                      <a:pPr algn="l" rtl="0" fontAlgn="ctr"/>
                      <a:r>
                        <a:rPr lang="en-US" sz="1200" u="none" strike="noStrike" dirty="0">
                          <a:effectLst/>
                        </a:rPr>
                        <a:t>Average Grade </a:t>
                      </a:r>
                      <a:endParaRPr lang="en-US" sz="1200" b="1" i="0" u="none" strike="noStrike" dirty="0">
                        <a:solidFill>
                          <a:srgbClr val="7030A0"/>
                        </a:solidFill>
                        <a:effectLst/>
                        <a:latin typeface="Arial" panose="020B0604020202020204" pitchFamily="34" charset="0"/>
                        <a:cs typeface="Arial" panose="020B0604020202020204" pitchFamily="34" charset="0"/>
                      </a:endParaRPr>
                    </a:p>
                    <a:p>
                      <a:pPr algn="l" rtl="0" fontAlgn="ctr"/>
                      <a:r>
                        <a:rPr lang="en-US" sz="1200" u="none" strike="noStrike" dirty="0">
                          <a:effectLst/>
                        </a:rPr>
                        <a:t>of copper in </a:t>
                      </a:r>
                      <a:r>
                        <a:rPr lang="en-US" sz="1200" u="none" strike="noStrike" dirty="0" err="1">
                          <a:effectLst/>
                        </a:rPr>
                        <a:t>concentrade</a:t>
                      </a:r>
                      <a:r>
                        <a:rPr lang="en-US" sz="1200" u="none" strike="noStrike" dirty="0">
                          <a:effectLst/>
                        </a:rPr>
                        <a:t>, %</a:t>
                      </a:r>
                      <a:endParaRPr lang="en-US" sz="1200" b="1" i="0" u="none" strike="noStrike" dirty="0">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29</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30</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31</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32</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28</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27</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26</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r>
              <a:tr h="1093195">
                <a:tc>
                  <a:txBody>
                    <a:bodyPr/>
                    <a:lstStyle/>
                    <a:p>
                      <a:pPr algn="l" rtl="0" fontAlgn="ctr"/>
                      <a:r>
                        <a:rPr lang="en-US" sz="1200" u="none" strike="noStrike" dirty="0">
                          <a:effectLst/>
                        </a:rPr>
                        <a:t>Average Grade </a:t>
                      </a:r>
                      <a:endParaRPr lang="en-US" sz="1200" b="1" i="0" u="none" strike="noStrike" dirty="0">
                        <a:solidFill>
                          <a:srgbClr val="7030A0"/>
                        </a:solidFill>
                        <a:effectLst/>
                        <a:latin typeface="Arial" panose="020B0604020202020204" pitchFamily="34" charset="0"/>
                        <a:cs typeface="Arial" panose="020B0604020202020204" pitchFamily="34" charset="0"/>
                      </a:endParaRPr>
                    </a:p>
                    <a:p>
                      <a:pPr algn="l" rtl="0" fontAlgn="ctr"/>
                      <a:r>
                        <a:rPr lang="en-US" sz="1200" u="none" strike="noStrike" dirty="0">
                          <a:effectLst/>
                        </a:rPr>
                        <a:t>of copper in tailings, %</a:t>
                      </a:r>
                      <a:endParaRPr lang="en-US" sz="1200" b="1" i="0" u="none" strike="noStrike" dirty="0">
                        <a:solidFill>
                          <a:srgbClr val="7030A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0,11</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0,12</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0,14</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0,2</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a:effectLst/>
                        </a:rPr>
                        <a:t>0,17</a:t>
                      </a:r>
                      <a:endParaRPr lang="ru-RU" sz="12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0,16</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ru-RU" sz="1200" u="none" strike="noStrike" dirty="0">
                          <a:effectLst/>
                        </a:rPr>
                        <a:t>0,1</a:t>
                      </a:r>
                      <a:endParaRPr lang="ru-RU" sz="12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
        <p:nvSpPr>
          <p:cNvPr id="11" name="TextBox 10"/>
          <p:cNvSpPr txBox="1"/>
          <p:nvPr/>
        </p:nvSpPr>
        <p:spPr>
          <a:xfrm>
            <a:off x="947350" y="832022"/>
            <a:ext cx="6277233" cy="1200329"/>
          </a:xfrm>
          <a:prstGeom prst="rect">
            <a:avLst/>
          </a:prstGeom>
          <a:noFill/>
        </p:spPr>
        <p:txBody>
          <a:bodyPr wrap="square" rtlCol="0">
            <a:spAutoFit/>
          </a:bodyPr>
          <a:lstStyle/>
          <a:p>
            <a:r>
              <a:rPr lang="en-US" b="1" dirty="0" smtClean="0">
                <a:solidFill>
                  <a:srgbClr val="C00000"/>
                </a:solidFill>
                <a:latin typeface="Arial" panose="020B0604020202020204" pitchFamily="34" charset="0"/>
                <a:cs typeface="Arial" panose="020B0604020202020204" pitchFamily="34" charset="0"/>
              </a:rPr>
              <a:t>Calculate:</a:t>
            </a:r>
          </a:p>
          <a:p>
            <a:pPr marL="342900" indent="-342900">
              <a:buFont typeface="+mj-lt"/>
              <a:buAutoNum type="arabicParenR"/>
            </a:pPr>
            <a:r>
              <a:rPr lang="en-US" i="1" dirty="0" smtClean="0">
                <a:solidFill>
                  <a:srgbClr val="7030A0"/>
                </a:solidFill>
                <a:latin typeface="Arial" panose="020B0604020202020204" pitchFamily="34" charset="0"/>
                <a:cs typeface="Arial" panose="020B0604020202020204" pitchFamily="34" charset="0"/>
              </a:rPr>
              <a:t>Cu recovery in concentrate</a:t>
            </a:r>
          </a:p>
          <a:p>
            <a:pPr marL="342900" indent="-342900">
              <a:buFont typeface="+mj-lt"/>
              <a:buAutoNum type="arabicParenR"/>
            </a:pPr>
            <a:r>
              <a:rPr lang="en-US" i="1" dirty="0" smtClean="0">
                <a:solidFill>
                  <a:srgbClr val="7030A0"/>
                </a:solidFill>
                <a:latin typeface="Arial" panose="020B0604020202020204" pitchFamily="34" charset="0"/>
                <a:cs typeface="Arial" panose="020B0604020202020204" pitchFamily="34" charset="0"/>
              </a:rPr>
              <a:t>Fraction of feed in concentrate</a:t>
            </a:r>
          </a:p>
          <a:p>
            <a:pPr marL="342900" indent="-342900">
              <a:buFont typeface="+mj-lt"/>
              <a:buAutoNum type="arabicParenR"/>
            </a:pPr>
            <a:r>
              <a:rPr lang="en-US" i="1" dirty="0" smtClean="0">
                <a:solidFill>
                  <a:srgbClr val="7030A0"/>
                </a:solidFill>
                <a:latin typeface="Arial" panose="020B0604020202020204" pitchFamily="34" charset="0"/>
                <a:cs typeface="Arial" panose="020B0604020202020204" pitchFamily="34" charset="0"/>
              </a:rPr>
              <a:t>Enrichment ratio</a:t>
            </a:r>
            <a:endParaRPr lang="ru-RU" i="1"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05371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634</Words>
  <Application>Microsoft Office PowerPoint</Application>
  <PresentationFormat>Широкоэкранный</PresentationFormat>
  <Paragraphs>125</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MS Mincho</vt:lpstr>
      <vt:lpstr>Arial</vt:lpstr>
      <vt:lpstr>Calibri</vt:lpstr>
      <vt:lpstr>Calibri Light</vt:lpstr>
      <vt:lpstr>Times New Roman</vt:lpstr>
      <vt:lpstr>Тема Office</vt:lpstr>
      <vt:lpstr>Practical lesson #4</vt:lpstr>
      <vt:lpstr>Презентация PowerPoint</vt:lpstr>
      <vt:lpstr>Concentration technologies Exercises on Concentration </vt:lpstr>
      <vt:lpstr>Презентация PowerPoint</vt:lpstr>
      <vt:lpstr>Example  </vt:lpstr>
      <vt:lpstr>Problem versions </vt:lpstr>
    </vt:vector>
  </TitlesOfParts>
  <Company>KazNTU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lesson #3</dc:title>
  <dc:creator>Gulzira</dc:creator>
  <cp:lastModifiedBy>Gulzira</cp:lastModifiedBy>
  <cp:revision>13</cp:revision>
  <dcterms:created xsi:type="dcterms:W3CDTF">2020-09-10T15:37:09Z</dcterms:created>
  <dcterms:modified xsi:type="dcterms:W3CDTF">2020-09-17T08:51:22Z</dcterms:modified>
</cp:coreProperties>
</file>