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72" r:id="rId3"/>
    <p:sldId id="273" r:id="rId4"/>
    <p:sldId id="274" r:id="rId5"/>
    <p:sldId id="268" r:id="rId6"/>
    <p:sldId id="266" r:id="rId7"/>
    <p:sldId id="267"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94660"/>
  </p:normalViewPr>
  <p:slideViewPr>
    <p:cSldViewPr snapToGrid="0">
      <p:cViewPr varScale="1">
        <p:scale>
          <a:sx n="116" d="100"/>
          <a:sy n="116" d="100"/>
        </p:scale>
        <p:origin x="16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12.10.2020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62462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12.10.2020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1616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12.10.2020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9771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12.10.2020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6698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F6265B-426A-47B6-8221-1237F4DE6420}" type="datetimeFigureOut">
              <a:rPr lang="ru-RU" smtClean="0"/>
              <a:t>12.10.2020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04579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F6265B-426A-47B6-8221-1237F4DE6420}" type="datetimeFigureOut">
              <a:rPr lang="ru-RU" smtClean="0"/>
              <a:t>12.10.2020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78863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F6265B-426A-47B6-8221-1237F4DE6420}" type="datetimeFigureOut">
              <a:rPr lang="ru-RU" smtClean="0"/>
              <a:t>12.10.2020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4748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F6265B-426A-47B6-8221-1237F4DE6420}" type="datetimeFigureOut">
              <a:rPr lang="ru-RU" smtClean="0"/>
              <a:t>12.10.2020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18920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F6265B-426A-47B6-8221-1237F4DE6420}" type="datetimeFigureOut">
              <a:rPr lang="ru-RU" smtClean="0"/>
              <a:t>12.10.2020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2923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12.10.2020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7838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12.10.2020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72459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6265B-426A-47B6-8221-1237F4DE6420}" type="datetimeFigureOut">
              <a:rPr lang="ru-RU" smtClean="0"/>
              <a:t>12.10.2020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493D6-D53D-4588-83B0-329DCF8D4934}" type="slidenum">
              <a:rPr lang="ru-RU" smtClean="0"/>
              <a:t>‹#›</a:t>
            </a:fld>
            <a:endParaRPr lang="ru-RU"/>
          </a:p>
        </p:txBody>
      </p:sp>
    </p:spTree>
    <p:extLst>
      <p:ext uri="{BB962C8B-B14F-4D97-AF65-F5344CB8AC3E}">
        <p14:creationId xmlns:p14="http://schemas.microsoft.com/office/powerpoint/2010/main" val="2749095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latin typeface="Arial" panose="020B0604020202020204" pitchFamily="34" charset="0"/>
                <a:cs typeface="Arial" panose="020B0604020202020204" pitchFamily="34" charset="0"/>
              </a:rPr>
              <a:t>Practical lesson #7</a:t>
            </a:r>
            <a:endParaRPr lang="ru-RU" dirty="0">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p:txBody>
          <a:bodyPr/>
          <a:lstStyle/>
          <a:p>
            <a:r>
              <a:rPr lang="en-US" dirty="0" smtClean="0"/>
              <a:t> </a:t>
            </a:r>
            <a:endParaRPr lang="ru-RU" dirty="0"/>
          </a:p>
        </p:txBody>
      </p:sp>
    </p:spTree>
    <p:extLst>
      <p:ext uri="{BB962C8B-B14F-4D97-AF65-F5344CB8AC3E}">
        <p14:creationId xmlns:p14="http://schemas.microsoft.com/office/powerpoint/2010/main" val="2748107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Объект 10"/>
          <p:cNvSpPr>
            <a:spLocks noGrp="1"/>
          </p:cNvSpPr>
          <p:nvPr>
            <p:ph idx="1"/>
          </p:nvPr>
        </p:nvSpPr>
        <p:spPr>
          <a:xfrm>
            <a:off x="401594" y="1166014"/>
            <a:ext cx="6979508" cy="4351338"/>
          </a:xfrm>
        </p:spPr>
        <p:style>
          <a:lnRef idx="2">
            <a:schemeClr val="accent5"/>
          </a:lnRef>
          <a:fillRef idx="1">
            <a:schemeClr val="lt1"/>
          </a:fillRef>
          <a:effectRef idx="0">
            <a:schemeClr val="accent5"/>
          </a:effectRef>
          <a:fontRef idx="minor">
            <a:schemeClr val="dk1"/>
          </a:fontRef>
        </p:style>
        <p:txBody>
          <a:bodyPr>
            <a:noAutofit/>
          </a:bodyPr>
          <a:lstStyle/>
          <a:p>
            <a:pPr marL="0" indent="0" algn="just">
              <a:lnSpc>
                <a:spcPct val="120000"/>
              </a:lnSpc>
              <a:buNone/>
            </a:pPr>
            <a:r>
              <a:rPr lang="en-US" sz="1400" b="1" dirty="0" smtClean="0">
                <a:latin typeface="Arial" panose="020B0604020202020204" pitchFamily="34" charset="0"/>
                <a:cs typeface="Arial" panose="020B0604020202020204" pitchFamily="34" charset="0"/>
              </a:rPr>
              <a:t>Reduction </a:t>
            </a:r>
            <a:r>
              <a:rPr lang="en-US" sz="1400" b="1" dirty="0">
                <a:latin typeface="Arial" panose="020B0604020202020204" pitchFamily="34" charset="0"/>
                <a:cs typeface="Arial" panose="020B0604020202020204" pitchFamily="34" charset="0"/>
              </a:rPr>
              <a:t>smelting is usually used to produce metals from raw oxide materials – e.g. production of Fe, Sn, W, Ta, </a:t>
            </a:r>
            <a:r>
              <a:rPr lang="en-US" sz="1400" b="1" dirty="0" err="1">
                <a:latin typeface="Arial" panose="020B0604020202020204" pitchFamily="34" charset="0"/>
                <a:cs typeface="Arial" panose="020B0604020202020204" pitchFamily="34" charset="0"/>
              </a:rPr>
              <a:t>Nb</a:t>
            </a:r>
            <a:r>
              <a:rPr lang="en-US" sz="1400" b="1" dirty="0">
                <a:latin typeface="Arial" panose="020B0604020202020204" pitchFamily="34" charset="0"/>
                <a:cs typeface="Arial" panose="020B0604020202020204" pitchFamily="34" charset="0"/>
              </a:rPr>
              <a:t>, </a:t>
            </a:r>
            <a:r>
              <a:rPr lang="en-US" sz="1400" b="1" dirty="0" err="1">
                <a:latin typeface="Arial" panose="020B0604020202020204" pitchFamily="34" charset="0"/>
                <a:cs typeface="Arial" panose="020B0604020202020204" pitchFamily="34" charset="0"/>
              </a:rPr>
              <a:t>Mn</a:t>
            </a:r>
            <a:r>
              <a:rPr lang="en-US" sz="1400" b="1" dirty="0">
                <a:latin typeface="Arial" panose="020B0604020202020204" pitchFamily="34" charset="0"/>
                <a:cs typeface="Arial" panose="020B0604020202020204" pitchFamily="34" charset="0"/>
              </a:rPr>
              <a:t>, Cr and other metals. To produce metals from raw </a:t>
            </a:r>
            <a:r>
              <a:rPr lang="en-US" sz="1400" b="1" dirty="0" err="1">
                <a:latin typeface="Arial" panose="020B0604020202020204" pitchFamily="34" charset="0"/>
                <a:cs typeface="Arial" panose="020B0604020202020204" pitchFamily="34" charset="0"/>
              </a:rPr>
              <a:t>sulphidic</a:t>
            </a:r>
            <a:r>
              <a:rPr lang="en-US" sz="1400" b="1" dirty="0">
                <a:latin typeface="Arial" panose="020B0604020202020204" pitchFamily="34" charset="0"/>
                <a:cs typeface="Arial" panose="020B0604020202020204" pitchFamily="34" charset="0"/>
              </a:rPr>
              <a:t> materials, e.g. production of </a:t>
            </a:r>
            <a:r>
              <a:rPr lang="en-US" sz="1400" b="1" dirty="0" err="1">
                <a:latin typeface="Arial" panose="020B0604020202020204" pitchFamily="34" charset="0"/>
                <a:cs typeface="Arial" panose="020B0604020202020204" pitchFamily="34" charset="0"/>
              </a:rPr>
              <a:t>Pb</a:t>
            </a:r>
            <a:r>
              <a:rPr lang="en-US" sz="1400" b="1" dirty="0">
                <a:latin typeface="Arial" panose="020B0604020202020204" pitchFamily="34" charset="0"/>
                <a:cs typeface="Arial" panose="020B0604020202020204" pitchFamily="34" charset="0"/>
              </a:rPr>
              <a:t> from galena, Zn from zinc blende, Mo from </a:t>
            </a:r>
            <a:r>
              <a:rPr lang="en-US" sz="1400" b="1" dirty="0" err="1">
                <a:latin typeface="Arial" panose="020B0604020202020204" pitchFamily="34" charset="0"/>
                <a:cs typeface="Arial" panose="020B0604020202020204" pitchFamily="34" charset="0"/>
              </a:rPr>
              <a:t>molybdenite</a:t>
            </a:r>
            <a:r>
              <a:rPr lang="en-US" sz="1400" b="1" dirty="0">
                <a:latin typeface="Arial" panose="020B0604020202020204" pitchFamily="34" charset="0"/>
                <a:cs typeface="Arial" panose="020B0604020202020204" pitchFamily="34" charset="0"/>
              </a:rPr>
              <a:t>, etc., the </a:t>
            </a:r>
            <a:r>
              <a:rPr lang="en-US" sz="1400" b="1" dirty="0" err="1">
                <a:latin typeface="Arial" panose="020B0604020202020204" pitchFamily="34" charset="0"/>
                <a:cs typeface="Arial" panose="020B0604020202020204" pitchFamily="34" charset="0"/>
              </a:rPr>
              <a:t>sulphidic</a:t>
            </a:r>
            <a:r>
              <a:rPr lang="en-US" sz="1400" b="1" dirty="0">
                <a:latin typeface="Arial" panose="020B0604020202020204" pitchFamily="34" charset="0"/>
                <a:cs typeface="Arial" panose="020B0604020202020204" pitchFamily="34" charset="0"/>
              </a:rPr>
              <a:t> raw material has to firstly be roasted by oxidizing to produce oxides, which are subsequently reduced to metals. Halides and many other metal compounds can be reduced as well.</a:t>
            </a:r>
            <a:endParaRPr lang="ru-RU" sz="1400" b="1" dirty="0">
              <a:latin typeface="Arial" panose="020B0604020202020204" pitchFamily="34" charset="0"/>
              <a:cs typeface="Arial" panose="020B0604020202020204" pitchFamily="34" charset="0"/>
            </a:endParaRPr>
          </a:p>
          <a:p>
            <a:pPr marL="0" indent="0" algn="just">
              <a:lnSpc>
                <a:spcPct val="120000"/>
              </a:lnSpc>
              <a:buNone/>
            </a:pPr>
            <a:r>
              <a:rPr lang="en-US" sz="1400" b="1" dirty="0">
                <a:latin typeface="Arial" panose="020B0604020202020204" pitchFamily="34" charset="0"/>
                <a:cs typeface="Arial" panose="020B0604020202020204" pitchFamily="34" charset="0"/>
              </a:rPr>
              <a:t>As reducing agents, </a:t>
            </a:r>
            <a:r>
              <a:rPr lang="en-US" sz="1400" b="1" u="sng" dirty="0">
                <a:latin typeface="Arial" panose="020B0604020202020204" pitchFamily="34" charset="0"/>
                <a:cs typeface="Arial" panose="020B0604020202020204" pitchFamily="34" charset="0"/>
              </a:rPr>
              <a:t>H2, CO, CH4, products of natural gas or coal distillation dissociation, solid carbon, calcium carbide and various metals with higher </a:t>
            </a:r>
            <a:r>
              <a:rPr lang="en-US" sz="1400" b="1" u="sng" dirty="0" err="1">
                <a:latin typeface="Arial" panose="020B0604020202020204" pitchFamily="34" charset="0"/>
                <a:cs typeface="Arial" panose="020B0604020202020204" pitchFamily="34" charset="0"/>
              </a:rPr>
              <a:t>electronegativities</a:t>
            </a:r>
            <a:r>
              <a:rPr lang="en-US" sz="1400" b="1" u="sng"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than of the reduced metals are usually used. The basic equations of oxides reductions can generally be expressed as:</a:t>
            </a:r>
            <a:endParaRPr lang="ru-RU" sz="1400" b="1" dirty="0">
              <a:latin typeface="Arial" panose="020B0604020202020204" pitchFamily="34" charset="0"/>
              <a:cs typeface="Arial" panose="020B0604020202020204" pitchFamily="34" charset="0"/>
            </a:endParaRPr>
          </a:p>
          <a:p>
            <a:pPr marL="0" indent="0" algn="just">
              <a:lnSpc>
                <a:spcPct val="120000"/>
              </a:lnSpc>
              <a:buNone/>
            </a:pPr>
            <a:r>
              <a:rPr lang="en-US" sz="1400" b="1" dirty="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MeO</a:t>
            </a:r>
            <a:r>
              <a:rPr lang="en-US" sz="1400" b="1" dirty="0" smtClean="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 RO(g</a:t>
            </a:r>
            <a:r>
              <a:rPr lang="en-US" sz="1400" b="1" dirty="0" smtClean="0">
                <a:latin typeface="Arial" panose="020B0604020202020204" pitchFamily="34" charset="0"/>
                <a:cs typeface="Arial" panose="020B0604020202020204" pitchFamily="34" charset="0"/>
              </a:rPr>
              <a:t>)=Me </a:t>
            </a:r>
            <a:r>
              <a:rPr lang="en-US" sz="1400" b="1" dirty="0">
                <a:latin typeface="Arial" panose="020B0604020202020204" pitchFamily="34" charset="0"/>
                <a:cs typeface="Arial" panose="020B0604020202020204" pitchFamily="34" charset="0"/>
              </a:rPr>
              <a:t>+ RO2</a:t>
            </a:r>
            <a:endParaRPr lang="ru-RU" sz="1400" b="1" dirty="0">
              <a:latin typeface="Arial" panose="020B0604020202020204" pitchFamily="34" charset="0"/>
              <a:cs typeface="Arial" panose="020B0604020202020204" pitchFamily="34" charset="0"/>
            </a:endParaRPr>
          </a:p>
          <a:p>
            <a:pPr marL="0" indent="0" algn="just">
              <a:lnSpc>
                <a:spcPct val="120000"/>
              </a:lnSpc>
              <a:buNone/>
            </a:pPr>
            <a:r>
              <a:rPr lang="en-US" sz="1400" b="1" dirty="0">
                <a:latin typeface="Arial" panose="020B0604020202020204" pitchFamily="34" charset="0"/>
                <a:cs typeface="Arial" panose="020B0604020202020204" pitchFamily="34" charset="0"/>
              </a:rPr>
              <a:t> </a:t>
            </a:r>
            <a:r>
              <a:rPr lang="en-US" sz="1400" b="1" dirty="0" err="1" smtClean="0">
                <a:latin typeface="Arial" panose="020B0604020202020204" pitchFamily="34" charset="0"/>
                <a:cs typeface="Arial" panose="020B0604020202020204" pitchFamily="34" charset="0"/>
              </a:rPr>
              <a:t>MeO</a:t>
            </a:r>
            <a:r>
              <a:rPr lang="en-US" sz="1400" b="1" dirty="0" smtClean="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 R(s</a:t>
            </a:r>
            <a:r>
              <a:rPr lang="en-US" sz="1400" b="1" dirty="0" smtClean="0">
                <a:latin typeface="Arial" panose="020B0604020202020204" pitchFamily="34" charset="0"/>
                <a:cs typeface="Arial" panose="020B0604020202020204" pitchFamily="34" charset="0"/>
              </a:rPr>
              <a:t>)=Me </a:t>
            </a:r>
            <a:r>
              <a:rPr lang="en-US" sz="1400" b="1" dirty="0">
                <a:latin typeface="Arial" panose="020B0604020202020204" pitchFamily="34" charset="0"/>
                <a:cs typeface="Arial" panose="020B0604020202020204" pitchFamily="34" charset="0"/>
              </a:rPr>
              <a:t>+ RO</a:t>
            </a:r>
            <a:endParaRPr lang="ru-RU" sz="1400" b="1" dirty="0">
              <a:latin typeface="Arial" panose="020B0604020202020204" pitchFamily="34" charset="0"/>
              <a:cs typeface="Arial" panose="020B0604020202020204" pitchFamily="34" charset="0"/>
            </a:endParaRPr>
          </a:p>
          <a:p>
            <a:pPr marL="0" indent="0" algn="just">
              <a:lnSpc>
                <a:spcPct val="120000"/>
              </a:lnSpc>
              <a:buNone/>
            </a:pP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where </a:t>
            </a:r>
            <a:r>
              <a:rPr lang="en-US" sz="1400" b="1" dirty="0">
                <a:latin typeface="Arial" panose="020B0604020202020204" pitchFamily="34" charset="0"/>
                <a:cs typeface="Arial" panose="020B0604020202020204" pitchFamily="34" charset="0"/>
              </a:rPr>
              <a:t>RO are reducing agents, i.e. all the agents able to dissociate oxygen from an oxide.</a:t>
            </a:r>
            <a:endParaRPr lang="ru-RU" sz="1400" b="1" dirty="0">
              <a:latin typeface="Arial" panose="020B0604020202020204" pitchFamily="34" charset="0"/>
              <a:cs typeface="Arial" panose="020B0604020202020204" pitchFamily="34" charset="0"/>
            </a:endParaRPr>
          </a:p>
          <a:p>
            <a:pPr marL="0" indent="0" algn="just">
              <a:lnSpc>
                <a:spcPct val="120000"/>
              </a:lnSpc>
              <a:buNone/>
            </a:pPr>
            <a:endParaRPr lang="ru-RU" sz="1400" b="1" dirty="0">
              <a:latin typeface="Arial" panose="020B0604020202020204" pitchFamily="34" charset="0"/>
              <a:cs typeface="Arial" panose="020B0604020202020204" pitchFamily="34" charset="0"/>
            </a:endParaRPr>
          </a:p>
        </p:txBody>
      </p:sp>
      <p:sp>
        <p:nvSpPr>
          <p:cNvPr id="12" name="Прямоугольник 11"/>
          <p:cNvSpPr/>
          <p:nvPr/>
        </p:nvSpPr>
        <p:spPr>
          <a:xfrm>
            <a:off x="401594" y="264483"/>
            <a:ext cx="9492049" cy="830997"/>
          </a:xfrm>
          <a:prstGeom prst="rect">
            <a:avLst/>
          </a:prstGeom>
        </p:spPr>
        <p:txBody>
          <a:bodyPr wrap="square">
            <a:spAutoFit/>
          </a:bodyPr>
          <a:lstStyle/>
          <a:p>
            <a:r>
              <a:rPr lang="en-US" sz="2400" b="1" dirty="0">
                <a:solidFill>
                  <a:srgbClr val="FF0000"/>
                </a:solidFill>
                <a:latin typeface="Arial" panose="020B0604020202020204" pitchFamily="34" charset="0"/>
                <a:cs typeface="Arial" panose="020B0604020202020204" pitchFamily="34" charset="0"/>
              </a:rPr>
              <a:t>SMELTING </a:t>
            </a:r>
            <a:endParaRPr lang="ru-RU" sz="2400" b="1" dirty="0">
              <a:solidFill>
                <a:srgbClr val="FF0000"/>
              </a:solidFill>
              <a:latin typeface="Arial" panose="020B0604020202020204" pitchFamily="34" charset="0"/>
              <a:cs typeface="Arial" panose="020B0604020202020204" pitchFamily="34" charset="0"/>
            </a:endParaRPr>
          </a:p>
          <a:p>
            <a:r>
              <a:rPr lang="en-US" sz="2400" b="1" i="1" dirty="0">
                <a:solidFill>
                  <a:srgbClr val="FF0000"/>
                </a:solidFill>
                <a:latin typeface="Arial" panose="020B0604020202020204" pitchFamily="34" charset="0"/>
                <a:cs typeface="Arial" panose="020B0604020202020204" pitchFamily="34" charset="0"/>
              </a:rPr>
              <a:t>Thermal reduction processes – reduction smelting</a:t>
            </a:r>
            <a:endParaRPr lang="ru-RU" sz="2400" b="1" i="1" dirty="0">
              <a:solidFill>
                <a:srgbClr val="FF0000"/>
              </a:solidFill>
              <a:latin typeface="Arial" panose="020B0604020202020204" pitchFamily="34" charset="0"/>
              <a:cs typeface="Arial" panose="020B0604020202020204" pitchFamily="34" charset="0"/>
            </a:endParaRPr>
          </a:p>
        </p:txBody>
      </p:sp>
      <p:pic>
        <p:nvPicPr>
          <p:cNvPr id="13" name="Рисунок 12"/>
          <p:cNvPicPr>
            <a:picLocks noChangeAspect="1"/>
          </p:cNvPicPr>
          <p:nvPr/>
        </p:nvPicPr>
        <p:blipFill>
          <a:blip r:embed="rId2"/>
          <a:stretch>
            <a:fillRect/>
          </a:stretch>
        </p:blipFill>
        <p:spPr>
          <a:xfrm>
            <a:off x="7661188" y="1466182"/>
            <a:ext cx="4275439" cy="299100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17469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Chemical reduction of metals</a:t>
            </a:r>
            <a:r>
              <a:rPr lang="ru-RU" sz="28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r>
            <a:br>
              <a:rPr lang="ru-RU" sz="2800" i="1" dirty="0">
                <a:solidFill>
                  <a:srgbClr val="FF0000"/>
                </a:solidFill>
                <a:latin typeface="Calibri" panose="020F0502020204030204" pitchFamily="34" charset="0"/>
                <a:ea typeface="Calibri" panose="020F0502020204030204" pitchFamily="34" charset="0"/>
                <a:cs typeface="Times New Roman" panose="02020603050405020304" pitchFamily="18" charset="0"/>
              </a:rPr>
            </a:br>
            <a:endParaRPr lang="ru-RU" sz="2800" i="1" dirty="0">
              <a:solidFill>
                <a:srgbClr val="FF0000"/>
              </a:solidFill>
            </a:endParaRPr>
          </a:p>
        </p:txBody>
      </p:sp>
      <p:sp>
        <p:nvSpPr>
          <p:cNvPr id="3" name="Объект 2"/>
          <p:cNvSpPr>
            <a:spLocks noGrp="1"/>
          </p:cNvSpPr>
          <p:nvPr>
            <p:ph idx="1"/>
          </p:nvPr>
        </p:nvSpPr>
        <p:spPr>
          <a:xfrm>
            <a:off x="806314" y="1261568"/>
            <a:ext cx="6147486" cy="4351338"/>
          </a:xfrm>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pPr marL="0" indent="0" algn="just">
              <a:lnSpc>
                <a:spcPct val="120000"/>
              </a:lnSpc>
              <a:spcAft>
                <a:spcPts val="0"/>
              </a:spcAft>
              <a:buNone/>
            </a:pPr>
            <a:r>
              <a:rPr lang="en-US" sz="2100" dirty="0" smtClean="0">
                <a:latin typeface="Arial" panose="020B0604020202020204" pitchFamily="34" charset="0"/>
                <a:ea typeface="Calibri" panose="020F0502020204030204" pitchFamily="34" charset="0"/>
                <a:cs typeface="Arial" panose="020B0604020202020204" pitchFamily="34" charset="0"/>
              </a:rPr>
              <a:t>Reduction </a:t>
            </a:r>
            <a:r>
              <a:rPr lang="en-US" sz="2100" dirty="0">
                <a:latin typeface="Arial" panose="020B0604020202020204" pitchFamily="34" charset="0"/>
                <a:ea typeface="Calibri" panose="020F0502020204030204" pitchFamily="34" charset="0"/>
                <a:cs typeface="Arial" panose="020B0604020202020204" pitchFamily="34" charset="0"/>
              </a:rPr>
              <a:t>of metals is performed using reducing agents, which have higher affinities to oxygen than the reduced metals. Abilities of compounds to bind oxygen can be evaluated using values of Gibbs energies ( G) for generation of oxides at various temperatures. Temperature dependences of changes of the Gibbs free energies of reactions to produce oxides of individual elements are depicted in </a:t>
            </a:r>
            <a:r>
              <a:rPr lang="en-US" sz="2100" u="sng" dirty="0">
                <a:highlight>
                  <a:srgbClr val="FFFF00"/>
                </a:highlight>
                <a:latin typeface="Arial" panose="020B0604020202020204" pitchFamily="34" charset="0"/>
                <a:ea typeface="Calibri" panose="020F0502020204030204" pitchFamily="34" charset="0"/>
                <a:cs typeface="Arial" panose="020B0604020202020204" pitchFamily="34" charset="0"/>
              </a:rPr>
              <a:t>Ellingham–Richardson diagrams</a:t>
            </a:r>
            <a:r>
              <a:rPr lang="en-US" sz="2100" dirty="0">
                <a:latin typeface="Arial" panose="020B0604020202020204" pitchFamily="34" charset="0"/>
                <a:ea typeface="Calibri" panose="020F0502020204030204" pitchFamily="34" charset="0"/>
                <a:cs typeface="Arial" panose="020B0604020202020204" pitchFamily="34" charset="0"/>
              </a:rPr>
              <a:t> (Fig. </a:t>
            </a:r>
            <a:r>
              <a:rPr lang="en-US" sz="2100" dirty="0" smtClean="0">
                <a:latin typeface="Arial" panose="020B0604020202020204" pitchFamily="34" charset="0"/>
                <a:ea typeface="Calibri" panose="020F0502020204030204" pitchFamily="34" charset="0"/>
                <a:cs typeface="Arial" panose="020B0604020202020204" pitchFamily="34" charset="0"/>
              </a:rPr>
              <a:t>2). </a:t>
            </a:r>
          </a:p>
          <a:p>
            <a:pPr marL="0" indent="0" algn="just">
              <a:lnSpc>
                <a:spcPct val="120000"/>
              </a:lnSpc>
              <a:spcAft>
                <a:spcPts val="0"/>
              </a:spcAft>
              <a:buNone/>
            </a:pPr>
            <a:r>
              <a:rPr lang="en-US" sz="2100" dirty="0" smtClean="0">
                <a:latin typeface="Arial" panose="020B0604020202020204" pitchFamily="34" charset="0"/>
                <a:ea typeface="Calibri" panose="020F0502020204030204" pitchFamily="34" charset="0"/>
                <a:cs typeface="Arial" panose="020B0604020202020204" pitchFamily="34" charset="0"/>
              </a:rPr>
              <a:t>The </a:t>
            </a:r>
            <a:r>
              <a:rPr lang="en-US" sz="2100" dirty="0">
                <a:latin typeface="Arial" panose="020B0604020202020204" pitchFamily="34" charset="0"/>
                <a:ea typeface="Calibri" panose="020F0502020204030204" pitchFamily="34" charset="0"/>
                <a:cs typeface="Arial" panose="020B0604020202020204" pitchFamily="34" charset="0"/>
              </a:rPr>
              <a:t>more negative the value of Gibbs free energy change G is, the more stable is the oxide (</a:t>
            </a:r>
            <a:r>
              <a:rPr lang="en-US" sz="2100" dirty="0" err="1">
                <a:latin typeface="Arial" panose="020B0604020202020204" pitchFamily="34" charset="0"/>
                <a:ea typeface="Calibri" panose="020F0502020204030204" pitchFamily="34" charset="0"/>
                <a:cs typeface="Arial" panose="020B0604020202020204" pitchFamily="34" charset="0"/>
              </a:rPr>
              <a:t>CaO</a:t>
            </a:r>
            <a:r>
              <a:rPr lang="en-US" sz="2100" dirty="0">
                <a:latin typeface="Arial" panose="020B0604020202020204" pitchFamily="34" charset="0"/>
                <a:ea typeface="Calibri" panose="020F0502020204030204" pitchFamily="34" charset="0"/>
                <a:cs typeface="Arial" panose="020B0604020202020204" pitchFamily="34" charset="0"/>
              </a:rPr>
              <a:t>, </a:t>
            </a:r>
            <a:r>
              <a:rPr lang="en-US" sz="2100" dirty="0" err="1">
                <a:latin typeface="Arial" panose="020B0604020202020204" pitchFamily="34" charset="0"/>
                <a:ea typeface="Calibri" panose="020F0502020204030204" pitchFamily="34" charset="0"/>
                <a:cs typeface="Arial" panose="020B0604020202020204" pitchFamily="34" charset="0"/>
              </a:rPr>
              <a:t>MgO</a:t>
            </a:r>
            <a:r>
              <a:rPr lang="en-US" sz="2100" dirty="0">
                <a:latin typeface="Arial" panose="020B0604020202020204" pitchFamily="34" charset="0"/>
                <a:ea typeface="Calibri" panose="020F0502020204030204" pitchFamily="34" charset="0"/>
                <a:cs typeface="Arial" panose="020B0604020202020204" pitchFamily="34" charset="0"/>
              </a:rPr>
              <a:t>, Al2O3). </a:t>
            </a:r>
            <a:endParaRPr lang="en-US" sz="2100" dirty="0" smtClean="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Aft>
                <a:spcPts val="0"/>
              </a:spcAft>
              <a:buNone/>
            </a:pPr>
            <a:r>
              <a:rPr lang="en-US" sz="2100" dirty="0" smtClean="0">
                <a:latin typeface="Arial" panose="020B0604020202020204" pitchFamily="34" charset="0"/>
                <a:ea typeface="Calibri" panose="020F0502020204030204" pitchFamily="34" charset="0"/>
                <a:cs typeface="Arial" panose="020B0604020202020204" pitchFamily="34" charset="0"/>
              </a:rPr>
              <a:t>The </a:t>
            </a:r>
            <a:r>
              <a:rPr lang="en-US" sz="2100" dirty="0">
                <a:latin typeface="Arial" panose="020B0604020202020204" pitchFamily="34" charset="0"/>
                <a:ea typeface="Calibri" panose="020F0502020204030204" pitchFamily="34" charset="0"/>
                <a:cs typeface="Arial" panose="020B0604020202020204" pitchFamily="34" charset="0"/>
              </a:rPr>
              <a:t>lines for individual metals and their components change their directions at temperatures of melting TM, boiling TB and sublimation TS. From the almost parallel character of changes of the Gibbs free energies with temperature for the individual metals during bonding ensues that metals can be reduced by different metals from their compounds of a same kind in a certain order. </a:t>
            </a:r>
            <a:endParaRPr lang="en-US" sz="2100" dirty="0" smtClean="0">
              <a:latin typeface="Arial" panose="020B0604020202020204" pitchFamily="34" charset="0"/>
              <a:ea typeface="Calibri" panose="020F0502020204030204" pitchFamily="34" charset="0"/>
              <a:cs typeface="Arial" panose="020B0604020202020204" pitchFamily="34" charset="0"/>
            </a:endParaRPr>
          </a:p>
          <a:p>
            <a:pPr marL="0" indent="0" algn="just">
              <a:lnSpc>
                <a:spcPct val="120000"/>
              </a:lnSpc>
              <a:spcAft>
                <a:spcPts val="0"/>
              </a:spcAft>
              <a:buNone/>
            </a:pPr>
            <a:r>
              <a:rPr lang="en-US" sz="2100" dirty="0" smtClean="0">
                <a:latin typeface="Arial" panose="020B0604020202020204" pitchFamily="34" charset="0"/>
                <a:ea typeface="Calibri" panose="020F0502020204030204" pitchFamily="34" charset="0"/>
                <a:cs typeface="Arial" panose="020B0604020202020204" pitchFamily="34" charset="0"/>
              </a:rPr>
              <a:t>A </a:t>
            </a:r>
            <a:r>
              <a:rPr lang="en-US" sz="2100" dirty="0">
                <a:latin typeface="Arial" panose="020B0604020202020204" pitchFamily="34" charset="0"/>
                <a:ea typeface="Calibri" panose="020F0502020204030204" pitchFamily="34" charset="0"/>
                <a:cs typeface="Arial" panose="020B0604020202020204" pitchFamily="34" charset="0"/>
              </a:rPr>
              <a:t>metal with a lower (more negative) Gibbs free energy can reduce a metal with a higher Gibbs free energy. If a metal forms several oxides, the </a:t>
            </a:r>
            <a:r>
              <a:rPr lang="en-US" sz="2100" u="sng" dirty="0">
                <a:latin typeface="Arial" panose="020B0604020202020204" pitchFamily="34" charset="0"/>
                <a:ea typeface="Calibri" panose="020F0502020204030204" pitchFamily="34" charset="0"/>
                <a:cs typeface="Arial" panose="020B0604020202020204" pitchFamily="34" charset="0"/>
              </a:rPr>
              <a:t>lowest oxides </a:t>
            </a:r>
            <a:r>
              <a:rPr lang="en-US" sz="2100" dirty="0">
                <a:latin typeface="Arial" panose="020B0604020202020204" pitchFamily="34" charset="0"/>
                <a:ea typeface="Times New Roman" panose="02020603050405020304" pitchFamily="18" charset="0"/>
                <a:cs typeface="Arial" panose="020B0604020202020204" pitchFamily="34" charset="0"/>
              </a:rPr>
              <a:t>are always the most stable, e.g. (Fe) </a:t>
            </a:r>
            <a:r>
              <a:rPr lang="en-US" sz="2100" u="sng" dirty="0" err="1">
                <a:latin typeface="Arial" panose="020B0604020202020204" pitchFamily="34" charset="0"/>
                <a:ea typeface="Times New Roman" panose="02020603050405020304" pitchFamily="18" charset="0"/>
                <a:cs typeface="Arial" panose="020B0604020202020204" pitchFamily="34" charset="0"/>
              </a:rPr>
              <a:t>FeO</a:t>
            </a:r>
            <a:r>
              <a:rPr lang="en-US" sz="2100" u="sng" dirty="0">
                <a:latin typeface="Arial" panose="020B0604020202020204" pitchFamily="34" charset="0"/>
                <a:ea typeface="Times New Roman" panose="02020603050405020304" pitchFamily="18" charset="0"/>
                <a:cs typeface="Arial" panose="020B0604020202020204" pitchFamily="34" charset="0"/>
              </a:rPr>
              <a:t> Fe3O4 Fe2O3</a:t>
            </a:r>
            <a:r>
              <a:rPr lang="en-US" sz="2100" dirty="0">
                <a:latin typeface="Arial" panose="020B0604020202020204" pitchFamily="34" charset="0"/>
                <a:ea typeface="Times New Roman" panose="02020603050405020304" pitchFamily="18" charset="0"/>
                <a:cs typeface="Arial" panose="020B0604020202020204" pitchFamily="34" charset="0"/>
              </a:rPr>
              <a:t>. Therefore, higher metal oxides are reduced more easily than lower metal oxides</a:t>
            </a:r>
            <a:endParaRPr lang="ru-RU" sz="21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a:stretch>
            <a:fillRect/>
          </a:stretch>
        </p:blipFill>
        <p:spPr>
          <a:xfrm>
            <a:off x="7430033" y="951523"/>
            <a:ext cx="4400000" cy="4971429"/>
          </a:xfrm>
          <a:prstGeom prst="rect">
            <a:avLst/>
          </a:prstGeom>
        </p:spPr>
      </p:pic>
    </p:spTree>
    <p:extLst>
      <p:ext uri="{BB962C8B-B14F-4D97-AF65-F5344CB8AC3E}">
        <p14:creationId xmlns:p14="http://schemas.microsoft.com/office/powerpoint/2010/main" val="3254826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ru-RU" sz="2800" b="1" i="1" dirty="0">
                <a:solidFill>
                  <a:srgbClr val="FF0000"/>
                </a:solidFill>
                <a:latin typeface="Arial" panose="020B0604020202020204" pitchFamily="34" charset="0"/>
                <a:ea typeface="Times New Roman" panose="02020603050405020304" pitchFamily="18" charset="0"/>
                <a:cs typeface="Arial" panose="020B0604020202020204" pitchFamily="34" charset="0"/>
              </a:rPr>
              <a:t>Reduction of metal oxides by carbon</a:t>
            </a:r>
            <a:r>
              <a:rPr lang="ru-RU" altLang="ru-RU" sz="2800" i="1" dirty="0">
                <a:solidFill>
                  <a:srgbClr val="FF0000"/>
                </a:solidFill>
                <a:latin typeface="Arial" panose="020B0604020202020204" pitchFamily="34" charset="0"/>
              </a:rPr>
              <a:t/>
            </a:r>
            <a:br>
              <a:rPr lang="ru-RU" altLang="ru-RU" sz="2800" i="1" dirty="0">
                <a:solidFill>
                  <a:srgbClr val="FF0000"/>
                </a:solidFill>
                <a:latin typeface="Arial" panose="020B0604020202020204" pitchFamily="34" charset="0"/>
              </a:rPr>
            </a:br>
            <a:endParaRPr lang="ru-RU" sz="2800" i="1" dirty="0">
              <a:solidFill>
                <a:srgbClr val="FF0000"/>
              </a:solidFill>
            </a:endParaRPr>
          </a:p>
        </p:txBody>
      </p:sp>
      <p:pic>
        <p:nvPicPr>
          <p:cNvPr id="6" name="Рисунок 5"/>
          <p:cNvPicPr>
            <a:picLocks noChangeAspect="1"/>
          </p:cNvPicPr>
          <p:nvPr/>
        </p:nvPicPr>
        <p:blipFill>
          <a:blip r:embed="rId2"/>
          <a:stretch>
            <a:fillRect/>
          </a:stretch>
        </p:blipFill>
        <p:spPr>
          <a:xfrm>
            <a:off x="838200" y="1520277"/>
            <a:ext cx="6336957" cy="4378015"/>
          </a:xfrm>
          <a:prstGeom prst="rect">
            <a:avLst/>
          </a:prstGeom>
        </p:spPr>
      </p:pic>
      <p:pic>
        <p:nvPicPr>
          <p:cNvPr id="8" name="Рисунок 7"/>
          <p:cNvPicPr>
            <a:picLocks noChangeAspect="1"/>
          </p:cNvPicPr>
          <p:nvPr/>
        </p:nvPicPr>
        <p:blipFill>
          <a:blip r:embed="rId3"/>
          <a:stretch>
            <a:fillRect/>
          </a:stretch>
        </p:blipFill>
        <p:spPr>
          <a:xfrm>
            <a:off x="7493680" y="1633020"/>
            <a:ext cx="4418688" cy="3048264"/>
          </a:xfrm>
          <a:prstGeom prst="rect">
            <a:avLst/>
          </a:prstGeom>
        </p:spPr>
      </p:pic>
      <p:pic>
        <p:nvPicPr>
          <p:cNvPr id="11" name="Рисунок 10"/>
          <p:cNvPicPr>
            <a:picLocks noChangeAspect="1"/>
          </p:cNvPicPr>
          <p:nvPr/>
        </p:nvPicPr>
        <p:blipFill>
          <a:blip r:embed="rId4"/>
          <a:stretch>
            <a:fillRect/>
          </a:stretch>
        </p:blipFill>
        <p:spPr>
          <a:xfrm>
            <a:off x="6151620" y="4859513"/>
            <a:ext cx="5941526" cy="417917"/>
          </a:xfrm>
          <a:prstGeom prst="rect">
            <a:avLst/>
          </a:prstGeom>
        </p:spPr>
      </p:pic>
    </p:spTree>
    <p:extLst>
      <p:ext uri="{BB962C8B-B14F-4D97-AF65-F5344CB8AC3E}">
        <p14:creationId xmlns:p14="http://schemas.microsoft.com/office/powerpoint/2010/main" val="836941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1296" y="317564"/>
            <a:ext cx="10515600" cy="1325563"/>
          </a:xfrm>
        </p:spPr>
        <p:txBody>
          <a:bodyPr>
            <a:normAutofit/>
          </a:bodyPr>
          <a:lstStyle/>
          <a:p>
            <a:r>
              <a:rPr lang="en-US" sz="3200" b="1" u="sng" dirty="0" smtClean="0">
                <a:solidFill>
                  <a:srgbClr val="0070C0"/>
                </a:solidFill>
                <a:latin typeface="Arial" panose="020B0604020202020204" pitchFamily="34" charset="0"/>
                <a:cs typeface="Arial" panose="020B0604020202020204" pitchFamily="34" charset="0"/>
              </a:rPr>
              <a:t>Example 1</a:t>
            </a:r>
            <a:endParaRPr lang="ru-RU" sz="3200" b="1" u="sng" dirty="0">
              <a:solidFill>
                <a:srgbClr val="0070C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739346" y="1306641"/>
            <a:ext cx="5612027" cy="4351338"/>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indent="0" algn="just">
              <a:lnSpc>
                <a:spcPct val="107000"/>
              </a:lnSpc>
              <a:spcAft>
                <a:spcPts val="800"/>
              </a:spcAft>
              <a:buNone/>
            </a:pPr>
            <a:r>
              <a:rPr lang="en-US" sz="1600" dirty="0" smtClean="0">
                <a:solidFill>
                  <a:srgbClr val="FF0000"/>
                </a:solidFill>
                <a:latin typeface="Arial" panose="020B0604020202020204" pitchFamily="34" charset="0"/>
                <a:ea typeface="Calibri" panose="020F0502020204030204" pitchFamily="34" charset="0"/>
                <a:cs typeface="Arial" panose="020B0604020202020204" pitchFamily="34" charset="0"/>
              </a:rPr>
              <a:t>Given: </a:t>
            </a:r>
            <a:r>
              <a:rPr lang="en-US" sz="1600" dirty="0" smtClean="0">
                <a:latin typeface="Arial" panose="020B0604020202020204" pitchFamily="34" charset="0"/>
                <a:ea typeface="Calibri" panose="020F0502020204030204" pitchFamily="34" charset="0"/>
                <a:cs typeface="Arial" panose="020B0604020202020204" pitchFamily="34" charset="0"/>
              </a:rPr>
              <a:t>What weight of carbon should be mixed with 1000 g of potassium perchlorate in order that the products of the reaction be </a:t>
            </a:r>
            <a:r>
              <a:rPr lang="en-US" sz="1600" dirty="0" err="1" smtClean="0">
                <a:latin typeface="Arial" panose="020B0604020202020204" pitchFamily="34" charset="0"/>
                <a:ea typeface="Calibri" panose="020F0502020204030204" pitchFamily="34" charset="0"/>
                <a:cs typeface="Arial" panose="020B0604020202020204" pitchFamily="34" charset="0"/>
              </a:rPr>
              <a:t>KCl</a:t>
            </a:r>
            <a:r>
              <a:rPr lang="en-US" sz="1600" dirty="0" smtClean="0">
                <a:latin typeface="Arial" panose="020B0604020202020204" pitchFamily="34" charset="0"/>
                <a:ea typeface="Calibri" panose="020F0502020204030204" pitchFamily="34" charset="0"/>
                <a:cs typeface="Arial" panose="020B0604020202020204" pitchFamily="34" charset="0"/>
              </a:rPr>
              <a:t> and CO</a:t>
            </a:r>
            <a:r>
              <a:rPr lang="en-US" sz="1600" baseline="-25000" dirty="0" smtClean="0">
                <a:latin typeface="Arial" panose="020B0604020202020204" pitchFamily="34" charset="0"/>
                <a:ea typeface="Calibri" panose="020F0502020204030204" pitchFamily="34" charset="0"/>
                <a:cs typeface="Arial" panose="020B0604020202020204" pitchFamily="34" charset="0"/>
              </a:rPr>
              <a:t>2</a:t>
            </a:r>
            <a:r>
              <a:rPr lang="en-US" sz="1600" dirty="0">
                <a:latin typeface="Arial" panose="020B0604020202020204" pitchFamily="34" charset="0"/>
                <a:ea typeface="Calibri" panose="020F0502020204030204" pitchFamily="34" charset="0"/>
                <a:cs typeface="Arial" panose="020B0604020202020204" pitchFamily="34" charset="0"/>
              </a:rPr>
              <a:t>?</a:t>
            </a:r>
            <a:endParaRPr lang="en-US" sz="1600" dirty="0" smtClean="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sz="1600" dirty="0" smtClean="0">
                <a:solidFill>
                  <a:srgbClr val="FF0000"/>
                </a:solidFill>
                <a:latin typeface="Arial" panose="020B0604020202020204" pitchFamily="34" charset="0"/>
                <a:ea typeface="Calibri" panose="020F0502020204030204" pitchFamily="34" charset="0"/>
                <a:cs typeface="Arial" panose="020B0604020202020204" pitchFamily="34" charset="0"/>
              </a:rPr>
              <a:t>Solution: </a:t>
            </a:r>
            <a:r>
              <a:rPr lang="en-US" sz="1600" dirty="0" smtClean="0">
                <a:latin typeface="Arial" panose="020B0604020202020204" pitchFamily="34" charset="0"/>
                <a:ea typeface="Calibri" panose="020F0502020204030204" pitchFamily="34" charset="0"/>
                <a:cs typeface="Arial" panose="020B0604020202020204" pitchFamily="34" charset="0"/>
              </a:rPr>
              <a:t>Taking the equation for the reaction as KClO</a:t>
            </a:r>
            <a:r>
              <a:rPr lang="en-US" sz="1600" baseline="-25000" dirty="0" smtClean="0">
                <a:latin typeface="Arial" panose="020B0604020202020204" pitchFamily="34" charset="0"/>
                <a:ea typeface="Calibri" panose="020F0502020204030204" pitchFamily="34" charset="0"/>
                <a:cs typeface="Arial" panose="020B0604020202020204" pitchFamily="34" charset="0"/>
              </a:rPr>
              <a:t>4</a:t>
            </a:r>
            <a:r>
              <a:rPr lang="en-US" sz="1600" dirty="0" smtClean="0">
                <a:latin typeface="Arial" panose="020B0604020202020204" pitchFamily="34" charset="0"/>
                <a:ea typeface="Calibri" panose="020F0502020204030204" pitchFamily="34" charset="0"/>
                <a:cs typeface="Arial" panose="020B0604020202020204" pitchFamily="34" charset="0"/>
              </a:rPr>
              <a:t> +2 C = </a:t>
            </a:r>
            <a:r>
              <a:rPr lang="en-US" sz="1600" dirty="0" err="1">
                <a:latin typeface="Arial" panose="020B0604020202020204" pitchFamily="34" charset="0"/>
                <a:ea typeface="Calibri" panose="020F0502020204030204" pitchFamily="34" charset="0"/>
                <a:cs typeface="Arial" panose="020B0604020202020204" pitchFamily="34" charset="0"/>
              </a:rPr>
              <a:t>KCl</a:t>
            </a: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dirty="0" smtClean="0">
                <a:latin typeface="Arial" panose="020B0604020202020204" pitchFamily="34" charset="0"/>
                <a:ea typeface="Calibri" panose="020F0502020204030204" pitchFamily="34" charset="0"/>
                <a:cs typeface="Arial" panose="020B0604020202020204" pitchFamily="34" charset="0"/>
              </a:rPr>
              <a:t>+ CO</a:t>
            </a:r>
            <a:r>
              <a:rPr lang="en-US" sz="1600" baseline="-25000" dirty="0" smtClean="0">
                <a:latin typeface="Arial" panose="020B0604020202020204" pitchFamily="34" charset="0"/>
                <a:ea typeface="Calibri" panose="020F0502020204030204" pitchFamily="34" charset="0"/>
                <a:cs typeface="Arial" panose="020B0604020202020204" pitchFamily="34" charset="0"/>
              </a:rPr>
              <a:t>2 (g)</a:t>
            </a:r>
          </a:p>
          <a:p>
            <a:pPr marL="0" indent="0" algn="just">
              <a:lnSpc>
                <a:spcPct val="107000"/>
              </a:lnSpc>
              <a:spcAft>
                <a:spcPts val="800"/>
              </a:spcAft>
              <a:buNone/>
            </a:pPr>
            <a:r>
              <a:rPr lang="en-US" sz="1600" dirty="0" smtClean="0">
                <a:latin typeface="Arial" panose="020B0604020202020204" pitchFamily="34" charset="0"/>
                <a:ea typeface="Calibri" panose="020F0502020204030204" pitchFamily="34" charset="0"/>
                <a:cs typeface="Arial" panose="020B0604020202020204" pitchFamily="34" charset="0"/>
              </a:rPr>
              <a:t>We first calculate the formula weight of </a:t>
            </a:r>
            <a:r>
              <a:rPr lang="en-US" sz="1600" dirty="0">
                <a:latin typeface="Arial" panose="020B0604020202020204" pitchFamily="34" charset="0"/>
                <a:ea typeface="Calibri" panose="020F0502020204030204" pitchFamily="34" charset="0"/>
                <a:cs typeface="Arial" panose="020B0604020202020204" pitchFamily="34" charset="0"/>
              </a:rPr>
              <a:t>KClO</a:t>
            </a:r>
            <a:r>
              <a:rPr lang="en-US" sz="1600" baseline="-25000" dirty="0">
                <a:latin typeface="Arial" panose="020B0604020202020204" pitchFamily="34" charset="0"/>
                <a:ea typeface="Calibri" panose="020F0502020204030204" pitchFamily="34" charset="0"/>
                <a:cs typeface="Arial" panose="020B0604020202020204" pitchFamily="34" charset="0"/>
              </a:rPr>
              <a:t>4</a:t>
            </a: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dirty="0" smtClean="0">
                <a:latin typeface="Arial" panose="020B0604020202020204" pitchFamily="34" charset="0"/>
                <a:ea typeface="Calibri" panose="020F0502020204030204" pitchFamily="34" charset="0"/>
                <a:cs typeface="Arial" panose="020B0604020202020204" pitchFamily="34" charset="0"/>
              </a:rPr>
              <a:t> - M (KClO</a:t>
            </a:r>
            <a:r>
              <a:rPr lang="en-US" sz="1600" baseline="-25000" dirty="0" smtClean="0">
                <a:latin typeface="Arial" panose="020B0604020202020204" pitchFamily="34" charset="0"/>
                <a:ea typeface="Calibri" panose="020F0502020204030204" pitchFamily="34" charset="0"/>
                <a:cs typeface="Arial" panose="020B0604020202020204" pitchFamily="34" charset="0"/>
              </a:rPr>
              <a:t>4</a:t>
            </a:r>
            <a:r>
              <a:rPr lang="en-US" sz="1600" dirty="0" smtClean="0">
                <a:latin typeface="Arial" panose="020B0604020202020204" pitchFamily="34" charset="0"/>
                <a:ea typeface="Calibri" panose="020F0502020204030204" pitchFamily="34" charset="0"/>
                <a:cs typeface="Arial" panose="020B0604020202020204" pitchFamily="34" charset="0"/>
              </a:rPr>
              <a:t>) = 39,1+35,5+16*4=138.6</a:t>
            </a:r>
          </a:p>
          <a:p>
            <a:pPr marL="0" indent="0" algn="just">
              <a:lnSpc>
                <a:spcPct val="107000"/>
              </a:lnSpc>
              <a:spcAft>
                <a:spcPts val="800"/>
              </a:spcAft>
              <a:buNone/>
            </a:pPr>
            <a:r>
              <a:rPr lang="en-US" sz="1600" dirty="0" smtClean="0">
                <a:latin typeface="Arial" panose="020B0604020202020204" pitchFamily="34" charset="0"/>
                <a:ea typeface="Calibri" panose="020F0502020204030204" pitchFamily="34" charset="0"/>
                <a:cs typeface="Arial" panose="020B0604020202020204" pitchFamily="34" charset="0"/>
              </a:rPr>
              <a:t>According the reaction KClO</a:t>
            </a:r>
            <a:r>
              <a:rPr lang="en-US" sz="1600" baseline="-25000" dirty="0" smtClean="0">
                <a:latin typeface="Arial" panose="020B0604020202020204" pitchFamily="34" charset="0"/>
                <a:ea typeface="Calibri" panose="020F0502020204030204" pitchFamily="34" charset="0"/>
                <a:cs typeface="Arial" panose="020B0604020202020204" pitchFamily="34" charset="0"/>
              </a:rPr>
              <a:t>4</a:t>
            </a:r>
            <a:r>
              <a:rPr lang="en-US" sz="1600" dirty="0" smtClean="0">
                <a:latin typeface="Arial" panose="020B0604020202020204" pitchFamily="34" charset="0"/>
                <a:ea typeface="Calibri" panose="020F0502020204030204" pitchFamily="34" charset="0"/>
                <a:cs typeface="Arial" panose="020B0604020202020204" pitchFamily="34" charset="0"/>
              </a:rPr>
              <a:t> </a:t>
            </a:r>
            <a:r>
              <a:rPr lang="en-US" sz="1600" dirty="0">
                <a:latin typeface="Arial" panose="020B0604020202020204" pitchFamily="34" charset="0"/>
                <a:ea typeface="Calibri" panose="020F0502020204030204" pitchFamily="34" charset="0"/>
                <a:cs typeface="Arial" panose="020B0604020202020204" pitchFamily="34" charset="0"/>
              </a:rPr>
              <a:t>+2 C = </a:t>
            </a:r>
            <a:r>
              <a:rPr lang="en-US" sz="1600" dirty="0" err="1">
                <a:latin typeface="Arial" panose="020B0604020202020204" pitchFamily="34" charset="0"/>
                <a:ea typeface="Calibri" panose="020F0502020204030204" pitchFamily="34" charset="0"/>
                <a:cs typeface="Arial" panose="020B0604020202020204" pitchFamily="34" charset="0"/>
              </a:rPr>
              <a:t>KCl</a:t>
            </a:r>
            <a:r>
              <a:rPr lang="en-US" sz="1600" dirty="0">
                <a:latin typeface="Arial" panose="020B0604020202020204" pitchFamily="34" charset="0"/>
                <a:ea typeface="Calibri" panose="020F0502020204030204" pitchFamily="34" charset="0"/>
                <a:cs typeface="Arial" panose="020B0604020202020204" pitchFamily="34" charset="0"/>
              </a:rPr>
              <a:t> + CO</a:t>
            </a:r>
            <a:r>
              <a:rPr lang="en-US" sz="1600" baseline="-25000" dirty="0">
                <a:latin typeface="Arial" panose="020B0604020202020204" pitchFamily="34" charset="0"/>
                <a:ea typeface="Calibri" panose="020F0502020204030204" pitchFamily="34" charset="0"/>
                <a:cs typeface="Arial" panose="020B0604020202020204" pitchFamily="34" charset="0"/>
              </a:rPr>
              <a:t>2</a:t>
            </a:r>
          </a:p>
          <a:p>
            <a:pPr marL="0" indent="0" algn="just">
              <a:lnSpc>
                <a:spcPct val="107000"/>
              </a:lnSpc>
              <a:spcAft>
                <a:spcPts val="800"/>
              </a:spcAft>
              <a:buNone/>
            </a:pPr>
            <a:r>
              <a:rPr lang="en-US" sz="1600" dirty="0" smtClean="0">
                <a:latin typeface="Arial" panose="020B0604020202020204" pitchFamily="34" charset="0"/>
                <a:ea typeface="Calibri" panose="020F0502020204030204" pitchFamily="34" charset="0"/>
                <a:cs typeface="Arial" panose="020B0604020202020204" pitchFamily="34" charset="0"/>
              </a:rPr>
              <a:t>    	138,6 </a:t>
            </a:r>
            <a:r>
              <a:rPr lang="en-US" sz="1600" dirty="0">
                <a:latin typeface="Arial" panose="020B0604020202020204" pitchFamily="34" charset="0"/>
                <a:ea typeface="Calibri" panose="020F0502020204030204" pitchFamily="34" charset="0"/>
                <a:cs typeface="Arial" panose="020B0604020202020204" pitchFamily="34" charset="0"/>
              </a:rPr>
              <a:t>KClO</a:t>
            </a:r>
            <a:r>
              <a:rPr lang="en-US" sz="1600" baseline="-25000" dirty="0">
                <a:latin typeface="Arial" panose="020B0604020202020204" pitchFamily="34" charset="0"/>
                <a:ea typeface="Calibri" panose="020F0502020204030204" pitchFamily="34" charset="0"/>
                <a:cs typeface="Arial" panose="020B0604020202020204" pitchFamily="34" charset="0"/>
              </a:rPr>
              <a:t>4</a:t>
            </a:r>
            <a:r>
              <a:rPr lang="en-US" sz="1600" dirty="0" smtClean="0">
                <a:latin typeface="Arial" panose="020B0604020202020204" pitchFamily="34" charset="0"/>
                <a:ea typeface="Calibri" panose="020F0502020204030204" pitchFamily="34" charset="0"/>
                <a:cs typeface="Arial" panose="020B0604020202020204" pitchFamily="34" charset="0"/>
              </a:rPr>
              <a:t>– 2*12 C</a:t>
            </a:r>
          </a:p>
          <a:p>
            <a:pPr marL="0" indent="0" algn="just">
              <a:lnSpc>
                <a:spcPct val="107000"/>
              </a:lnSpc>
              <a:spcAft>
                <a:spcPts val="800"/>
              </a:spcAft>
              <a:buNone/>
            </a:pP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dirty="0" smtClean="0">
                <a:latin typeface="Arial" panose="020B0604020202020204" pitchFamily="34" charset="0"/>
                <a:ea typeface="Calibri" panose="020F0502020204030204" pitchFamily="34" charset="0"/>
                <a:cs typeface="Arial" panose="020B0604020202020204" pitchFamily="34" charset="0"/>
              </a:rPr>
              <a:t>1000 g </a:t>
            </a:r>
            <a:r>
              <a:rPr lang="en-US" sz="1600" dirty="0">
                <a:latin typeface="Arial" panose="020B0604020202020204" pitchFamily="34" charset="0"/>
                <a:ea typeface="Calibri" panose="020F0502020204030204" pitchFamily="34" charset="0"/>
                <a:cs typeface="Arial" panose="020B0604020202020204" pitchFamily="34" charset="0"/>
              </a:rPr>
              <a:t>KClO</a:t>
            </a:r>
            <a:r>
              <a:rPr lang="en-US" sz="1600" baseline="-25000" dirty="0">
                <a:latin typeface="Arial" panose="020B0604020202020204" pitchFamily="34" charset="0"/>
                <a:ea typeface="Calibri" panose="020F0502020204030204" pitchFamily="34" charset="0"/>
                <a:cs typeface="Arial" panose="020B0604020202020204" pitchFamily="34" charset="0"/>
              </a:rPr>
              <a:t>4</a:t>
            </a: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dirty="0" smtClean="0">
                <a:latin typeface="Arial" panose="020B0604020202020204" pitchFamily="34" charset="0"/>
                <a:ea typeface="Calibri" panose="020F0502020204030204" pitchFamily="34" charset="0"/>
                <a:cs typeface="Arial" panose="020B0604020202020204" pitchFamily="34" charset="0"/>
              </a:rPr>
              <a:t>– x g C      x = 24*1000/138,6 = 173 g C</a:t>
            </a:r>
          </a:p>
          <a:p>
            <a:pPr marL="0" indent="0" algn="just">
              <a:lnSpc>
                <a:spcPct val="107000"/>
              </a:lnSpc>
              <a:spcAft>
                <a:spcPts val="800"/>
              </a:spcAft>
              <a:buNone/>
            </a:pPr>
            <a:r>
              <a:rPr lang="en-US" sz="1600" dirty="0" smtClean="0">
                <a:latin typeface="Arial" panose="020B0604020202020204" pitchFamily="34" charset="0"/>
                <a:ea typeface="Calibri" panose="020F0502020204030204" pitchFamily="34" charset="0"/>
                <a:cs typeface="Arial" panose="020B0604020202020204" pitchFamily="34" charset="0"/>
              </a:rPr>
              <a:t>Hence about 173 g of carbon is required for 1000 g of potassium </a:t>
            </a:r>
            <a:r>
              <a:rPr lang="en-US" sz="1600" dirty="0">
                <a:latin typeface="Arial" panose="020B0604020202020204" pitchFamily="34" charset="0"/>
                <a:ea typeface="Calibri" panose="020F0502020204030204" pitchFamily="34" charset="0"/>
                <a:cs typeface="Arial" panose="020B0604020202020204" pitchFamily="34" charset="0"/>
              </a:rPr>
              <a:t>perchlorate</a:t>
            </a:r>
          </a:p>
          <a:p>
            <a:endParaRPr lang="ru-RU" sz="1600" dirty="0">
              <a:latin typeface="Arial" panose="020B0604020202020204" pitchFamily="34" charset="0"/>
              <a:cs typeface="Arial" panose="020B0604020202020204" pitchFamily="34" charset="0"/>
            </a:endParaRPr>
          </a:p>
        </p:txBody>
      </p:sp>
      <p:sp>
        <p:nvSpPr>
          <p:cNvPr id="4" name="Прямоугольник 3"/>
          <p:cNvSpPr/>
          <p:nvPr/>
        </p:nvSpPr>
        <p:spPr>
          <a:xfrm>
            <a:off x="6727565" y="1229023"/>
            <a:ext cx="5316154"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i="1" u="sng" dirty="0">
                <a:solidFill>
                  <a:srgbClr val="FF0000"/>
                </a:solidFill>
                <a:latin typeface="Arial" panose="020B0604020202020204" pitchFamily="34" charset="0"/>
                <a:cs typeface="Arial" panose="020B0604020202020204" pitchFamily="34" charset="0"/>
              </a:rPr>
              <a:t>Problem </a:t>
            </a:r>
            <a:r>
              <a:rPr lang="en-US" i="1" u="sng" dirty="0" smtClean="0">
                <a:solidFill>
                  <a:srgbClr val="FF0000"/>
                </a:solidFill>
                <a:latin typeface="Arial" panose="020B0604020202020204" pitchFamily="34" charset="0"/>
                <a:cs typeface="Arial" panose="020B0604020202020204" pitchFamily="34" charset="0"/>
              </a:rPr>
              <a:t>for solving yourself</a:t>
            </a:r>
          </a:p>
          <a:p>
            <a:r>
              <a:rPr lang="en-US" dirty="0" smtClean="0"/>
              <a:t>How </a:t>
            </a:r>
            <a:r>
              <a:rPr lang="en-US" dirty="0"/>
              <a:t>much coal (assumed that coal consist </a:t>
            </a:r>
            <a:r>
              <a:rPr lang="en-US" dirty="0">
                <a:solidFill>
                  <a:srgbClr val="FF0000"/>
                </a:solidFill>
              </a:rPr>
              <a:t>7 %</a:t>
            </a:r>
            <a:r>
              <a:rPr lang="en-US" dirty="0"/>
              <a:t> impurities) is needed to reduce </a:t>
            </a:r>
            <a:r>
              <a:rPr lang="en-US" dirty="0" smtClean="0"/>
              <a:t>m (</a:t>
            </a:r>
            <a:r>
              <a:rPr lang="en-US" dirty="0" smtClean="0">
                <a:solidFill>
                  <a:srgbClr val="FF0000"/>
                </a:solidFill>
              </a:rPr>
              <a:t>one ton</a:t>
            </a:r>
            <a:r>
              <a:rPr lang="en-US" dirty="0" smtClean="0"/>
              <a:t>) </a:t>
            </a:r>
            <a:r>
              <a:rPr lang="en-US" dirty="0"/>
              <a:t>of </a:t>
            </a:r>
            <a:r>
              <a:rPr lang="en-US" dirty="0" err="1" smtClean="0"/>
              <a:t>ZnO</a:t>
            </a:r>
            <a:r>
              <a:rPr lang="en-US" dirty="0" smtClean="0"/>
              <a:t> </a:t>
            </a:r>
            <a:r>
              <a:rPr lang="en-US" dirty="0"/>
              <a:t>to </a:t>
            </a:r>
            <a:r>
              <a:rPr lang="en-US" dirty="0" err="1" smtClean="0"/>
              <a:t>zink</a:t>
            </a:r>
            <a:r>
              <a:rPr lang="en-US" dirty="0" smtClean="0"/>
              <a:t>? </a:t>
            </a:r>
            <a:r>
              <a:rPr lang="en-US" dirty="0"/>
              <a:t>How much </a:t>
            </a:r>
            <a:r>
              <a:rPr lang="en-US" dirty="0" err="1" smtClean="0"/>
              <a:t>zink</a:t>
            </a:r>
            <a:r>
              <a:rPr lang="en-US" dirty="0" smtClean="0"/>
              <a:t> </a:t>
            </a:r>
            <a:r>
              <a:rPr lang="en-US" dirty="0"/>
              <a:t>is produced?</a:t>
            </a:r>
          </a:p>
        </p:txBody>
      </p:sp>
      <p:graphicFrame>
        <p:nvGraphicFramePr>
          <p:cNvPr id="6" name="Таблица 5"/>
          <p:cNvGraphicFramePr>
            <a:graphicFrameLocks noGrp="1"/>
          </p:cNvGraphicFramePr>
          <p:nvPr>
            <p:extLst>
              <p:ext uri="{D42A27DB-BD31-4B8C-83A1-F6EECF244321}">
                <p14:modId xmlns:p14="http://schemas.microsoft.com/office/powerpoint/2010/main" val="3479076988"/>
              </p:ext>
            </p:extLst>
          </p:nvPr>
        </p:nvGraphicFramePr>
        <p:xfrm>
          <a:off x="6727565" y="2678029"/>
          <a:ext cx="5217296" cy="996304"/>
        </p:xfrm>
        <a:graphic>
          <a:graphicData uri="http://schemas.openxmlformats.org/drawingml/2006/table">
            <a:tbl>
              <a:tblPr firstRow="1" bandRow="1">
                <a:tableStyleId>{5C22544A-7EE6-4342-B048-85BDC9FD1C3A}</a:tableStyleId>
              </a:tblPr>
              <a:tblGrid>
                <a:gridCol w="711203"/>
                <a:gridCol w="500677"/>
                <a:gridCol w="500677"/>
                <a:gridCol w="500677"/>
                <a:gridCol w="500677"/>
                <a:gridCol w="500677"/>
                <a:gridCol w="500677"/>
                <a:gridCol w="500677"/>
                <a:gridCol w="500677"/>
                <a:gridCol w="500677"/>
              </a:tblGrid>
              <a:tr h="286285">
                <a:tc>
                  <a:txBody>
                    <a:bodyPr/>
                    <a:lstStyle/>
                    <a:p>
                      <a:r>
                        <a:rPr lang="en-US" sz="1600" dirty="0" smtClean="0">
                          <a:latin typeface="Arial" panose="020B0604020202020204" pitchFamily="34" charset="0"/>
                          <a:cs typeface="Arial" panose="020B0604020202020204" pitchFamily="34" charset="0"/>
                        </a:rPr>
                        <a:t>#</a:t>
                      </a:r>
                      <a:endParaRPr lang="ru-RU"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2</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3</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4</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5</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6</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7</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8</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9</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86285">
                <a:tc>
                  <a:txBody>
                    <a:bodyPr/>
                    <a:lstStyle/>
                    <a:p>
                      <a:r>
                        <a:rPr lang="en-US" sz="800" dirty="0" smtClean="0">
                          <a:latin typeface="Arial" panose="020B0604020202020204" pitchFamily="34" charset="0"/>
                          <a:cs typeface="Arial" panose="020B0604020202020204" pitchFamily="34" charset="0"/>
                        </a:rPr>
                        <a:t>C,% impurities</a:t>
                      </a:r>
                      <a:endParaRPr lang="ru-RU"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3</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4</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5</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6</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8</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9</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10</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11</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12</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25744">
                <a:tc>
                  <a:txBody>
                    <a:bodyPr/>
                    <a:lstStyle/>
                    <a:p>
                      <a:r>
                        <a:rPr lang="en-US" sz="800" dirty="0" smtClean="0">
                          <a:latin typeface="Arial" panose="020B0604020202020204" pitchFamily="34" charset="0"/>
                          <a:cs typeface="Arial" panose="020B0604020202020204" pitchFamily="34" charset="0"/>
                        </a:rPr>
                        <a:t>m(Fe</a:t>
                      </a:r>
                      <a:r>
                        <a:rPr lang="en-US" sz="800" baseline="-25000" dirty="0" smtClean="0">
                          <a:latin typeface="Arial" panose="020B0604020202020204" pitchFamily="34" charset="0"/>
                          <a:cs typeface="Arial" panose="020B0604020202020204" pitchFamily="34" charset="0"/>
                        </a:rPr>
                        <a:t>2</a:t>
                      </a:r>
                      <a:r>
                        <a:rPr lang="en-US" sz="800" dirty="0" smtClean="0">
                          <a:latin typeface="Arial" panose="020B0604020202020204" pitchFamily="34" charset="0"/>
                          <a:cs typeface="Arial" panose="020B0604020202020204" pitchFamily="34" charset="0"/>
                        </a:rPr>
                        <a:t>O</a:t>
                      </a:r>
                      <a:r>
                        <a:rPr lang="en-US" sz="800" baseline="-25000" dirty="0" smtClean="0">
                          <a:latin typeface="Arial" panose="020B0604020202020204" pitchFamily="34" charset="0"/>
                          <a:cs typeface="Arial" panose="020B0604020202020204" pitchFamily="34" charset="0"/>
                        </a:rPr>
                        <a:t>3)</a:t>
                      </a:r>
                      <a:r>
                        <a:rPr lang="en-US" sz="800" dirty="0" smtClean="0">
                          <a:latin typeface="Arial" panose="020B0604020202020204" pitchFamily="34" charset="0"/>
                          <a:cs typeface="Arial" panose="020B0604020202020204" pitchFamily="34" charset="0"/>
                        </a:rPr>
                        <a:t>, t</a:t>
                      </a:r>
                      <a:endParaRPr lang="ru-RU" sz="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0,9</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0,8</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0,9</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1,1</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1,2</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1,3</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1,4</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1,5</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400" dirty="0" smtClean="0">
                          <a:latin typeface="Arial" panose="020B0604020202020204" pitchFamily="34" charset="0"/>
                          <a:cs typeface="Arial" panose="020B0604020202020204" pitchFamily="34" charset="0"/>
                        </a:rPr>
                        <a:t>1,2</a:t>
                      </a:r>
                      <a:endParaRPr lang="ru-RU"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49331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74" y="0"/>
            <a:ext cx="10515600" cy="1325563"/>
          </a:xfrm>
        </p:spPr>
        <p:txBody>
          <a:bodyPr>
            <a:normAutofit/>
          </a:bodyPr>
          <a:lstStyle/>
          <a:p>
            <a:r>
              <a:rPr lang="en-US" sz="3200" b="1" u="sng" dirty="0" smtClean="0">
                <a:solidFill>
                  <a:srgbClr val="0070C0"/>
                </a:solidFill>
                <a:latin typeface="Arial" panose="020B0604020202020204" pitchFamily="34" charset="0"/>
                <a:cs typeface="Arial" panose="020B0604020202020204" pitchFamily="34" charset="0"/>
              </a:rPr>
              <a:t>EXAMPLE 2</a:t>
            </a:r>
            <a:r>
              <a:rPr lang="ru-RU" sz="3200" b="1" u="sng" dirty="0">
                <a:solidFill>
                  <a:srgbClr val="0070C0"/>
                </a:solidFill>
                <a:latin typeface="Arial" panose="020B0604020202020204" pitchFamily="34" charset="0"/>
                <a:cs typeface="Arial" panose="020B0604020202020204" pitchFamily="34" charset="0"/>
              </a:rPr>
              <a:t/>
            </a:r>
            <a:br>
              <a:rPr lang="ru-RU" sz="3200" b="1" u="sng" dirty="0">
                <a:solidFill>
                  <a:srgbClr val="0070C0"/>
                </a:solidFill>
                <a:latin typeface="Arial" panose="020B0604020202020204" pitchFamily="34" charset="0"/>
                <a:cs typeface="Arial" panose="020B0604020202020204" pitchFamily="34" charset="0"/>
              </a:rPr>
            </a:br>
            <a:endParaRPr lang="ru-RU" sz="3200" b="1" u="sng" dirty="0">
              <a:solidFill>
                <a:srgbClr val="0070C0"/>
              </a:solidFill>
              <a:latin typeface="Arial" panose="020B0604020202020204" pitchFamily="34" charset="0"/>
              <a:cs typeface="Arial" panose="020B0604020202020204" pitchFamily="34" charset="0"/>
            </a:endParaRPr>
          </a:p>
        </p:txBody>
      </p:sp>
      <p:pic>
        <p:nvPicPr>
          <p:cNvPr id="6" name="Рисунок 5"/>
          <p:cNvPicPr>
            <a:picLocks noChangeAspect="1"/>
          </p:cNvPicPr>
          <p:nvPr/>
        </p:nvPicPr>
        <p:blipFill>
          <a:blip r:embed="rId2"/>
          <a:stretch>
            <a:fillRect/>
          </a:stretch>
        </p:blipFill>
        <p:spPr>
          <a:xfrm>
            <a:off x="487157" y="662781"/>
            <a:ext cx="5621661" cy="4729293"/>
          </a:xfrm>
          <a:prstGeom prst="rect">
            <a:avLst/>
          </a:prstGeom>
        </p:spPr>
      </p:pic>
      <p:sp>
        <p:nvSpPr>
          <p:cNvPr id="10" name="Прямоугольник 9"/>
          <p:cNvSpPr/>
          <p:nvPr/>
        </p:nvSpPr>
        <p:spPr>
          <a:xfrm>
            <a:off x="7038357" y="1325563"/>
            <a:ext cx="4982952" cy="101361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nSpc>
                <a:spcPct val="90000"/>
              </a:lnSpc>
              <a:spcBef>
                <a:spcPts val="1000"/>
              </a:spcBef>
            </a:pPr>
            <a:r>
              <a:rPr lang="en-US" sz="1200" b="1" dirty="0">
                <a:solidFill>
                  <a:srgbClr val="FF0000"/>
                </a:solidFill>
                <a:latin typeface="Arial" panose="020B0604020202020204" pitchFamily="34" charset="0"/>
                <a:cs typeface="Arial" panose="020B0604020202020204" pitchFamily="34" charset="0"/>
              </a:rPr>
              <a:t>Solve the </a:t>
            </a:r>
            <a:r>
              <a:rPr lang="en-US" sz="1200" b="1" dirty="0" smtClean="0">
                <a:solidFill>
                  <a:srgbClr val="FF0000"/>
                </a:solidFill>
                <a:latin typeface="Arial" panose="020B0604020202020204" pitchFamily="34" charset="0"/>
                <a:cs typeface="Arial" panose="020B0604020202020204" pitchFamily="34" charset="0"/>
              </a:rPr>
              <a:t>task </a:t>
            </a:r>
            <a:r>
              <a:rPr lang="en-US" sz="1200" b="1" dirty="0">
                <a:solidFill>
                  <a:srgbClr val="FF0000"/>
                </a:solidFill>
                <a:latin typeface="Arial" panose="020B0604020202020204" pitchFamily="34" charset="0"/>
                <a:cs typeface="Arial" panose="020B0604020202020204" pitchFamily="34" charset="0"/>
              </a:rPr>
              <a:t>yourself</a:t>
            </a:r>
            <a:r>
              <a:rPr lang="en-US" sz="1200" b="1" dirty="0" smtClean="0">
                <a:solidFill>
                  <a:srgbClr val="FF0000"/>
                </a:solidFill>
                <a:latin typeface="Arial" panose="020B0604020202020204" pitchFamily="34" charset="0"/>
                <a:cs typeface="Arial" panose="020B0604020202020204" pitchFamily="34" charset="0"/>
              </a:rPr>
              <a:t>.      Problem 2. </a:t>
            </a:r>
          </a:p>
          <a:p>
            <a:pPr lvl="0">
              <a:lnSpc>
                <a:spcPct val="90000"/>
              </a:lnSpc>
              <a:spcBef>
                <a:spcPts val="1000"/>
              </a:spcBef>
            </a:pPr>
            <a:r>
              <a:rPr lang="en-US" sz="1200" b="1" dirty="0" smtClean="0">
                <a:solidFill>
                  <a:prstClr val="black"/>
                </a:solidFill>
                <a:latin typeface="Arial" panose="020B0604020202020204" pitchFamily="34" charset="0"/>
                <a:cs typeface="Arial" panose="020B0604020202020204" pitchFamily="34" charset="0"/>
              </a:rPr>
              <a:t>Determine </a:t>
            </a:r>
            <a:r>
              <a:rPr lang="en-US" sz="1200" b="1" dirty="0">
                <a:solidFill>
                  <a:prstClr val="black"/>
                </a:solidFill>
                <a:latin typeface="Arial" panose="020B0604020202020204" pitchFamily="34" charset="0"/>
                <a:cs typeface="Arial" panose="020B0604020202020204" pitchFamily="34" charset="0"/>
              </a:rPr>
              <a:t>the temperatures at which copper oxide can dissociate under (</a:t>
            </a:r>
            <a:r>
              <a:rPr lang="en-US" sz="1200" b="1" dirty="0" err="1">
                <a:solidFill>
                  <a:prstClr val="black"/>
                </a:solidFill>
                <a:latin typeface="Arial" panose="020B0604020202020204" pitchFamily="34" charset="0"/>
                <a:cs typeface="Arial" panose="020B0604020202020204" pitchFamily="34" charset="0"/>
              </a:rPr>
              <a:t>i</a:t>
            </a:r>
            <a:r>
              <a:rPr lang="en-US" sz="1200" b="1" dirty="0">
                <a:solidFill>
                  <a:prstClr val="black"/>
                </a:solidFill>
                <a:latin typeface="Arial" panose="020B0604020202020204" pitchFamily="34" charset="0"/>
                <a:cs typeface="Arial" panose="020B0604020202020204" pitchFamily="34" charset="0"/>
              </a:rPr>
              <a:t>) </a:t>
            </a:r>
            <a:r>
              <a:rPr lang="en-US" sz="1200" b="1" dirty="0" err="1">
                <a:solidFill>
                  <a:prstClr val="black"/>
                </a:solidFill>
                <a:latin typeface="Arial" panose="020B0604020202020204" pitchFamily="34" charset="0"/>
                <a:cs typeface="Arial" panose="020B0604020202020204" pitchFamily="34" charset="0"/>
              </a:rPr>
              <a:t>standart</a:t>
            </a:r>
            <a:r>
              <a:rPr lang="en-US" sz="1200" b="1" dirty="0">
                <a:solidFill>
                  <a:prstClr val="black"/>
                </a:solidFill>
                <a:latin typeface="Arial" panose="020B0604020202020204" pitchFamily="34" charset="0"/>
                <a:cs typeface="Arial" panose="020B0604020202020204" pitchFamily="34" charset="0"/>
              </a:rPr>
              <a:t> conditions (ii) a pressure of 10</a:t>
            </a:r>
            <a:r>
              <a:rPr lang="en-US" sz="1200" b="1" baseline="30000" dirty="0">
                <a:solidFill>
                  <a:prstClr val="black"/>
                </a:solidFill>
                <a:latin typeface="Arial" panose="020B0604020202020204" pitchFamily="34" charset="0"/>
                <a:cs typeface="Arial" panose="020B0604020202020204" pitchFamily="34" charset="0"/>
              </a:rPr>
              <a:t>-3 </a:t>
            </a:r>
            <a:r>
              <a:rPr lang="en-US" sz="1200" b="1" dirty="0">
                <a:solidFill>
                  <a:prstClr val="black"/>
                </a:solidFill>
                <a:latin typeface="Arial" panose="020B0604020202020204" pitchFamily="34" charset="0"/>
                <a:cs typeface="Arial" panose="020B0604020202020204" pitchFamily="34" charset="0"/>
              </a:rPr>
              <a:t>mm Hg given, </a:t>
            </a:r>
          </a:p>
          <a:p>
            <a:pPr lvl="0">
              <a:lnSpc>
                <a:spcPct val="90000"/>
              </a:lnSpc>
              <a:spcBef>
                <a:spcPts val="1000"/>
              </a:spcBef>
            </a:pPr>
            <a:r>
              <a:rPr lang="en-US" sz="1200" b="1" dirty="0">
                <a:solidFill>
                  <a:prstClr val="black"/>
                </a:solidFill>
                <a:latin typeface="Arial" panose="020B0604020202020204" pitchFamily="34" charset="0"/>
                <a:cs typeface="Arial" panose="020B0604020202020204" pitchFamily="34" charset="0"/>
              </a:rPr>
              <a:t>4Cu + O</a:t>
            </a:r>
            <a:r>
              <a:rPr lang="en-US" sz="1200" b="1" baseline="-25000" dirty="0">
                <a:solidFill>
                  <a:prstClr val="black"/>
                </a:solidFill>
                <a:latin typeface="Arial" panose="020B0604020202020204" pitchFamily="34" charset="0"/>
                <a:cs typeface="Arial" panose="020B0604020202020204" pitchFamily="34" charset="0"/>
              </a:rPr>
              <a:t>2</a:t>
            </a:r>
            <a:r>
              <a:rPr lang="en-US" sz="1200" b="1" dirty="0">
                <a:solidFill>
                  <a:prstClr val="black"/>
                </a:solidFill>
                <a:latin typeface="Arial" panose="020B0604020202020204" pitchFamily="34" charset="0"/>
                <a:cs typeface="Arial" panose="020B0604020202020204" pitchFamily="34" charset="0"/>
              </a:rPr>
              <a:t> = 2Cu</a:t>
            </a:r>
            <a:r>
              <a:rPr lang="en-US" sz="1200" b="1" baseline="-25000" dirty="0">
                <a:solidFill>
                  <a:prstClr val="black"/>
                </a:solidFill>
                <a:latin typeface="Arial" panose="020B0604020202020204" pitchFamily="34" charset="0"/>
                <a:cs typeface="Arial" panose="020B0604020202020204" pitchFamily="34" charset="0"/>
              </a:rPr>
              <a:t>2</a:t>
            </a:r>
            <a:r>
              <a:rPr lang="en-US" sz="1200" b="1" dirty="0">
                <a:solidFill>
                  <a:prstClr val="black"/>
                </a:solidFill>
                <a:latin typeface="Arial" panose="020B0604020202020204" pitchFamily="34" charset="0"/>
                <a:cs typeface="Arial" panose="020B0604020202020204" pitchFamily="34" charset="0"/>
              </a:rPr>
              <a:t>O               </a:t>
            </a:r>
            <a:r>
              <a:rPr lang="en-US" sz="1200" b="1" dirty="0" smtClean="0">
                <a:solidFill>
                  <a:prstClr val="black"/>
                </a:solidFill>
                <a:latin typeface="Arial" panose="020B0604020202020204" pitchFamily="34" charset="0"/>
                <a:cs typeface="Arial" panose="020B0604020202020204" pitchFamily="34" charset="0"/>
              </a:rPr>
              <a:t>    </a:t>
            </a:r>
            <a:r>
              <a:rPr lang="en-US" sz="1200" b="1" dirty="0">
                <a:solidFill>
                  <a:prstClr val="black"/>
                </a:solidFill>
                <a:latin typeface="Arial" panose="020B0604020202020204" pitchFamily="34" charset="0"/>
                <a:cs typeface="Arial" panose="020B0604020202020204" pitchFamily="34" charset="0"/>
              </a:rPr>
              <a:t>ΔG</a:t>
            </a:r>
            <a:r>
              <a:rPr lang="en-US" sz="1200" b="1" baseline="30000" dirty="0">
                <a:solidFill>
                  <a:prstClr val="black"/>
                </a:solidFill>
                <a:latin typeface="Arial" panose="020B0604020202020204" pitchFamily="34" charset="0"/>
                <a:cs typeface="Arial" panose="020B0604020202020204" pitchFamily="34" charset="0"/>
              </a:rPr>
              <a:t>0</a:t>
            </a:r>
            <a:r>
              <a:rPr lang="en-US" sz="1200" b="1" baseline="-25000" dirty="0">
                <a:solidFill>
                  <a:prstClr val="black"/>
                </a:solidFill>
                <a:latin typeface="Arial" panose="020B0604020202020204" pitchFamily="34" charset="0"/>
                <a:cs typeface="Arial" panose="020B0604020202020204" pitchFamily="34" charset="0"/>
              </a:rPr>
              <a:t>Cu2O</a:t>
            </a:r>
            <a:r>
              <a:rPr lang="en-US" sz="1200" b="1" dirty="0">
                <a:solidFill>
                  <a:prstClr val="black"/>
                </a:solidFill>
                <a:latin typeface="Arial" panose="020B0604020202020204" pitchFamily="34" charset="0"/>
                <a:cs typeface="Arial" panose="020B0604020202020204" pitchFamily="34" charset="0"/>
              </a:rPr>
              <a:t> = - 337038 + 142,6</a:t>
            </a:r>
            <a:r>
              <a:rPr lang="ru-RU" sz="1200" b="1" dirty="0">
                <a:solidFill>
                  <a:prstClr val="black"/>
                </a:solidFill>
                <a:latin typeface="Arial" panose="020B0604020202020204" pitchFamily="34" charset="0"/>
                <a:cs typeface="Arial" panose="020B0604020202020204" pitchFamily="34" charset="0"/>
              </a:rPr>
              <a:t>Т</a:t>
            </a:r>
            <a:r>
              <a:rPr lang="en-US" sz="1200" b="1" dirty="0">
                <a:solidFill>
                  <a:prstClr val="black"/>
                </a:solidFill>
                <a:latin typeface="Arial" panose="020B0604020202020204" pitchFamily="34" charset="0"/>
                <a:cs typeface="Arial" panose="020B0604020202020204" pitchFamily="34" charset="0"/>
              </a:rPr>
              <a:t> </a:t>
            </a:r>
            <a:r>
              <a:rPr lang="en-US" sz="1200" b="1" i="1" dirty="0">
                <a:solidFill>
                  <a:prstClr val="black"/>
                </a:solidFill>
                <a:latin typeface="Arial" panose="020B0604020202020204" pitchFamily="34" charset="0"/>
                <a:cs typeface="Arial" panose="020B0604020202020204" pitchFamily="34" charset="0"/>
              </a:rPr>
              <a:t>KJ/M</a:t>
            </a:r>
            <a:endParaRPr lang="ru-RU" sz="1200" b="1"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9914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2673" y="204281"/>
            <a:ext cx="5593490" cy="1731523"/>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600" b="1" u="sng" dirty="0">
                <a:solidFill>
                  <a:srgbClr val="0070C0"/>
                </a:solidFill>
                <a:latin typeface="Arial" panose="020B0604020202020204" pitchFamily="34" charset="0"/>
                <a:cs typeface="Arial" panose="020B0604020202020204" pitchFamily="34" charset="0"/>
              </a:rPr>
              <a:t>Example </a:t>
            </a:r>
            <a:r>
              <a:rPr lang="en-US" sz="3600" b="1" u="sng" dirty="0" smtClean="0">
                <a:solidFill>
                  <a:srgbClr val="0070C0"/>
                </a:solidFill>
                <a:latin typeface="Arial" panose="020B0604020202020204" pitchFamily="34" charset="0"/>
                <a:cs typeface="Arial" panose="020B0604020202020204" pitchFamily="34" charset="0"/>
              </a:rPr>
              <a:t>3.</a:t>
            </a:r>
            <a:r>
              <a:rPr lang="en-US" b="1" dirty="0" smtClean="0">
                <a:solidFill>
                  <a:schemeClr val="accent1"/>
                </a:solidFill>
                <a:latin typeface="Times New Roman" panose="02020603050405020304" pitchFamily="18" charset="0"/>
                <a:ea typeface="Times New Roman" panose="02020603050405020304" pitchFamily="18" charset="0"/>
              </a:rPr>
              <a:t> </a:t>
            </a:r>
            <a:r>
              <a:rPr lang="en-US" b="1" dirty="0" smtClean="0">
                <a:solidFill>
                  <a:schemeClr val="accent1"/>
                </a:solidFill>
                <a:latin typeface="Times New Roman" panose="02020603050405020304" pitchFamily="18" charset="0"/>
                <a:ea typeface="Times New Roman" panose="02020603050405020304" pitchFamily="18" charset="0"/>
              </a:rPr>
              <a:t/>
            </a:r>
            <a:br>
              <a:rPr lang="en-US" b="1" dirty="0" smtClean="0">
                <a:solidFill>
                  <a:schemeClr val="accent1"/>
                </a:solidFill>
                <a:latin typeface="Times New Roman" panose="02020603050405020304" pitchFamily="18" charset="0"/>
                <a:ea typeface="Times New Roman" panose="02020603050405020304" pitchFamily="18" charset="0"/>
              </a:rPr>
            </a:br>
            <a:r>
              <a:rPr lang="en-US" sz="1600" b="1" dirty="0">
                <a:solidFill>
                  <a:srgbClr val="FF0000"/>
                </a:solidFill>
                <a:latin typeface="Arial" panose="020B0604020202020204" pitchFamily="34" charset="0"/>
                <a:cs typeface="Arial" panose="020B0604020202020204" pitchFamily="34" charset="0"/>
              </a:rPr>
              <a:t>The standard free energy </a:t>
            </a:r>
            <a:r>
              <a:rPr lang="en-US" sz="1600" b="1" dirty="0">
                <a:latin typeface="Arial" panose="020B0604020202020204" pitchFamily="34" charset="0"/>
                <a:cs typeface="Arial" panose="020B0604020202020204" pitchFamily="34" charset="0"/>
              </a:rPr>
              <a:t>for change for the reaction: </a:t>
            </a:r>
            <a:r>
              <a:rPr lang="en-US" sz="1600" b="1" dirty="0" err="1">
                <a:latin typeface="Arial" panose="020B0604020202020204" pitchFamily="34" charset="0"/>
                <a:cs typeface="Arial" panose="020B0604020202020204" pitchFamily="34" charset="0"/>
              </a:rPr>
              <a:t>NiO</a:t>
            </a:r>
            <a:r>
              <a:rPr lang="en-US" sz="1600" b="1" dirty="0">
                <a:latin typeface="Arial" panose="020B0604020202020204" pitchFamily="34" charset="0"/>
                <a:cs typeface="Arial" panose="020B0604020202020204" pitchFamily="34" charset="0"/>
              </a:rPr>
              <a:t>(s) + CO(g) = Ni(s) + CO</a:t>
            </a:r>
            <a:r>
              <a:rPr lang="en-US" sz="1600" b="1" baseline="-25000" dirty="0">
                <a:latin typeface="Arial" panose="020B0604020202020204" pitchFamily="34" charset="0"/>
                <a:cs typeface="Arial" panose="020B0604020202020204" pitchFamily="34" charset="0"/>
              </a:rPr>
              <a:t>2</a:t>
            </a:r>
            <a:r>
              <a:rPr lang="en-US" sz="1600" b="1" dirty="0">
                <a:latin typeface="Arial" panose="020B0604020202020204" pitchFamily="34" charset="0"/>
                <a:cs typeface="Arial" panose="020B0604020202020204" pitchFamily="34" charset="0"/>
              </a:rPr>
              <a:t>(g)</a:t>
            </a:r>
            <a:br>
              <a:rPr lang="en-US" sz="16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at 1125 K is </a:t>
            </a:r>
            <a:r>
              <a:rPr lang="en-US" sz="1600" b="1" dirty="0">
                <a:solidFill>
                  <a:srgbClr val="FF0000"/>
                </a:solidFill>
                <a:latin typeface="Arial" panose="020B0604020202020204" pitchFamily="34" charset="0"/>
                <a:cs typeface="Arial" panose="020B0604020202020204" pitchFamily="34" charset="0"/>
              </a:rPr>
              <a:t>−5147 cal</a:t>
            </a:r>
            <a:r>
              <a:rPr lang="en-US" sz="1600" b="1" dirty="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
            </a:r>
            <a:br>
              <a:rPr lang="en-US" sz="1600" b="1" dirty="0" smtClean="0">
                <a:latin typeface="Arial" panose="020B0604020202020204" pitchFamily="34" charset="0"/>
                <a:cs typeface="Arial" panose="020B0604020202020204" pitchFamily="34" charset="0"/>
              </a:rPr>
            </a:br>
            <a:r>
              <a:rPr lang="en-US" sz="1600" b="1" dirty="0" smtClean="0">
                <a:latin typeface="Arial" panose="020B0604020202020204" pitchFamily="34" charset="0"/>
                <a:cs typeface="Arial" panose="020B0604020202020204" pitchFamily="34" charset="0"/>
              </a:rPr>
              <a:t>Would </a:t>
            </a:r>
            <a:r>
              <a:rPr lang="en-US" sz="1600" b="1" dirty="0">
                <a:latin typeface="Arial" panose="020B0604020202020204" pitchFamily="34" charset="0"/>
                <a:cs typeface="Arial" panose="020B0604020202020204" pitchFamily="34" charset="0"/>
              </a:rPr>
              <a:t>an </a:t>
            </a:r>
            <a:r>
              <a:rPr lang="en-US" sz="1300" b="1" dirty="0">
                <a:latin typeface="Arial" panose="020B0604020202020204" pitchFamily="34" charset="0"/>
                <a:cs typeface="Arial" panose="020B0604020202020204" pitchFamily="34" charset="0"/>
              </a:rPr>
              <a:t>atmosphere</a:t>
            </a:r>
            <a:r>
              <a:rPr lang="en-US" sz="1600" b="1" dirty="0">
                <a:latin typeface="Arial" panose="020B0604020202020204" pitchFamily="34" charset="0"/>
                <a:cs typeface="Arial" panose="020B0604020202020204" pitchFamily="34" charset="0"/>
              </a:rPr>
              <a:t> of 15% CO</a:t>
            </a:r>
            <a:r>
              <a:rPr lang="en-US" sz="1600" b="1" baseline="-25000" dirty="0">
                <a:latin typeface="Arial" panose="020B0604020202020204" pitchFamily="34" charset="0"/>
                <a:cs typeface="Arial" panose="020B0604020202020204" pitchFamily="34" charset="0"/>
              </a:rPr>
              <a:t>2</a:t>
            </a:r>
            <a:r>
              <a:rPr lang="en-US" sz="1600" b="1" dirty="0">
                <a:latin typeface="Arial" panose="020B0604020202020204" pitchFamily="34" charset="0"/>
                <a:cs typeface="Arial" panose="020B0604020202020204" pitchFamily="34" charset="0"/>
              </a:rPr>
              <a:t>, 5% CO and 80% N</a:t>
            </a:r>
            <a:r>
              <a:rPr lang="en-US" sz="1600" b="1" baseline="-25000" dirty="0">
                <a:latin typeface="Arial" panose="020B0604020202020204" pitchFamily="34" charset="0"/>
                <a:cs typeface="Arial" panose="020B0604020202020204" pitchFamily="34" charset="0"/>
              </a:rPr>
              <a:t>2</a:t>
            </a:r>
            <a:r>
              <a:rPr lang="en-US" sz="1600" b="1" dirty="0">
                <a:latin typeface="Arial" panose="020B0604020202020204" pitchFamily="34" charset="0"/>
                <a:cs typeface="Arial" panose="020B0604020202020204" pitchFamily="34" charset="0"/>
              </a:rPr>
              <a:t> oxidize</a:t>
            </a:r>
            <a:br>
              <a:rPr lang="en-US" sz="16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nickel at 1125 K?</a:t>
            </a:r>
            <a:endParaRPr lang="ru-RU" sz="1600" b="1" dirty="0">
              <a:solidFill>
                <a:schemeClr val="accent1"/>
              </a:solidFill>
              <a:latin typeface="Arial" panose="020B0604020202020204" pitchFamily="34" charset="0"/>
              <a:cs typeface="Arial" panose="020B0604020202020204" pitchFamily="34" charset="0"/>
            </a:endParaRPr>
          </a:p>
        </p:txBody>
      </p:sp>
      <p:pic>
        <p:nvPicPr>
          <p:cNvPr id="6" name="Объект 5"/>
          <p:cNvPicPr>
            <a:picLocks noGrp="1" noChangeAspect="1"/>
          </p:cNvPicPr>
          <p:nvPr>
            <p:ph idx="1"/>
          </p:nvPr>
        </p:nvPicPr>
        <p:blipFill>
          <a:blip r:embed="rId2"/>
          <a:stretch>
            <a:fillRect/>
          </a:stretch>
        </p:blipFill>
        <p:spPr>
          <a:xfrm>
            <a:off x="492673" y="2074038"/>
            <a:ext cx="5593490" cy="4713096"/>
          </a:xfrm>
          <a:prstGeom prst="rect">
            <a:avLst/>
          </a:prstGeom>
          <a:ln>
            <a:solidFill>
              <a:schemeClr val="accent2"/>
            </a:solidFill>
          </a:ln>
        </p:spPr>
      </p:pic>
      <p:sp>
        <p:nvSpPr>
          <p:cNvPr id="4" name="TextBox 3"/>
          <p:cNvSpPr txBox="1"/>
          <p:nvPr/>
        </p:nvSpPr>
        <p:spPr>
          <a:xfrm>
            <a:off x="8830962" y="4061254"/>
            <a:ext cx="222423" cy="369332"/>
          </a:xfrm>
          <a:prstGeom prst="rect">
            <a:avLst/>
          </a:prstGeom>
          <a:noFill/>
        </p:spPr>
        <p:txBody>
          <a:bodyPr wrap="square" rtlCol="0">
            <a:spAutoFit/>
          </a:bodyPr>
          <a:lstStyle/>
          <a:p>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400185031"/>
              </p:ext>
            </p:extLst>
          </p:nvPr>
        </p:nvGraphicFramePr>
        <p:xfrm>
          <a:off x="6773352" y="3112689"/>
          <a:ext cx="5157940" cy="1687749"/>
        </p:xfrm>
        <a:graphic>
          <a:graphicData uri="http://schemas.openxmlformats.org/drawingml/2006/table">
            <a:tbl>
              <a:tblPr firstRow="1" bandRow="1">
                <a:tableStyleId>{5C22544A-7EE6-4342-B048-85BDC9FD1C3A}</a:tableStyleId>
              </a:tblPr>
              <a:tblGrid>
                <a:gridCol w="487087"/>
                <a:gridCol w="544501"/>
                <a:gridCol w="515794"/>
                <a:gridCol w="515794"/>
                <a:gridCol w="515794"/>
                <a:gridCol w="515794"/>
                <a:gridCol w="515794"/>
                <a:gridCol w="515794"/>
                <a:gridCol w="515794"/>
                <a:gridCol w="515794"/>
              </a:tblGrid>
              <a:tr h="316149">
                <a:tc>
                  <a:txBody>
                    <a:bodyPr/>
                    <a:lstStyle/>
                    <a:p>
                      <a:r>
                        <a:rPr lang="en-US" sz="1200" b="0" dirty="0" smtClean="0">
                          <a:latin typeface="Arial" panose="020B0604020202020204" pitchFamily="34" charset="0"/>
                          <a:cs typeface="Arial" panose="020B0604020202020204" pitchFamily="34" charset="0"/>
                        </a:rPr>
                        <a:t>#</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2</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3</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4</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5</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6</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8</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9</a:t>
                      </a:r>
                      <a:endParaRPr lang="ru-RU" sz="1200" b="0" dirty="0">
                        <a:latin typeface="Arial" panose="020B0604020202020204" pitchFamily="34" charset="0"/>
                        <a:cs typeface="Arial" panose="020B0604020202020204" pitchFamily="34" charset="0"/>
                      </a:endParaRPr>
                    </a:p>
                  </a:txBody>
                  <a:tcPr/>
                </a:tc>
              </a:tr>
              <a:tr h="370840">
                <a:tc>
                  <a:txBody>
                    <a:bodyPr/>
                    <a:lstStyle/>
                    <a:p>
                      <a:r>
                        <a:rPr lang="en-US" sz="1200" b="0" dirty="0" smtClean="0">
                          <a:latin typeface="Arial" panose="020B0604020202020204" pitchFamily="34" charset="0"/>
                          <a:cs typeface="Arial" panose="020B0604020202020204" pitchFamily="34" charset="0"/>
                        </a:rPr>
                        <a:t>w% CO</a:t>
                      </a:r>
                      <a:r>
                        <a:rPr lang="en-US" sz="1200" b="0" baseline="-25000" dirty="0" smtClean="0">
                          <a:latin typeface="Arial" panose="020B0604020202020204" pitchFamily="34" charset="0"/>
                          <a:cs typeface="Arial" panose="020B0604020202020204" pitchFamily="34" charset="0"/>
                        </a:rPr>
                        <a:t>2</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13</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14</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15</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20</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19</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16</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17</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14</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14</a:t>
                      </a:r>
                      <a:endParaRPr lang="ru-RU" sz="1200" b="0" dirty="0">
                        <a:latin typeface="Arial" panose="020B0604020202020204" pitchFamily="34" charset="0"/>
                        <a:cs typeface="Arial" panose="020B0604020202020204" pitchFamily="34" charset="0"/>
                      </a:endParaRPr>
                    </a:p>
                  </a:txBody>
                  <a:tcPr/>
                </a:tc>
              </a:tr>
              <a:tr h="370840">
                <a:tc>
                  <a:txBody>
                    <a:bodyPr/>
                    <a:lstStyle/>
                    <a:p>
                      <a:r>
                        <a:rPr lang="en-US" sz="1200" b="0" dirty="0" smtClean="0">
                          <a:latin typeface="Arial" panose="020B0604020202020204" pitchFamily="34" charset="0"/>
                          <a:cs typeface="Arial" panose="020B0604020202020204" pitchFamily="34" charset="0"/>
                        </a:rPr>
                        <a:t>w% CO </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8</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9</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8</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10</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12</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11</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12</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14</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16</a:t>
                      </a:r>
                      <a:endParaRPr lang="ru-RU" sz="1200" b="0" dirty="0">
                        <a:latin typeface="Arial" panose="020B0604020202020204" pitchFamily="34" charset="0"/>
                        <a:cs typeface="Arial" panose="020B0604020202020204" pitchFamily="34" charset="0"/>
                      </a:endParaRPr>
                    </a:p>
                  </a:txBody>
                  <a:tcPr/>
                </a:tc>
              </a:tr>
              <a:tr h="370840">
                <a:tc>
                  <a:txBody>
                    <a:bodyPr/>
                    <a:lstStyle/>
                    <a:p>
                      <a:r>
                        <a:rPr lang="en-US" sz="1200" b="0" dirty="0" smtClean="0">
                          <a:latin typeface="Arial" panose="020B0604020202020204" pitchFamily="34" charset="0"/>
                          <a:cs typeface="Arial" panose="020B0604020202020204" pitchFamily="34" charset="0"/>
                        </a:rPr>
                        <a:t>w%  N</a:t>
                      </a:r>
                      <a:r>
                        <a:rPr lang="en-US" sz="1200" b="0" baseline="-25000" dirty="0" smtClean="0">
                          <a:latin typeface="Arial" panose="020B0604020202020204" pitchFamily="34" charset="0"/>
                          <a:cs typeface="Arial" panose="020B0604020202020204" pitchFamily="34" charset="0"/>
                        </a:rPr>
                        <a:t>2</a:t>
                      </a:r>
                      <a:r>
                        <a:rPr lang="en-US" sz="1200" b="0" dirty="0" smtClean="0">
                          <a:latin typeface="Arial" panose="020B0604020202020204" pitchFamily="34" charset="0"/>
                          <a:cs typeface="Arial" panose="020B0604020202020204" pitchFamily="34" charset="0"/>
                        </a:rPr>
                        <a:t> </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79</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77</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77</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70</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69</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73</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71</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72</a:t>
                      </a:r>
                      <a:endParaRPr lang="ru-RU" sz="1200" b="0" dirty="0">
                        <a:latin typeface="Arial" panose="020B0604020202020204" pitchFamily="34" charset="0"/>
                        <a:cs typeface="Arial" panose="020B0604020202020204" pitchFamily="34" charset="0"/>
                      </a:endParaRPr>
                    </a:p>
                  </a:txBody>
                  <a:tcPr/>
                </a:tc>
                <a:tc>
                  <a:txBody>
                    <a:bodyPr/>
                    <a:lstStyle/>
                    <a:p>
                      <a:r>
                        <a:rPr lang="en-US" sz="1200" b="0" dirty="0" smtClean="0">
                          <a:latin typeface="Arial" panose="020B0604020202020204" pitchFamily="34" charset="0"/>
                          <a:cs typeface="Arial" panose="020B0604020202020204" pitchFamily="34" charset="0"/>
                        </a:rPr>
                        <a:t>70</a:t>
                      </a:r>
                      <a:endParaRPr lang="ru-RU" sz="1200" b="0" dirty="0">
                        <a:latin typeface="Arial" panose="020B0604020202020204" pitchFamily="34" charset="0"/>
                        <a:cs typeface="Arial" panose="020B0604020202020204" pitchFamily="34" charset="0"/>
                      </a:endParaRPr>
                    </a:p>
                  </a:txBody>
                  <a:tcPr/>
                </a:tc>
              </a:tr>
            </a:tbl>
          </a:graphicData>
        </a:graphic>
      </p:graphicFrame>
      <p:sp>
        <p:nvSpPr>
          <p:cNvPr id="7" name="TextBox 6"/>
          <p:cNvSpPr txBox="1"/>
          <p:nvPr/>
        </p:nvSpPr>
        <p:spPr>
          <a:xfrm>
            <a:off x="6718591" y="1273819"/>
            <a:ext cx="5267462" cy="1600438"/>
          </a:xfrm>
          <a:prstGeom prst="rect">
            <a:avLst/>
          </a:prstGeom>
          <a:noFill/>
          <a:ln>
            <a:solidFill>
              <a:srgbClr val="FF0000"/>
            </a:solidFill>
          </a:ln>
        </p:spPr>
        <p:txBody>
          <a:bodyPr wrap="square" rtlCol="0">
            <a:spAutoFit/>
          </a:bodyPr>
          <a:lstStyle/>
          <a:p>
            <a:r>
              <a:rPr lang="en-US" sz="1400" b="1" dirty="0" smtClean="0">
                <a:solidFill>
                  <a:srgbClr val="FF0000"/>
                </a:solidFill>
                <a:latin typeface="Arial" panose="020B0604020202020204" pitchFamily="34" charset="0"/>
                <a:cs typeface="Arial" panose="020B0604020202020204" pitchFamily="34" charset="0"/>
              </a:rPr>
              <a:t>Do itself:</a:t>
            </a:r>
          </a:p>
          <a:p>
            <a:r>
              <a:rPr lang="en-US" sz="1400" b="1" dirty="0" smtClean="0">
                <a:solidFill>
                  <a:srgbClr val="FF0000"/>
                </a:solidFill>
                <a:latin typeface="Arial" panose="020B0604020202020204" pitchFamily="34" charset="0"/>
                <a:cs typeface="Arial" panose="020B0604020202020204" pitchFamily="34" charset="0"/>
              </a:rPr>
              <a:t>The </a:t>
            </a:r>
            <a:r>
              <a:rPr lang="en-US" sz="1400" b="1" dirty="0">
                <a:solidFill>
                  <a:srgbClr val="FF0000"/>
                </a:solidFill>
                <a:latin typeface="Arial" panose="020B0604020202020204" pitchFamily="34" charset="0"/>
                <a:cs typeface="Arial" panose="020B0604020202020204" pitchFamily="34" charset="0"/>
              </a:rPr>
              <a:t>standard free energy </a:t>
            </a:r>
            <a:r>
              <a:rPr lang="en-US" sz="1400" b="1" dirty="0">
                <a:latin typeface="Arial" panose="020B0604020202020204" pitchFamily="34" charset="0"/>
                <a:cs typeface="Arial" panose="020B0604020202020204" pitchFamily="34" charset="0"/>
              </a:rPr>
              <a:t>for change for the reaction</a:t>
            </a:r>
            <a:r>
              <a:rPr lang="en-US" sz="1400" b="1" dirty="0" smtClean="0">
                <a:latin typeface="Arial" panose="020B0604020202020204" pitchFamily="34" charset="0"/>
                <a:cs typeface="Arial" panose="020B0604020202020204" pitchFamily="34" charset="0"/>
              </a:rPr>
              <a:t>:</a:t>
            </a:r>
          </a:p>
          <a:p>
            <a:r>
              <a:rPr lang="en-US" sz="1400" b="1" dirty="0" err="1">
                <a:latin typeface="Arial" panose="020B0604020202020204" pitchFamily="34" charset="0"/>
                <a:cs typeface="Arial" panose="020B0604020202020204" pitchFamily="34" charset="0"/>
              </a:rPr>
              <a:t>NiO</a:t>
            </a:r>
            <a:r>
              <a:rPr lang="en-US" sz="1400" b="1" dirty="0">
                <a:latin typeface="Arial" panose="020B0604020202020204" pitchFamily="34" charset="0"/>
                <a:cs typeface="Arial" panose="020B0604020202020204" pitchFamily="34" charset="0"/>
              </a:rPr>
              <a:t>(s) + CO(g) = Ni(s) + CO</a:t>
            </a:r>
            <a:r>
              <a:rPr lang="en-US" sz="1400" b="1" baseline="-25000" dirty="0">
                <a:latin typeface="Arial" panose="020B0604020202020204" pitchFamily="34" charset="0"/>
                <a:cs typeface="Arial" panose="020B0604020202020204" pitchFamily="34" charset="0"/>
              </a:rPr>
              <a:t>2</a:t>
            </a:r>
            <a:r>
              <a:rPr lang="en-US" sz="1400" b="1" dirty="0">
                <a:latin typeface="Arial" panose="020B0604020202020204" pitchFamily="34" charset="0"/>
                <a:cs typeface="Arial" panose="020B0604020202020204" pitchFamily="34" charset="0"/>
              </a:rPr>
              <a:t>(g)</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at </a:t>
            </a:r>
            <a:r>
              <a:rPr lang="en-US" sz="1400" b="1" dirty="0">
                <a:latin typeface="Arial" panose="020B0604020202020204" pitchFamily="34" charset="0"/>
                <a:cs typeface="Arial" panose="020B0604020202020204" pitchFamily="34" charset="0"/>
              </a:rPr>
              <a:t>1125 K is </a:t>
            </a:r>
            <a:r>
              <a:rPr lang="en-US" sz="1400" b="1" dirty="0">
                <a:solidFill>
                  <a:srgbClr val="FF0000"/>
                </a:solidFill>
                <a:latin typeface="Arial" panose="020B0604020202020204" pitchFamily="34" charset="0"/>
                <a:cs typeface="Arial" panose="020B0604020202020204" pitchFamily="34" charset="0"/>
              </a:rPr>
              <a:t>−5147 cal</a:t>
            </a:r>
            <a:r>
              <a:rPr lang="en-US" sz="1400" b="1" dirty="0">
                <a:latin typeface="Arial" panose="020B0604020202020204" pitchFamily="34" charset="0"/>
                <a:cs typeface="Arial" panose="020B0604020202020204" pitchFamily="34" charset="0"/>
              </a:rPr>
              <a:t>. </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Would an atmosphere of 15% CO</a:t>
            </a:r>
            <a:r>
              <a:rPr lang="en-US" sz="1400" b="1" baseline="-25000" dirty="0">
                <a:latin typeface="Arial" panose="020B0604020202020204" pitchFamily="34" charset="0"/>
                <a:cs typeface="Arial" panose="020B0604020202020204" pitchFamily="34" charset="0"/>
              </a:rPr>
              <a:t>2</a:t>
            </a:r>
            <a:r>
              <a:rPr lang="en-US" sz="1400" b="1" dirty="0">
                <a:latin typeface="Arial" panose="020B0604020202020204" pitchFamily="34" charset="0"/>
                <a:cs typeface="Arial" panose="020B0604020202020204" pitchFamily="34" charset="0"/>
              </a:rPr>
              <a:t>, 5% CO and 80% N</a:t>
            </a:r>
            <a:r>
              <a:rPr lang="en-US" sz="1400" b="1" baseline="-25000" dirty="0">
                <a:latin typeface="Arial" panose="020B0604020202020204" pitchFamily="34" charset="0"/>
                <a:cs typeface="Arial" panose="020B0604020202020204" pitchFamily="34" charset="0"/>
              </a:rPr>
              <a:t>2</a:t>
            </a:r>
            <a:r>
              <a:rPr lang="en-US" sz="1400" b="1" dirty="0">
                <a:latin typeface="Arial" panose="020B0604020202020204" pitchFamily="34" charset="0"/>
                <a:cs typeface="Arial" panose="020B0604020202020204" pitchFamily="34" charset="0"/>
              </a:rPr>
              <a:t> oxidize</a:t>
            </a:r>
            <a:br>
              <a:rPr lang="en-US" sz="1400" b="1" dirty="0">
                <a:latin typeface="Arial" panose="020B0604020202020204" pitchFamily="34" charset="0"/>
                <a:cs typeface="Arial" panose="020B0604020202020204" pitchFamily="34" charset="0"/>
              </a:rPr>
            </a:br>
            <a:r>
              <a:rPr lang="en-US" sz="1400" b="1" dirty="0">
                <a:latin typeface="Arial" panose="020B0604020202020204" pitchFamily="34" charset="0"/>
                <a:cs typeface="Arial" panose="020B0604020202020204" pitchFamily="34" charset="0"/>
              </a:rPr>
              <a:t>nickel at 1125 K?</a:t>
            </a:r>
            <a:endParaRPr lang="ru-RU" sz="1400" dirty="0"/>
          </a:p>
        </p:txBody>
      </p:sp>
    </p:spTree>
    <p:extLst>
      <p:ext uri="{BB962C8B-B14F-4D97-AF65-F5344CB8AC3E}">
        <p14:creationId xmlns:p14="http://schemas.microsoft.com/office/powerpoint/2010/main" val="3102699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2109</TotalTime>
  <Words>660</Words>
  <Application>Microsoft Office PowerPoint</Application>
  <PresentationFormat>Широкоэкранный</PresentationFormat>
  <Paragraphs>103</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Practical lesson #7</vt:lpstr>
      <vt:lpstr>Презентация PowerPoint</vt:lpstr>
      <vt:lpstr>Chemical reduction of metals </vt:lpstr>
      <vt:lpstr>Reduction of metal oxides by carbon </vt:lpstr>
      <vt:lpstr>Example 1</vt:lpstr>
      <vt:lpstr>EXAMPLE 2 </vt:lpstr>
      <vt:lpstr>Example 3.  The standard free energy for change for the reaction: NiO(s) + CO(g) = Ni(s) + CO2(g) at 1125 K is −5147 cal.  Would an atmosphere of 15% CO2, 5% CO and 80% N2 oxidize nickel at 1125 K?</vt:lpstr>
    </vt:vector>
  </TitlesOfParts>
  <Company>KazNTU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lesson #3</dc:title>
  <dc:creator>Gulzira</dc:creator>
  <cp:lastModifiedBy>Gulzira</cp:lastModifiedBy>
  <cp:revision>50</cp:revision>
  <dcterms:created xsi:type="dcterms:W3CDTF">2020-09-10T15:37:09Z</dcterms:created>
  <dcterms:modified xsi:type="dcterms:W3CDTF">2020-10-12T19:17:47Z</dcterms:modified>
</cp:coreProperties>
</file>