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8" r:id="rId4"/>
    <p:sldId id="258" r:id="rId5"/>
    <p:sldId id="281" r:id="rId6"/>
    <p:sldId id="282" r:id="rId7"/>
    <p:sldId id="283" r:id="rId8"/>
    <p:sldId id="284" r:id="rId9"/>
    <p:sldId id="262" r:id="rId10"/>
    <p:sldId id="285" r:id="rId11"/>
    <p:sldId id="286" r:id="rId12"/>
    <p:sldId id="287" r:id="rId13"/>
    <p:sldId id="288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C6890-74C3-46C7-95AC-B7DE54658F73}" v="468" dt="2020-08-11T13:26:05.648"/>
    <p1510:client id="{3F536BB5-3ED3-4D90-B2D1-37412C8C879B}" v="5" dt="2020-08-11T12:18:16.200"/>
    <p1510:client id="{675036D2-472F-4CAD-88E1-3BE43ACAB926}" v="214" dt="2020-08-11T12:16:20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B601F9-A01D-46B4-B9F1-EBAF4996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193C986-402A-4CE0-B186-BD8102ED3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B26571-E911-4B8B-95D1-1E101587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F3E186-59B8-4286-AB46-B4EEC60A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7F0948-5580-424F-8BE7-A57D0830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6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4644BB-D115-4D4B-A04C-F2BFD48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7A97581-078E-492A-BF73-9D4CAE8B0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CC865C-35AE-4613-B5D4-A7DB14BF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C408E1-8A45-4A96-803A-C8B4BAB7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D5F9CE-5D73-4403-A27C-C51DDE40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4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6A6B6D0-0A72-4841-9A0E-B7E581483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AA937AB-5CB5-4948-91B0-1EF831987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BD1560-3212-45F6-93DC-AC7BED8C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987DDD-B937-4FD2-8C17-0AA54E94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9CCC4-E21B-46AA-AC9F-D6163662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4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6068B-9C0D-4831-A446-4A5A40328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BB5D6F-95AB-41F8-ADB7-0F9300E94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5030E7-AC25-477A-B3FC-6B8591B7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B25F35-F30C-4211-86B5-46CFCFA7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0D8B88-3561-47B2-942A-53CB5D20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9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78F2D7-A886-46E9-9C7A-7284D671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D90C568-23E5-4722-AAAB-783578A3C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8C801C-ED60-4308-8CED-9E520904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9A4347-25C1-43F3-A350-33E6E77E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76077A-0961-40A5-B809-96758A12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0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A3307E-F796-4BC4-8E3A-25833ABB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CF81DE-37A1-4AEB-AE09-03FA941B5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02AC451-55E8-4B37-8F13-D57F0E33A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F0E09A0-0F77-45F4-93B8-72EA788E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709CB6E-6811-4A17-B189-0F1815B6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EF7176F-4BFE-4976-BB71-7745457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B88DF7-947F-4341-BEF0-ED04800C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4F0229-C0DF-420D-8033-E45B226B1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AA61169-DE9A-42D4-AF94-26CC092CC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E5FE667-652F-458A-9C16-F9BB21D05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6362131-16D5-42C4-9EA0-79CD4E348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294050A-C3A4-4B22-A13B-69435008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49FD769-79F9-4FAF-8015-09041E06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7991375-81DF-41DB-8E87-CF782112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3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09F110-15DE-4827-8B98-57D230F4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71BD253-66FE-4E78-A9C9-92C98262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7CA03BA-38CF-4D06-BFBF-79D06857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394204-54A6-43B8-BD10-29F38C7E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7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12D0AB2-9623-406A-A19C-F80840AB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BACD7BF-EFFF-4762-B5E3-C7A99E38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F739FE8-02E5-4EB7-A5C4-EBA3A67E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2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5435A4-FD4F-4017-9784-2EA08A4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E9F000-277F-4FAC-9A26-E0AC97A56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E008E6B-B977-4941-8C9F-C59D95B67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03D93E-7111-4F06-AE29-37BD0912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D8E65B9-9701-4DAD-B948-86E0B5CD2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4117F49-C0E6-4D1F-B639-8D73A708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0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A8E013-53CB-4945-B787-81422A83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3D8468D-1812-4D1C-BC84-A05EB25A1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53A971-BE7C-463E-9D45-0B6F15288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5091C14-2D0B-4818-A7CA-7D49F88D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4574-ACC3-4491-927B-CA3416675F0C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B9027C2-1AB4-4A79-B544-D9C84974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F08D6DB-8C69-4B6F-A7F3-0287C31C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4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59E19F-61CA-423E-ACE1-A72C4218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69E63EA-E575-4393-B817-B8A0D1871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DE9D97-6058-4149-BFDC-9BAA37F62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B4574-ACC3-4491-927B-CA3416675F0C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98F4C7-5736-42E0-AD73-C3089F7B5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EDCFB9-05CF-4FB4-8B56-6C9D9899D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5DF5E-B315-4DB7-A7A6-990B96617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9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7oZelswu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85A7A-9CF8-4BEC-BDA8-6313E3947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Metallurgical engineering</a:t>
            </a:r>
            <a:r>
              <a:rPr lang="en-US" sz="4400" b="1">
                <a:latin typeface="Arial"/>
              </a:rPr>
              <a:t/>
            </a:r>
            <a:br>
              <a:rPr lang="en-US" sz="4400" b="1">
                <a:latin typeface="Arial"/>
              </a:rPr>
            </a:br>
            <a:r>
              <a:rPr lang="en-US" sz="4400" b="1">
                <a:latin typeface="Arial"/>
              </a:rPr>
              <a:t/>
            </a:r>
            <a:br>
              <a:rPr lang="en-US" sz="4400" b="1">
                <a:latin typeface="Arial"/>
              </a:rPr>
            </a:br>
            <a:r>
              <a:rPr lang="en-US" sz="44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</a:t>
            </a:r>
            <a:r>
              <a:rPr lang="ru-RU" sz="4400" b="1">
                <a:solidFill>
                  <a:schemeClr val="accent1">
                    <a:lumMod val="50000"/>
                  </a:schemeClr>
                </a:solidFill>
                <a:latin typeface="Arial"/>
                <a:ea typeface="+mj-lt"/>
                <a:cs typeface="+mj-lt"/>
              </a:rPr>
              <a:t>MET4331</a:t>
            </a:r>
            <a:r>
              <a:rPr lang="ru-RU" sz="6600">
                <a:solidFill>
                  <a:srgbClr val="212121"/>
                </a:solidFill>
                <a:ea typeface="+mj-lt"/>
                <a:cs typeface="+mj-lt"/>
              </a:rPr>
              <a:t/>
            </a:r>
            <a:br>
              <a:rPr lang="ru-RU" sz="6600">
                <a:solidFill>
                  <a:srgbClr val="212121"/>
                </a:solidFill>
                <a:ea typeface="+mj-lt"/>
                <a:cs typeface="+mj-lt"/>
              </a:rPr>
            </a:br>
            <a:endParaRPr lang="en-US" sz="6600">
              <a:ea typeface="+mj-lt"/>
              <a:cs typeface="+mj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8E272A4-6BFC-45CF-98D8-3D668B2354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3 credits</a:t>
            </a:r>
          </a:p>
          <a:p>
            <a:endParaRPr lang="en-US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Ph.D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, Assistant Professor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Mamyrbayeva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Kulzira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Kaldybekovna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3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Agitation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13" y="1132116"/>
            <a:ext cx="7652658" cy="53993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ts val="635"/>
              </a:lnSpc>
              <a:spcAft>
                <a:spcPts val="0"/>
              </a:spcAft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significantly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influenced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proportion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liquid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phases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35" indent="0" algn="just">
              <a:lnSpc>
                <a:spcPct val="98000"/>
              </a:lnSpc>
              <a:spcAft>
                <a:spcPts val="0"/>
              </a:spcAft>
              <a:buNone/>
            </a:pP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ensure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maximum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efficiency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ratio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lowest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possible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Other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influencing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lumpiness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temperature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pressure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intensity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contact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particles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Agitation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performed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either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continuously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discontinuously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.5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80"/>
              </a:lnSpc>
              <a:spcAft>
                <a:spcPts val="0"/>
              </a:spcAft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5" indent="0" algn="just">
              <a:lnSpc>
                <a:spcPct val="98000"/>
              </a:lnSpc>
              <a:spcAft>
                <a:spcPts val="0"/>
              </a:spcAft>
              <a:buNone/>
            </a:pP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continuous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mash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flows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through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agitation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connected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usually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supplemented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continuous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vanning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thickening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filtering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35" indent="0" algn="just">
              <a:lnSpc>
                <a:spcPct val="98000"/>
              </a:lnSpc>
              <a:spcAft>
                <a:spcPts val="0"/>
              </a:spcAft>
              <a:buNone/>
            </a:pPr>
            <a:r>
              <a:rPr lang="ru-RU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discontinuous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mash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pumped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simultaneously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operating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agitation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then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pumped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catch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basin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constantly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repeated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35" indent="0" algn="just">
              <a:lnSpc>
                <a:spcPct val="98000"/>
              </a:lnSpc>
              <a:spcAft>
                <a:spcPts val="0"/>
              </a:spcAft>
              <a:buNone/>
            </a:pPr>
            <a:r>
              <a:rPr lang="ru-RU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tanks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agitators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divided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groups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"/>
              </a:lnSpc>
              <a:spcAft>
                <a:spcPts val="0"/>
              </a:spcAft>
              <a:buNone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tabLst>
                <a:tab pos="356235" algn="l"/>
              </a:tabLst>
            </a:pPr>
            <a:r>
              <a:rPr lang="ru-RU" sz="16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mechanical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tabLst>
                <a:tab pos="508635" algn="l"/>
              </a:tabLst>
            </a:pP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mash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collecting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tanks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reservoirs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mash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kept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suspended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5"/>
              </a:lnSpc>
              <a:spcAft>
                <a:spcPts val="0"/>
              </a:spcAft>
              <a:buNone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tabLst>
                <a:tab pos="508635" algn="l"/>
              </a:tabLst>
            </a:pP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tanks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propeller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agitators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tabLst>
                <a:tab pos="508635" algn="l"/>
              </a:tabLst>
            </a:pP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tanks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suction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agitators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tabLst>
                <a:tab pos="356235" algn="l"/>
              </a:tabLst>
            </a:pPr>
            <a:r>
              <a:rPr lang="ru-RU" sz="16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pneumatic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tabLst>
                <a:tab pos="356235" algn="l"/>
              </a:tabLst>
            </a:pPr>
            <a:r>
              <a:rPr lang="ru-RU" sz="1600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combined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257" y="1235019"/>
            <a:ext cx="1314286" cy="27333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78567" y="4777042"/>
            <a:ext cx="327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Leaching tanks with agitators [5].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133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High-pressure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autoclave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7" y="1163772"/>
            <a:ext cx="8412479" cy="55418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ts val="635"/>
              </a:lnSpc>
              <a:spcAft>
                <a:spcPts val="0"/>
              </a:spcAft>
              <a:buNone/>
            </a:pP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5" indent="0" algn="just">
              <a:lnSpc>
                <a:spcPct val="99000"/>
              </a:lnSpc>
              <a:spcAft>
                <a:spcPts val="0"/>
              </a:spcAft>
              <a:buNone/>
            </a:pP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Application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increased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pressure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temperature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acceleration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chemical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reactions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reactions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also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begin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occur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ferrites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Zn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hardly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dissoluble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sulphuric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acid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normal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Nevertheless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temperature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160°C,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dissolve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very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easily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pressures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performed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specialized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pressure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vessels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400" b="1" u="sng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autoclaves</a:t>
            </a:r>
            <a:r>
              <a:rPr lang="ru-RU" sz="1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400" b="1" u="sng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</a:t>
            </a:r>
            <a:r>
              <a:rPr lang="ru-RU" sz="1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1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.6</a:t>
            </a:r>
            <a:r>
              <a:rPr lang="ru-RU" sz="1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resistant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pressures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MPa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various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agents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abrasion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transferred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mashes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Dissolubilities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gasses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multiply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increased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pressures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occurrence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reactions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gasses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minerals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would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occur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rarely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normal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pressure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5"/>
              </a:lnSpc>
              <a:spcAft>
                <a:spcPts val="0"/>
              </a:spcAft>
            </a:pP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5135">
              <a:spcAft>
                <a:spcPts val="0"/>
              </a:spcAft>
            </a:pP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Autoclave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processes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running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participation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oxygen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processes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55"/>
              </a:lnSpc>
              <a:spcAft>
                <a:spcPts val="0"/>
              </a:spcAft>
            </a:pP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97000"/>
              </a:lnSpc>
              <a:buAutoNum type="arabicParenR"/>
              <a:tabLst>
                <a:tab pos="178435" algn="l"/>
              </a:tabLst>
            </a:pP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Oxidation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metals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lower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oxides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dissoluble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occurs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acidic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pressure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necessary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sulphuric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acid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replaced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finely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ground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pyrite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7000"/>
              </a:lnSpc>
              <a:buFont typeface="+mj-lt"/>
              <a:buAutoNum type="arabicParenR"/>
              <a:tabLst>
                <a:tab pos="178435" algn="l"/>
              </a:tabLst>
            </a:pP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Oxidation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original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produced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metals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bound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occurs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CoAsS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+ 13 O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+ 6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CoSO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+ 4 H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AsO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lnSpc>
                <a:spcPct val="97000"/>
              </a:lnSpc>
              <a:buNone/>
              <a:tabLst>
                <a:tab pos="178435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Oxidation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both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components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occurs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+ 9 O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6H</a:t>
            </a:r>
            <a:r>
              <a:rPr lang="ru-RU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MoO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+ 4 H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>
              <a:buNone/>
            </a:pPr>
            <a:endParaRPr lang="ru-RU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881" y="1985383"/>
            <a:ext cx="3086119" cy="2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1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leaching</a:t>
            </a:r>
            <a:b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0" y="806722"/>
            <a:ext cx="10789921" cy="56202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Biological (bacterial) leaching includes processes of ores leaching, during which microorganisms are used together with chemical agents to convert metals to solutions. Bacteria are generally wide-spread in soil, water and air. Depending on the materials necessary for their existence they can be denoted as: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heterotrophic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autotrophic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Heterotrophic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bacteria use final organic compounds (carbohydrates, proteins etc.), while autotrophy bacteria need only inorganic substances for their existence. Bacteria applied during leaching belong to autotrophic bacteria: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bacteria, e.g.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thiobacillus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thiooxidans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have the ability to oxidize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sulphur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sulphides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sulphuric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Ferrobacillus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source of energy is an oxidation reaction of divalent iron.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Thiobacillus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ferrooxidans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properties of both the above mentioned groups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8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645" y="319042"/>
            <a:ext cx="7870371" cy="60730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 hydrometallurgy of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sulphides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the highest importance has the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thiobacillus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ferrooxidans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(TF) and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thiobacillus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thiooxidans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(TT) bacteria – Fig.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8.7.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types of these bacteria are suitable for hydrometallurgy, since they supplement each other. TF oxidizes pyrite to iron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sulphate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in a biochemical way and by this enables dissolution of other ores components in a chemical way (Fig.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8.8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indent="0" algn="just">
              <a:buNone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FeS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+ 7 O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O=2 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H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just"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 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H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Fe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further chemically reacts:</a:t>
            </a:r>
          </a:p>
          <a:p>
            <a:pPr marL="0" indent="0" algn="just"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sz="1600" b="1" baseline="-25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=CuSO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 FeSO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produced FeSO4 is biochemically re-oxidized and therefore can again contribute to leaching FeSO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+ 12 O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Fe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Elemental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sulphur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generated as the final product during leaching of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sulphides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accumulates on the ores surfaces and inhibits further diffusion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By this reason, the presence of TT bacteria oxidizing the generated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sulphur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sulphuric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acid is necessary.</a:t>
            </a:r>
          </a:p>
          <a:p>
            <a:pPr marL="0" indent="0" algn="just"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2S+3O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+2H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O=2H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600" b="1" baseline="-2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leaching enables processing of old dumps, as well as underground leaching of deposits, which are non-mineable by other methods due to their low metals contents. Its significant advantage is a high yield degree, often up to 96%.</a:t>
            </a:r>
          </a:p>
          <a:p>
            <a:pPr marL="0" indent="0" algn="just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606" y="884604"/>
            <a:ext cx="4672426" cy="40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 </a:t>
            </a:r>
            <a:r>
              <a:rPr 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the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following </a:t>
            </a:r>
            <a:r>
              <a:rPr 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questions: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leachning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reagents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in-situ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heap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leaching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agitation and high pressure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leaching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thod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leaching </a:t>
            </a: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low-concentrated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ores of U, Cu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What bacteria is used in bioleaching</a:t>
            </a:r>
            <a:r>
              <a:rPr lang="en-US" dirty="0" smtClean="0"/>
              <a:t>?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Explain the mechanism of bacterial leaching?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://www.youtube.com/watch?v=xH7oZelswuE</a:t>
            </a:r>
            <a:endParaRPr lang="en-US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https://www.youtube.com/watch?v=Oc1OYb5hHAc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9CB9D8-9202-4CEA-A612-DED5F18E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5" y="635859"/>
            <a:ext cx="11053482" cy="8704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Lecture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8 Hydrometallurgy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Hydrometallurgy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stages of hydrometallurgy 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Leaching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Leaching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methods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1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EEBC1-1DEC-46D9-B90B-108242A15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49" y="130222"/>
            <a:ext cx="11530147" cy="65492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id-ID" sz="2400" b="1" dirty="0">
                <a:latin typeface="Arial" panose="020B0604020202020204" pitchFamily="34" charset="0"/>
                <a:cs typeface="Arial" panose="020B0604020202020204" pitchFamily="34" charset="0"/>
              </a:rPr>
              <a:t>drometallurg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y - e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xtraction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recovery and purification of metals, through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in aqueous solutions. Metals are also recovered in the other forms such as oxides, hydroxides 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haɪdrɒksaɪd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Hydrometallurgy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ores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concentrates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semi-products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wastes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aqueous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resulting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subsequent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platinum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(Al2O3), U, W,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V,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precious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hydrometallurgical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schematically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depicted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3.1.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Hydrometallurgical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processing may be used for the following purposes: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Production of pure solutions from which high purity metals can be produced by electrolysis, e.g., copper, zinc, nickel, gold, and silver.</a:t>
            </a: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Production of pure compounds, which can be subsequently used for producing the pure metals by other methods. For example, pure alumina to produce smelter grade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However, hydrometallurgy principles can be applied to a variety of areas such as metals recycling from scrap, slag, sludge, anode slime, waste processing, etc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2677176"/>
            <a:ext cx="4895801" cy="16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0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F0E742-AEDA-45FA-B782-D4F7ECA32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65" y="556789"/>
            <a:ext cx="5908361" cy="48860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hydrometallurgy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involves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Leaching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de-D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dissolution</a:t>
            </a: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valuable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pregnant-leach</a:t>
            </a: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de-D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(PLS).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133" y="750517"/>
            <a:ext cx="4925995" cy="3737172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987040" y="1602377"/>
            <a:ext cx="5129349" cy="78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190394" y="2934789"/>
            <a:ext cx="5500760" cy="696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08105" y="3550513"/>
            <a:ext cx="135853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Recovery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837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36" y="95161"/>
            <a:ext cx="11676017" cy="975994"/>
          </a:xfrm>
        </p:spPr>
        <p:txBody>
          <a:bodyPr>
            <a:normAutofit/>
          </a:bodyPr>
          <a:lstStyle/>
          <a:p>
            <a:pPr algn="ctr"/>
            <a:r>
              <a:rPr lang="de-DE" sz="4000" i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Reagents</a:t>
            </a:r>
            <a:r>
              <a:rPr lang="de-DE" sz="4000" i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40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de-DE" sz="4000" i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hydrometallurgicall</a:t>
            </a:r>
            <a:r>
              <a:rPr lang="de-DE" sz="4000" i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4000" i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processes</a:t>
            </a:r>
            <a:r>
              <a:rPr lang="de-DE" sz="40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40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936" y="940528"/>
            <a:ext cx="11447415" cy="5799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mostly</a:t>
            </a:r>
            <a:r>
              <a:rPr lang="ru-RU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applied</a:t>
            </a:r>
            <a:r>
              <a:rPr lang="ru-RU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agents</a:t>
            </a:r>
            <a:r>
              <a:rPr lang="ru-RU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ru-RU" sz="1400" b="1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400" b="1" i="1" u="sng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Water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calcines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sulphate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chloride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roasting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e.g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</a:t>
            </a:r>
            <a:r>
              <a:rPr lang="ru-RU" sz="14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14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90"/>
              </a:lnSpc>
              <a:spcAft>
                <a:spcPts val="0"/>
              </a:spcAft>
              <a:buNone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290"/>
              </a:lnSpc>
              <a:spcAft>
                <a:spcPts val="0"/>
              </a:spcAft>
              <a:buNone/>
            </a:pPr>
            <a:r>
              <a:rPr lang="ru-RU" sz="1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Aqueous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salts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10"/>
              </a:lnSpc>
              <a:spcAft>
                <a:spcPts val="0"/>
              </a:spcAft>
              <a:buNone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46735" algn="l"/>
              </a:tabLst>
            </a:pP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</a:t>
            </a:r>
            <a:r>
              <a:rPr lang="ru-RU" sz="1400" b="1" i="1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(SO</a:t>
            </a:r>
            <a:r>
              <a:rPr lang="ru-RU" sz="1400" b="1" i="1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1400" b="1" i="1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4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CuS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14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75"/>
              </a:lnSpc>
              <a:spcAft>
                <a:spcPts val="0"/>
              </a:spcAft>
              <a:buNone/>
            </a:pPr>
            <a:endParaRPr lang="ru-RU" sz="14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46735" algn="l"/>
              </a:tabLst>
            </a:pPr>
            <a:r>
              <a:rPr lang="ru-RU" sz="14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NaCN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4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14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20"/>
              </a:lnSpc>
              <a:spcAft>
                <a:spcPts val="0"/>
              </a:spcAft>
              <a:buNone/>
            </a:pP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46735" algn="l"/>
              </a:tabLst>
            </a:pP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ru-RU" sz="1400" b="1" i="1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S: </a:t>
            </a:r>
            <a:r>
              <a:rPr lang="ru-RU" sz="14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Sb</a:t>
            </a:r>
            <a:r>
              <a:rPr lang="ru-RU" sz="1400" b="1" i="1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1400" b="1" i="1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14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95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46735" algn="l"/>
              </a:tabLst>
            </a:pP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ru-RU" sz="1400" b="1" i="1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1400" b="1" i="1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1400" b="1" i="1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4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90"/>
              </a:lnSpc>
              <a:spcAft>
                <a:spcPts val="0"/>
              </a:spcAft>
              <a:buNone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56235" algn="l"/>
              </a:tabLst>
            </a:pP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Chlorinated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water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ZnS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10"/>
              </a:lnSpc>
              <a:spcAft>
                <a:spcPts val="0"/>
              </a:spcAft>
              <a:buNone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56235" algn="l"/>
              </a:tabLst>
            </a:pP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Acids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mostly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</a:t>
            </a:r>
            <a:r>
              <a:rPr lang="ru-RU" sz="1400" b="1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ru-RU" sz="1400" b="1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75"/>
              </a:lnSpc>
              <a:spcAft>
                <a:spcPts val="0"/>
              </a:spcAft>
              <a:buNone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356235" algn="l"/>
              </a:tabLst>
            </a:pP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Alkalic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agents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05"/>
              </a:lnSpc>
              <a:spcAft>
                <a:spcPts val="0"/>
              </a:spcAft>
              <a:buNone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0"/>
              </a:spcAft>
              <a:buNone/>
              <a:tabLst>
                <a:tab pos="546735" algn="l"/>
              </a:tabLst>
            </a:pP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Especially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bauxites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10"/>
              </a:lnSpc>
              <a:spcAft>
                <a:spcPts val="0"/>
              </a:spcAft>
              <a:buNone/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0"/>
              </a:spcAft>
              <a:buNone/>
              <a:tabLst>
                <a:tab pos="546735" algn="l"/>
              </a:tabLs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ru-RU" sz="14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OH: </a:t>
            </a:r>
            <a:r>
              <a:rPr lang="ru-RU" sz="1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400" b="1" i="1" u="sng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de-DE" sz="1400" b="1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DE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criteria</a:t>
            </a:r>
            <a:r>
              <a:rPr lang="de-DE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de-DE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selection</a:t>
            </a:r>
            <a:r>
              <a:rPr lang="de-DE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DE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de-DE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</a:t>
            </a:r>
            <a:r>
              <a:rPr lang="de-DE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reagent</a:t>
            </a:r>
            <a:r>
              <a:rPr lang="de-DE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u="sng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de-DE" sz="1400" b="1" i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1400" b="1" i="1" u="sng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leaching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reagent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must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selective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rapid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possible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possible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dissolve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reagent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sufficiently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strong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leaching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</a:t>
            </a:r>
            <a:r>
              <a:rPr lang="de-DE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fast rate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leaching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reagent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corrode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equipment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corrosion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particularly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severe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chloride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solutions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reagent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economical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preferably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allow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regeneration</a:t>
            </a:r>
            <a:r>
              <a:rPr lang="de-DE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400" b="1" spc="15" dirty="0">
                <a:solidFill>
                  <a:srgbClr val="000000"/>
                </a:solidFill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During leaching, a mineral (or a combination of minerals) decomposes in an aqueous environment. The mineral may simply dissolve completely, leaving behind the gangue as a solid residue. Sometimes, only some constituents of the mineral may dissolve. During alkali or acid leaching, with or additional reagents, a metal forms simple or complex ions. We now consider some categories of leaching. 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0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79" y="209007"/>
            <a:ext cx="11109959" cy="827314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b="1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methods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" y="1146355"/>
            <a:ext cx="11109959" cy="51847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ts val="63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97000"/>
              </a:lnSpc>
              <a:spcAft>
                <a:spcPts val="0"/>
              </a:spcAft>
              <a:buNone/>
            </a:pP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basic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determining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selection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ability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to-be-produced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component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dissolve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selected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97000"/>
              </a:lnSpc>
              <a:spcAft>
                <a:spcPts val="0"/>
              </a:spcAft>
              <a:buNone/>
            </a:pP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Basic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types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310"/>
              </a:lnSpc>
              <a:spcAft>
                <a:spcPts val="0"/>
              </a:spcAft>
              <a:buNone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arenR"/>
              <a:tabLst>
                <a:tab pos="355600" algn="l"/>
              </a:tabLst>
            </a:pP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Underground</a:t>
            </a: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in-situ</a:t>
            </a: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800" i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ts val="295"/>
              </a:lnSpc>
              <a:buFont typeface="+mj-lt"/>
              <a:buAutoNum type="arabicParenR"/>
            </a:pPr>
            <a:endParaRPr lang="ru-RU" sz="1800" i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arenR"/>
              <a:tabLst>
                <a:tab pos="355600" algn="l"/>
              </a:tabLst>
            </a:pP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Heap</a:t>
            </a: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endParaRPr lang="ru-RU" sz="1800" i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ts val="305"/>
              </a:lnSpc>
              <a:buFont typeface="+mj-lt"/>
              <a:buAutoNum type="arabicParenR"/>
            </a:pPr>
            <a:endParaRPr lang="ru-RU" sz="1800" i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arenR"/>
              <a:tabLst>
                <a:tab pos="355600" algn="l"/>
              </a:tabLst>
            </a:pP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Percolation</a:t>
            </a: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endParaRPr lang="ru-RU" sz="1800" i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ts val="295"/>
              </a:lnSpc>
              <a:buFont typeface="+mj-lt"/>
              <a:buAutoNum type="arabicParenR"/>
            </a:pPr>
            <a:endParaRPr lang="ru-RU" sz="1800" i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arenR"/>
              <a:tabLst>
                <a:tab pos="355600" algn="l"/>
              </a:tabLst>
            </a:pP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Agitation</a:t>
            </a: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leaching</a:t>
            </a:r>
            <a:endParaRPr lang="ru-RU" sz="1800" i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arenR"/>
              <a:tabLst>
                <a:tab pos="355600" algn="l"/>
              </a:tabLst>
            </a:pP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High-pressure</a:t>
            </a: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leaching</a:t>
            </a: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autoclave</a:t>
            </a: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leaching</a:t>
            </a: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7200">
              <a:lnSpc>
                <a:spcPts val="305"/>
              </a:lnSpc>
              <a:buFont typeface="+mj-lt"/>
              <a:buAutoNum type="arabicParenR"/>
            </a:pPr>
            <a:endParaRPr lang="ru-RU" sz="1800" i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arenR"/>
              <a:tabLst>
                <a:tab pos="355600" algn="l"/>
              </a:tabLst>
            </a:pP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Biological</a:t>
            </a:r>
            <a:r>
              <a:rPr lang="ru-RU" sz="1800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leaching</a:t>
            </a:r>
            <a:r>
              <a:rPr lang="ru-RU" sz="1800" i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2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8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Underground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in-situ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194" y="1276984"/>
            <a:ext cx="5754189" cy="51499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ts val="1295"/>
              </a:lnSpc>
              <a:spcAft>
                <a:spcPts val="0"/>
              </a:spcAft>
              <a:buNone/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99000"/>
              </a:lnSpc>
              <a:spcAft>
                <a:spcPts val="0"/>
              </a:spcAft>
              <a:buNone/>
            </a:pPr>
            <a:r>
              <a:rPr lang="ru-RU" sz="2000" b="1" i="1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Underground</a:t>
            </a:r>
            <a:r>
              <a:rPr lang="ru-RU" sz="20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20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originally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mining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water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dissoluble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salts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sulphur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Nowadays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especially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low-concentrated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deposits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copper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uranium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gold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suitable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agents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pumped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drill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holes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vicinities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deposits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cases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depth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1,500 m (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penetrate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rock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along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cleavage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fracture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planes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dissolve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mineral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contained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leachate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pumped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surface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suitable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subsequently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processed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Regenerated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agent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returned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04" y="1690688"/>
            <a:ext cx="5049404" cy="4086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13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Heap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104" y="1390197"/>
            <a:ext cx="6389914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indent="0" algn="just">
              <a:lnSpc>
                <a:spcPct val="98000"/>
              </a:lnSpc>
              <a:spcAft>
                <a:spcPts val="0"/>
              </a:spcAft>
              <a:buNone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layer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height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– 9 m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poured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flat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surface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covered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asphalt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rubber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98000"/>
              </a:lnSpc>
              <a:spcAft>
                <a:spcPts val="0"/>
              </a:spcAft>
              <a:buNone/>
            </a:pP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Then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sprayed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water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diluted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ru-RU" sz="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leaching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supplied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layer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perforated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pipes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Diameters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particles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approximately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25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mm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75"/>
              </a:lnSpc>
              <a:spcAft>
                <a:spcPts val="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97000"/>
              </a:lnSpc>
              <a:spcAft>
                <a:spcPts val="0"/>
              </a:spcAft>
              <a:buNone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Pregnant leach solutions (PLS) / </a:t>
            </a: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Leachates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collected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further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processed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97000"/>
              </a:lnSpc>
              <a:spcAft>
                <a:spcPts val="0"/>
              </a:spcAft>
              <a:buNone/>
            </a:pP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applied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leach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low-concentrated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uranium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copper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ores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3" y="1390197"/>
            <a:ext cx="4834071" cy="3982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26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0373F0-AC9D-496B-8A02-558576F7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Percolation leaching</a:t>
            </a:r>
            <a:r>
              <a:rPr lang="ru-RU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911C60-669D-4E31-AC76-835F3F2C9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57" y="1167403"/>
            <a:ext cx="6535903" cy="509841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en-US" sz="2000" b="1" i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percolation leaching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 leach solution is percolated upward or downward through an ore which has already been crushed and bedded into tanks. </a:t>
            </a:r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000" dirty="0" err="1"/>
              <a:t>Percolation</a:t>
            </a:r>
            <a:r>
              <a:rPr lang="ru-RU" sz="2000" dirty="0"/>
              <a:t> </a:t>
            </a:r>
            <a:r>
              <a:rPr lang="ru-RU" sz="2000" dirty="0" err="1"/>
              <a:t>leaching</a:t>
            </a:r>
            <a:r>
              <a:rPr lang="ru-RU" sz="2000" dirty="0"/>
              <a:t> </a:t>
            </a:r>
            <a:r>
              <a:rPr lang="ru-RU" sz="2000" dirty="0" err="1"/>
              <a:t>is</a:t>
            </a:r>
            <a:r>
              <a:rPr lang="ru-RU" sz="2000" dirty="0"/>
              <a:t> </a:t>
            </a:r>
            <a:r>
              <a:rPr lang="ru-RU" sz="2000" dirty="0" err="1"/>
              <a:t>usually</a:t>
            </a:r>
            <a:r>
              <a:rPr lang="ru-RU" sz="2000" dirty="0"/>
              <a:t> </a:t>
            </a:r>
            <a:r>
              <a:rPr lang="ru-RU" sz="2000" dirty="0" err="1"/>
              <a:t>used</a:t>
            </a:r>
            <a:r>
              <a:rPr lang="ru-RU" sz="2000" dirty="0"/>
              <a:t>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ru-RU" sz="2000" dirty="0" err="1"/>
              <a:t>ores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</a:t>
            </a:r>
            <a:r>
              <a:rPr lang="ru-RU" sz="2000" dirty="0" err="1"/>
              <a:t>bigger</a:t>
            </a:r>
            <a:r>
              <a:rPr lang="ru-RU" sz="2000" dirty="0"/>
              <a:t> </a:t>
            </a:r>
            <a:r>
              <a:rPr lang="ru-RU" sz="2000" dirty="0" err="1"/>
              <a:t>lumpiness</a:t>
            </a:r>
            <a:r>
              <a:rPr lang="ru-RU" sz="2000" dirty="0"/>
              <a:t>, </a:t>
            </a:r>
            <a:r>
              <a:rPr lang="ru-RU" sz="2000" dirty="0" err="1"/>
              <a:t>pellets</a:t>
            </a:r>
            <a:r>
              <a:rPr lang="ru-RU" sz="2000" dirty="0"/>
              <a:t> </a:t>
            </a:r>
            <a:r>
              <a:rPr lang="ru-RU" sz="2000" dirty="0" err="1"/>
              <a:t>or</a:t>
            </a:r>
            <a:r>
              <a:rPr lang="ru-RU" sz="2000" dirty="0"/>
              <a:t> </a:t>
            </a:r>
            <a:r>
              <a:rPr lang="ru-RU" sz="2000" dirty="0" err="1"/>
              <a:t>agglomerates</a:t>
            </a:r>
            <a:r>
              <a:rPr lang="ru-RU" sz="2000" dirty="0"/>
              <a:t>, </a:t>
            </a:r>
            <a:r>
              <a:rPr lang="ru-RU" sz="2000" dirty="0" err="1"/>
              <a:t>which</a:t>
            </a:r>
            <a:r>
              <a:rPr lang="ru-RU" sz="2000" dirty="0"/>
              <a:t> </a:t>
            </a:r>
            <a:r>
              <a:rPr lang="ru-RU" sz="2000" dirty="0" err="1"/>
              <a:t>can</a:t>
            </a:r>
            <a:r>
              <a:rPr lang="ru-RU" sz="2000" dirty="0"/>
              <a:t> </a:t>
            </a:r>
            <a:r>
              <a:rPr lang="ru-RU" sz="2000" dirty="0" err="1"/>
              <a:t>easily</a:t>
            </a:r>
            <a:r>
              <a:rPr lang="ru-RU" sz="2000" dirty="0"/>
              <a:t> </a:t>
            </a:r>
            <a:r>
              <a:rPr lang="ru-RU" sz="2000" dirty="0" err="1"/>
              <a:t>be</a:t>
            </a:r>
            <a:r>
              <a:rPr lang="ru-RU" sz="2000" dirty="0"/>
              <a:t> </a:t>
            </a:r>
            <a:r>
              <a:rPr lang="ru-RU" sz="2000" dirty="0" err="1"/>
              <a:t>leached</a:t>
            </a:r>
            <a:r>
              <a:rPr lang="ru-RU" sz="2000" dirty="0"/>
              <a:t>. </a:t>
            </a:r>
            <a:endParaRPr lang="en-US" sz="2000" dirty="0" smtClean="0"/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Usually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mixture of coarse and fine ores is used so as to ensure permeability. </a:t>
            </a:r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subjecting the ore to 10 or more leach cycles, 80 to 90 per 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/t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metal values can be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recovered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774" y="1271451"/>
            <a:ext cx="3145025" cy="4754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882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816</Words>
  <Application>Microsoft Office PowerPoint</Application>
  <PresentationFormat>Широкоэкранный</PresentationFormat>
  <Paragraphs>147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Times New Roman</vt:lpstr>
      <vt:lpstr>Wingdings</vt:lpstr>
      <vt:lpstr>Тема Office</vt:lpstr>
      <vt:lpstr>Metallurgical engineering   MET4331 </vt:lpstr>
      <vt:lpstr>Презентация PowerPoint</vt:lpstr>
      <vt:lpstr>Презентация PowerPoint</vt:lpstr>
      <vt:lpstr>Презентация PowerPoint</vt:lpstr>
      <vt:lpstr>Reagents in hydrometallurgicall processes </vt:lpstr>
      <vt:lpstr>Leaching methods</vt:lpstr>
      <vt:lpstr>Underground leaching (in-situ leaching) </vt:lpstr>
      <vt:lpstr>Heap leaching </vt:lpstr>
      <vt:lpstr>Percolation leaching </vt:lpstr>
      <vt:lpstr>Agitation leaching </vt:lpstr>
      <vt:lpstr>High-pressure leaching (autoclave leaching) </vt:lpstr>
      <vt:lpstr>Biological leaching </vt:lpstr>
      <vt:lpstr>Презентация PowerPoint</vt:lpstr>
      <vt:lpstr>Answer to the following questions: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Extractive metallurgy</dc:title>
  <dc:creator>Sholanov, Nurlan</dc:creator>
  <cp:lastModifiedBy>Gulzira</cp:lastModifiedBy>
  <cp:revision>48</cp:revision>
  <dcterms:created xsi:type="dcterms:W3CDTF">2020-08-05T11:19:05Z</dcterms:created>
  <dcterms:modified xsi:type="dcterms:W3CDTF">2020-10-05T10:04:28Z</dcterms:modified>
</cp:coreProperties>
</file>