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sldIdLst>
    <p:sldId id="256" r:id="rId2"/>
    <p:sldId id="270" r:id="rId3"/>
    <p:sldId id="268" r:id="rId4"/>
    <p:sldId id="275" r:id="rId5"/>
    <p:sldId id="276" r:id="rId6"/>
    <p:sldId id="277" r:id="rId7"/>
    <p:sldId id="272" r:id="rId8"/>
    <p:sldId id="278"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62462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1616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9771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6698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F6265B-426A-47B6-8221-1237F4DE6420}" type="datetimeFigureOut">
              <a:rPr lang="ru-RU" smtClean="0"/>
              <a:t>10.10.2020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04579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F6265B-426A-47B6-8221-1237F4DE6420}" type="datetimeFigureOut">
              <a:rPr lang="ru-RU" smtClean="0"/>
              <a:t>10.10.2020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78863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F6265B-426A-47B6-8221-1237F4DE6420}" type="datetimeFigureOut">
              <a:rPr lang="ru-RU" smtClean="0"/>
              <a:t>10.10.2020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4748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F6265B-426A-47B6-8221-1237F4DE6420}" type="datetimeFigureOut">
              <a:rPr lang="ru-RU" smtClean="0"/>
              <a:t>10.10.2020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18920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F6265B-426A-47B6-8221-1237F4DE6420}" type="datetimeFigureOut">
              <a:rPr lang="ru-RU" smtClean="0"/>
              <a:t>10.10.2020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2923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7838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72459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6265B-426A-47B6-8221-1237F4DE6420}" type="datetimeFigureOut">
              <a:rPr lang="ru-RU" smtClean="0"/>
              <a:t>10.10.2020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493D6-D53D-4588-83B0-329DCF8D4934}" type="slidenum">
              <a:rPr lang="ru-RU" smtClean="0"/>
              <a:t>‹#›</a:t>
            </a:fld>
            <a:endParaRPr lang="ru-RU"/>
          </a:p>
        </p:txBody>
      </p:sp>
    </p:spTree>
    <p:extLst>
      <p:ext uri="{BB962C8B-B14F-4D97-AF65-F5344CB8AC3E}">
        <p14:creationId xmlns:p14="http://schemas.microsoft.com/office/powerpoint/2010/main" val="2749095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sz="3600" i="1" dirty="0" smtClean="0">
                <a:solidFill>
                  <a:srgbClr val="C00000"/>
                </a:solidFill>
                <a:latin typeface="Arial" panose="020B0604020202020204" pitchFamily="34" charset="0"/>
                <a:cs typeface="Arial" panose="020B0604020202020204" pitchFamily="34" charset="0"/>
              </a:rPr>
              <a:t>Practical lesson #8</a:t>
            </a:r>
            <a:br>
              <a:rPr lang="en-US" sz="3600" i="1" dirty="0" smtClean="0">
                <a:solidFill>
                  <a:srgbClr val="C00000"/>
                </a:solidFill>
                <a:latin typeface="Arial" panose="020B0604020202020204" pitchFamily="34" charset="0"/>
                <a:cs typeface="Arial" panose="020B0604020202020204" pitchFamily="34" charset="0"/>
              </a:rPr>
            </a:br>
            <a:r>
              <a:rPr lang="en-US" sz="3600" i="1" u="sng" dirty="0">
                <a:latin typeface="Arial" panose="020B0604020202020204" pitchFamily="34" charset="0"/>
                <a:cs typeface="Arial" panose="020B0604020202020204" pitchFamily="34" charset="0"/>
              </a:rPr>
              <a:t>M</a:t>
            </a:r>
            <a:r>
              <a:rPr lang="kk-KZ" sz="3600" i="1" u="sng" dirty="0" err="1" smtClean="0">
                <a:latin typeface="Arial" panose="020B0604020202020204" pitchFamily="34" charset="0"/>
                <a:cs typeface="Arial" panose="020B0604020202020204" pitchFamily="34" charset="0"/>
              </a:rPr>
              <a:t>easurement</a:t>
            </a:r>
            <a:r>
              <a:rPr lang="en-US" sz="3600" i="1" u="sng" dirty="0" smtClean="0">
                <a:latin typeface="Arial" panose="020B0604020202020204" pitchFamily="34" charset="0"/>
                <a:cs typeface="Arial" panose="020B0604020202020204" pitchFamily="34" charset="0"/>
              </a:rPr>
              <a:t> </a:t>
            </a:r>
            <a:r>
              <a:rPr lang="kk-KZ" sz="3600" i="1" u="sng" dirty="0" err="1" smtClean="0">
                <a:latin typeface="Arial" panose="020B0604020202020204" pitchFamily="34" charset="0"/>
                <a:cs typeface="Arial" panose="020B0604020202020204" pitchFamily="34" charset="0"/>
              </a:rPr>
              <a:t>of</a:t>
            </a:r>
            <a:r>
              <a:rPr lang="en-US" sz="3600" i="1" u="sng" dirty="0" smtClean="0">
                <a:latin typeface="Arial" panose="020B0604020202020204" pitchFamily="34" charset="0"/>
                <a:cs typeface="Arial" panose="020B0604020202020204" pitchFamily="34" charset="0"/>
              </a:rPr>
              <a:t> </a:t>
            </a:r>
            <a:r>
              <a:rPr lang="kk-KZ" sz="3600" i="1" u="sng" dirty="0" err="1" smtClean="0">
                <a:latin typeface="Arial" panose="020B0604020202020204" pitchFamily="34" charset="0"/>
                <a:cs typeface="Arial" panose="020B0604020202020204" pitchFamily="34" charset="0"/>
              </a:rPr>
              <a:t>quantities</a:t>
            </a:r>
            <a:r>
              <a:rPr lang="en-US" sz="3600" i="1" u="sng" dirty="0" smtClean="0">
                <a:latin typeface="Arial" panose="020B0604020202020204" pitchFamily="34" charset="0"/>
                <a:cs typeface="Arial" panose="020B0604020202020204" pitchFamily="34" charset="0"/>
              </a:rPr>
              <a:t> </a:t>
            </a:r>
            <a:r>
              <a:rPr lang="en-US" sz="3600" i="1" u="sng" dirty="0">
                <a:latin typeface="Arial" panose="020B0604020202020204" pitchFamily="34" charset="0"/>
                <a:cs typeface="Arial" panose="020B0604020202020204" pitchFamily="34" charset="0"/>
              </a:rPr>
              <a:t>of hydrometallurgical processes</a:t>
            </a:r>
            <a:r>
              <a:rPr lang="ru-RU" i="1" u="sng" dirty="0"/>
              <a:t/>
            </a:r>
            <a:br>
              <a:rPr lang="ru-RU" i="1" u="sng" dirty="0"/>
            </a:br>
            <a:endParaRPr lang="ru-RU" i="1" u="sng" dirty="0">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p:txBody>
          <a:bodyPr/>
          <a:lstStyle/>
          <a:p>
            <a:r>
              <a:rPr lang="en-US" dirty="0" smtClean="0"/>
              <a:t> </a:t>
            </a:r>
            <a:endParaRPr lang="ru-RU" dirty="0"/>
          </a:p>
        </p:txBody>
      </p:sp>
    </p:spTree>
    <p:extLst>
      <p:ext uri="{BB962C8B-B14F-4D97-AF65-F5344CB8AC3E}">
        <p14:creationId xmlns:p14="http://schemas.microsoft.com/office/powerpoint/2010/main" val="2748107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66151" y="351733"/>
            <a:ext cx="10635823" cy="4351338"/>
          </a:xfrm>
        </p:spPr>
        <p:txBody>
          <a:bodyPr>
            <a:noAutofit/>
          </a:bodyPr>
          <a:lstStyle/>
          <a:p>
            <a:pPr marL="0" indent="0" algn="just">
              <a:lnSpc>
                <a:spcPct val="100000"/>
              </a:lnSpc>
              <a:buNone/>
            </a:pPr>
            <a:r>
              <a:rPr lang="en-US" sz="1600" i="1" dirty="0">
                <a:solidFill>
                  <a:srgbClr val="C00000"/>
                </a:solidFill>
                <a:latin typeface="Arial" panose="020B0604020202020204" pitchFamily="34" charset="0"/>
                <a:cs typeface="Arial" panose="020B0604020202020204" pitchFamily="34" charset="0"/>
              </a:rPr>
              <a:t>Hydrometallurgy</a:t>
            </a:r>
            <a:r>
              <a:rPr lang="en-US" sz="1600" i="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refers to the extraction of metals and production of inorganic </a:t>
            </a:r>
            <a:r>
              <a:rPr lang="en-US" sz="1600" dirty="0" smtClean="0">
                <a:latin typeface="Arial" panose="020B0604020202020204" pitchFamily="34" charset="0"/>
                <a:cs typeface="Arial" panose="020B0604020202020204" pitchFamily="34" charset="0"/>
              </a:rPr>
              <a:t>substances from </a:t>
            </a:r>
            <a:r>
              <a:rPr lang="en-US" sz="1600" dirty="0">
                <a:latin typeface="Arial" panose="020B0604020202020204" pitchFamily="34" charset="0"/>
                <a:cs typeface="Arial" panose="020B0604020202020204" pitchFamily="34" charset="0"/>
              </a:rPr>
              <a:t>minerals through </a:t>
            </a:r>
            <a:r>
              <a:rPr lang="en-US" sz="1600" i="1" u="sng" dirty="0">
                <a:latin typeface="Arial" panose="020B0604020202020204" pitchFamily="34" charset="0"/>
                <a:cs typeface="Arial" panose="020B0604020202020204" pitchFamily="34" charset="0"/>
              </a:rPr>
              <a:t>aqueous solutions</a:t>
            </a:r>
            <a:r>
              <a:rPr lang="en-US" sz="1600" dirty="0" smtClean="0">
                <a:latin typeface="Arial" panose="020B0604020202020204" pitchFamily="34" charset="0"/>
                <a:cs typeface="Arial" panose="020B0604020202020204" pitchFamily="34" charset="0"/>
              </a:rPr>
              <a:t>.</a:t>
            </a:r>
          </a:p>
          <a:p>
            <a:pPr marL="0" indent="0" algn="just">
              <a:lnSpc>
                <a:spcPct val="100000"/>
              </a:lnSpc>
              <a:buNone/>
            </a:pP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Although the entire amount </a:t>
            </a:r>
            <a:r>
              <a:rPr lang="en-US" sz="1600" dirty="0" smtClean="0">
                <a:latin typeface="Arial" panose="020B0604020202020204" pitchFamily="34" charset="0"/>
                <a:cs typeface="Arial" panose="020B0604020202020204" pitchFamily="34" charset="0"/>
              </a:rPr>
              <a:t>of iron</a:t>
            </a:r>
            <a:r>
              <a:rPr lang="en-US" sz="1600" dirty="0">
                <a:latin typeface="Arial" panose="020B0604020202020204" pitchFamily="34" charset="0"/>
                <a:cs typeface="Arial" panose="020B0604020202020204" pitchFamily="34" charset="0"/>
              </a:rPr>
              <a:t>, lead, tin, and antimony and major production of copper and nickel come </a:t>
            </a:r>
            <a:r>
              <a:rPr lang="en-US" sz="1600" dirty="0" smtClean="0">
                <a:latin typeface="Arial" panose="020B0604020202020204" pitchFamily="34" charset="0"/>
                <a:cs typeface="Arial" panose="020B0604020202020204" pitchFamily="34" charset="0"/>
              </a:rPr>
              <a:t>from the </a:t>
            </a:r>
            <a:r>
              <a:rPr lang="en-US" sz="1600" dirty="0" err="1" smtClean="0">
                <a:latin typeface="Arial" panose="020B0604020202020204" pitchFamily="34" charset="0"/>
                <a:cs typeface="Arial" panose="020B0604020202020204" pitchFamily="34" charset="0"/>
              </a:rPr>
              <a:t>pyrometallurgical</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route, hydrometallurgy plays an important role in the </a:t>
            </a:r>
            <a:r>
              <a:rPr lang="en-US" sz="1600" dirty="0" smtClean="0">
                <a:latin typeface="Arial" panose="020B0604020202020204" pitchFamily="34" charset="0"/>
                <a:cs typeface="Arial" panose="020B0604020202020204" pitchFamily="34" charset="0"/>
              </a:rPr>
              <a:t>extraction of </a:t>
            </a:r>
            <a:r>
              <a:rPr lang="en-US" sz="1600" dirty="0">
                <a:latin typeface="Arial" panose="020B0604020202020204" pitchFamily="34" charset="0"/>
                <a:cs typeface="Arial" panose="020B0604020202020204" pitchFamily="34" charset="0"/>
              </a:rPr>
              <a:t>reactive and rare metals and some common metals (e.g., aluminum, uranium</a:t>
            </a:r>
            <a:r>
              <a:rPr lang="en-US" sz="1600" dirty="0" smtClean="0">
                <a:latin typeface="Arial" panose="020B0604020202020204" pitchFamily="34" charset="0"/>
                <a:cs typeface="Arial" panose="020B0604020202020204" pitchFamily="34" charset="0"/>
              </a:rPr>
              <a:t>, thorium</a:t>
            </a:r>
            <a:r>
              <a:rPr lang="en-US" sz="1600" dirty="0">
                <a:latin typeface="Arial" panose="020B0604020202020204" pitchFamily="34" charset="0"/>
                <a:cs typeface="Arial" panose="020B0604020202020204" pitchFamily="34" charset="0"/>
              </a:rPr>
              <a:t>, zinc, nickel, tungsten, and molybdenum). </a:t>
            </a:r>
            <a:endParaRPr lang="en-US" sz="1600" dirty="0" smtClean="0">
              <a:latin typeface="Arial" panose="020B0604020202020204" pitchFamily="34" charset="0"/>
              <a:cs typeface="Arial" panose="020B0604020202020204" pitchFamily="34" charset="0"/>
            </a:endParaRPr>
          </a:p>
          <a:p>
            <a:pPr marL="0" indent="0" algn="just">
              <a:lnSpc>
                <a:spcPct val="100000"/>
              </a:lnSpc>
              <a:buNone/>
            </a:pPr>
            <a:r>
              <a:rPr lang="en-US" sz="1600" dirty="0" smtClean="0">
                <a:latin typeface="Arial" panose="020B0604020202020204" pitchFamily="34" charset="0"/>
                <a:cs typeface="Arial" panose="020B0604020202020204" pitchFamily="34" charset="0"/>
              </a:rPr>
              <a:t>In </a:t>
            </a:r>
            <a:r>
              <a:rPr lang="en-US" sz="1600" dirty="0">
                <a:latin typeface="Arial" panose="020B0604020202020204" pitchFamily="34" charset="0"/>
                <a:cs typeface="Arial" panose="020B0604020202020204" pitchFamily="34" charset="0"/>
              </a:rPr>
              <a:t>some cases both the </a:t>
            </a:r>
            <a:r>
              <a:rPr lang="en-US" sz="1600" dirty="0" smtClean="0">
                <a:latin typeface="Arial" panose="020B0604020202020204" pitchFamily="34" charset="0"/>
                <a:cs typeface="Arial" panose="020B0604020202020204" pitchFamily="34" charset="0"/>
              </a:rPr>
              <a:t>methods are </a:t>
            </a:r>
            <a:r>
              <a:rPr lang="en-US" sz="1600" dirty="0">
                <a:latin typeface="Arial" panose="020B0604020202020204" pitchFamily="34" charset="0"/>
                <a:cs typeface="Arial" panose="020B0604020202020204" pitchFamily="34" charset="0"/>
              </a:rPr>
              <a:t>involved</a:t>
            </a:r>
            <a:r>
              <a:rPr lang="en-US" sz="1600" dirty="0" smtClean="0">
                <a:latin typeface="Arial" panose="020B0604020202020204" pitchFamily="34" charset="0"/>
                <a:cs typeface="Arial" panose="020B0604020202020204" pitchFamily="34" charset="0"/>
              </a:rPr>
              <a:t>.</a:t>
            </a:r>
          </a:p>
          <a:p>
            <a:pPr marL="0" indent="0" algn="just">
              <a:lnSpc>
                <a:spcPct val="100000"/>
              </a:lnSpc>
              <a:buNone/>
            </a:pPr>
            <a:r>
              <a:rPr lang="en-US" sz="1400" i="1" dirty="0" smtClean="0">
                <a:solidFill>
                  <a:srgbClr val="FF0000"/>
                </a:solidFill>
                <a:latin typeface="Arial" panose="020B0604020202020204" pitchFamily="34" charset="0"/>
                <a:cs typeface="Arial" panose="020B0604020202020204" pitchFamily="34" charset="0"/>
              </a:rPr>
              <a:t>The </a:t>
            </a:r>
            <a:r>
              <a:rPr lang="en-US" sz="1400" i="1" dirty="0">
                <a:solidFill>
                  <a:srgbClr val="FF0000"/>
                </a:solidFill>
                <a:latin typeface="Arial" panose="020B0604020202020204" pitchFamily="34" charset="0"/>
                <a:cs typeface="Arial" panose="020B0604020202020204" pitchFamily="34" charset="0"/>
              </a:rPr>
              <a:t>mostly applied leaching agents are:</a:t>
            </a:r>
          </a:p>
          <a:p>
            <a:pPr marL="0" indent="0" algn="just">
              <a:lnSpc>
                <a:spcPct val="100000"/>
              </a:lnSpc>
              <a:buNone/>
            </a:pPr>
            <a:r>
              <a:rPr lang="en-US" sz="1400" dirty="0" smtClean="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	Water – for leaching of calcines after </a:t>
            </a:r>
            <a:r>
              <a:rPr lang="en-US" sz="1400" dirty="0" err="1">
                <a:latin typeface="Arial" panose="020B0604020202020204" pitchFamily="34" charset="0"/>
                <a:cs typeface="Arial" panose="020B0604020202020204" pitchFamily="34" charset="0"/>
              </a:rPr>
              <a:t>sulphate</a:t>
            </a:r>
            <a:r>
              <a:rPr lang="en-US" sz="1400" dirty="0">
                <a:latin typeface="Arial" panose="020B0604020202020204" pitchFamily="34" charset="0"/>
                <a:cs typeface="Arial" panose="020B0604020202020204" pitchFamily="34" charset="0"/>
              </a:rPr>
              <a:t> or chloride roasting, e.g. leaching of Re2O7.</a:t>
            </a:r>
          </a:p>
          <a:p>
            <a:pPr marL="0" indent="0" algn="just">
              <a:lnSpc>
                <a:spcPct val="100000"/>
              </a:lnSpc>
              <a:buNone/>
            </a:pPr>
            <a:r>
              <a:rPr lang="en-US" sz="1400" dirty="0" smtClean="0">
                <a:latin typeface="Arial" panose="020B0604020202020204" pitchFamily="34" charset="0"/>
                <a:cs typeface="Arial" panose="020B0604020202020204" pitchFamily="34" charset="0"/>
              </a:rPr>
              <a:t>2</a:t>
            </a:r>
            <a:r>
              <a:rPr lang="en-US" sz="1400" dirty="0">
                <a:latin typeface="Arial" panose="020B0604020202020204" pitchFamily="34" charset="0"/>
                <a:cs typeface="Arial" panose="020B0604020202020204" pitchFamily="34" charset="0"/>
              </a:rPr>
              <a:t>.	Aqueous solutions of salts:</a:t>
            </a:r>
          </a:p>
          <a:p>
            <a:pPr marL="0" indent="0" algn="just">
              <a:lnSpc>
                <a:spcPct val="100000"/>
              </a:lnSpc>
              <a:buNone/>
            </a:pPr>
            <a:r>
              <a:rPr lang="en-US" sz="1400" dirty="0" smtClean="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Fe2(SO4)3: leaching of </a:t>
            </a:r>
            <a:r>
              <a:rPr lang="en-US" sz="1400" dirty="0" err="1">
                <a:latin typeface="Arial" panose="020B0604020202020204" pitchFamily="34" charset="0"/>
                <a:cs typeface="Arial" panose="020B0604020202020204" pitchFamily="34" charset="0"/>
              </a:rPr>
              <a:t>CuS</a:t>
            </a:r>
            <a:r>
              <a:rPr lang="en-US" sz="1400" dirty="0">
                <a:latin typeface="Arial" panose="020B0604020202020204" pitchFamily="34" charset="0"/>
                <a:cs typeface="Arial" panose="020B0604020202020204" pitchFamily="34" charset="0"/>
              </a:rPr>
              <a:t>,</a:t>
            </a:r>
          </a:p>
          <a:p>
            <a:pPr marL="0" indent="0" algn="just">
              <a:lnSpc>
                <a:spcPct val="100000"/>
              </a:lnSpc>
              <a:buNone/>
            </a:pPr>
            <a:r>
              <a:rPr lang="en-US" sz="1400" dirty="0" smtClean="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NaCN</a:t>
            </a:r>
            <a:r>
              <a:rPr lang="en-US" sz="1400" dirty="0">
                <a:latin typeface="Arial" panose="020B0604020202020204" pitchFamily="34" charset="0"/>
                <a:cs typeface="Arial" panose="020B0604020202020204" pitchFamily="34" charset="0"/>
              </a:rPr>
              <a:t>: leaching of Au,</a:t>
            </a:r>
          </a:p>
          <a:p>
            <a:pPr marL="0" indent="0" algn="just">
              <a:lnSpc>
                <a:spcPct val="100000"/>
              </a:lnSpc>
              <a:buNone/>
            </a:pPr>
            <a:r>
              <a:rPr lang="en-US" sz="1400" dirty="0" smtClean="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Na2S: leaching of Sb2S3,</a:t>
            </a:r>
          </a:p>
          <a:p>
            <a:pPr marL="0" indent="0" algn="just">
              <a:lnSpc>
                <a:spcPct val="100000"/>
              </a:lnSpc>
              <a:buNone/>
            </a:pPr>
            <a:r>
              <a:rPr lang="en-US" sz="1400" dirty="0" smtClean="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Na2S2O3: leaching of Ag.</a:t>
            </a:r>
          </a:p>
          <a:p>
            <a:pPr marL="0" indent="0" algn="just">
              <a:lnSpc>
                <a:spcPct val="100000"/>
              </a:lnSpc>
              <a:buNone/>
            </a:pPr>
            <a:r>
              <a:rPr lang="en-US" sz="1400" dirty="0" smtClean="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	Chlorinated water: leaching of </a:t>
            </a:r>
            <a:r>
              <a:rPr lang="en-US" sz="1400" dirty="0" err="1">
                <a:latin typeface="Arial" panose="020B0604020202020204" pitchFamily="34" charset="0"/>
                <a:cs typeface="Arial" panose="020B0604020202020204" pitchFamily="34" charset="0"/>
              </a:rPr>
              <a:t>ZnS</a:t>
            </a:r>
            <a:r>
              <a:rPr lang="en-US" sz="1400" dirty="0">
                <a:latin typeface="Arial" panose="020B0604020202020204" pitchFamily="34" charset="0"/>
                <a:cs typeface="Arial" panose="020B0604020202020204" pitchFamily="34" charset="0"/>
              </a:rPr>
              <a:t>.</a:t>
            </a:r>
          </a:p>
          <a:p>
            <a:pPr marL="0" indent="0" algn="just">
              <a:lnSpc>
                <a:spcPct val="100000"/>
              </a:lnSpc>
              <a:buNone/>
            </a:pPr>
            <a:r>
              <a:rPr lang="en-US" sz="1400" dirty="0" smtClean="0">
                <a:latin typeface="Arial" panose="020B0604020202020204" pitchFamily="34" charset="0"/>
                <a:cs typeface="Arial" panose="020B0604020202020204" pitchFamily="34" charset="0"/>
              </a:rPr>
              <a:t>4</a:t>
            </a:r>
            <a:r>
              <a:rPr lang="en-US" sz="1400" dirty="0">
                <a:latin typeface="Arial" panose="020B0604020202020204" pitchFamily="34" charset="0"/>
                <a:cs typeface="Arial" panose="020B0604020202020204" pitchFamily="34" charset="0"/>
              </a:rPr>
              <a:t>.	Acids – mostly H2SO4.</a:t>
            </a:r>
          </a:p>
          <a:p>
            <a:pPr marL="0" indent="0" algn="just">
              <a:lnSpc>
                <a:spcPct val="100000"/>
              </a:lnSpc>
              <a:buNone/>
            </a:pPr>
            <a:r>
              <a:rPr lang="en-US" sz="1400" dirty="0" smtClean="0">
                <a:latin typeface="Arial" panose="020B0604020202020204" pitchFamily="34" charset="0"/>
                <a:cs typeface="Arial" panose="020B0604020202020204" pitchFamily="34" charset="0"/>
              </a:rPr>
              <a:t>5</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Alkalic</a:t>
            </a:r>
            <a:r>
              <a:rPr lang="en-US" sz="1400" dirty="0">
                <a:latin typeface="Arial" panose="020B0604020202020204" pitchFamily="34" charset="0"/>
                <a:cs typeface="Arial" panose="020B0604020202020204" pitchFamily="34" charset="0"/>
              </a:rPr>
              <a:t> agents:</a:t>
            </a:r>
          </a:p>
          <a:p>
            <a:pPr marL="0" indent="0" algn="just">
              <a:lnSpc>
                <a:spcPct val="100000"/>
              </a:lnSpc>
              <a:buNone/>
            </a:pPr>
            <a:r>
              <a:rPr lang="en-US" sz="1400" dirty="0" smtClean="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Especially leaching of bauxites and Al,</a:t>
            </a:r>
          </a:p>
          <a:p>
            <a:pPr marL="0" indent="0" algn="just">
              <a:lnSpc>
                <a:spcPct val="100000"/>
              </a:lnSpc>
              <a:buNone/>
            </a:pPr>
            <a:r>
              <a:rPr lang="en-US" sz="1400" dirty="0" smtClean="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NH4OH: leaching of Cu and Ni.</a:t>
            </a:r>
          </a:p>
          <a:p>
            <a:pPr marL="0" indent="0" algn="just">
              <a:lnSpc>
                <a:spcPct val="100000"/>
              </a:lnSpc>
              <a:buNone/>
            </a:pPr>
            <a:r>
              <a:rPr lang="en-US" sz="1400" dirty="0" smtClean="0">
                <a:latin typeface="Arial" panose="020B0604020202020204" pitchFamily="34" charset="0"/>
                <a:cs typeface="Arial" panose="020B0604020202020204" pitchFamily="34" charset="0"/>
              </a:rPr>
              <a:t>For conducting </a:t>
            </a:r>
            <a:r>
              <a:rPr lang="en-US" sz="1400" dirty="0">
                <a:latin typeface="Arial" panose="020B0604020202020204" pitchFamily="34" charset="0"/>
                <a:cs typeface="Arial" panose="020B0604020202020204" pitchFamily="34" charset="0"/>
              </a:rPr>
              <a:t>of hydrometallurgical processes, it is necessary to be able to prepare solutions of precise </a:t>
            </a:r>
            <a:r>
              <a:rPr lang="en-US" sz="1400" dirty="0" smtClean="0">
                <a:latin typeface="Arial" panose="020B0604020202020204" pitchFamily="34" charset="0"/>
                <a:cs typeface="Arial" panose="020B0604020202020204" pitchFamily="34" charset="0"/>
              </a:rPr>
              <a:t>concentrations.</a:t>
            </a: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0577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31108" y="178057"/>
            <a:ext cx="10515600" cy="4351338"/>
          </a:xfrm>
        </p:spPr>
        <p:txBody>
          <a:bodyPr>
            <a:noAutofit/>
          </a:bodyPr>
          <a:lstStyle/>
          <a:p>
            <a:pPr marL="0" indent="0" algn="just">
              <a:buNone/>
            </a:pPr>
            <a:r>
              <a:rPr lang="en-US" sz="1600" dirty="0">
                <a:solidFill>
                  <a:srgbClr val="FF0000"/>
                </a:solidFill>
                <a:latin typeface="Arial" panose="020B0604020202020204" pitchFamily="34" charset="0"/>
                <a:cs typeface="Arial" panose="020B0604020202020204" pitchFamily="34" charset="0"/>
              </a:rPr>
              <a:t>A solution </a:t>
            </a:r>
            <a:r>
              <a:rPr lang="en-US" sz="1600" dirty="0">
                <a:latin typeface="Arial" panose="020B0604020202020204" pitchFamily="34" charset="0"/>
                <a:cs typeface="Arial" panose="020B0604020202020204" pitchFamily="34" charset="0"/>
              </a:rPr>
              <a:t>has two components: </a:t>
            </a:r>
            <a:r>
              <a:rPr lang="en-US" sz="1600" u="sng" dirty="0">
                <a:solidFill>
                  <a:srgbClr val="C00000"/>
                </a:solidFill>
                <a:latin typeface="Arial" panose="020B0604020202020204" pitchFamily="34" charset="0"/>
                <a:cs typeface="Arial" panose="020B0604020202020204" pitchFamily="34" charset="0"/>
              </a:rPr>
              <a:t>the </a:t>
            </a:r>
            <a:r>
              <a:rPr lang="en-US" sz="1600" u="sng" dirty="0" smtClean="0">
                <a:solidFill>
                  <a:srgbClr val="C00000"/>
                </a:solidFill>
                <a:latin typeface="Arial" panose="020B0604020202020204" pitchFamily="34" charset="0"/>
                <a:cs typeface="Arial" panose="020B0604020202020204" pitchFamily="34" charset="0"/>
              </a:rPr>
              <a:t>solute (</a:t>
            </a:r>
            <a:r>
              <a:rPr lang="ru-RU" sz="1600" u="sng" dirty="0" smtClean="0">
                <a:solidFill>
                  <a:srgbClr val="C00000"/>
                </a:solidFill>
                <a:latin typeface="Arial" panose="020B0604020202020204" pitchFamily="34" charset="0"/>
                <a:cs typeface="Arial" panose="020B0604020202020204" pitchFamily="34" charset="0"/>
              </a:rPr>
              <a:t>растворимое в-во) </a:t>
            </a:r>
            <a:r>
              <a:rPr lang="en-US" sz="1600" dirty="0" smtClean="0">
                <a:solidFill>
                  <a:srgbClr val="C00000"/>
                </a:solidFill>
                <a:latin typeface="Arial" panose="020B0604020202020204" pitchFamily="34" charset="0"/>
                <a:cs typeface="Arial" panose="020B0604020202020204" pitchFamily="34" charset="0"/>
              </a:rPr>
              <a:t>and </a:t>
            </a:r>
            <a:r>
              <a:rPr lang="en-US" sz="1600" u="sng" dirty="0">
                <a:solidFill>
                  <a:srgbClr val="C00000"/>
                </a:solidFill>
                <a:latin typeface="Arial" panose="020B0604020202020204" pitchFamily="34" charset="0"/>
                <a:cs typeface="Arial" panose="020B0604020202020204" pitchFamily="34" charset="0"/>
              </a:rPr>
              <a:t>the </a:t>
            </a:r>
            <a:r>
              <a:rPr lang="en-US" sz="1600" u="sng" dirty="0" smtClean="0">
                <a:solidFill>
                  <a:srgbClr val="C00000"/>
                </a:solidFill>
                <a:latin typeface="Arial" panose="020B0604020202020204" pitchFamily="34" charset="0"/>
                <a:cs typeface="Arial" panose="020B0604020202020204" pitchFamily="34" charset="0"/>
              </a:rPr>
              <a:t>solvent</a:t>
            </a:r>
            <a:r>
              <a:rPr lang="ru-RU" sz="1600" u="sng" dirty="0" smtClean="0">
                <a:solidFill>
                  <a:srgbClr val="C00000"/>
                </a:solidFill>
                <a:latin typeface="Arial" panose="020B0604020202020204" pitchFamily="34" charset="0"/>
                <a:cs typeface="Arial" panose="020B0604020202020204" pitchFamily="34" charset="0"/>
              </a:rPr>
              <a:t> (растворитель)</a:t>
            </a:r>
            <a:r>
              <a:rPr lang="en-US" sz="1600" dirty="0" smtClean="0">
                <a:solidFill>
                  <a:srgbClr val="C00000"/>
                </a:solidFill>
                <a:latin typeface="Arial" panose="020B0604020202020204" pitchFamily="34" charset="0"/>
                <a:cs typeface="Arial" panose="020B0604020202020204" pitchFamily="34" charset="0"/>
              </a:rPr>
              <a:t>.</a:t>
            </a:r>
            <a:endParaRPr lang="en-US" sz="1600" dirty="0">
              <a:solidFill>
                <a:srgbClr val="C00000"/>
              </a:solidFill>
              <a:latin typeface="Arial" panose="020B0604020202020204" pitchFamily="34" charset="0"/>
              <a:cs typeface="Arial" panose="020B0604020202020204" pitchFamily="34" charset="0"/>
            </a:endParaRPr>
          </a:p>
          <a:p>
            <a:pPr marL="0" indent="0" algn="just">
              <a:buNone/>
            </a:pPr>
            <a:r>
              <a:rPr lang="en-US" sz="1600" dirty="0">
                <a:solidFill>
                  <a:srgbClr val="C00000"/>
                </a:solidFill>
                <a:latin typeface="Arial" panose="020B0604020202020204" pitchFamily="34" charset="0"/>
                <a:cs typeface="Arial" panose="020B0604020202020204" pitchFamily="34" charset="0"/>
              </a:rPr>
              <a:t>The solvent </a:t>
            </a:r>
            <a:r>
              <a:rPr lang="ru-RU" sz="1600" u="sng" dirty="0">
                <a:solidFill>
                  <a:srgbClr val="C00000"/>
                </a:solidFill>
                <a:latin typeface="Arial" panose="020B0604020202020204" pitchFamily="34" charset="0"/>
                <a:cs typeface="Arial" panose="020B0604020202020204" pitchFamily="34" charset="0"/>
              </a:rPr>
              <a:t>(растворитель) </a:t>
            </a:r>
            <a:r>
              <a:rPr lang="ru-RU" sz="1600" u="sng" dirty="0" smtClean="0">
                <a:solidFill>
                  <a:srgbClr val="C00000"/>
                </a:solidFill>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is </a:t>
            </a:r>
            <a:r>
              <a:rPr lang="en-US" sz="1600" dirty="0">
                <a:latin typeface="Arial" panose="020B0604020202020204" pitchFamily="34" charset="0"/>
                <a:cs typeface="Arial" panose="020B0604020202020204" pitchFamily="34" charset="0"/>
              </a:rPr>
              <a:t>the substance in greater amount.</a:t>
            </a:r>
          </a:p>
          <a:p>
            <a:pPr marL="0" indent="0" algn="just">
              <a:buNone/>
            </a:pPr>
            <a:r>
              <a:rPr lang="en-US" sz="1600" dirty="0">
                <a:latin typeface="Arial" panose="020B0604020202020204" pitchFamily="34" charset="0"/>
                <a:cs typeface="Arial" panose="020B0604020202020204" pitchFamily="34" charset="0"/>
              </a:rPr>
              <a:t>It is usually a liquid, although it does not have to be. It is usually water, but it does not have to be.  </a:t>
            </a:r>
          </a:p>
          <a:p>
            <a:pPr marL="0" indent="0">
              <a:buNone/>
            </a:pPr>
            <a:r>
              <a:rPr lang="en-US" sz="1600" dirty="0">
                <a:solidFill>
                  <a:srgbClr val="C00000"/>
                </a:solidFill>
                <a:latin typeface="Arial" panose="020B0604020202020204" pitchFamily="34" charset="0"/>
                <a:cs typeface="Arial" panose="020B0604020202020204" pitchFamily="34" charset="0"/>
              </a:rPr>
              <a:t>The solute </a:t>
            </a:r>
            <a:r>
              <a:rPr lang="en-US" sz="1600" u="sng" dirty="0">
                <a:solidFill>
                  <a:srgbClr val="C00000"/>
                </a:solidFill>
                <a:latin typeface="Arial" panose="020B0604020202020204" pitchFamily="34" charset="0"/>
                <a:cs typeface="Arial" panose="020B0604020202020204" pitchFamily="34" charset="0"/>
              </a:rPr>
              <a:t>(</a:t>
            </a:r>
            <a:r>
              <a:rPr lang="ru-RU" sz="1600" u="sng" dirty="0">
                <a:solidFill>
                  <a:srgbClr val="C00000"/>
                </a:solidFill>
                <a:latin typeface="Arial" panose="020B0604020202020204" pitchFamily="34" charset="0"/>
                <a:cs typeface="Arial" panose="020B0604020202020204" pitchFamily="34" charset="0"/>
              </a:rPr>
              <a:t>растворимое в-во) </a:t>
            </a:r>
            <a:r>
              <a:rPr lang="en-US" sz="1600" dirty="0" smtClean="0">
                <a:latin typeface="Arial" panose="020B0604020202020204" pitchFamily="34" charset="0"/>
                <a:cs typeface="Arial" panose="020B0604020202020204" pitchFamily="34" charset="0"/>
              </a:rPr>
              <a:t>is </a:t>
            </a:r>
            <a:r>
              <a:rPr lang="en-US" sz="1600" dirty="0">
                <a:latin typeface="Arial" panose="020B0604020202020204" pitchFamily="34" charset="0"/>
                <a:cs typeface="Arial" panose="020B0604020202020204" pitchFamily="34" charset="0"/>
              </a:rPr>
              <a:t>the substance in lesser amount.</a:t>
            </a:r>
          </a:p>
          <a:p>
            <a:pPr marL="0" indent="0" algn="just">
              <a:buNone/>
            </a:pPr>
            <a:r>
              <a:rPr lang="en-US" sz="1600" u="sng" dirty="0" smtClean="0">
                <a:solidFill>
                  <a:srgbClr val="C00000"/>
                </a:solidFill>
                <a:latin typeface="Arial" panose="020B0604020202020204" pitchFamily="34" charset="0"/>
                <a:cs typeface="Arial" panose="020B0604020202020204" pitchFamily="34" charset="0"/>
              </a:rPr>
              <a:t>Solubility</a:t>
            </a:r>
            <a:endParaRPr lang="en-US" sz="1600" u="sng" dirty="0">
              <a:solidFill>
                <a:srgbClr val="C00000"/>
              </a:solidFill>
              <a:latin typeface="Arial" panose="020B0604020202020204" pitchFamily="34" charset="0"/>
              <a:cs typeface="Arial" panose="020B0604020202020204" pitchFamily="34" charset="0"/>
            </a:endParaRPr>
          </a:p>
          <a:p>
            <a:pPr marL="0" indent="0" algn="just">
              <a:buNone/>
            </a:pPr>
            <a:r>
              <a:rPr lang="en-US" sz="1600" dirty="0" smtClean="0">
                <a:latin typeface="Arial" panose="020B0604020202020204" pitchFamily="34" charset="0"/>
                <a:cs typeface="Arial" panose="020B0604020202020204" pitchFamily="34" charset="0"/>
              </a:rPr>
              <a:t>The </a:t>
            </a:r>
            <a:r>
              <a:rPr lang="en-US" sz="1600" dirty="0">
                <a:latin typeface="Arial" panose="020B0604020202020204" pitchFamily="34" charset="0"/>
                <a:cs typeface="Arial" panose="020B0604020202020204" pitchFamily="34" charset="0"/>
              </a:rPr>
              <a:t>maximum amount of a substance that can be dissolved in a given volume of solvent is called </a:t>
            </a:r>
            <a:r>
              <a:rPr lang="en-US" sz="1600" dirty="0">
                <a:solidFill>
                  <a:srgbClr val="C00000"/>
                </a:solidFill>
                <a:latin typeface="Arial" panose="020B0604020202020204" pitchFamily="34" charset="0"/>
                <a:cs typeface="Arial" panose="020B0604020202020204" pitchFamily="34" charset="0"/>
              </a:rPr>
              <a:t>solubility</a:t>
            </a:r>
            <a:r>
              <a:rPr lang="en-US" sz="1600" dirty="0" smtClean="0">
                <a:solidFill>
                  <a:srgbClr val="C00000"/>
                </a:solidFill>
                <a:latin typeface="Arial" panose="020B0604020202020204" pitchFamily="34" charset="0"/>
                <a:cs typeface="Arial" panose="020B0604020202020204" pitchFamily="34" charset="0"/>
              </a:rPr>
              <a:t>.</a:t>
            </a:r>
          </a:p>
          <a:p>
            <a:pPr marL="0" indent="0" algn="just">
              <a:buNone/>
            </a:pPr>
            <a:r>
              <a:rPr lang="en-US" sz="1600" dirty="0" smtClean="0">
                <a:latin typeface="Arial" panose="020B0604020202020204" pitchFamily="34" charset="0"/>
                <a:cs typeface="Arial" panose="020B0604020202020204" pitchFamily="34" charset="0"/>
              </a:rPr>
              <a:t>Often</a:t>
            </a:r>
            <a:r>
              <a:rPr lang="en-US" sz="1600" dirty="0">
                <a:latin typeface="Arial" panose="020B0604020202020204" pitchFamily="34" charset="0"/>
                <a:cs typeface="Arial" panose="020B0604020202020204" pitchFamily="34" charset="0"/>
              </a:rPr>
              <a:t>, the solubility in water is expressed in gram/100 </a:t>
            </a:r>
            <a:r>
              <a:rPr lang="en-US" sz="1600" dirty="0" err="1">
                <a:latin typeface="Arial" panose="020B0604020202020204" pitchFamily="34" charset="0"/>
                <a:cs typeface="Arial" panose="020B0604020202020204" pitchFamily="34" charset="0"/>
              </a:rPr>
              <a:t>mL.</a:t>
            </a:r>
            <a:r>
              <a:rPr lang="en-US" sz="1600" dirty="0">
                <a:latin typeface="Arial" panose="020B0604020202020204" pitchFamily="34" charset="0"/>
                <a:cs typeface="Arial" panose="020B0604020202020204" pitchFamily="34" charset="0"/>
              </a:rPr>
              <a:t> A solution that has not reached its maximum solubility is called </a:t>
            </a:r>
            <a:r>
              <a:rPr lang="en-US" sz="1600" u="sng" dirty="0">
                <a:solidFill>
                  <a:srgbClr val="C00000"/>
                </a:solidFill>
                <a:latin typeface="Arial" panose="020B0604020202020204" pitchFamily="34" charset="0"/>
                <a:cs typeface="Arial" panose="020B0604020202020204" pitchFamily="34" charset="0"/>
              </a:rPr>
              <a:t>an unsaturated solution</a:t>
            </a:r>
            <a:r>
              <a:rPr lang="en-US" sz="1600" dirty="0">
                <a:latin typeface="Arial" panose="020B0604020202020204" pitchFamily="34" charset="0"/>
                <a:cs typeface="Arial" panose="020B0604020202020204" pitchFamily="34" charset="0"/>
              </a:rPr>
              <a:t>. This means that more solute could still be added to the solvent and dissolving would still occur.</a:t>
            </a:r>
          </a:p>
          <a:p>
            <a:pPr marL="0" indent="0" algn="just">
              <a:buNone/>
            </a:pPr>
            <a:r>
              <a:rPr lang="en-US" sz="1600" dirty="0" smtClean="0">
                <a:latin typeface="Arial" panose="020B0604020202020204" pitchFamily="34" charset="0"/>
                <a:cs typeface="Arial" panose="020B0604020202020204" pitchFamily="34" charset="0"/>
              </a:rPr>
              <a:t>A </a:t>
            </a:r>
            <a:r>
              <a:rPr lang="en-US" sz="1600" dirty="0">
                <a:latin typeface="Arial" panose="020B0604020202020204" pitchFamily="34" charset="0"/>
                <a:cs typeface="Arial" panose="020B0604020202020204" pitchFamily="34" charset="0"/>
              </a:rPr>
              <a:t>solution that has reached the maximum solubility is called </a:t>
            </a:r>
            <a:r>
              <a:rPr lang="en-US" sz="1600" u="sng" dirty="0">
                <a:solidFill>
                  <a:srgbClr val="C00000"/>
                </a:solidFill>
                <a:latin typeface="Arial" panose="020B0604020202020204" pitchFamily="34" charset="0"/>
                <a:cs typeface="Arial" panose="020B0604020202020204" pitchFamily="34" charset="0"/>
              </a:rPr>
              <a:t>a saturated solution</a:t>
            </a:r>
            <a:r>
              <a:rPr lang="en-US" sz="1600" dirty="0">
                <a:latin typeface="Arial" panose="020B0604020202020204" pitchFamily="34" charset="0"/>
                <a:cs typeface="Arial" panose="020B0604020202020204" pitchFamily="34" charset="0"/>
              </a:rPr>
              <a:t>. If more solute is added at this point, it will not dissolve into the solution. Instead it will remain precipitated as a solid </a:t>
            </a:r>
            <a:r>
              <a:rPr lang="en-US" sz="1600" u="sng" dirty="0">
                <a:latin typeface="Arial" panose="020B0604020202020204" pitchFamily="34" charset="0"/>
                <a:cs typeface="Arial" panose="020B0604020202020204" pitchFamily="34" charset="0"/>
              </a:rPr>
              <a:t>at the bottom of the solution</a:t>
            </a:r>
            <a:r>
              <a:rPr lang="en-US" sz="1600" dirty="0">
                <a:latin typeface="Arial" panose="020B0604020202020204" pitchFamily="34" charset="0"/>
                <a:cs typeface="Arial" panose="020B0604020202020204" pitchFamily="34" charset="0"/>
              </a:rPr>
              <a:t>.  Thus, one can often tell that a solution is saturated if extra solute is present (this can exist as another phase, such as gas, liquid, or solid). In a saturated solution there is no net change in the amount of solute dissolved, but the system is by no means static. In fact, the solute is constantly being dissolved and deposited at an equal rate. Such a phenomenon is called equilibrium. </a:t>
            </a:r>
            <a:endParaRPr lang="en-US" sz="1600" dirty="0" smtClean="0">
              <a:latin typeface="Arial" panose="020B0604020202020204" pitchFamily="34" charset="0"/>
              <a:cs typeface="Arial" panose="020B0604020202020204" pitchFamily="34" charset="0"/>
            </a:endParaRPr>
          </a:p>
          <a:p>
            <a:pPr marL="0" indent="0" algn="just">
              <a:buNone/>
            </a:pPr>
            <a:r>
              <a:rPr lang="en-US" sz="1600" dirty="0" smtClean="0">
                <a:latin typeface="Arial" panose="020B0604020202020204" pitchFamily="34" charset="0"/>
                <a:cs typeface="Arial" panose="020B0604020202020204" pitchFamily="34" charset="0"/>
              </a:rPr>
              <a:t>In </a:t>
            </a:r>
            <a:r>
              <a:rPr lang="en-US" sz="1600" dirty="0">
                <a:latin typeface="Arial" panose="020B0604020202020204" pitchFamily="34" charset="0"/>
                <a:cs typeface="Arial" panose="020B0604020202020204" pitchFamily="34" charset="0"/>
              </a:rPr>
              <a:t>special circumstances, a solution may be </a:t>
            </a:r>
            <a:r>
              <a:rPr lang="en-US" sz="1600" b="1" i="1" u="sng" dirty="0">
                <a:solidFill>
                  <a:srgbClr val="C00000"/>
                </a:solidFill>
                <a:latin typeface="Arial" panose="020B0604020202020204" pitchFamily="34" charset="0"/>
                <a:cs typeface="Arial" panose="020B0604020202020204" pitchFamily="34" charset="0"/>
              </a:rPr>
              <a:t>supersaturated</a:t>
            </a:r>
            <a:r>
              <a:rPr lang="en-US" sz="1600" u="sng" dirty="0">
                <a:solidFill>
                  <a:srgbClr val="C00000"/>
                </a:solidFill>
                <a:latin typeface="Arial" panose="020B0604020202020204" pitchFamily="34" charset="0"/>
                <a:cs typeface="Arial" panose="020B0604020202020204" pitchFamily="34" charset="0"/>
              </a:rPr>
              <a:t>.</a:t>
            </a:r>
            <a:r>
              <a:rPr lang="en-US" sz="1600" dirty="0">
                <a:latin typeface="Arial" panose="020B0604020202020204" pitchFamily="34" charset="0"/>
                <a:cs typeface="Arial" panose="020B0604020202020204" pitchFamily="34" charset="0"/>
              </a:rPr>
              <a:t> </a:t>
            </a:r>
            <a:endParaRPr lang="en-US" sz="1600" dirty="0" smtClean="0">
              <a:latin typeface="Arial" panose="020B0604020202020204" pitchFamily="34" charset="0"/>
              <a:cs typeface="Arial" panose="020B0604020202020204" pitchFamily="34" charset="0"/>
            </a:endParaRPr>
          </a:p>
          <a:p>
            <a:pPr marL="0" indent="0" algn="just">
              <a:buNone/>
            </a:pPr>
            <a:r>
              <a:rPr lang="en-US" sz="1600" dirty="0" smtClean="0">
                <a:solidFill>
                  <a:srgbClr val="C00000"/>
                </a:solidFill>
                <a:latin typeface="Arial" panose="020B0604020202020204" pitchFamily="34" charset="0"/>
                <a:cs typeface="Arial" panose="020B0604020202020204" pitchFamily="34" charset="0"/>
              </a:rPr>
              <a:t>Supersaturated </a:t>
            </a:r>
            <a:r>
              <a:rPr lang="en-US" sz="1600" dirty="0">
                <a:solidFill>
                  <a:srgbClr val="C00000"/>
                </a:solidFill>
                <a:latin typeface="Arial" panose="020B0604020202020204" pitchFamily="34" charset="0"/>
                <a:cs typeface="Arial" panose="020B0604020202020204" pitchFamily="34" charset="0"/>
              </a:rPr>
              <a:t>solutions </a:t>
            </a:r>
            <a:r>
              <a:rPr lang="en-US" sz="1600" dirty="0">
                <a:latin typeface="Arial" panose="020B0604020202020204" pitchFamily="34" charset="0"/>
                <a:cs typeface="Arial" panose="020B0604020202020204" pitchFamily="34" charset="0"/>
              </a:rPr>
              <a:t>are solutions that have dissolved solute beyond the normal saturation point. Usually a condition such as increased temperature or pressure is required to create a supersaturated solution. </a:t>
            </a:r>
            <a:endParaRPr lang="en-US" sz="1600" dirty="0" smtClean="0">
              <a:latin typeface="Arial" panose="020B0604020202020204" pitchFamily="34" charset="0"/>
              <a:cs typeface="Arial" panose="020B0604020202020204" pitchFamily="34" charset="0"/>
            </a:endParaRPr>
          </a:p>
          <a:p>
            <a:pPr marL="0" indent="0" algn="just">
              <a:buNone/>
            </a:pPr>
            <a:r>
              <a:rPr lang="en-US" sz="1600" dirty="0">
                <a:latin typeface="Arial" panose="020B0604020202020204" pitchFamily="34" charset="0"/>
                <a:cs typeface="Arial" panose="020B0604020202020204" pitchFamily="34" charset="0"/>
              </a:rPr>
              <a:t>Many ionic compounds are soluble in water, however, not all ionic compounds are soluble. Ionic compounds that are soluble in water exist in their ionic state within the solution. </a:t>
            </a: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434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3654" y="117990"/>
            <a:ext cx="10515600" cy="1325563"/>
          </a:xfrm>
        </p:spPr>
        <p:txBody>
          <a:bodyPr>
            <a:normAutofit/>
          </a:bodyPr>
          <a:lstStyle/>
          <a:p>
            <a:r>
              <a:rPr lang="en-US" sz="2400" b="1" dirty="0">
                <a:solidFill>
                  <a:srgbClr val="DB0A29"/>
                </a:solidFill>
                <a:latin typeface="Gotham"/>
              </a:rPr>
              <a:t>Solution Concentration</a:t>
            </a:r>
            <a:r>
              <a:rPr lang="en-US" sz="2400" dirty="0">
                <a:solidFill>
                  <a:srgbClr val="DB0A29"/>
                </a:solidFill>
                <a:latin typeface="Gotham"/>
              </a:rPr>
              <a:t/>
            </a:r>
            <a:br>
              <a:rPr lang="en-US" sz="2400" dirty="0">
                <a:solidFill>
                  <a:srgbClr val="DB0A29"/>
                </a:solidFill>
                <a:latin typeface="Gotham"/>
              </a:rPr>
            </a:br>
            <a:endParaRPr lang="ru-RU" sz="2400" dirty="0"/>
          </a:p>
        </p:txBody>
      </p:sp>
      <p:sp>
        <p:nvSpPr>
          <p:cNvPr id="3" name="Объект 2"/>
          <p:cNvSpPr>
            <a:spLocks noGrp="1"/>
          </p:cNvSpPr>
          <p:nvPr>
            <p:ph idx="1"/>
          </p:nvPr>
        </p:nvSpPr>
        <p:spPr>
          <a:xfrm>
            <a:off x="485255" y="1152408"/>
            <a:ext cx="5747743" cy="4351338"/>
          </a:xfrm>
        </p:spPr>
        <p:txBody>
          <a:bodyPr>
            <a:noAutofit/>
          </a:bodyPr>
          <a:lstStyle/>
          <a:p>
            <a:pPr marL="0" indent="0" algn="just">
              <a:buNone/>
            </a:pPr>
            <a:r>
              <a:rPr lang="en-US" sz="1600" i="1" dirty="0" smtClean="0">
                <a:solidFill>
                  <a:srgbClr val="C00000"/>
                </a:solidFill>
                <a:latin typeface="Arial" panose="020B0604020202020204" pitchFamily="34" charset="0"/>
                <a:cs typeface="Arial" panose="020B0604020202020204" pitchFamily="34" charset="0"/>
              </a:rPr>
              <a:t>Concentration</a:t>
            </a:r>
            <a:r>
              <a:rPr lang="en-US" sz="1600" dirty="0">
                <a:solidFill>
                  <a:srgbClr val="000000"/>
                </a:solidFill>
                <a:latin typeface="Arial" panose="020B0604020202020204" pitchFamily="34" charset="0"/>
                <a:cs typeface="Arial" panose="020B0604020202020204" pitchFamily="34" charset="0"/>
              </a:rPr>
              <a:t> is defined as the abundance of a constituent divided by the total volume of a mixture. </a:t>
            </a:r>
            <a:endParaRPr lang="en-US" sz="1600" dirty="0" smtClean="0">
              <a:solidFill>
                <a:srgbClr val="000000"/>
              </a:solidFill>
              <a:latin typeface="Arial" panose="020B0604020202020204" pitchFamily="34" charset="0"/>
              <a:cs typeface="Arial" panose="020B0604020202020204" pitchFamily="34" charset="0"/>
            </a:endParaRPr>
          </a:p>
          <a:p>
            <a:pPr marL="0" indent="0" algn="just">
              <a:buNone/>
            </a:pPr>
            <a:r>
              <a:rPr lang="en-US" sz="1600" dirty="0" smtClean="0">
                <a:solidFill>
                  <a:srgbClr val="000000"/>
                </a:solidFill>
                <a:latin typeface="Arial" panose="020B0604020202020204" pitchFamily="34" charset="0"/>
                <a:cs typeface="Arial" panose="020B0604020202020204" pitchFamily="34" charset="0"/>
              </a:rPr>
              <a:t>Quantitatively</a:t>
            </a:r>
            <a:r>
              <a:rPr lang="en-US" sz="1600" dirty="0">
                <a:solidFill>
                  <a:srgbClr val="000000"/>
                </a:solidFill>
                <a:latin typeface="Arial" panose="020B0604020202020204" pitchFamily="34" charset="0"/>
                <a:cs typeface="Arial" panose="020B0604020202020204" pitchFamily="34" charset="0"/>
              </a:rPr>
              <a:t>, the concentration of a solution describes the quantity of a solute that is contained in a particular quantity of that solution. </a:t>
            </a:r>
            <a:endParaRPr lang="en-US" sz="1600" dirty="0" smtClean="0">
              <a:solidFill>
                <a:srgbClr val="000000"/>
              </a:solidFill>
              <a:latin typeface="Arial" panose="020B0604020202020204" pitchFamily="34" charset="0"/>
              <a:cs typeface="Arial" panose="020B0604020202020204" pitchFamily="34" charset="0"/>
            </a:endParaRPr>
          </a:p>
          <a:p>
            <a:pPr marL="0" indent="0" algn="just">
              <a:buNone/>
            </a:pPr>
            <a:r>
              <a:rPr lang="en-US" sz="1600" dirty="0" smtClean="0">
                <a:solidFill>
                  <a:srgbClr val="000000"/>
                </a:solidFill>
                <a:latin typeface="Arial" panose="020B0604020202020204" pitchFamily="34" charset="0"/>
                <a:cs typeface="Arial" panose="020B0604020202020204" pitchFamily="34" charset="0"/>
              </a:rPr>
              <a:t>Knowing </a:t>
            </a:r>
            <a:r>
              <a:rPr lang="en-US" sz="1600" dirty="0">
                <a:solidFill>
                  <a:srgbClr val="000000"/>
                </a:solidFill>
                <a:latin typeface="Arial" panose="020B0604020202020204" pitchFamily="34" charset="0"/>
                <a:cs typeface="Arial" panose="020B0604020202020204" pitchFamily="34" charset="0"/>
              </a:rPr>
              <a:t>the concentration of solutes is important in controlling the stoichiometry of reactants for reactions that occur in </a:t>
            </a:r>
            <a:r>
              <a:rPr lang="en-US" sz="1600" dirty="0" smtClean="0">
                <a:solidFill>
                  <a:srgbClr val="000000"/>
                </a:solidFill>
                <a:latin typeface="Arial" panose="020B0604020202020204" pitchFamily="34" charset="0"/>
                <a:cs typeface="Arial" panose="020B0604020202020204" pitchFamily="34" charset="0"/>
              </a:rPr>
              <a:t>solution. </a:t>
            </a:r>
          </a:p>
          <a:p>
            <a:pPr marL="0" indent="0" algn="just">
              <a:buNone/>
            </a:pPr>
            <a:r>
              <a:rPr lang="en-US" sz="1600" dirty="0" smtClean="0">
                <a:solidFill>
                  <a:srgbClr val="000000"/>
                </a:solidFill>
                <a:latin typeface="Arial" panose="020B0604020202020204" pitchFamily="34" charset="0"/>
                <a:cs typeface="Arial" panose="020B0604020202020204" pitchFamily="34" charset="0"/>
              </a:rPr>
              <a:t>There are different ways </a:t>
            </a:r>
            <a:r>
              <a:rPr lang="en-US" sz="1600" dirty="0">
                <a:solidFill>
                  <a:srgbClr val="000000"/>
                </a:solidFill>
                <a:latin typeface="Arial" panose="020B0604020202020204" pitchFamily="34" charset="0"/>
                <a:cs typeface="Arial" panose="020B0604020202020204" pitchFamily="34" charset="0"/>
              </a:rPr>
              <a:t>of presenting solution concentration.  </a:t>
            </a:r>
            <a:endParaRPr lang="en-US" sz="1600" dirty="0" smtClean="0">
              <a:solidFill>
                <a:srgbClr val="000000"/>
              </a:solidFill>
              <a:latin typeface="Arial" panose="020B0604020202020204" pitchFamily="34" charset="0"/>
              <a:cs typeface="Arial" panose="020B0604020202020204" pitchFamily="34" charset="0"/>
            </a:endParaRPr>
          </a:p>
          <a:p>
            <a:pPr marL="0" indent="0" algn="just">
              <a:buNone/>
            </a:pPr>
            <a:r>
              <a:rPr lang="en-US" sz="1600" dirty="0" smtClean="0">
                <a:solidFill>
                  <a:srgbClr val="000000"/>
                </a:solidFill>
                <a:latin typeface="Arial" panose="020B0604020202020204" pitchFamily="34" charset="0"/>
                <a:cs typeface="Arial" panose="020B0604020202020204" pitchFamily="34" charset="0"/>
              </a:rPr>
              <a:t>These </a:t>
            </a:r>
            <a:r>
              <a:rPr lang="en-US" sz="1600" dirty="0">
                <a:solidFill>
                  <a:srgbClr val="000000"/>
                </a:solidFill>
                <a:latin typeface="Arial" panose="020B0604020202020204" pitchFamily="34" charset="0"/>
                <a:cs typeface="Arial" panose="020B0604020202020204" pitchFamily="34" charset="0"/>
              </a:rPr>
              <a:t>include: Molarity and Parts Per Solutions</a:t>
            </a:r>
            <a:r>
              <a:rPr lang="en-US" sz="1600" dirty="0" smtClean="0">
                <a:solidFill>
                  <a:srgbClr val="000000"/>
                </a:solidFill>
                <a:latin typeface="Arial" panose="020B0604020202020204" pitchFamily="34" charset="0"/>
                <a:cs typeface="Arial" panose="020B0604020202020204" pitchFamily="34" charset="0"/>
              </a:rPr>
              <a:t>., Normality …</a:t>
            </a:r>
          </a:p>
          <a:p>
            <a:pPr marL="0" indent="0" algn="just">
              <a:buNone/>
            </a:pPr>
            <a:r>
              <a:rPr lang="en-US" sz="2000" dirty="0" smtClean="0">
                <a:solidFill>
                  <a:srgbClr val="000000"/>
                </a:solidFill>
                <a:latin typeface="Arial" panose="020B0604020202020204" pitchFamily="34" charset="0"/>
                <a:cs typeface="Arial" panose="020B0604020202020204" pitchFamily="34" charset="0"/>
              </a:rPr>
              <a:t> </a:t>
            </a:r>
            <a:r>
              <a:rPr lang="en-US" sz="2000" dirty="0">
                <a:solidFill>
                  <a:srgbClr val="6E6E6E"/>
                </a:solidFill>
                <a:latin typeface="Arial" panose="020B0604020202020204" pitchFamily="34" charset="0"/>
                <a:cs typeface="Arial" panose="020B0604020202020204" pitchFamily="34" charset="0"/>
              </a:rPr>
              <a:t/>
            </a:r>
            <a:br>
              <a:rPr lang="en-US" sz="2000" dirty="0">
                <a:solidFill>
                  <a:srgbClr val="6E6E6E"/>
                </a:solidFill>
                <a:latin typeface="Arial" panose="020B0604020202020204" pitchFamily="34" charset="0"/>
                <a:cs typeface="Arial" panose="020B0604020202020204" pitchFamily="34" charset="0"/>
              </a:rPr>
            </a:br>
            <a:endParaRPr lang="en-US" sz="2000" dirty="0">
              <a:solidFill>
                <a:srgbClr val="6E6E6E"/>
              </a:solidFill>
              <a:latin typeface="Arial" panose="020B0604020202020204" pitchFamily="34" charset="0"/>
              <a:cs typeface="Arial" panose="020B0604020202020204" pitchFamily="34" charset="0"/>
            </a:endParaRPr>
          </a:p>
          <a:p>
            <a:pPr marL="0" indent="0">
              <a:buNone/>
            </a:pPr>
            <a:endParaRPr lang="en-US" sz="2000" dirty="0" smtClean="0">
              <a:solidFill>
                <a:srgbClr val="C00000"/>
              </a:solidFill>
              <a:latin typeface="Arial" panose="020B0604020202020204" pitchFamily="34" charset="0"/>
              <a:cs typeface="Arial" panose="020B0604020202020204" pitchFamily="34" charset="0"/>
            </a:endParaRPr>
          </a:p>
          <a:p>
            <a:pPr marL="0" indent="0">
              <a:buNone/>
            </a:pPr>
            <a:endParaRPr lang="en-US" sz="2000" dirty="0" smtClean="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lgn="just">
              <a:buNone/>
            </a:pPr>
            <a:endParaRPr lang="ru-RU"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7415868" y="266577"/>
            <a:ext cx="4686256" cy="5739940"/>
          </a:xfrm>
          <a:prstGeom prst="rect">
            <a:avLst/>
          </a:prstGeom>
        </p:spPr>
      </p:pic>
    </p:spTree>
    <p:extLst>
      <p:ext uri="{BB962C8B-B14F-4D97-AF65-F5344CB8AC3E}">
        <p14:creationId xmlns:p14="http://schemas.microsoft.com/office/powerpoint/2010/main" val="3526249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Прямоугольник 1"/>
              <p:cNvSpPr/>
              <p:nvPr/>
            </p:nvSpPr>
            <p:spPr>
              <a:xfrm>
                <a:off x="419509" y="257109"/>
                <a:ext cx="5725297" cy="584698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u="sng" dirty="0" smtClean="0">
                    <a:solidFill>
                      <a:srgbClr val="C00000"/>
                    </a:solidFill>
                    <a:latin typeface="Arial" panose="020B0604020202020204" pitchFamily="34" charset="0"/>
                    <a:cs typeface="Arial" panose="020B0604020202020204" pitchFamily="34" charset="0"/>
                  </a:rPr>
                  <a:t>Mass Percentage</a:t>
                </a:r>
              </a:p>
              <a:p>
                <a:endParaRPr lang="en-US" dirty="0" smtClean="0">
                  <a:solidFill>
                    <a:srgbClr val="C00000"/>
                  </a:solidFill>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 Percentages </a:t>
                </a:r>
                <a:r>
                  <a:rPr lang="en-US" dirty="0">
                    <a:latin typeface="Arial" panose="020B0604020202020204" pitchFamily="34" charset="0"/>
                    <a:cs typeface="Arial" panose="020B0604020202020204" pitchFamily="34" charset="0"/>
                  </a:rPr>
                  <a:t>are also commonly used to express the composition of mixtures, including solutions.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mass percentage of a solution component is defined as the ratio of the component’s mass to the solution’s mass, expressed as a percentage</a:t>
                </a:r>
                <a:r>
                  <a:rPr lang="en-US" dirty="0" smtClean="0">
                    <a:latin typeface="Arial" panose="020B0604020202020204" pitchFamily="34" charset="0"/>
                    <a:cs typeface="Arial" panose="020B0604020202020204" pitchFamily="34" charset="0"/>
                  </a:rPr>
                  <a:t>:</a:t>
                </a:r>
              </a:p>
              <a:p>
                <a:pPr algn="just"/>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Mass </a:t>
                </a:r>
                <a:r>
                  <a:rPr lang="en-US" dirty="0">
                    <a:latin typeface="Arial" panose="020B0604020202020204" pitchFamily="34" charset="0"/>
                    <a:cs typeface="Arial" panose="020B0604020202020204" pitchFamily="34" charset="0"/>
                  </a:rPr>
                  <a:t>percentage is also referred to by similar names such as percent </a:t>
                </a:r>
                <a:r>
                  <a:rPr lang="en-US" dirty="0">
                    <a:solidFill>
                      <a:srgbClr val="C00000"/>
                    </a:solidFill>
                    <a:latin typeface="Arial" panose="020B0604020202020204" pitchFamily="34" charset="0"/>
                    <a:cs typeface="Arial" panose="020B0604020202020204" pitchFamily="34" charset="0"/>
                  </a:rPr>
                  <a:t>mass, percent weight, weight/weight percent,</a:t>
                </a:r>
                <a:r>
                  <a:rPr lang="en-US" dirty="0">
                    <a:latin typeface="Arial" panose="020B0604020202020204" pitchFamily="34" charset="0"/>
                    <a:cs typeface="Arial" panose="020B0604020202020204" pitchFamily="34" charset="0"/>
                  </a:rPr>
                  <a:t> and other variations on this theme. </a:t>
                </a:r>
                <a:endParaRPr lang="en-US"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most common symbol for mass percentage is simply the percent sign, %, although more detailed symbols are often used including</a:t>
                </a:r>
                <a:r>
                  <a:rPr lang="en-US" dirty="0">
                    <a:solidFill>
                      <a:srgbClr val="C00000"/>
                    </a:solidFill>
                    <a:latin typeface="Arial" panose="020B0604020202020204" pitchFamily="34" charset="0"/>
                    <a:cs typeface="Arial" panose="020B0604020202020204" pitchFamily="34" charset="0"/>
                  </a:rPr>
                  <a:t> %mass, %weight, and (w/w)%. </a:t>
                </a:r>
                <a:r>
                  <a:rPr lang="en-US" dirty="0">
                    <a:solidFill>
                      <a:srgbClr val="C00000"/>
                    </a:solidFill>
                    <a:latin typeface="Arial" panose="020B0604020202020204" pitchFamily="34" charset="0"/>
                    <a:cs typeface="Arial" panose="020B0604020202020204" pitchFamily="34" charset="0"/>
                  </a:rPr>
                  <a:t>volume</a:t>
                </a:r>
                <a14:m>
                  <m:oMath xmlns:m="http://schemas.openxmlformats.org/officeDocument/2006/math">
                    <m:r>
                      <m:rPr>
                        <m:nor/>
                      </m:rPr>
                      <a:rPr lang="en-US" dirty="0">
                        <a:solidFill>
                          <a:srgbClr val="C00000"/>
                        </a:solidFill>
                        <a:latin typeface="Arial" panose="020B0604020202020204" pitchFamily="34" charset="0"/>
                        <a:cs typeface="Arial" panose="020B0604020202020204" pitchFamily="34" charset="0"/>
                      </a:rPr>
                      <m:t> </m:t>
                    </m:r>
                    <m:r>
                      <m:rPr>
                        <m:nor/>
                      </m:rPr>
                      <a:rPr lang="en-US" dirty="0">
                        <a:solidFill>
                          <a:srgbClr val="C00000"/>
                        </a:solidFill>
                        <a:latin typeface="Arial" panose="020B0604020202020204" pitchFamily="34" charset="0"/>
                        <a:cs typeface="Arial" panose="020B0604020202020204" pitchFamily="34" charset="0"/>
                      </a:rPr>
                      <m:t>percentage</m:t>
                    </m:r>
                    <m:r>
                      <m:rPr>
                        <m:nor/>
                      </m:rPr>
                      <a:rPr lang="ru-RU" dirty="0">
                        <a:solidFill>
                          <a:srgbClr val="C00000"/>
                        </a:solidFill>
                        <a:latin typeface="Arial" panose="020B0604020202020204" pitchFamily="34" charset="0"/>
                        <a:cs typeface="Arial" panose="020B0604020202020204" pitchFamily="34" charset="0"/>
                      </a:rPr>
                      <m:t>=</m:t>
                    </m:r>
                    <m:f>
                      <m:fPr>
                        <m:ctrlPr>
                          <a:rPr lang="en-US" i="1">
                            <a:solidFill>
                              <a:srgbClr val="C00000"/>
                            </a:solidFill>
                            <a:latin typeface="Cambria Math" panose="02040503050406030204" pitchFamily="18" charset="0"/>
                          </a:rPr>
                        </m:ctrlPr>
                      </m:fPr>
                      <m:num>
                        <m:r>
                          <m:rPr>
                            <m:nor/>
                          </m:rPr>
                          <a:rPr lang="en-US" i="1" dirty="0">
                            <a:solidFill>
                              <a:srgbClr val="C00000"/>
                            </a:solidFill>
                            <a:latin typeface="Arial" panose="020B0604020202020204" pitchFamily="34" charset="0"/>
                            <a:cs typeface="Arial" panose="020B0604020202020204" pitchFamily="34" charset="0"/>
                          </a:rPr>
                          <m:t>volume</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of</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component</m:t>
                        </m:r>
                      </m:num>
                      <m:den>
                        <m:r>
                          <m:rPr>
                            <m:nor/>
                          </m:rPr>
                          <a:rPr lang="en-US" i="1" dirty="0">
                            <a:solidFill>
                              <a:srgbClr val="C00000"/>
                            </a:solidFill>
                            <a:latin typeface="Arial" panose="020B0604020202020204" pitchFamily="34" charset="0"/>
                            <a:cs typeface="Arial" panose="020B0604020202020204" pitchFamily="34" charset="0"/>
                          </a:rPr>
                          <m:t>volume</m:t>
                        </m:r>
                        <m:r>
                          <a:rPr lang="ru-RU"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𝑜𝑓</m:t>
                        </m:r>
                        <m:r>
                          <a:rPr lang="en-US"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𝑠𝑜𝑙𝑢𝑡𝑖𝑜𝑛</m:t>
                        </m:r>
                      </m:den>
                    </m:f>
                  </m:oMath>
                </a14:m>
                <a:r>
                  <a:rPr lang="en-US" dirty="0">
                    <a:solidFill>
                      <a:srgbClr val="C00000"/>
                    </a:solidFill>
                    <a:latin typeface="Arial" panose="020B0604020202020204" pitchFamily="34" charset="0"/>
                    <a:cs typeface="Arial" panose="020B0604020202020204" pitchFamily="34" charset="0"/>
                  </a:rPr>
                  <a:t>×100%</a:t>
                </a:r>
                <a:endParaRPr lang="en-US" i="1" dirty="0">
                  <a:solidFill>
                    <a:srgbClr val="C00000"/>
                  </a:solidFill>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mc:Choice>
        <mc:Fallback>
          <p:sp>
            <p:nvSpPr>
              <p:cNvPr id="2" name="Прямоугольник 1"/>
              <p:cNvSpPr>
                <a:spLocks noRot="1" noChangeAspect="1" noMove="1" noResize="1" noEditPoints="1" noAdjustHandles="1" noChangeArrowheads="1" noChangeShapeType="1" noTextEdit="1"/>
              </p:cNvSpPr>
              <p:nvPr/>
            </p:nvSpPr>
            <p:spPr>
              <a:xfrm>
                <a:off x="419509" y="257109"/>
                <a:ext cx="5725297" cy="5846985"/>
              </a:xfrm>
              <a:prstGeom prst="rect">
                <a:avLst/>
              </a:prstGeom>
              <a:blipFill rotWithShape="0">
                <a:blip r:embed="rId2"/>
                <a:stretch>
                  <a:fillRect l="-850" t="-416" r="-744"/>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4" name="Прямоугольник 3"/>
              <p:cNvSpPr/>
              <p:nvPr/>
            </p:nvSpPr>
            <p:spPr>
              <a:xfrm>
                <a:off x="6491417" y="257109"/>
                <a:ext cx="5436972" cy="568091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u="sng" dirty="0">
                    <a:solidFill>
                      <a:srgbClr val="C00000"/>
                    </a:solidFill>
                    <a:latin typeface="Arial" panose="020B0604020202020204" pitchFamily="34" charset="0"/>
                    <a:cs typeface="Arial" panose="020B0604020202020204" pitchFamily="34" charset="0"/>
                  </a:rPr>
                  <a:t>Parts per Million and Parts per Billion</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Very </a:t>
                </a:r>
                <a:r>
                  <a:rPr lang="en-US" dirty="0">
                    <a:latin typeface="Arial" panose="020B0604020202020204" pitchFamily="34" charset="0"/>
                    <a:cs typeface="Arial" panose="020B0604020202020204" pitchFamily="34" charset="0"/>
                  </a:rPr>
                  <a:t>low solute concentrations are often expressed using appropriately small units such as </a:t>
                </a:r>
                <a:r>
                  <a:rPr lang="en-US" dirty="0">
                    <a:solidFill>
                      <a:srgbClr val="C00000"/>
                    </a:solidFill>
                    <a:latin typeface="Arial" panose="020B0604020202020204" pitchFamily="34" charset="0"/>
                    <a:cs typeface="Arial" panose="020B0604020202020204" pitchFamily="34" charset="0"/>
                  </a:rPr>
                  <a:t>parts per million (ppm) or parts per billion (ppb). </a:t>
                </a:r>
                <a:endParaRPr lang="en-US" dirty="0" smtClean="0">
                  <a:solidFill>
                    <a:srgbClr val="C00000"/>
                  </a:solidFill>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Like </a:t>
                </a:r>
                <a:r>
                  <a:rPr lang="en-US" dirty="0">
                    <a:latin typeface="Arial" panose="020B0604020202020204" pitchFamily="34" charset="0"/>
                    <a:cs typeface="Arial" panose="020B0604020202020204" pitchFamily="34" charset="0"/>
                  </a:rPr>
                  <a:t>percentage (“part per hundred”) units, ppm and ppb may be defined in terms of masses, volumes, or mixed mass-volume units.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There </a:t>
                </a:r>
                <a:r>
                  <a:rPr lang="en-US" dirty="0">
                    <a:latin typeface="Arial" panose="020B0604020202020204" pitchFamily="34" charset="0"/>
                    <a:cs typeface="Arial" panose="020B0604020202020204" pitchFamily="34" charset="0"/>
                  </a:rPr>
                  <a:t>are also ppm and ppb units defined with respect to numbers of atoms and molecules.</a:t>
                </a:r>
              </a:p>
              <a:p>
                <a:pPr algn="just"/>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The mass-based definitions of ppm and ppb are given here</a:t>
                </a:r>
                <a:r>
                  <a:rPr lang="en-US" dirty="0" smtClean="0">
                    <a:latin typeface="Arial" panose="020B0604020202020204" pitchFamily="34" charset="0"/>
                    <a:cs typeface="Arial" panose="020B0604020202020204" pitchFamily="34" charset="0"/>
                  </a:rPr>
                  <a:t>:</a:t>
                </a:r>
                <a:endParaRPr lang="en-US" dirty="0" smtClean="0">
                  <a:solidFill>
                    <a:srgbClr val="C00000"/>
                  </a:solidFill>
                  <a:latin typeface="Arial" panose="020B0604020202020204" pitchFamily="34" charset="0"/>
                  <a:cs typeface="Arial" panose="020B0604020202020204" pitchFamily="34" charset="0"/>
                </a:endParaRPr>
              </a:p>
              <a:p>
                <a:pPr algn="just"/>
                <a14:m>
                  <m:oMath xmlns:m="http://schemas.openxmlformats.org/officeDocument/2006/math">
                    <m:r>
                      <m:rPr>
                        <m:nor/>
                      </m:rPr>
                      <a:rPr lang="en-US" dirty="0">
                        <a:solidFill>
                          <a:srgbClr val="C00000"/>
                        </a:solidFill>
                        <a:latin typeface="Arial" panose="020B0604020202020204" pitchFamily="34" charset="0"/>
                        <a:cs typeface="Arial" panose="020B0604020202020204" pitchFamily="34" charset="0"/>
                      </a:rPr>
                      <m:t>ppm</m:t>
                    </m:r>
                    <m:r>
                      <m:rPr>
                        <m:nor/>
                      </m:rPr>
                      <a:rPr lang="ru-RU" dirty="0">
                        <a:solidFill>
                          <a:srgbClr val="C00000"/>
                        </a:solidFill>
                        <a:latin typeface="Arial" panose="020B0604020202020204" pitchFamily="34" charset="0"/>
                        <a:cs typeface="Arial" panose="020B0604020202020204" pitchFamily="34" charset="0"/>
                      </a:rPr>
                      <m:t>=</m:t>
                    </m:r>
                    <m:f>
                      <m:fPr>
                        <m:ctrlPr>
                          <a:rPr lang="en-US" i="1">
                            <a:solidFill>
                              <a:srgbClr val="C00000"/>
                            </a:solidFill>
                            <a:latin typeface="Cambria Math" panose="02040503050406030204" pitchFamily="18" charset="0"/>
                          </a:rPr>
                        </m:ctrlPr>
                      </m:fPr>
                      <m:num>
                        <m:r>
                          <m:rPr>
                            <m:nor/>
                          </m:rPr>
                          <a:rPr lang="en-US" i="1" dirty="0">
                            <a:solidFill>
                              <a:srgbClr val="C00000"/>
                            </a:solidFill>
                            <a:latin typeface="Arial" panose="020B0604020202020204" pitchFamily="34" charset="0"/>
                            <a:cs typeface="Arial" panose="020B0604020202020204" pitchFamily="34" charset="0"/>
                          </a:rPr>
                          <m:t>mass</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of</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solute</m:t>
                        </m:r>
                      </m:num>
                      <m:den>
                        <m:r>
                          <m:rPr>
                            <m:nor/>
                          </m:rPr>
                          <a:rPr lang="en-US" i="1" dirty="0">
                            <a:solidFill>
                              <a:srgbClr val="C00000"/>
                            </a:solidFill>
                            <a:latin typeface="Arial" panose="020B0604020202020204" pitchFamily="34" charset="0"/>
                            <a:cs typeface="Arial" panose="020B0604020202020204" pitchFamily="34" charset="0"/>
                          </a:rPr>
                          <m:t>mass</m:t>
                        </m:r>
                        <m:r>
                          <a:rPr lang="ru-RU"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𝑜𝑓</m:t>
                        </m:r>
                        <m:r>
                          <a:rPr lang="en-US"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𝑠𝑜𝑙𝑢𝑡𝑖𝑜𝑛</m:t>
                        </m:r>
                      </m:den>
                    </m:f>
                  </m:oMath>
                </a14:m>
                <a:r>
                  <a:rPr lang="en-US" dirty="0">
                    <a:solidFill>
                      <a:srgbClr val="C00000"/>
                    </a:solidFill>
                    <a:latin typeface="Arial" panose="020B0604020202020204" pitchFamily="34" charset="0"/>
                    <a:cs typeface="Arial" panose="020B0604020202020204" pitchFamily="34" charset="0"/>
                  </a:rPr>
                  <a:t>×</a:t>
                </a:r>
                <a:r>
                  <a:rPr lang="en-US" dirty="0">
                    <a:solidFill>
                      <a:srgbClr val="C00000"/>
                    </a:solidFill>
                    <a:latin typeface="Arial" panose="020B0604020202020204" pitchFamily="34" charset="0"/>
                    <a:cs typeface="Arial" panose="020B0604020202020204" pitchFamily="34" charset="0"/>
                  </a:rPr>
                  <a:t>10</a:t>
                </a:r>
                <a:r>
                  <a:rPr lang="en-US" baseline="30000" dirty="0">
                    <a:solidFill>
                      <a:srgbClr val="C00000"/>
                    </a:solidFill>
                    <a:latin typeface="Arial" panose="020B0604020202020204" pitchFamily="34" charset="0"/>
                    <a:cs typeface="Arial" panose="020B0604020202020204" pitchFamily="34" charset="0"/>
                  </a:rPr>
                  <a:t>6</a:t>
                </a:r>
                <a:endParaRPr lang="en-US" dirty="0" smtClean="0">
                  <a:solidFill>
                    <a:srgbClr val="C00000"/>
                  </a:solidFill>
                  <a:latin typeface="Arial" panose="020B0604020202020204" pitchFamily="34" charset="0"/>
                  <a:cs typeface="Arial" panose="020B0604020202020204" pitchFamily="34" charset="0"/>
                </a:endParaRPr>
              </a:p>
              <a:p>
                <a:pPr algn="just"/>
                <a:endParaRPr lang="en-US" dirty="0" smtClean="0">
                  <a:solidFill>
                    <a:srgbClr val="C00000"/>
                  </a:solidFill>
                  <a:latin typeface="Arial" panose="020B0604020202020204" pitchFamily="34" charset="0"/>
                  <a:cs typeface="Arial" panose="020B0604020202020204" pitchFamily="34" charset="0"/>
                </a:endParaRPr>
              </a:p>
              <a:p>
                <a:pPr algn="just"/>
                <a14:m>
                  <m:oMath xmlns:m="http://schemas.openxmlformats.org/officeDocument/2006/math">
                    <m:r>
                      <m:rPr>
                        <m:nor/>
                      </m:rPr>
                      <a:rPr lang="en-US" dirty="0">
                        <a:solidFill>
                          <a:srgbClr val="C00000"/>
                        </a:solidFill>
                        <a:latin typeface="Arial" panose="020B0604020202020204" pitchFamily="34" charset="0"/>
                        <a:cs typeface="Arial" panose="020B0604020202020204" pitchFamily="34" charset="0"/>
                      </a:rPr>
                      <m:t>ppb</m:t>
                    </m:r>
                    <m:r>
                      <m:rPr>
                        <m:nor/>
                      </m:rPr>
                      <a:rPr lang="ru-RU" dirty="0">
                        <a:solidFill>
                          <a:srgbClr val="C00000"/>
                        </a:solidFill>
                        <a:latin typeface="Arial" panose="020B0604020202020204" pitchFamily="34" charset="0"/>
                        <a:cs typeface="Arial" panose="020B0604020202020204" pitchFamily="34" charset="0"/>
                      </a:rPr>
                      <m:t>=</m:t>
                    </m:r>
                    <m:f>
                      <m:fPr>
                        <m:ctrlPr>
                          <a:rPr lang="en-US" i="1">
                            <a:solidFill>
                              <a:srgbClr val="C00000"/>
                            </a:solidFill>
                            <a:latin typeface="Cambria Math" panose="02040503050406030204" pitchFamily="18" charset="0"/>
                          </a:rPr>
                        </m:ctrlPr>
                      </m:fPr>
                      <m:num>
                        <m:r>
                          <m:rPr>
                            <m:nor/>
                          </m:rPr>
                          <a:rPr lang="en-US" i="1" dirty="0">
                            <a:solidFill>
                              <a:srgbClr val="C00000"/>
                            </a:solidFill>
                            <a:latin typeface="Arial" panose="020B0604020202020204" pitchFamily="34" charset="0"/>
                            <a:cs typeface="Arial" panose="020B0604020202020204" pitchFamily="34" charset="0"/>
                          </a:rPr>
                          <m:t>mass</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of</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solute</m:t>
                        </m:r>
                      </m:num>
                      <m:den>
                        <m:r>
                          <m:rPr>
                            <m:nor/>
                          </m:rPr>
                          <a:rPr lang="en-US" i="1" dirty="0">
                            <a:solidFill>
                              <a:srgbClr val="C00000"/>
                            </a:solidFill>
                            <a:latin typeface="Arial" panose="020B0604020202020204" pitchFamily="34" charset="0"/>
                            <a:cs typeface="Arial" panose="020B0604020202020204" pitchFamily="34" charset="0"/>
                          </a:rPr>
                          <m:t>mass</m:t>
                        </m:r>
                        <m:r>
                          <a:rPr lang="ru-RU"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𝑜𝑓</m:t>
                        </m:r>
                        <m:r>
                          <a:rPr lang="en-US"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𝑠𝑜𝑙𝑢𝑡𝑖𝑜𝑛</m:t>
                        </m:r>
                      </m:den>
                    </m:f>
                  </m:oMath>
                </a14:m>
                <a:r>
                  <a:rPr lang="en-US" dirty="0">
                    <a:solidFill>
                      <a:srgbClr val="C00000"/>
                    </a:solidFill>
                    <a:latin typeface="Arial" panose="020B0604020202020204" pitchFamily="34" charset="0"/>
                    <a:cs typeface="Arial" panose="020B0604020202020204" pitchFamily="34" charset="0"/>
                  </a:rPr>
                  <a:t>×</a:t>
                </a:r>
                <a:r>
                  <a:rPr lang="en-US" dirty="0">
                    <a:solidFill>
                      <a:srgbClr val="C00000"/>
                    </a:solidFill>
                    <a:latin typeface="Arial" panose="020B0604020202020204" pitchFamily="34" charset="0"/>
                    <a:cs typeface="Arial" panose="020B0604020202020204" pitchFamily="34" charset="0"/>
                  </a:rPr>
                  <a:t>10</a:t>
                </a:r>
                <a:r>
                  <a:rPr lang="en-US" baseline="30000" dirty="0">
                    <a:solidFill>
                      <a:srgbClr val="C00000"/>
                    </a:solidFill>
                    <a:latin typeface="Arial" panose="020B0604020202020204" pitchFamily="34" charset="0"/>
                    <a:cs typeface="Arial" panose="020B0604020202020204" pitchFamily="34" charset="0"/>
                  </a:rPr>
                  <a:t>9</a:t>
                </a:r>
                <a:endParaRPr lang="en-US" i="1" baseline="30000" dirty="0">
                  <a:solidFill>
                    <a:srgbClr val="C00000"/>
                  </a:solidFill>
                  <a:latin typeface="Arial" panose="020B0604020202020204" pitchFamily="34" charset="0"/>
                  <a:cs typeface="Arial" panose="020B0604020202020204" pitchFamily="34" charset="0"/>
                </a:endParaRPr>
              </a:p>
              <a:p>
                <a:pPr algn="just"/>
                <a:endParaRPr lang="en-US" i="1" baseline="30000" dirty="0">
                  <a:solidFill>
                    <a:srgbClr val="C00000"/>
                  </a:solidFill>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ru-RU" dirty="0">
                  <a:latin typeface="Arial" panose="020B0604020202020204" pitchFamily="34" charset="0"/>
                  <a:cs typeface="Arial" panose="020B0604020202020204" pitchFamily="34" charset="0"/>
                </a:endParaRPr>
              </a:p>
            </p:txBody>
          </p:sp>
        </mc:Choice>
        <mc:Fallback>
          <p:sp>
            <p:nvSpPr>
              <p:cNvPr id="4" name="Прямоугольник 3"/>
              <p:cNvSpPr>
                <a:spLocks noRot="1" noChangeAspect="1" noMove="1" noResize="1" noEditPoints="1" noAdjustHandles="1" noChangeArrowheads="1" noChangeShapeType="1" noTextEdit="1"/>
              </p:cNvSpPr>
              <p:nvPr/>
            </p:nvSpPr>
            <p:spPr>
              <a:xfrm>
                <a:off x="6491417" y="257109"/>
                <a:ext cx="5436972" cy="5680914"/>
              </a:xfrm>
              <a:prstGeom prst="rect">
                <a:avLst/>
              </a:prstGeom>
              <a:blipFill rotWithShape="0">
                <a:blip r:embed="rId3"/>
                <a:stretch>
                  <a:fillRect l="-895" t="-428" r="-783"/>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7" name="Прямоугольник 6"/>
              <p:cNvSpPr/>
              <p:nvPr/>
            </p:nvSpPr>
            <p:spPr>
              <a:xfrm>
                <a:off x="635862" y="2227553"/>
                <a:ext cx="4865434" cy="578300"/>
              </a:xfrm>
              <a:prstGeom prst="rect">
                <a:avLst/>
              </a:prstGeom>
            </p:spPr>
            <p:txBody>
              <a:bodyPr wrap="none">
                <a:spAutoFit/>
              </a:bodyPr>
              <a:lstStyle/>
              <a:p>
                <a14:m>
                  <m:oMath xmlns:m="http://schemas.openxmlformats.org/officeDocument/2006/math">
                    <m:r>
                      <m:rPr>
                        <m:nor/>
                      </m:rPr>
                      <a:rPr lang="en-US" dirty="0" smtClean="0">
                        <a:solidFill>
                          <a:srgbClr val="C00000"/>
                        </a:solidFill>
                        <a:latin typeface="Arial" panose="020B0604020202020204" pitchFamily="34" charset="0"/>
                        <a:cs typeface="Arial" panose="020B0604020202020204" pitchFamily="34" charset="0"/>
                      </a:rPr>
                      <m:t>mass</m:t>
                    </m:r>
                    <m:r>
                      <m:rPr>
                        <m:nor/>
                      </m:rPr>
                      <a:rPr lang="en-US" dirty="0" smtClean="0">
                        <a:solidFill>
                          <a:srgbClr val="C00000"/>
                        </a:solidFill>
                        <a:latin typeface="Arial" panose="020B0604020202020204" pitchFamily="34" charset="0"/>
                        <a:cs typeface="Arial" panose="020B0604020202020204" pitchFamily="34" charset="0"/>
                      </a:rPr>
                      <m:t> </m:t>
                    </m:r>
                    <m:r>
                      <m:rPr>
                        <m:nor/>
                      </m:rPr>
                      <a:rPr lang="en-US" dirty="0" smtClean="0">
                        <a:solidFill>
                          <a:srgbClr val="C00000"/>
                        </a:solidFill>
                        <a:latin typeface="Arial" panose="020B0604020202020204" pitchFamily="34" charset="0"/>
                        <a:cs typeface="Arial" panose="020B0604020202020204" pitchFamily="34" charset="0"/>
                      </a:rPr>
                      <m:t>percentage</m:t>
                    </m:r>
                    <m:r>
                      <m:rPr>
                        <m:nor/>
                      </m:rPr>
                      <a:rPr lang="ru-RU" dirty="0">
                        <a:solidFill>
                          <a:srgbClr val="C00000"/>
                        </a:solidFill>
                        <a:latin typeface="Arial" panose="020B0604020202020204" pitchFamily="34" charset="0"/>
                        <a:cs typeface="Arial" panose="020B0604020202020204" pitchFamily="34" charset="0"/>
                      </a:rPr>
                      <m:t>=</m:t>
                    </m:r>
                    <m:f>
                      <m:fPr>
                        <m:ctrlPr>
                          <a:rPr lang="en-US" i="1">
                            <a:solidFill>
                              <a:srgbClr val="C00000"/>
                            </a:solidFill>
                            <a:latin typeface="Cambria Math" panose="02040503050406030204" pitchFamily="18" charset="0"/>
                          </a:rPr>
                        </m:ctrlPr>
                      </m:fPr>
                      <m:num>
                        <m:r>
                          <m:rPr>
                            <m:nor/>
                          </m:rPr>
                          <a:rPr lang="en-US" i="1" dirty="0">
                            <a:solidFill>
                              <a:srgbClr val="C00000"/>
                            </a:solidFill>
                            <a:latin typeface="Arial" panose="020B0604020202020204" pitchFamily="34" charset="0"/>
                            <a:cs typeface="Arial" panose="020B0604020202020204" pitchFamily="34" charset="0"/>
                          </a:rPr>
                          <m:t>mass</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of</m:t>
                        </m:r>
                        <m:r>
                          <m:rPr>
                            <m:nor/>
                          </m:rPr>
                          <a:rPr lang="en-US" i="1" dirty="0">
                            <a:solidFill>
                              <a:srgbClr val="C00000"/>
                            </a:solidFill>
                            <a:latin typeface="Arial" panose="020B0604020202020204" pitchFamily="34" charset="0"/>
                            <a:cs typeface="Arial" panose="020B0604020202020204" pitchFamily="34" charset="0"/>
                          </a:rPr>
                          <m:t> </m:t>
                        </m:r>
                        <m:r>
                          <m:rPr>
                            <m:nor/>
                          </m:rPr>
                          <a:rPr lang="en-US" i="1" dirty="0">
                            <a:solidFill>
                              <a:srgbClr val="C00000"/>
                            </a:solidFill>
                            <a:latin typeface="Arial" panose="020B0604020202020204" pitchFamily="34" charset="0"/>
                            <a:cs typeface="Arial" panose="020B0604020202020204" pitchFamily="34" charset="0"/>
                          </a:rPr>
                          <m:t>component</m:t>
                        </m:r>
                      </m:num>
                      <m:den>
                        <m:r>
                          <m:rPr>
                            <m:nor/>
                          </m:rPr>
                          <a:rPr lang="en-US" i="1" dirty="0">
                            <a:solidFill>
                              <a:srgbClr val="C00000"/>
                            </a:solidFill>
                            <a:latin typeface="Arial" panose="020B0604020202020204" pitchFamily="34" charset="0"/>
                            <a:cs typeface="Arial" panose="020B0604020202020204" pitchFamily="34" charset="0"/>
                          </a:rPr>
                          <m:t>mass</m:t>
                        </m:r>
                        <m:r>
                          <a:rPr lang="ru-RU"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𝑜𝑓</m:t>
                        </m:r>
                        <m:r>
                          <a:rPr lang="en-US" i="1" dirty="0">
                            <a:solidFill>
                              <a:srgbClr val="C00000"/>
                            </a:solidFill>
                            <a:latin typeface="Cambria Math" panose="02040503050406030204" pitchFamily="18" charset="0"/>
                          </a:rPr>
                          <m:t> </m:t>
                        </m:r>
                        <m:r>
                          <a:rPr lang="en-US" i="1" dirty="0">
                            <a:solidFill>
                              <a:srgbClr val="C00000"/>
                            </a:solidFill>
                            <a:latin typeface="Cambria Math" panose="02040503050406030204" pitchFamily="18" charset="0"/>
                          </a:rPr>
                          <m:t>𝑠𝑜𝑙𝑢𝑡𝑖𝑜𝑛</m:t>
                        </m:r>
                      </m:den>
                    </m:f>
                  </m:oMath>
                </a14:m>
                <a:r>
                  <a:rPr lang="en-US" dirty="0">
                    <a:solidFill>
                      <a:srgbClr val="C00000"/>
                    </a:solidFill>
                    <a:latin typeface="Arial" panose="020B0604020202020204" pitchFamily="34" charset="0"/>
                    <a:cs typeface="Arial" panose="020B0604020202020204" pitchFamily="34" charset="0"/>
                  </a:rPr>
                  <a:t>×</a:t>
                </a:r>
                <a:r>
                  <a:rPr lang="en-US" dirty="0">
                    <a:solidFill>
                      <a:srgbClr val="C00000"/>
                    </a:solidFill>
                    <a:latin typeface="Arial" panose="020B0604020202020204" pitchFamily="34" charset="0"/>
                    <a:cs typeface="Arial" panose="020B0604020202020204" pitchFamily="34" charset="0"/>
                  </a:rPr>
                  <a:t>100%</a:t>
                </a:r>
                <a:endParaRPr lang="en-US" i="1" dirty="0">
                  <a:solidFill>
                    <a:srgbClr val="C00000"/>
                  </a:solidFill>
                  <a:latin typeface="Arial" panose="020B0604020202020204" pitchFamily="34" charset="0"/>
                  <a:cs typeface="Arial" panose="020B0604020202020204" pitchFamily="34" charset="0"/>
                </a:endParaRPr>
              </a:p>
            </p:txBody>
          </p:sp>
        </mc:Choice>
        <mc:Fallback>
          <p:sp>
            <p:nvSpPr>
              <p:cNvPr id="7" name="Прямоугольник 6"/>
              <p:cNvSpPr>
                <a:spLocks noRot="1" noChangeAspect="1" noMove="1" noResize="1" noEditPoints="1" noAdjustHandles="1" noChangeArrowheads="1" noChangeShapeType="1" noTextEdit="1"/>
              </p:cNvSpPr>
              <p:nvPr/>
            </p:nvSpPr>
            <p:spPr>
              <a:xfrm>
                <a:off x="635862" y="2227553"/>
                <a:ext cx="4865434" cy="578300"/>
              </a:xfrm>
              <a:prstGeom prst="rect">
                <a:avLst/>
              </a:prstGeom>
              <a:blipFill rotWithShape="0">
                <a:blip r:embed="rId4"/>
                <a:stretch>
                  <a:fillRect r="-376"/>
                </a:stretch>
              </a:blipFill>
            </p:spPr>
            <p:txBody>
              <a:bodyPr/>
              <a:lstStyle/>
              <a:p>
                <a:r>
                  <a:rPr lang="ru-RU">
                    <a:noFill/>
                  </a:rPr>
                  <a:t> </a:t>
                </a:r>
              </a:p>
            </p:txBody>
          </p:sp>
        </mc:Fallback>
      </mc:AlternateContent>
    </p:spTree>
    <p:extLst>
      <p:ext uri="{BB962C8B-B14F-4D97-AF65-F5344CB8AC3E}">
        <p14:creationId xmlns:p14="http://schemas.microsoft.com/office/powerpoint/2010/main" val="3428270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Прямоугольник 1"/>
              <p:cNvSpPr/>
              <p:nvPr/>
            </p:nvSpPr>
            <p:spPr>
              <a:xfrm>
                <a:off x="155762" y="0"/>
                <a:ext cx="12036238" cy="700069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1400" u="sng" dirty="0" smtClean="0">
                    <a:solidFill>
                      <a:srgbClr val="C00000"/>
                    </a:solidFill>
                    <a:latin typeface="Arial" panose="020B0604020202020204" pitchFamily="34" charset="0"/>
                    <a:cs typeface="Arial" panose="020B0604020202020204" pitchFamily="34" charset="0"/>
                  </a:rPr>
                  <a:t>Mole Fraction and Molality</a:t>
                </a:r>
              </a:p>
              <a:p>
                <a:pPr algn="just"/>
                <a:endParaRPr lang="en-US" sz="1400" dirty="0" smtClean="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Several </a:t>
                </a:r>
                <a:r>
                  <a:rPr lang="en-US" sz="1400" dirty="0">
                    <a:latin typeface="Arial" panose="020B0604020202020204" pitchFamily="34" charset="0"/>
                    <a:cs typeface="Arial" panose="020B0604020202020204" pitchFamily="34" charset="0"/>
                  </a:rPr>
                  <a:t>units commonly used to express the concentrations of solution components were introduced in an earlier chapter of this text, each providing certain benefits for use in different applications. For example, molarity (M) is a convenient unit for use in stoichiometric calculations, since it is defined in terms of the molar amounts of solute species:</a:t>
                </a:r>
              </a:p>
              <a:p>
                <a:pPr algn="just"/>
                <a:endParaRPr lang="en-US" sz="1400" dirty="0">
                  <a:latin typeface="Arial" panose="020B0604020202020204" pitchFamily="34" charset="0"/>
                  <a:cs typeface="Arial" panose="020B0604020202020204" pitchFamily="34" charset="0"/>
                </a:endParaRPr>
              </a:p>
              <a:p>
                <a:pPr algn="ctr"/>
                <a14:m>
                  <m:oMath xmlns:m="http://schemas.openxmlformats.org/officeDocument/2006/math">
                    <m:r>
                      <m:rPr>
                        <m:nor/>
                      </m:rPr>
                      <a:rPr lang="en-US" sz="1400" i="1" dirty="0" smtClean="0">
                        <a:solidFill>
                          <a:srgbClr val="C00000"/>
                        </a:solidFill>
                        <a:latin typeface="Arial" panose="020B0604020202020204" pitchFamily="34" charset="0"/>
                        <a:cs typeface="Arial" panose="020B0604020202020204" pitchFamily="34" charset="0"/>
                      </a:rPr>
                      <m:t>M</m:t>
                    </m:r>
                    <m:r>
                      <m:rPr>
                        <m:nor/>
                      </m:rPr>
                      <a:rPr lang="en-US" sz="1400" b="0" i="1" dirty="0" smtClean="0">
                        <a:solidFill>
                          <a:srgbClr val="C00000"/>
                        </a:solidFill>
                        <a:latin typeface="Arial" panose="020B0604020202020204" pitchFamily="34" charset="0"/>
                        <a:cs typeface="Arial" panose="020B0604020202020204" pitchFamily="34" charset="0"/>
                      </a:rPr>
                      <m:t>=</m:t>
                    </m:r>
                    <m:f>
                      <m:fPr>
                        <m:ctrlPr>
                          <a:rPr lang="en-US" sz="1400" i="1">
                            <a:solidFill>
                              <a:srgbClr val="C00000"/>
                            </a:solidFill>
                            <a:latin typeface="Cambria Math" panose="02040503050406030204" pitchFamily="18" charset="0"/>
                          </a:rPr>
                        </m:ctrlPr>
                      </m:fPr>
                      <m:num>
                        <m:r>
                          <m:rPr>
                            <m:nor/>
                          </m:rPr>
                          <a:rPr lang="en-US" sz="1400" i="1" dirty="0">
                            <a:solidFill>
                              <a:srgbClr val="C00000"/>
                            </a:solidFill>
                            <a:latin typeface="Arial" panose="020B0604020202020204" pitchFamily="34" charset="0"/>
                            <a:cs typeface="Arial" panose="020B0604020202020204" pitchFamily="34" charset="0"/>
                          </a:rPr>
                          <m:t>mol</m:t>
                        </m:r>
                        <m:r>
                          <m:rPr>
                            <m:nor/>
                          </m:rPr>
                          <a:rPr lang="en-US" sz="1400" i="1" dirty="0">
                            <a:solidFill>
                              <a:srgbClr val="C00000"/>
                            </a:solidFill>
                            <a:latin typeface="Arial" panose="020B0604020202020204" pitchFamily="34" charset="0"/>
                            <a:cs typeface="Arial" panose="020B0604020202020204" pitchFamily="34" charset="0"/>
                          </a:rPr>
                          <m:t> </m:t>
                        </m:r>
                        <m:r>
                          <m:rPr>
                            <m:nor/>
                          </m:rPr>
                          <a:rPr lang="en-US" sz="1400" b="0" i="1" dirty="0" smtClean="0">
                            <a:solidFill>
                              <a:srgbClr val="C00000"/>
                            </a:solidFill>
                            <a:latin typeface="Arial" panose="020B0604020202020204" pitchFamily="34" charset="0"/>
                            <a:cs typeface="Arial" panose="020B0604020202020204" pitchFamily="34" charset="0"/>
                          </a:rPr>
                          <m:t>of</m:t>
                        </m:r>
                        <m:r>
                          <m:rPr>
                            <m:nor/>
                          </m:rPr>
                          <a:rPr lang="en-US" sz="1400" b="0" i="1" dirty="0" smtClean="0">
                            <a:solidFill>
                              <a:srgbClr val="C00000"/>
                            </a:solidFill>
                            <a:latin typeface="Arial" panose="020B0604020202020204" pitchFamily="34" charset="0"/>
                            <a:cs typeface="Arial" panose="020B0604020202020204" pitchFamily="34" charset="0"/>
                          </a:rPr>
                          <m:t> </m:t>
                        </m:r>
                        <m:r>
                          <m:rPr>
                            <m:nor/>
                          </m:rPr>
                          <a:rPr lang="en-US" sz="1400" i="1" dirty="0" smtClean="0">
                            <a:solidFill>
                              <a:srgbClr val="C00000"/>
                            </a:solidFill>
                            <a:latin typeface="Arial" panose="020B0604020202020204" pitchFamily="34" charset="0"/>
                            <a:cs typeface="Arial" panose="020B0604020202020204" pitchFamily="34" charset="0"/>
                          </a:rPr>
                          <m:t>solute</m:t>
                        </m:r>
                      </m:num>
                      <m:den>
                        <m:r>
                          <m:rPr>
                            <m:nor/>
                          </m:rPr>
                          <a:rPr lang="en-US" sz="1400" b="0" i="1" dirty="0" smtClean="0">
                            <a:solidFill>
                              <a:srgbClr val="C00000"/>
                            </a:solidFill>
                            <a:latin typeface="Arial" panose="020B0604020202020204" pitchFamily="34" charset="0"/>
                            <a:cs typeface="Arial" panose="020B0604020202020204" pitchFamily="34" charset="0"/>
                          </a:rPr>
                          <m:t>L</m:t>
                        </m:r>
                        <m:r>
                          <a:rPr lang="ru-RU" sz="1400" i="1" dirty="0">
                            <a:solidFill>
                              <a:srgbClr val="C00000"/>
                            </a:solidFill>
                            <a:latin typeface="Cambria Math" panose="02040503050406030204" pitchFamily="18" charset="0"/>
                          </a:rPr>
                          <m:t> </m:t>
                        </m:r>
                        <m:r>
                          <a:rPr lang="en-US" sz="1400" i="1" dirty="0">
                            <a:solidFill>
                              <a:srgbClr val="C00000"/>
                            </a:solidFill>
                            <a:latin typeface="Cambria Math" panose="02040503050406030204" pitchFamily="18" charset="0"/>
                          </a:rPr>
                          <m:t>𝑜𝑓</m:t>
                        </m:r>
                        <m:r>
                          <a:rPr lang="en-US" sz="1400" i="1" dirty="0">
                            <a:solidFill>
                              <a:srgbClr val="C00000"/>
                            </a:solidFill>
                            <a:latin typeface="Cambria Math" panose="02040503050406030204" pitchFamily="18" charset="0"/>
                          </a:rPr>
                          <m:t> </m:t>
                        </m:r>
                        <m:r>
                          <a:rPr lang="en-US" sz="1400" i="1" dirty="0">
                            <a:solidFill>
                              <a:srgbClr val="C00000"/>
                            </a:solidFill>
                            <a:latin typeface="Cambria Math" panose="02040503050406030204" pitchFamily="18" charset="0"/>
                          </a:rPr>
                          <m:t>𝑠𝑜𝑙𝑢𝑡𝑖𝑜𝑛</m:t>
                        </m:r>
                      </m:den>
                    </m:f>
                  </m:oMath>
                </a14:m>
                <a:r>
                  <a:rPr lang="en-US" sz="1400" i="1" dirty="0" smtClean="0">
                    <a:solidFill>
                      <a:srgbClr val="C00000"/>
                    </a:solidFill>
                    <a:latin typeface="Arial" panose="020B0604020202020204" pitchFamily="34" charset="0"/>
                    <a:cs typeface="Arial" panose="020B0604020202020204" pitchFamily="34" charset="0"/>
                  </a:rPr>
                  <a:t>=</a:t>
                </a:r>
                <a14:m>
                  <m:oMath xmlns:m="http://schemas.openxmlformats.org/officeDocument/2006/math">
                    <m:f>
                      <m:fPr>
                        <m:ctrlPr>
                          <a:rPr lang="en-US" sz="1400" i="1">
                            <a:solidFill>
                              <a:srgbClr val="C00000"/>
                            </a:solidFill>
                            <a:latin typeface="Cambria Math" panose="02040503050406030204" pitchFamily="18" charset="0"/>
                          </a:rPr>
                        </m:ctrlPr>
                      </m:fPr>
                      <m:num>
                        <m:r>
                          <m:rPr>
                            <m:nor/>
                          </m:rPr>
                          <a:rPr lang="en-US" sz="1400" dirty="0">
                            <a:solidFill>
                              <a:srgbClr val="C00000"/>
                            </a:solidFill>
                            <a:latin typeface="Arial" panose="020B0604020202020204" pitchFamily="34" charset="0"/>
                            <a:cs typeface="Arial" panose="020B0604020202020204" pitchFamily="34" charset="0"/>
                          </a:rPr>
                          <m:t>n</m:t>
                        </m:r>
                        <m:r>
                          <m:rPr>
                            <m:nor/>
                          </m:rPr>
                          <a:rPr lang="en-US" sz="1400" b="0" i="1" dirty="0" smtClean="0">
                            <a:solidFill>
                              <a:srgbClr val="C00000"/>
                            </a:solidFill>
                            <a:latin typeface="Arial" panose="020B0604020202020204" pitchFamily="34" charset="0"/>
                            <a:cs typeface="Arial" panose="020B0604020202020204" pitchFamily="34" charset="0"/>
                          </a:rPr>
                          <m:t> </m:t>
                        </m:r>
                      </m:num>
                      <m:den>
                        <m:r>
                          <m:rPr>
                            <m:nor/>
                          </m:rPr>
                          <a:rPr lang="en-US" sz="1400" dirty="0">
                            <a:solidFill>
                              <a:srgbClr val="C00000"/>
                            </a:solidFill>
                            <a:latin typeface="Arial" panose="020B0604020202020204" pitchFamily="34" charset="0"/>
                            <a:cs typeface="Arial" panose="020B0604020202020204" pitchFamily="34" charset="0"/>
                          </a:rPr>
                          <m:t>V</m:t>
                        </m:r>
                        <m:r>
                          <a:rPr lang="en-US" sz="1400" b="0" i="1" dirty="0" smtClean="0">
                            <a:solidFill>
                              <a:srgbClr val="C00000"/>
                            </a:solidFill>
                            <a:latin typeface="Cambria Math" panose="02040503050406030204" pitchFamily="18" charset="0"/>
                          </a:rPr>
                          <m:t> </m:t>
                        </m:r>
                      </m:den>
                    </m:f>
                  </m:oMath>
                </a14:m>
                <a:r>
                  <a:rPr lang="en-US" sz="1400" dirty="0">
                    <a:solidFill>
                      <a:srgbClr val="373D3F"/>
                    </a:solidFill>
                    <a:latin typeface="Arial" panose="020B0604020202020204" pitchFamily="34" charset="0"/>
                    <a:cs typeface="Arial" panose="020B0604020202020204" pitchFamily="34" charset="0"/>
                  </a:rPr>
                  <a:t> </a:t>
                </a:r>
                <a:r>
                  <a:rPr lang="en-US" sz="1400" dirty="0" smtClean="0">
                    <a:solidFill>
                      <a:srgbClr val="373D3F"/>
                    </a:solidFill>
                    <a:latin typeface="Arial" panose="020B0604020202020204" pitchFamily="34" charset="0"/>
                    <a:cs typeface="Arial" panose="020B0604020202020204" pitchFamily="34" charset="0"/>
                  </a:rPr>
                  <a:t> </a:t>
                </a:r>
                <a:endParaRPr lang="en-US" sz="1400" i="1" dirty="0">
                  <a:latin typeface="Arial" panose="020B0604020202020204" pitchFamily="34" charset="0"/>
                  <a:cs typeface="Arial" panose="020B0604020202020204" pitchFamily="34" charset="0"/>
                </a:endParaRPr>
              </a:p>
              <a:p>
                <a:pPr algn="just"/>
                <a:endParaRPr lang="en-US" sz="1400" dirty="0" smtClean="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Because </a:t>
                </a:r>
                <a:r>
                  <a:rPr lang="en-US" sz="1400" dirty="0">
                    <a:latin typeface="Arial" panose="020B0604020202020204" pitchFamily="34" charset="0"/>
                    <a:cs typeface="Arial" panose="020B0604020202020204" pitchFamily="34" charset="0"/>
                  </a:rPr>
                  <a:t>solution volumes vary with temperature, molar concentrations will likewise vary. When expressed as molarity, the concentration of a solution with identical numbers of solute and solvent species will be different at different temperatures, due to the contraction/expansion of the solution. More appropriate for calculations involving many colligative properties are mole-based concentration units whose values are not dependent on temperature. Two such units are </a:t>
                </a:r>
                <a:r>
                  <a:rPr lang="en-US" sz="1400" dirty="0">
                    <a:solidFill>
                      <a:srgbClr val="C00000"/>
                    </a:solidFill>
                    <a:latin typeface="Arial" panose="020B0604020202020204" pitchFamily="34" charset="0"/>
                    <a:cs typeface="Arial" panose="020B0604020202020204" pitchFamily="34" charset="0"/>
                  </a:rPr>
                  <a:t>mole fraction </a:t>
                </a:r>
                <a:r>
                  <a:rPr lang="en-US" sz="1400" dirty="0" smtClean="0">
                    <a:solidFill>
                      <a:srgbClr val="C00000"/>
                    </a:solidFill>
                    <a:latin typeface="Arial" panose="020B0604020202020204" pitchFamily="34" charset="0"/>
                    <a:cs typeface="Arial" panose="020B0604020202020204" pitchFamily="34" charset="0"/>
                  </a:rPr>
                  <a:t> and </a:t>
                </a:r>
                <a:r>
                  <a:rPr lang="en-US" sz="1400" dirty="0">
                    <a:solidFill>
                      <a:srgbClr val="C00000"/>
                    </a:solidFill>
                    <a:latin typeface="Arial" panose="020B0604020202020204" pitchFamily="34" charset="0"/>
                    <a:cs typeface="Arial" panose="020B0604020202020204" pitchFamily="34" charset="0"/>
                  </a:rPr>
                  <a:t>molality</a:t>
                </a:r>
                <a:r>
                  <a:rPr lang="en-US" sz="1400" dirty="0">
                    <a:latin typeface="Arial" panose="020B0604020202020204" pitchFamily="34" charset="0"/>
                    <a:cs typeface="Arial" panose="020B0604020202020204" pitchFamily="34" charset="0"/>
                  </a:rPr>
                  <a:t>.</a:t>
                </a:r>
              </a:p>
              <a:p>
                <a:pPr algn="ctr"/>
                <a:endParaRPr lang="en-US" sz="1400" dirty="0" smtClean="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The </a:t>
                </a:r>
                <a:r>
                  <a:rPr lang="en-US" sz="1400" dirty="0">
                    <a:solidFill>
                      <a:srgbClr val="C00000"/>
                    </a:solidFill>
                    <a:latin typeface="Arial" panose="020B0604020202020204" pitchFamily="34" charset="0"/>
                    <a:cs typeface="Arial" panose="020B0604020202020204" pitchFamily="34" charset="0"/>
                  </a:rPr>
                  <a:t>mole fraction,  X , of </a:t>
                </a:r>
                <a:r>
                  <a:rPr lang="en-US" sz="1400" dirty="0" smtClean="0">
                    <a:solidFill>
                      <a:srgbClr val="C00000"/>
                    </a:solidFill>
                    <a:latin typeface="Arial" panose="020B0604020202020204" pitchFamily="34" charset="0"/>
                    <a:cs typeface="Arial" panose="020B0604020202020204" pitchFamily="34" charset="0"/>
                  </a:rPr>
                  <a:t>A </a:t>
                </a:r>
                <a:r>
                  <a:rPr lang="en-US" sz="1400" dirty="0">
                    <a:solidFill>
                      <a:srgbClr val="C00000"/>
                    </a:solidFill>
                    <a:latin typeface="Arial" panose="020B0604020202020204" pitchFamily="34" charset="0"/>
                    <a:cs typeface="Arial" panose="020B0604020202020204" pitchFamily="34" charset="0"/>
                  </a:rPr>
                  <a:t>component </a:t>
                </a:r>
                <a:r>
                  <a:rPr lang="en-US" sz="1400" dirty="0">
                    <a:latin typeface="Arial" panose="020B0604020202020204" pitchFamily="34" charset="0"/>
                    <a:cs typeface="Arial" panose="020B0604020202020204" pitchFamily="34" charset="0"/>
                  </a:rPr>
                  <a:t>is the ratio of its molar amount to the total number of moles of all solution components:</a:t>
                </a:r>
              </a:p>
              <a:p>
                <a:pPr algn="ctr"/>
                <a14:m>
                  <m:oMath xmlns:m="http://schemas.openxmlformats.org/officeDocument/2006/math">
                    <m:r>
                      <m:rPr>
                        <m:nor/>
                      </m:rPr>
                      <a:rPr lang="en-US" sz="1400" i="1" dirty="0">
                        <a:solidFill>
                          <a:srgbClr val="C00000"/>
                        </a:solidFill>
                        <a:latin typeface="Arial" panose="020B0604020202020204" pitchFamily="34" charset="0"/>
                        <a:cs typeface="Arial" panose="020B0604020202020204" pitchFamily="34" charset="0"/>
                      </a:rPr>
                      <m:t>X</m:t>
                    </m:r>
                    <m:r>
                      <m:rPr>
                        <m:nor/>
                      </m:rPr>
                      <a:rPr lang="en-US" sz="1400" i="1" baseline="-25000" dirty="0">
                        <a:solidFill>
                          <a:srgbClr val="C00000"/>
                        </a:solidFill>
                        <a:latin typeface="Arial" panose="020B0604020202020204" pitchFamily="34" charset="0"/>
                        <a:cs typeface="Arial" panose="020B0604020202020204" pitchFamily="34" charset="0"/>
                      </a:rPr>
                      <m:t>A</m:t>
                    </m:r>
                    <m:r>
                      <m:rPr>
                        <m:nor/>
                      </m:rPr>
                      <a:rPr lang="en-US" sz="1400" i="1" dirty="0">
                        <a:solidFill>
                          <a:srgbClr val="C00000"/>
                        </a:solidFill>
                        <a:latin typeface="Arial" panose="020B0604020202020204" pitchFamily="34" charset="0"/>
                        <a:cs typeface="Arial" panose="020B0604020202020204" pitchFamily="34" charset="0"/>
                      </a:rPr>
                      <m:t>=</m:t>
                    </m:r>
                    <m:f>
                      <m:fPr>
                        <m:ctrlPr>
                          <a:rPr lang="en-US" sz="1400" i="1">
                            <a:solidFill>
                              <a:srgbClr val="C00000"/>
                            </a:solidFill>
                            <a:latin typeface="Cambria Math" panose="02040503050406030204" pitchFamily="18" charset="0"/>
                          </a:rPr>
                        </m:ctrlPr>
                      </m:fPr>
                      <m:num>
                        <m:r>
                          <m:rPr>
                            <m:nor/>
                          </m:rPr>
                          <a:rPr lang="en-US" sz="1400" i="1" dirty="0">
                            <a:solidFill>
                              <a:srgbClr val="C00000"/>
                            </a:solidFill>
                            <a:latin typeface="Arial" panose="020B0604020202020204" pitchFamily="34" charset="0"/>
                            <a:cs typeface="Arial" panose="020B0604020202020204" pitchFamily="34" charset="0"/>
                          </a:rPr>
                          <m:t>mol</m:t>
                        </m:r>
                        <m:r>
                          <m:rPr>
                            <m:nor/>
                          </m:rPr>
                          <a:rPr lang="en-US" sz="1400" i="1" dirty="0">
                            <a:solidFill>
                              <a:srgbClr val="C00000"/>
                            </a:solidFill>
                            <a:latin typeface="Arial" panose="020B0604020202020204" pitchFamily="34" charset="0"/>
                            <a:cs typeface="Arial" panose="020B0604020202020204" pitchFamily="34" charset="0"/>
                          </a:rPr>
                          <m:t> </m:t>
                        </m:r>
                        <m:r>
                          <m:rPr>
                            <m:nor/>
                          </m:rPr>
                          <a:rPr lang="en-US" sz="1400" i="1" dirty="0">
                            <a:solidFill>
                              <a:srgbClr val="C00000"/>
                            </a:solidFill>
                            <a:latin typeface="Arial" panose="020B0604020202020204" pitchFamily="34" charset="0"/>
                            <a:cs typeface="Arial" panose="020B0604020202020204" pitchFamily="34" charset="0"/>
                          </a:rPr>
                          <m:t>A</m:t>
                        </m:r>
                      </m:num>
                      <m:den>
                        <m:r>
                          <m:rPr>
                            <m:nor/>
                          </m:rPr>
                          <a:rPr lang="en-US" sz="1400" i="1" dirty="0">
                            <a:solidFill>
                              <a:srgbClr val="C00000"/>
                            </a:solidFill>
                            <a:latin typeface="Arial" panose="020B0604020202020204" pitchFamily="34" charset="0"/>
                            <a:cs typeface="Arial" panose="020B0604020202020204" pitchFamily="34" charset="0"/>
                          </a:rPr>
                          <m:t>mol</m:t>
                        </m:r>
                        <m:r>
                          <m:rPr>
                            <m:nor/>
                          </m:rPr>
                          <a:rPr lang="en-US" sz="1400" i="1" dirty="0">
                            <a:solidFill>
                              <a:srgbClr val="C00000"/>
                            </a:solidFill>
                            <a:latin typeface="Arial" panose="020B0604020202020204" pitchFamily="34" charset="0"/>
                            <a:cs typeface="Arial" panose="020B0604020202020204" pitchFamily="34" charset="0"/>
                          </a:rPr>
                          <m:t> </m:t>
                        </m:r>
                        <m:r>
                          <m:rPr>
                            <m:nor/>
                          </m:rPr>
                          <a:rPr lang="en-US" sz="1400" i="1" dirty="0">
                            <a:solidFill>
                              <a:srgbClr val="C00000"/>
                            </a:solidFill>
                            <a:latin typeface="Arial" panose="020B0604020202020204" pitchFamily="34" charset="0"/>
                            <a:cs typeface="Arial" panose="020B0604020202020204" pitchFamily="34" charset="0"/>
                          </a:rPr>
                          <m:t>of</m:t>
                        </m:r>
                        <m:r>
                          <m:rPr>
                            <m:nor/>
                          </m:rPr>
                          <a:rPr lang="en-US" sz="1400" i="1" dirty="0">
                            <a:solidFill>
                              <a:srgbClr val="C00000"/>
                            </a:solidFill>
                            <a:latin typeface="Arial" panose="020B0604020202020204" pitchFamily="34" charset="0"/>
                            <a:cs typeface="Arial" panose="020B0604020202020204" pitchFamily="34" charset="0"/>
                          </a:rPr>
                          <m:t> </m:t>
                        </m:r>
                        <m:r>
                          <m:rPr>
                            <m:nor/>
                          </m:rPr>
                          <a:rPr lang="en-US" sz="1400" i="1" dirty="0">
                            <a:solidFill>
                              <a:srgbClr val="C00000"/>
                            </a:solidFill>
                            <a:latin typeface="Arial" panose="020B0604020202020204" pitchFamily="34" charset="0"/>
                            <a:cs typeface="Arial" panose="020B0604020202020204" pitchFamily="34" charset="0"/>
                          </a:rPr>
                          <m:t>all</m:t>
                        </m:r>
                        <m:r>
                          <m:rPr>
                            <m:nor/>
                          </m:rPr>
                          <a:rPr lang="en-US" sz="1400" i="1" dirty="0">
                            <a:solidFill>
                              <a:srgbClr val="C00000"/>
                            </a:solidFill>
                            <a:latin typeface="Arial" panose="020B0604020202020204" pitchFamily="34" charset="0"/>
                            <a:cs typeface="Arial" panose="020B0604020202020204" pitchFamily="34" charset="0"/>
                          </a:rPr>
                          <m:t> </m:t>
                        </m:r>
                        <m:r>
                          <m:rPr>
                            <m:nor/>
                          </m:rPr>
                          <a:rPr lang="en-US" sz="1400" i="1" dirty="0">
                            <a:solidFill>
                              <a:srgbClr val="C00000"/>
                            </a:solidFill>
                            <a:latin typeface="Arial" panose="020B0604020202020204" pitchFamily="34" charset="0"/>
                            <a:cs typeface="Arial" panose="020B0604020202020204" pitchFamily="34" charset="0"/>
                          </a:rPr>
                          <m:t>components</m:t>
                        </m:r>
                      </m:den>
                    </m:f>
                  </m:oMath>
                </a14:m>
                <a:r>
                  <a:rPr lang="en-US" sz="1400" dirty="0" smtClean="0">
                    <a:latin typeface="Arial" panose="020B0604020202020204" pitchFamily="34" charset="0"/>
                    <a:cs typeface="Arial" panose="020B0604020202020204" pitchFamily="34" charset="0"/>
                  </a:rPr>
                  <a:t>=</a:t>
                </a:r>
                <a14:m>
                  <m:oMath xmlns:m="http://schemas.openxmlformats.org/officeDocument/2006/math">
                    <m:f>
                      <m:fPr>
                        <m:ctrlPr>
                          <a:rPr lang="en-US" sz="1400" i="1">
                            <a:solidFill>
                              <a:srgbClr val="C00000"/>
                            </a:solidFill>
                            <a:latin typeface="Cambria Math" panose="02040503050406030204" pitchFamily="18" charset="0"/>
                          </a:rPr>
                        </m:ctrlPr>
                      </m:fPr>
                      <m:num>
                        <m:r>
                          <m:rPr>
                            <m:nor/>
                          </m:rPr>
                          <a:rPr lang="en-US" sz="1400" b="0" i="1" dirty="0" smtClean="0">
                            <a:solidFill>
                              <a:srgbClr val="C00000"/>
                            </a:solidFill>
                            <a:latin typeface="Arial" panose="020B0604020202020204" pitchFamily="34" charset="0"/>
                            <a:cs typeface="Arial" panose="020B0604020202020204" pitchFamily="34" charset="0"/>
                          </a:rPr>
                          <m:t>n</m:t>
                        </m:r>
                        <m:r>
                          <m:rPr>
                            <m:nor/>
                          </m:rPr>
                          <a:rPr lang="en-US" sz="1400" i="1" dirty="0">
                            <a:solidFill>
                              <a:srgbClr val="C00000"/>
                            </a:solidFill>
                            <a:latin typeface="Arial" panose="020B0604020202020204" pitchFamily="34" charset="0"/>
                            <a:cs typeface="Arial" panose="020B0604020202020204" pitchFamily="34" charset="0"/>
                          </a:rPr>
                          <m:t> </m:t>
                        </m:r>
                        <m:r>
                          <m:rPr>
                            <m:nor/>
                          </m:rPr>
                          <a:rPr lang="en-US" sz="1400" i="1" dirty="0">
                            <a:solidFill>
                              <a:srgbClr val="C00000"/>
                            </a:solidFill>
                            <a:latin typeface="Arial" panose="020B0604020202020204" pitchFamily="34" charset="0"/>
                            <a:cs typeface="Arial" panose="020B0604020202020204" pitchFamily="34" charset="0"/>
                          </a:rPr>
                          <m:t>A</m:t>
                        </m:r>
                      </m:num>
                      <m:den>
                        <m:r>
                          <a:rPr lang="en-US" sz="1400" i="1" dirty="0" smtClean="0">
                            <a:solidFill>
                              <a:srgbClr val="C00000"/>
                            </a:solidFill>
                            <a:latin typeface="Arial" panose="020B0604020202020204" pitchFamily="34" charset="0"/>
                            <a:cs typeface="Arial" panose="020B0604020202020204" pitchFamily="34" charset="0"/>
                          </a:rPr>
                          <m:t>∑</m:t>
                        </m:r>
                        <m:r>
                          <a:rPr lang="en-US" sz="1400" b="0" i="1" dirty="0" smtClean="0">
                            <a:solidFill>
                              <a:srgbClr val="C00000"/>
                            </a:solidFill>
                            <a:latin typeface="Cambria Math" panose="02040503050406030204" pitchFamily="18" charset="0"/>
                            <a:cs typeface="Arial" panose="020B0604020202020204" pitchFamily="34" charset="0"/>
                          </a:rPr>
                          <m:t>𝑚</m:t>
                        </m:r>
                      </m:den>
                    </m:f>
                  </m:oMath>
                </a14:m>
                <a:endParaRPr lang="en-US" sz="1400" dirty="0">
                  <a:latin typeface="Arial" panose="020B0604020202020204" pitchFamily="34" charset="0"/>
                  <a:cs typeface="Arial" panose="020B0604020202020204" pitchFamily="34" charset="0"/>
                </a:endParaRPr>
              </a:p>
              <a:p>
                <a:pPr algn="just"/>
                <a:endParaRPr lang="en-US" sz="1400" dirty="0" smtClean="0">
                  <a:latin typeface="Arial" panose="020B0604020202020204" pitchFamily="34" charset="0"/>
                  <a:cs typeface="Arial" panose="020B0604020202020204" pitchFamily="34" charset="0"/>
                </a:endParaRPr>
              </a:p>
              <a:p>
                <a:pPr algn="just"/>
                <a:r>
                  <a:rPr lang="en-US" sz="1400" u="sng" dirty="0">
                    <a:solidFill>
                      <a:srgbClr val="C00000"/>
                    </a:solidFill>
                    <a:latin typeface="Arial" panose="020B0604020202020204" pitchFamily="34" charset="0"/>
                    <a:cs typeface="Arial" panose="020B0604020202020204" pitchFamily="34" charset="0"/>
                  </a:rPr>
                  <a:t>Molality </a:t>
                </a:r>
                <a:r>
                  <a:rPr lang="en-US" sz="1400" dirty="0">
                    <a:latin typeface="Arial" panose="020B0604020202020204" pitchFamily="34" charset="0"/>
                    <a:cs typeface="Arial" panose="020B0604020202020204" pitchFamily="34" charset="0"/>
                  </a:rPr>
                  <a:t>is a concentration unit defined as the ratio of the numbers of moles of solute to the mass of the solvent in kilograms:</a:t>
                </a:r>
              </a:p>
              <a:p>
                <a:pPr algn="just"/>
                <a:endParaRPr lang="en-US" sz="1400" dirty="0">
                  <a:latin typeface="Arial" panose="020B0604020202020204" pitchFamily="34" charset="0"/>
                  <a:cs typeface="Arial" panose="020B0604020202020204" pitchFamily="34" charset="0"/>
                </a:endParaRPr>
              </a:p>
              <a:p>
                <a:pPr algn="ctr"/>
                <a:r>
                  <a:rPr lang="en-US" sz="1400" i="1" dirty="0" smtClean="0">
                    <a:solidFill>
                      <a:srgbClr val="C00000"/>
                    </a:solidFill>
                    <a:latin typeface="Arial" panose="020B0604020202020204" pitchFamily="34" charset="0"/>
                    <a:cs typeface="Arial" panose="020B0604020202020204" pitchFamily="34" charset="0"/>
                  </a:rPr>
                  <a:t>m</a:t>
                </a:r>
                <a14:m>
                  <m:oMath xmlns:m="http://schemas.openxmlformats.org/officeDocument/2006/math">
                    <m:r>
                      <m:rPr>
                        <m:nor/>
                      </m:rPr>
                      <a:rPr lang="en-US" sz="1400" i="1" dirty="0">
                        <a:solidFill>
                          <a:srgbClr val="C00000"/>
                        </a:solidFill>
                        <a:latin typeface="Arial" panose="020B0604020202020204" pitchFamily="34" charset="0"/>
                        <a:cs typeface="Arial" panose="020B0604020202020204" pitchFamily="34" charset="0"/>
                      </a:rPr>
                      <m:t>=</m:t>
                    </m:r>
                    <m:f>
                      <m:fPr>
                        <m:ctrlPr>
                          <a:rPr lang="en-US" sz="1400" i="1">
                            <a:solidFill>
                              <a:srgbClr val="C00000"/>
                            </a:solidFill>
                            <a:latin typeface="Cambria Math" panose="02040503050406030204" pitchFamily="18" charset="0"/>
                          </a:rPr>
                        </m:ctrlPr>
                      </m:fPr>
                      <m:num>
                        <m:r>
                          <m:rPr>
                            <m:nor/>
                          </m:rPr>
                          <a:rPr lang="en-US" sz="1400" i="1" dirty="0">
                            <a:solidFill>
                              <a:srgbClr val="C00000"/>
                            </a:solidFill>
                            <a:latin typeface="Arial" panose="020B0604020202020204" pitchFamily="34" charset="0"/>
                            <a:cs typeface="Arial" panose="020B0604020202020204" pitchFamily="34" charset="0"/>
                          </a:rPr>
                          <m:t>mol</m:t>
                        </m:r>
                        <m:r>
                          <m:rPr>
                            <m:nor/>
                          </m:rPr>
                          <a:rPr lang="en-US" sz="1400" i="1" dirty="0">
                            <a:solidFill>
                              <a:srgbClr val="C00000"/>
                            </a:solidFill>
                            <a:latin typeface="Arial" panose="020B0604020202020204" pitchFamily="34" charset="0"/>
                            <a:cs typeface="Arial" panose="020B0604020202020204" pitchFamily="34" charset="0"/>
                          </a:rPr>
                          <m:t> </m:t>
                        </m:r>
                        <m:r>
                          <m:rPr>
                            <m:nor/>
                          </m:rPr>
                          <a:rPr lang="en-US" sz="1400" b="0" i="1" dirty="0" smtClean="0">
                            <a:solidFill>
                              <a:srgbClr val="C00000"/>
                            </a:solidFill>
                            <a:latin typeface="Arial" panose="020B0604020202020204" pitchFamily="34" charset="0"/>
                            <a:cs typeface="Arial" panose="020B0604020202020204" pitchFamily="34" charset="0"/>
                          </a:rPr>
                          <m:t>of</m:t>
                        </m:r>
                        <m:r>
                          <m:rPr>
                            <m:nor/>
                          </m:rPr>
                          <a:rPr lang="en-US" sz="1400" b="0" i="1" dirty="0" smtClean="0">
                            <a:solidFill>
                              <a:srgbClr val="C00000"/>
                            </a:solidFill>
                            <a:latin typeface="Arial" panose="020B0604020202020204" pitchFamily="34" charset="0"/>
                            <a:cs typeface="Arial" panose="020B0604020202020204" pitchFamily="34" charset="0"/>
                          </a:rPr>
                          <m:t> </m:t>
                        </m:r>
                        <m:r>
                          <m:rPr>
                            <m:nor/>
                          </m:rPr>
                          <a:rPr lang="en-US" sz="1400" b="0" i="1" dirty="0" smtClean="0">
                            <a:solidFill>
                              <a:srgbClr val="C00000"/>
                            </a:solidFill>
                            <a:latin typeface="Arial" panose="020B0604020202020204" pitchFamily="34" charset="0"/>
                            <a:cs typeface="Arial" panose="020B0604020202020204" pitchFamily="34" charset="0"/>
                          </a:rPr>
                          <m:t>solute</m:t>
                        </m:r>
                      </m:num>
                      <m:den>
                        <m:r>
                          <m:rPr>
                            <m:nor/>
                          </m:rPr>
                          <a:rPr lang="en-US" sz="1400" b="0" i="1" dirty="0" smtClean="0">
                            <a:solidFill>
                              <a:srgbClr val="C00000"/>
                            </a:solidFill>
                            <a:latin typeface="Arial" panose="020B0604020202020204" pitchFamily="34" charset="0"/>
                            <a:cs typeface="Arial" panose="020B0604020202020204" pitchFamily="34" charset="0"/>
                          </a:rPr>
                          <m:t>mass</m:t>
                        </m:r>
                        <m:r>
                          <m:rPr>
                            <m:nor/>
                          </m:rPr>
                          <a:rPr lang="en-US" sz="1400" b="0" i="1" dirty="0" smtClean="0">
                            <a:solidFill>
                              <a:srgbClr val="C00000"/>
                            </a:solidFill>
                            <a:latin typeface="Arial" panose="020B0604020202020204" pitchFamily="34" charset="0"/>
                            <a:cs typeface="Arial" panose="020B0604020202020204" pitchFamily="34" charset="0"/>
                          </a:rPr>
                          <m:t> </m:t>
                        </m:r>
                        <m:r>
                          <m:rPr>
                            <m:nor/>
                          </m:rPr>
                          <a:rPr lang="en-US" sz="1400" b="0" i="1" dirty="0" smtClean="0">
                            <a:solidFill>
                              <a:srgbClr val="C00000"/>
                            </a:solidFill>
                            <a:latin typeface="Arial" panose="020B0604020202020204" pitchFamily="34" charset="0"/>
                            <a:cs typeface="Arial" panose="020B0604020202020204" pitchFamily="34" charset="0"/>
                          </a:rPr>
                          <m:t>of</m:t>
                        </m:r>
                        <m:r>
                          <m:rPr>
                            <m:nor/>
                          </m:rPr>
                          <a:rPr lang="en-US" sz="1400" b="0" i="1" dirty="0" smtClean="0">
                            <a:solidFill>
                              <a:srgbClr val="C00000"/>
                            </a:solidFill>
                            <a:latin typeface="Arial" panose="020B0604020202020204" pitchFamily="34" charset="0"/>
                            <a:cs typeface="Arial" panose="020B0604020202020204" pitchFamily="34" charset="0"/>
                          </a:rPr>
                          <m:t> </m:t>
                        </m:r>
                        <m:r>
                          <m:rPr>
                            <m:nor/>
                          </m:rPr>
                          <a:rPr lang="en-US" sz="1400" i="1" dirty="0">
                            <a:solidFill>
                              <a:srgbClr val="C00000"/>
                            </a:solidFill>
                            <a:latin typeface="Arial" panose="020B0604020202020204" pitchFamily="34" charset="0"/>
                            <a:cs typeface="Arial" panose="020B0604020202020204" pitchFamily="34" charset="0"/>
                          </a:rPr>
                          <m:t>solvent</m:t>
                        </m:r>
                        <m:r>
                          <m:rPr>
                            <m:nor/>
                          </m:rPr>
                          <a:rPr lang="en-US" sz="1400" b="0" i="1" dirty="0" smtClean="0">
                            <a:solidFill>
                              <a:srgbClr val="C00000"/>
                            </a:solidFill>
                            <a:latin typeface="Arial" panose="020B0604020202020204" pitchFamily="34" charset="0"/>
                            <a:cs typeface="Arial" panose="020B0604020202020204" pitchFamily="34" charset="0"/>
                          </a:rPr>
                          <m:t> (</m:t>
                        </m:r>
                        <m:r>
                          <m:rPr>
                            <m:nor/>
                          </m:rPr>
                          <a:rPr lang="en-US" sz="1400" i="1" dirty="0">
                            <a:solidFill>
                              <a:srgbClr val="C00000"/>
                            </a:solidFill>
                            <a:latin typeface="Arial" panose="020B0604020202020204" pitchFamily="34" charset="0"/>
                            <a:cs typeface="Arial" panose="020B0604020202020204" pitchFamily="34" charset="0"/>
                          </a:rPr>
                          <m:t>kg</m:t>
                        </m:r>
                        <m:r>
                          <a:rPr lang="en-US" sz="1400" b="0" i="1" dirty="0" smtClean="0">
                            <a:solidFill>
                              <a:srgbClr val="C00000"/>
                            </a:solidFill>
                            <a:latin typeface="Cambria Math" panose="02040503050406030204" pitchFamily="18" charset="0"/>
                            <a:cs typeface="Arial" panose="020B0604020202020204" pitchFamily="34" charset="0"/>
                          </a:rPr>
                          <m:t>)</m:t>
                        </m:r>
                      </m:den>
                    </m:f>
                  </m:oMath>
                </a14:m>
                <a:r>
                  <a:rPr lang="en-US" sz="1400" i="1" dirty="0" smtClean="0">
                    <a:latin typeface="Arial" panose="020B0604020202020204" pitchFamily="34" charset="0"/>
                    <a:cs typeface="Arial" panose="020B0604020202020204" pitchFamily="34" charset="0"/>
                  </a:rPr>
                  <a:t>=</a:t>
                </a:r>
                <a14:m>
                  <m:oMath xmlns:m="http://schemas.openxmlformats.org/officeDocument/2006/math">
                    <m:f>
                      <m:fPr>
                        <m:ctrlPr>
                          <a:rPr lang="en-US" sz="1400" i="1" smtClean="0">
                            <a:solidFill>
                              <a:srgbClr val="C00000"/>
                            </a:solidFill>
                            <a:latin typeface="Cambria Math" panose="02040503050406030204" pitchFamily="18" charset="0"/>
                          </a:rPr>
                        </m:ctrlPr>
                      </m:fPr>
                      <m:num>
                        <m:r>
                          <m:rPr>
                            <m:nor/>
                          </m:rPr>
                          <a:rPr lang="en-US" sz="1400" dirty="0">
                            <a:solidFill>
                              <a:srgbClr val="373D3F"/>
                            </a:solidFill>
                            <a:latin typeface="Arial" panose="020B0604020202020204" pitchFamily="34" charset="0"/>
                            <a:cs typeface="Arial" panose="020B0604020202020204" pitchFamily="34" charset="0"/>
                          </a:rPr>
                          <m:t>n</m:t>
                        </m:r>
                        <m:r>
                          <m:rPr>
                            <m:nor/>
                          </m:rPr>
                          <a:rPr lang="en-US" sz="1400" i="1" dirty="0">
                            <a:solidFill>
                              <a:srgbClr val="373D3F"/>
                            </a:solidFill>
                            <a:latin typeface="Arial" panose="020B0604020202020204" pitchFamily="34" charset="0"/>
                            <a:cs typeface="Arial" panose="020B0604020202020204" pitchFamily="34" charset="0"/>
                          </a:rPr>
                          <m:t> </m:t>
                        </m:r>
                      </m:num>
                      <m:den>
                        <m:r>
                          <m:rPr>
                            <m:nor/>
                          </m:rPr>
                          <a:rPr lang="en-US" sz="1400" b="0" i="0" dirty="0" smtClean="0">
                            <a:solidFill>
                              <a:srgbClr val="C00000"/>
                            </a:solidFill>
                            <a:latin typeface="Arial" panose="020B0604020202020204" pitchFamily="34" charset="0"/>
                            <a:cs typeface="Arial" panose="020B0604020202020204" pitchFamily="34" charset="0"/>
                          </a:rPr>
                          <m:t>M</m:t>
                        </m:r>
                        <m:r>
                          <a:rPr lang="en-US" sz="1400" i="1" dirty="0">
                            <a:solidFill>
                              <a:srgbClr val="373D3F"/>
                            </a:solidFill>
                            <a:latin typeface="Cambria Math" panose="02040503050406030204" pitchFamily="18" charset="0"/>
                          </a:rPr>
                          <m:t> </m:t>
                        </m:r>
                      </m:den>
                    </m:f>
                  </m:oMath>
                </a14:m>
                <a:endParaRPr lang="en-US" sz="1400" i="1" dirty="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Since </a:t>
                </a:r>
                <a:r>
                  <a:rPr lang="en-US" sz="1400" dirty="0">
                    <a:latin typeface="Arial" panose="020B0604020202020204" pitchFamily="34" charset="0"/>
                    <a:cs typeface="Arial" panose="020B0604020202020204" pitchFamily="34" charset="0"/>
                  </a:rPr>
                  <a:t>these units are computed using only masses and molar amounts, they do not vary with temperature and, thus, are better suited for applications requiring temperature-independent concentrations, including several colligative properties</a:t>
                </a:r>
                <a:r>
                  <a:rPr lang="en-US" sz="1400" dirty="0" smtClean="0">
                    <a:latin typeface="Arial" panose="020B0604020202020204" pitchFamily="34" charset="0"/>
                    <a:cs typeface="Arial" panose="020B0604020202020204" pitchFamily="34" charset="0"/>
                  </a:rPr>
                  <a:t>,</a:t>
                </a:r>
              </a:p>
              <a:p>
                <a:pPr lvl="0" algn="just" eaLnBrk="0" fontAlgn="base" hangingPunct="0">
                  <a:spcBef>
                    <a:spcPct val="0"/>
                  </a:spcBef>
                  <a:spcAft>
                    <a:spcPct val="0"/>
                  </a:spcAft>
                </a:pPr>
                <a:endParaRPr lang="en-US" altLang="ru-RU" sz="1400" dirty="0" smtClean="0">
                  <a:solidFill>
                    <a:srgbClr val="C00000"/>
                  </a:solidFill>
                  <a:latin typeface="Arial" panose="020B0604020202020204" pitchFamily="34" charset="0"/>
                  <a:cs typeface="Arial" panose="020B0604020202020204" pitchFamily="34" charset="0"/>
                </a:endParaRPr>
              </a:p>
              <a:p>
                <a:pPr lvl="0" algn="just" eaLnBrk="0" fontAlgn="base" hangingPunct="0">
                  <a:spcBef>
                    <a:spcPct val="0"/>
                  </a:spcBef>
                  <a:spcAft>
                    <a:spcPct val="0"/>
                  </a:spcAft>
                </a:pPr>
                <a:r>
                  <a:rPr lang="ru-RU" altLang="ru-RU" sz="1400" u="sng" dirty="0" err="1">
                    <a:solidFill>
                      <a:srgbClr val="C00000"/>
                    </a:solidFill>
                    <a:latin typeface="Arial" panose="020B0604020202020204" pitchFamily="34" charset="0"/>
                    <a:cs typeface="Arial" panose="020B0604020202020204" pitchFamily="34" charset="0"/>
                  </a:rPr>
                  <a:t>Normality</a:t>
                </a:r>
                <a:r>
                  <a:rPr lang="en-US" altLang="ru-RU" sz="1400" u="sng" dirty="0">
                    <a:solidFill>
                      <a:srgbClr val="C00000"/>
                    </a:solidFill>
                    <a:latin typeface="Arial" panose="020B0604020202020204" pitchFamily="34" charset="0"/>
                    <a:cs typeface="Arial" panose="020B0604020202020204" pitchFamily="34" charset="0"/>
                  </a:rPr>
                  <a:t> </a:t>
                </a:r>
                <a:r>
                  <a:rPr lang="en-US" altLang="ru-RU" sz="1400" u="sng" dirty="0">
                    <a:solidFill>
                      <a:srgbClr val="C00000"/>
                    </a:solidFill>
                    <a:latin typeface="Arial" panose="020B0604020202020204" pitchFamily="34" charset="0"/>
                    <a:cs typeface="Arial" panose="020B0604020202020204" pitchFamily="34" charset="0"/>
                  </a:rPr>
                  <a:t>-</a:t>
                </a:r>
                <a:r>
                  <a:rPr lang="ru-RU" altLang="ru-RU" sz="1400" u="sng" dirty="0">
                    <a:solidFill>
                      <a:srgbClr val="C00000"/>
                    </a:solidFill>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It</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is</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defined</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as</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the</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gram</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equivalent</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weight</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per</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liter</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of</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solution</a:t>
                </a:r>
                <a:r>
                  <a:rPr lang="ru-RU" altLang="ru-RU" sz="1400" dirty="0">
                    <a:latin typeface="Arial" panose="020B0604020202020204" pitchFamily="34" charset="0"/>
                    <a:cs typeface="Arial" panose="020B0604020202020204" pitchFamily="34" charset="0"/>
                  </a:rPr>
                  <a:t>.</a:t>
                </a:r>
                <a:r>
                  <a:rPr lang="en-US"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Unit</a:t>
                </a:r>
                <a:r>
                  <a:rPr lang="ru-RU" altLang="ru-RU" sz="1400" dirty="0">
                    <a:latin typeface="Arial" panose="020B0604020202020204" pitchFamily="34" charset="0"/>
                    <a:cs typeface="Arial" panose="020B0604020202020204" pitchFamily="34" charset="0"/>
                  </a:rPr>
                  <a:t>: </a:t>
                </a:r>
                <a:r>
                  <a:rPr lang="ru-RU" altLang="ru-RU" sz="1400" dirty="0" err="1">
                    <a:latin typeface="Arial" panose="020B0604020202020204" pitchFamily="34" charset="0"/>
                    <a:cs typeface="Arial" panose="020B0604020202020204" pitchFamily="34" charset="0"/>
                  </a:rPr>
                  <a:t>equivalent</a:t>
                </a:r>
                <a:r>
                  <a:rPr lang="ru-RU" altLang="ru-RU" sz="1400" dirty="0">
                    <a:latin typeface="Arial" panose="020B0604020202020204" pitchFamily="34" charset="0"/>
                    <a:cs typeface="Arial" panose="020B0604020202020204" pitchFamily="34" charset="0"/>
                  </a:rPr>
                  <a:t>/L</a:t>
                </a:r>
              </a:p>
              <a:p>
                <a:pPr lvl="0" algn="just" eaLnBrk="0" fontAlgn="base" hangingPunct="0">
                  <a:spcBef>
                    <a:spcPct val="0"/>
                  </a:spcBef>
                  <a:spcAft>
                    <a:spcPct val="0"/>
                  </a:spcAft>
                </a:pPr>
                <a:r>
                  <a:rPr lang="ru-RU" altLang="ru-RU" sz="1400" dirty="0" err="1">
                    <a:latin typeface="Arial" panose="020B0604020202020204" pitchFamily="34" charset="0"/>
                    <a:cs typeface="Arial" panose="020B0604020202020204" pitchFamily="34" charset="0"/>
                  </a:rPr>
                  <a:t>Formula</a:t>
                </a:r>
                <a:r>
                  <a:rPr lang="ru-RU" altLang="ru-RU" sz="1400" dirty="0">
                    <a:latin typeface="Arial" panose="020B0604020202020204" pitchFamily="34" charset="0"/>
                    <a:cs typeface="Arial" panose="020B0604020202020204" pitchFamily="34" charset="0"/>
                  </a:rPr>
                  <a:t>:</a:t>
                </a:r>
              </a:p>
              <a:p>
                <a:pPr lvl="0" algn="just" eaLnBrk="0" fontAlgn="base" hangingPunct="0">
                  <a:spcBef>
                    <a:spcPct val="0"/>
                  </a:spcBef>
                  <a:spcAft>
                    <a:spcPct val="0"/>
                  </a:spcAft>
                </a:pPr>
                <a:endParaRPr lang="ru-RU" altLang="ru-RU" sz="1400" dirty="0">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ru-RU" altLang="ru-RU" sz="1400" dirty="0">
                    <a:solidFill>
                      <a:srgbClr val="4C4C4C"/>
                    </a:solidFill>
                    <a:latin typeface="Arial" panose="020B0604020202020204" pitchFamily="34" charset="0"/>
                    <a:cs typeface="Arial" panose="020B0604020202020204" pitchFamily="34" charset="0"/>
                  </a:rPr>
                  <a:t> </a:t>
                </a:r>
                <a14:m>
                  <m:oMath xmlns:m="http://schemas.openxmlformats.org/officeDocument/2006/math">
                    <m:r>
                      <m:rPr>
                        <m:nor/>
                      </m:rPr>
                      <a:rPr lang="en-US" sz="1400" i="1" dirty="0">
                        <a:solidFill>
                          <a:srgbClr val="C00000"/>
                        </a:solidFill>
                        <a:latin typeface="Arial" panose="020B0604020202020204" pitchFamily="34" charset="0"/>
                        <a:cs typeface="Arial" panose="020B0604020202020204" pitchFamily="34" charset="0"/>
                      </a:rPr>
                      <m:t>N</m:t>
                    </m:r>
                    <m:r>
                      <m:rPr>
                        <m:nor/>
                      </m:rPr>
                      <a:rPr lang="en-US" sz="1400" i="1" dirty="0">
                        <a:solidFill>
                          <a:srgbClr val="C00000"/>
                        </a:solidFill>
                        <a:latin typeface="Arial" panose="020B0604020202020204" pitchFamily="34" charset="0"/>
                        <a:cs typeface="Arial" panose="020B0604020202020204" pitchFamily="34" charset="0"/>
                      </a:rPr>
                      <m:t>=</m:t>
                    </m:r>
                    <m:f>
                      <m:fPr>
                        <m:ctrlPr>
                          <a:rPr lang="en-US" sz="1400" i="1">
                            <a:solidFill>
                              <a:srgbClr val="C00000"/>
                            </a:solidFill>
                            <a:latin typeface="Cambria Math" panose="02040503050406030204" pitchFamily="18" charset="0"/>
                          </a:rPr>
                        </m:ctrlPr>
                      </m:fPr>
                      <m:num>
                        <m:r>
                          <m:rPr>
                            <m:nor/>
                          </m:rPr>
                          <a:rPr lang="ru-RU" altLang="ru-RU" sz="1400" i="1" dirty="0">
                            <a:solidFill>
                              <a:srgbClr val="C00000"/>
                            </a:solidFill>
                            <a:latin typeface="Arial" panose="020B0604020202020204" pitchFamily="34" charset="0"/>
                            <a:cs typeface="Arial" panose="020B0604020202020204" pitchFamily="34" charset="0"/>
                          </a:rPr>
                          <m:t>Number</m:t>
                        </m:r>
                        <m:r>
                          <m:rPr>
                            <m:nor/>
                          </m:rPr>
                          <a:rPr lang="ru-RU" altLang="ru-RU" sz="1400" i="1" dirty="0">
                            <a:solidFill>
                              <a:srgbClr val="C00000"/>
                            </a:solidFill>
                            <a:latin typeface="Arial" panose="020B0604020202020204" pitchFamily="34" charset="0"/>
                            <a:cs typeface="Arial" panose="020B0604020202020204" pitchFamily="34" charset="0"/>
                          </a:rPr>
                          <m:t> </m:t>
                        </m:r>
                        <m:r>
                          <m:rPr>
                            <m:nor/>
                          </m:rPr>
                          <a:rPr lang="ru-RU" altLang="ru-RU" sz="1400" i="1" dirty="0">
                            <a:solidFill>
                              <a:srgbClr val="C00000"/>
                            </a:solidFill>
                            <a:latin typeface="Arial" panose="020B0604020202020204" pitchFamily="34" charset="0"/>
                            <a:cs typeface="Arial" panose="020B0604020202020204" pitchFamily="34" charset="0"/>
                          </a:rPr>
                          <m:t>of</m:t>
                        </m:r>
                        <m:r>
                          <m:rPr>
                            <m:nor/>
                          </m:rPr>
                          <a:rPr lang="ru-RU" altLang="ru-RU" sz="1400" i="1" dirty="0">
                            <a:solidFill>
                              <a:srgbClr val="C00000"/>
                            </a:solidFill>
                            <a:latin typeface="Arial" panose="020B0604020202020204" pitchFamily="34" charset="0"/>
                            <a:cs typeface="Arial" panose="020B0604020202020204" pitchFamily="34" charset="0"/>
                          </a:rPr>
                          <m:t> </m:t>
                        </m:r>
                        <m:r>
                          <m:rPr>
                            <m:nor/>
                          </m:rPr>
                          <a:rPr lang="ru-RU" altLang="ru-RU" sz="1400" i="1" dirty="0">
                            <a:solidFill>
                              <a:srgbClr val="C00000"/>
                            </a:solidFill>
                            <a:latin typeface="Arial" panose="020B0604020202020204" pitchFamily="34" charset="0"/>
                            <a:cs typeface="Arial" panose="020B0604020202020204" pitchFamily="34" charset="0"/>
                          </a:rPr>
                          <m:t>grams</m:t>
                        </m:r>
                        <m:r>
                          <m:rPr>
                            <m:nor/>
                          </m:rPr>
                          <a:rPr lang="ru-RU" altLang="ru-RU" sz="1400" i="1" dirty="0">
                            <a:solidFill>
                              <a:srgbClr val="C00000"/>
                            </a:solidFill>
                            <a:latin typeface="Arial" panose="020B0604020202020204" pitchFamily="34" charset="0"/>
                            <a:cs typeface="Arial" panose="020B0604020202020204" pitchFamily="34" charset="0"/>
                          </a:rPr>
                          <m:t> – </m:t>
                        </m:r>
                        <m:r>
                          <m:rPr>
                            <m:nor/>
                          </m:rPr>
                          <a:rPr lang="ru-RU" altLang="ru-RU" sz="1400" i="1" dirty="0">
                            <a:solidFill>
                              <a:srgbClr val="C00000"/>
                            </a:solidFill>
                            <a:latin typeface="Arial" panose="020B0604020202020204" pitchFamily="34" charset="0"/>
                            <a:cs typeface="Arial" panose="020B0604020202020204" pitchFamily="34" charset="0"/>
                          </a:rPr>
                          <m:t>Equivalent</m:t>
                        </m:r>
                        <m:r>
                          <m:rPr>
                            <m:nor/>
                          </m:rPr>
                          <a:rPr lang="ru-RU" altLang="ru-RU" sz="1400" i="1" dirty="0">
                            <a:solidFill>
                              <a:srgbClr val="C00000"/>
                            </a:solidFill>
                            <a:latin typeface="Arial" panose="020B0604020202020204" pitchFamily="34" charset="0"/>
                            <a:cs typeface="Arial" panose="020B0604020202020204" pitchFamily="34" charset="0"/>
                          </a:rPr>
                          <m:t> </m:t>
                        </m:r>
                        <m:r>
                          <m:rPr>
                            <m:nor/>
                          </m:rPr>
                          <a:rPr lang="ru-RU" altLang="ru-RU" sz="1400" i="1" dirty="0">
                            <a:solidFill>
                              <a:srgbClr val="C00000"/>
                            </a:solidFill>
                            <a:latin typeface="Arial" panose="020B0604020202020204" pitchFamily="34" charset="0"/>
                            <a:cs typeface="Arial" panose="020B0604020202020204" pitchFamily="34" charset="0"/>
                          </a:rPr>
                          <m:t>of</m:t>
                        </m:r>
                        <m:r>
                          <m:rPr>
                            <m:nor/>
                          </m:rPr>
                          <a:rPr lang="ru-RU" altLang="ru-RU" sz="1400" i="1" dirty="0">
                            <a:solidFill>
                              <a:srgbClr val="C00000"/>
                            </a:solidFill>
                            <a:latin typeface="Arial" panose="020B0604020202020204" pitchFamily="34" charset="0"/>
                            <a:cs typeface="Arial" panose="020B0604020202020204" pitchFamily="34" charset="0"/>
                          </a:rPr>
                          <m:t> </m:t>
                        </m:r>
                        <m:r>
                          <m:rPr>
                            <m:nor/>
                          </m:rPr>
                          <a:rPr lang="ru-RU" altLang="ru-RU" sz="1400" i="1" dirty="0">
                            <a:solidFill>
                              <a:srgbClr val="C00000"/>
                            </a:solidFill>
                            <a:latin typeface="Arial" panose="020B0604020202020204" pitchFamily="34" charset="0"/>
                            <a:cs typeface="Arial" panose="020B0604020202020204" pitchFamily="34" charset="0"/>
                          </a:rPr>
                          <m:t>solute</m:t>
                        </m:r>
                      </m:num>
                      <m:den>
                        <m:r>
                          <m:rPr>
                            <m:nor/>
                          </m:rPr>
                          <a:rPr lang="en-US" sz="1400" i="1" dirty="0">
                            <a:solidFill>
                              <a:srgbClr val="C00000"/>
                            </a:solidFill>
                            <a:latin typeface="Arial" panose="020B0604020202020204" pitchFamily="34" charset="0"/>
                            <a:cs typeface="Arial" panose="020B0604020202020204" pitchFamily="34" charset="0"/>
                          </a:rPr>
                          <m:t>Volume</m:t>
                        </m:r>
                        <m:r>
                          <a:rPr lang="ru-RU" sz="1400" i="1" dirty="0">
                            <a:solidFill>
                              <a:srgbClr val="C00000"/>
                            </a:solidFill>
                            <a:latin typeface="Cambria Math" panose="02040503050406030204" pitchFamily="18" charset="0"/>
                          </a:rPr>
                          <m:t> </m:t>
                        </m:r>
                        <m:r>
                          <a:rPr lang="en-US" sz="1400" i="1" dirty="0">
                            <a:solidFill>
                              <a:srgbClr val="C00000"/>
                            </a:solidFill>
                            <a:latin typeface="Cambria Math" panose="02040503050406030204" pitchFamily="18" charset="0"/>
                          </a:rPr>
                          <m:t>𝑜𝑓</m:t>
                        </m:r>
                        <m:r>
                          <a:rPr lang="en-US" sz="1400" i="1" dirty="0">
                            <a:solidFill>
                              <a:srgbClr val="C00000"/>
                            </a:solidFill>
                            <a:latin typeface="Cambria Math" panose="02040503050406030204" pitchFamily="18" charset="0"/>
                          </a:rPr>
                          <m:t> </m:t>
                        </m:r>
                        <m:r>
                          <a:rPr lang="en-US" sz="1400" i="1" dirty="0">
                            <a:solidFill>
                              <a:srgbClr val="C00000"/>
                            </a:solidFill>
                            <a:latin typeface="Cambria Math" panose="02040503050406030204" pitchFamily="18" charset="0"/>
                          </a:rPr>
                          <m:t>𝑠𝑜𝑙𝑢𝑡𝑖𝑜𝑛</m:t>
                        </m:r>
                      </m:den>
                    </m:f>
                  </m:oMath>
                </a14:m>
                <a:r>
                  <a:rPr lang="en-US" sz="1400" i="1" dirty="0">
                    <a:solidFill>
                      <a:srgbClr val="C00000"/>
                    </a:solidFill>
                    <a:latin typeface="Arial" panose="020B0604020202020204" pitchFamily="34" charset="0"/>
                    <a:cs typeface="Arial" panose="020B0604020202020204" pitchFamily="34" charset="0"/>
                  </a:rPr>
                  <a:t>=</a:t>
                </a:r>
                <a14:m>
                  <m:oMath xmlns:m="http://schemas.openxmlformats.org/officeDocument/2006/math">
                    <m:f>
                      <m:fPr>
                        <m:ctrlPr>
                          <a:rPr lang="en-US" sz="1400" i="1">
                            <a:solidFill>
                              <a:srgbClr val="C00000"/>
                            </a:solidFill>
                            <a:latin typeface="Cambria Math" panose="02040503050406030204" pitchFamily="18" charset="0"/>
                          </a:rPr>
                        </m:ctrlPr>
                      </m:fPr>
                      <m:num>
                        <m:r>
                          <m:rPr>
                            <m:nor/>
                          </m:rPr>
                          <a:rPr lang="en-US" sz="1400" i="1" dirty="0">
                            <a:solidFill>
                              <a:srgbClr val="C00000"/>
                            </a:solidFill>
                            <a:latin typeface="Arial" panose="020B0604020202020204" pitchFamily="34" charset="0"/>
                            <a:cs typeface="Arial" panose="020B0604020202020204" pitchFamily="34" charset="0"/>
                          </a:rPr>
                          <m:t>g</m:t>
                        </m:r>
                        <m:r>
                          <m:rPr>
                            <m:nor/>
                          </m:rPr>
                          <a:rPr lang="en-US" sz="1400" i="1" dirty="0">
                            <a:solidFill>
                              <a:srgbClr val="C00000"/>
                            </a:solidFill>
                            <a:latin typeface="Arial" panose="020B0604020202020204" pitchFamily="34" charset="0"/>
                            <a:cs typeface="Arial" panose="020B0604020202020204" pitchFamily="34" charset="0"/>
                          </a:rPr>
                          <m:t>−</m:t>
                        </m:r>
                        <m:r>
                          <m:rPr>
                            <m:nor/>
                          </m:rPr>
                          <a:rPr lang="en-US" sz="1400" i="1" dirty="0">
                            <a:solidFill>
                              <a:srgbClr val="C00000"/>
                            </a:solidFill>
                            <a:latin typeface="Arial" panose="020B0604020202020204" pitchFamily="34" charset="0"/>
                            <a:cs typeface="Arial" panose="020B0604020202020204" pitchFamily="34" charset="0"/>
                          </a:rPr>
                          <m:t>eq</m:t>
                        </m:r>
                        <m:r>
                          <m:rPr>
                            <m:nor/>
                          </m:rPr>
                          <a:rPr lang="en-US" sz="1400" i="1" dirty="0">
                            <a:solidFill>
                              <a:srgbClr val="C00000"/>
                            </a:solidFill>
                            <a:latin typeface="Arial" panose="020B0604020202020204" pitchFamily="34" charset="0"/>
                            <a:cs typeface="Arial" panose="020B0604020202020204" pitchFamily="34" charset="0"/>
                          </a:rPr>
                          <m:t> </m:t>
                        </m:r>
                      </m:num>
                      <m:den>
                        <m:r>
                          <m:rPr>
                            <m:nor/>
                          </m:rPr>
                          <a:rPr lang="en-US" sz="1400" i="1" dirty="0">
                            <a:solidFill>
                              <a:srgbClr val="C00000"/>
                            </a:solidFill>
                            <a:latin typeface="Arial" panose="020B0604020202020204" pitchFamily="34" charset="0"/>
                            <a:cs typeface="Arial" panose="020B0604020202020204" pitchFamily="34" charset="0"/>
                          </a:rPr>
                          <m:t>V</m:t>
                        </m:r>
                        <m:r>
                          <a:rPr lang="en-US" sz="1400" i="1" dirty="0">
                            <a:solidFill>
                              <a:srgbClr val="C00000"/>
                            </a:solidFill>
                            <a:latin typeface="Cambria Math" panose="02040503050406030204" pitchFamily="18" charset="0"/>
                          </a:rPr>
                          <m:t> </m:t>
                        </m:r>
                      </m:den>
                    </m:f>
                  </m:oMath>
                </a14:m>
                <a:r>
                  <a:rPr lang="ru-RU" altLang="ru-RU" sz="1400" dirty="0">
                    <a:solidFill>
                      <a:srgbClr val="4C4C4C"/>
                    </a:solidFill>
                    <a:latin typeface="Arial" panose="020B0604020202020204" pitchFamily="34" charset="0"/>
                    <a:cs typeface="Arial" panose="020B0604020202020204" pitchFamily="34" charset="0"/>
                  </a:rPr>
                  <a:t>    </a:t>
                </a:r>
                <a:endParaRPr lang="en-US" altLang="ru-RU" sz="1400" dirty="0">
                  <a:solidFill>
                    <a:srgbClr val="4C4C4C"/>
                  </a:solidFill>
                  <a:latin typeface="Arial" panose="020B0604020202020204" pitchFamily="34" charset="0"/>
                  <a:cs typeface="Arial" panose="020B0604020202020204" pitchFamily="34" charset="0"/>
                </a:endParaRPr>
              </a:p>
              <a:p>
                <a:pPr algn="just" eaLnBrk="0" fontAlgn="base" hangingPunct="0">
                  <a:spcBef>
                    <a:spcPct val="0"/>
                  </a:spcBef>
                  <a:spcAft>
                    <a:spcPct val="0"/>
                  </a:spcAft>
                </a:pPr>
                <a:r>
                  <a:rPr lang="ru-RU" altLang="ru-RU" sz="1400" dirty="0">
                    <a:solidFill>
                      <a:srgbClr val="4C4C4C"/>
                    </a:solidFill>
                    <a:latin typeface="Arial" panose="020B0604020202020204" pitchFamily="34" charset="0"/>
                    <a:cs typeface="Arial" panose="020B0604020202020204" pitchFamily="34" charset="0"/>
                  </a:rPr>
                  <a:t>     </a:t>
                </a:r>
                <a:endParaRPr lang="en-US" altLang="ru-RU" sz="1400" dirty="0">
                  <a:latin typeface="Arial" panose="020B0604020202020204" pitchFamily="34" charset="0"/>
                  <a:cs typeface="Arial" panose="020B0604020202020204" pitchFamily="34" charset="0"/>
                </a:endParaRPr>
              </a:p>
              <a:p>
                <a:pPr algn="ctr" eaLnBrk="0" fontAlgn="base" hangingPunct="0">
                  <a:spcBef>
                    <a:spcPct val="0"/>
                  </a:spcBef>
                  <a:spcAft>
                    <a:spcPct val="0"/>
                  </a:spcAft>
                </a:pPr>
                <a14:m>
                  <m:oMath xmlns:m="http://schemas.openxmlformats.org/officeDocument/2006/math">
                    <m:r>
                      <m:rPr>
                        <m:nor/>
                      </m:rPr>
                      <a:rPr lang="ru-RU" altLang="ru-RU" sz="1400" dirty="0" smtClean="0">
                        <a:solidFill>
                          <a:srgbClr val="C00000"/>
                        </a:solidFill>
                        <a:latin typeface="Arial" panose="020B0604020202020204" pitchFamily="34" charset="0"/>
                        <a:cs typeface="Arial" panose="020B0604020202020204" pitchFamily="34" charset="0"/>
                      </a:rPr>
                      <m:t>Number</m:t>
                    </m:r>
                    <m:r>
                      <m:rPr>
                        <m:nor/>
                      </m:rPr>
                      <a:rPr lang="ru-RU" altLang="ru-RU" sz="1400" dirty="0" smtClean="0">
                        <a:solidFill>
                          <a:srgbClr val="C00000"/>
                        </a:solidFill>
                        <a:latin typeface="Arial" panose="020B0604020202020204" pitchFamily="34" charset="0"/>
                        <a:cs typeface="Arial" panose="020B0604020202020204" pitchFamily="34" charset="0"/>
                      </a:rPr>
                      <m:t> </m:t>
                    </m:r>
                    <m:r>
                      <m:rPr>
                        <m:nor/>
                      </m:rPr>
                      <a:rPr lang="ru-RU" altLang="ru-RU" sz="1400" dirty="0" smtClean="0">
                        <a:solidFill>
                          <a:srgbClr val="C00000"/>
                        </a:solidFill>
                        <a:latin typeface="Arial" panose="020B0604020202020204" pitchFamily="34" charset="0"/>
                        <a:cs typeface="Arial" panose="020B0604020202020204" pitchFamily="34" charset="0"/>
                      </a:rPr>
                      <m:t>of</m:t>
                    </m:r>
                    <m:r>
                      <m:rPr>
                        <m:nor/>
                      </m:rPr>
                      <a:rPr lang="ru-RU" altLang="ru-RU" sz="1400" dirty="0" smtClean="0">
                        <a:solidFill>
                          <a:srgbClr val="C00000"/>
                        </a:solidFill>
                        <a:latin typeface="Arial" panose="020B0604020202020204" pitchFamily="34" charset="0"/>
                        <a:cs typeface="Arial" panose="020B0604020202020204" pitchFamily="34" charset="0"/>
                      </a:rPr>
                      <m:t> </m:t>
                    </m:r>
                    <m:r>
                      <m:rPr>
                        <m:nor/>
                      </m:rPr>
                      <a:rPr lang="ru-RU" altLang="ru-RU" sz="1400" dirty="0" smtClean="0">
                        <a:solidFill>
                          <a:srgbClr val="C00000"/>
                        </a:solidFill>
                        <a:latin typeface="Arial" panose="020B0604020202020204" pitchFamily="34" charset="0"/>
                        <a:cs typeface="Arial" panose="020B0604020202020204" pitchFamily="34" charset="0"/>
                      </a:rPr>
                      <m:t>gram</m:t>
                    </m:r>
                    <m:r>
                      <m:rPr>
                        <m:nor/>
                      </m:rPr>
                      <a:rPr lang="ru-RU" altLang="ru-RU" sz="1400" dirty="0" smtClean="0">
                        <a:solidFill>
                          <a:srgbClr val="C00000"/>
                        </a:solidFill>
                        <a:latin typeface="Arial" panose="020B0604020202020204" pitchFamily="34" charset="0"/>
                        <a:cs typeface="Arial" panose="020B0604020202020204" pitchFamily="34" charset="0"/>
                      </a:rPr>
                      <m:t>−</m:t>
                    </m:r>
                    <m:r>
                      <m:rPr>
                        <m:nor/>
                      </m:rPr>
                      <a:rPr lang="ru-RU" altLang="ru-RU" sz="1400" dirty="0" smtClean="0">
                        <a:solidFill>
                          <a:srgbClr val="C00000"/>
                        </a:solidFill>
                        <a:latin typeface="Arial" panose="020B0604020202020204" pitchFamily="34" charset="0"/>
                        <a:cs typeface="Arial" panose="020B0604020202020204" pitchFamily="34" charset="0"/>
                      </a:rPr>
                      <m:t>equivalents</m:t>
                    </m:r>
                    <m:r>
                      <m:rPr>
                        <m:nor/>
                      </m:rPr>
                      <a:rPr lang="ru-RU" altLang="ru-RU" sz="1400" dirty="0" smtClean="0">
                        <a:solidFill>
                          <a:srgbClr val="C00000"/>
                        </a:solidFill>
                        <a:latin typeface="Arial" panose="020B0604020202020204" pitchFamily="34" charset="0"/>
                        <a:cs typeface="Arial" panose="020B0604020202020204" pitchFamily="34" charset="0"/>
                      </a:rPr>
                      <m:t> </m:t>
                    </m:r>
                    <m:r>
                      <m:rPr>
                        <m:nor/>
                      </m:rPr>
                      <a:rPr lang="ru-RU" altLang="ru-RU" sz="1400" dirty="0" smtClean="0">
                        <a:solidFill>
                          <a:srgbClr val="C00000"/>
                        </a:solidFill>
                        <a:latin typeface="Arial" panose="020B0604020202020204" pitchFamily="34" charset="0"/>
                        <a:cs typeface="Arial" panose="020B0604020202020204" pitchFamily="34" charset="0"/>
                      </a:rPr>
                      <m:t>of</m:t>
                    </m:r>
                    <m:r>
                      <m:rPr>
                        <m:nor/>
                      </m:rPr>
                      <a:rPr lang="en-US" altLang="ru-RU" sz="1400" dirty="0" smtClean="0">
                        <a:solidFill>
                          <a:srgbClr val="C00000"/>
                        </a:solidFill>
                        <a:latin typeface="Arial" panose="020B0604020202020204" pitchFamily="34" charset="0"/>
                        <a:cs typeface="Arial" panose="020B0604020202020204" pitchFamily="34" charset="0"/>
                      </a:rPr>
                      <m:t> </m:t>
                    </m:r>
                    <m:r>
                      <m:rPr>
                        <m:nor/>
                      </m:rPr>
                      <a:rPr lang="ru-RU" altLang="ru-RU" sz="1400" dirty="0" smtClean="0">
                        <a:solidFill>
                          <a:srgbClr val="C00000"/>
                        </a:solidFill>
                        <a:latin typeface="Arial" panose="020B0604020202020204" pitchFamily="34" charset="0"/>
                        <a:cs typeface="Arial" panose="020B0604020202020204" pitchFamily="34" charset="0"/>
                      </a:rPr>
                      <m:t>solute</m:t>
                    </m:r>
                    <m:r>
                      <m:rPr>
                        <m:nor/>
                      </m:rPr>
                      <a:rPr lang="en-US" sz="1400" i="1" dirty="0" smtClean="0">
                        <a:solidFill>
                          <a:srgbClr val="C00000"/>
                        </a:solidFill>
                        <a:latin typeface="Arial" panose="020B0604020202020204" pitchFamily="34" charset="0"/>
                        <a:cs typeface="Arial" panose="020B0604020202020204" pitchFamily="34" charset="0"/>
                      </a:rPr>
                      <m:t>=</m:t>
                    </m:r>
                    <m:f>
                      <m:fPr>
                        <m:ctrlPr>
                          <a:rPr lang="en-US" sz="1400" i="1">
                            <a:solidFill>
                              <a:srgbClr val="C00000"/>
                            </a:solidFill>
                            <a:latin typeface="Cambria Math" panose="02040503050406030204" pitchFamily="18" charset="0"/>
                          </a:rPr>
                        </m:ctrlPr>
                      </m:fPr>
                      <m:num>
                        <m:r>
                          <m:rPr>
                            <m:nor/>
                          </m:rPr>
                          <a:rPr lang="ru-RU" altLang="ru-RU" sz="1400" dirty="0">
                            <a:solidFill>
                              <a:srgbClr val="C00000"/>
                            </a:solidFill>
                            <a:latin typeface="Arial" panose="020B0604020202020204" pitchFamily="34" charset="0"/>
                            <a:cs typeface="Arial" panose="020B0604020202020204" pitchFamily="34" charset="0"/>
                          </a:rPr>
                          <m:t>Number</m:t>
                        </m:r>
                        <m:r>
                          <m:rPr>
                            <m:nor/>
                          </m:rPr>
                          <a:rPr lang="ru-RU" altLang="ru-RU" sz="1400" dirty="0">
                            <a:solidFill>
                              <a:srgbClr val="C00000"/>
                            </a:solidFill>
                            <a:latin typeface="Arial" panose="020B0604020202020204" pitchFamily="34" charset="0"/>
                            <a:cs typeface="Arial" panose="020B0604020202020204" pitchFamily="34" charset="0"/>
                          </a:rPr>
                          <m:t> </m:t>
                        </m:r>
                        <m:r>
                          <m:rPr>
                            <m:nor/>
                          </m:rPr>
                          <a:rPr lang="ru-RU" altLang="ru-RU" sz="1400" dirty="0">
                            <a:solidFill>
                              <a:srgbClr val="C00000"/>
                            </a:solidFill>
                            <a:latin typeface="Arial" panose="020B0604020202020204" pitchFamily="34" charset="0"/>
                            <a:cs typeface="Arial" panose="020B0604020202020204" pitchFamily="34" charset="0"/>
                          </a:rPr>
                          <m:t>of</m:t>
                        </m:r>
                        <m:r>
                          <m:rPr>
                            <m:nor/>
                          </m:rPr>
                          <a:rPr lang="ru-RU" altLang="ru-RU" sz="1400" dirty="0">
                            <a:solidFill>
                              <a:srgbClr val="C00000"/>
                            </a:solidFill>
                            <a:latin typeface="Arial" panose="020B0604020202020204" pitchFamily="34" charset="0"/>
                            <a:cs typeface="Arial" panose="020B0604020202020204" pitchFamily="34" charset="0"/>
                          </a:rPr>
                          <m:t> </m:t>
                        </m:r>
                        <m:r>
                          <m:rPr>
                            <m:nor/>
                          </m:rPr>
                          <a:rPr lang="ru-RU" altLang="ru-RU" sz="1400" dirty="0">
                            <a:solidFill>
                              <a:srgbClr val="C00000"/>
                            </a:solidFill>
                            <a:latin typeface="Arial" panose="020B0604020202020204" pitchFamily="34" charset="0"/>
                            <a:cs typeface="Arial" panose="020B0604020202020204" pitchFamily="34" charset="0"/>
                          </a:rPr>
                          <m:t>grams</m:t>
                        </m:r>
                        <m:r>
                          <m:rPr>
                            <m:nor/>
                          </m:rPr>
                          <a:rPr lang="ru-RU" altLang="ru-RU" sz="1400" dirty="0">
                            <a:solidFill>
                              <a:srgbClr val="C00000"/>
                            </a:solidFill>
                            <a:latin typeface="Arial" panose="020B0604020202020204" pitchFamily="34" charset="0"/>
                            <a:cs typeface="Arial" panose="020B0604020202020204" pitchFamily="34" charset="0"/>
                          </a:rPr>
                          <m:t> </m:t>
                        </m:r>
                      </m:num>
                      <m:den>
                        <m:r>
                          <m:rPr>
                            <m:nor/>
                          </m:rPr>
                          <a:rPr lang="ru-RU" altLang="ru-RU" sz="1400" dirty="0">
                            <a:solidFill>
                              <a:srgbClr val="C00000"/>
                            </a:solidFill>
                            <a:latin typeface="Arial" panose="020B0604020202020204" pitchFamily="34" charset="0"/>
                            <a:cs typeface="Arial" panose="020B0604020202020204" pitchFamily="34" charset="0"/>
                          </a:rPr>
                          <m:t>Equivalent</m:t>
                        </m:r>
                        <m:r>
                          <m:rPr>
                            <m:nor/>
                          </m:rPr>
                          <a:rPr lang="en-US" altLang="ru-RU" sz="1400" dirty="0">
                            <a:solidFill>
                              <a:srgbClr val="C00000"/>
                            </a:solidFill>
                            <a:latin typeface="Arial" panose="020B0604020202020204" pitchFamily="34" charset="0"/>
                            <a:cs typeface="Arial" panose="020B0604020202020204" pitchFamily="34" charset="0"/>
                          </a:rPr>
                          <m:t> </m:t>
                        </m:r>
                        <m:r>
                          <m:rPr>
                            <m:nor/>
                          </m:rPr>
                          <a:rPr lang="ru-RU" altLang="ru-RU" sz="1400" dirty="0">
                            <a:solidFill>
                              <a:srgbClr val="C00000"/>
                            </a:solidFill>
                            <a:latin typeface="Arial" panose="020B0604020202020204" pitchFamily="34" charset="0"/>
                            <a:cs typeface="Arial" panose="020B0604020202020204" pitchFamily="34" charset="0"/>
                          </a:rPr>
                          <m:t>weight</m:t>
                        </m:r>
                        <m:r>
                          <m:rPr>
                            <m:nor/>
                          </m:rPr>
                          <a:rPr lang="ru-RU" altLang="ru-RU" sz="1400" dirty="0">
                            <a:solidFill>
                              <a:srgbClr val="C00000"/>
                            </a:solidFill>
                            <a:latin typeface="Arial" panose="020B0604020202020204" pitchFamily="34" charset="0"/>
                            <a:cs typeface="Arial" panose="020B0604020202020204" pitchFamily="34" charset="0"/>
                          </a:rPr>
                          <m:t> </m:t>
                        </m:r>
                        <m:r>
                          <m:rPr>
                            <m:nor/>
                          </m:rPr>
                          <a:rPr lang="ru-RU" altLang="ru-RU" sz="1400" dirty="0">
                            <a:solidFill>
                              <a:srgbClr val="C00000"/>
                            </a:solidFill>
                            <a:latin typeface="Arial" panose="020B0604020202020204" pitchFamily="34" charset="0"/>
                            <a:cs typeface="Arial" panose="020B0604020202020204" pitchFamily="34" charset="0"/>
                          </a:rPr>
                          <m:t>of</m:t>
                        </m:r>
                        <m:r>
                          <m:rPr>
                            <m:nor/>
                          </m:rPr>
                          <a:rPr lang="ru-RU" altLang="ru-RU" sz="1400" dirty="0">
                            <a:solidFill>
                              <a:srgbClr val="C00000"/>
                            </a:solidFill>
                            <a:latin typeface="Arial" panose="020B0604020202020204" pitchFamily="34" charset="0"/>
                            <a:cs typeface="Arial" panose="020B0604020202020204" pitchFamily="34" charset="0"/>
                          </a:rPr>
                          <m:t> </m:t>
                        </m:r>
                        <m:r>
                          <m:rPr>
                            <m:nor/>
                          </m:rPr>
                          <a:rPr lang="ru-RU" altLang="ru-RU" sz="1400" dirty="0">
                            <a:solidFill>
                              <a:srgbClr val="C00000"/>
                            </a:solidFill>
                            <a:latin typeface="Arial" panose="020B0604020202020204" pitchFamily="34" charset="0"/>
                            <a:cs typeface="Arial" panose="020B0604020202020204" pitchFamily="34" charset="0"/>
                          </a:rPr>
                          <m:t>solute</m:t>
                        </m:r>
                        <m:r>
                          <a:rPr lang="en-US" sz="1400" i="1" dirty="0">
                            <a:solidFill>
                              <a:srgbClr val="C00000"/>
                            </a:solidFill>
                            <a:latin typeface="Cambria Math" panose="02040503050406030204" pitchFamily="18" charset="0"/>
                            <a:cs typeface="Arial" panose="020B0604020202020204" pitchFamily="34" charset="0"/>
                          </a:rPr>
                          <m:t> </m:t>
                        </m:r>
                      </m:den>
                    </m:f>
                  </m:oMath>
                </a14:m>
                <a:r>
                  <a:rPr lang="en-US" sz="1400" i="1" dirty="0">
                    <a:solidFill>
                      <a:srgbClr val="C00000"/>
                    </a:solidFill>
                    <a:latin typeface="Arial" panose="020B0604020202020204" pitchFamily="34" charset="0"/>
                    <a:cs typeface="Arial" panose="020B0604020202020204" pitchFamily="34" charset="0"/>
                  </a:rPr>
                  <a:t>=</a:t>
                </a:r>
                <a14:m>
                  <m:oMath xmlns:m="http://schemas.openxmlformats.org/officeDocument/2006/math">
                    <m:f>
                      <m:fPr>
                        <m:ctrlPr>
                          <a:rPr lang="en-US" sz="1400" i="1">
                            <a:solidFill>
                              <a:srgbClr val="C00000"/>
                            </a:solidFill>
                            <a:latin typeface="Cambria Math" panose="02040503050406030204" pitchFamily="18" charset="0"/>
                          </a:rPr>
                        </m:ctrlPr>
                      </m:fPr>
                      <m:num>
                        <m:r>
                          <m:rPr>
                            <m:nor/>
                          </m:rPr>
                          <a:rPr lang="en-US" sz="1400" dirty="0">
                            <a:solidFill>
                              <a:srgbClr val="C00000"/>
                            </a:solidFill>
                            <a:latin typeface="Arial" panose="020B0604020202020204" pitchFamily="34" charset="0"/>
                            <a:cs typeface="Arial" panose="020B0604020202020204" pitchFamily="34" charset="0"/>
                          </a:rPr>
                          <m:t>g</m:t>
                        </m:r>
                      </m:num>
                      <m:den>
                        <m:r>
                          <m:rPr>
                            <m:nor/>
                          </m:rPr>
                          <a:rPr lang="en-US" sz="1400" i="1" dirty="0">
                            <a:solidFill>
                              <a:srgbClr val="C00000"/>
                            </a:solidFill>
                            <a:latin typeface="Arial" panose="020B0604020202020204" pitchFamily="34" charset="0"/>
                            <a:cs typeface="Arial" panose="020B0604020202020204" pitchFamily="34" charset="0"/>
                          </a:rPr>
                          <m:t>eq</m:t>
                        </m:r>
                        <m:r>
                          <m:rPr>
                            <m:nor/>
                          </m:rPr>
                          <a:rPr lang="en-US" sz="1400" i="1" dirty="0">
                            <a:solidFill>
                              <a:srgbClr val="C00000"/>
                            </a:solidFill>
                            <a:latin typeface="Arial" panose="020B0604020202020204" pitchFamily="34" charset="0"/>
                            <a:cs typeface="Arial" panose="020B0604020202020204" pitchFamily="34" charset="0"/>
                          </a:rPr>
                          <m:t>   </m:t>
                        </m:r>
                      </m:den>
                    </m:f>
                  </m:oMath>
                </a14:m>
                <a:endParaRPr lang="ru-RU" sz="1400" dirty="0">
                  <a:latin typeface="Arial" panose="020B0604020202020204" pitchFamily="34" charset="0"/>
                  <a:cs typeface="Arial" panose="020B0604020202020204" pitchFamily="34" charset="0"/>
                </a:endParaRPr>
              </a:p>
            </p:txBody>
          </p:sp>
        </mc:Choice>
        <mc:Fallback>
          <p:sp>
            <p:nvSpPr>
              <p:cNvPr id="2" name="Прямоугольник 1"/>
              <p:cNvSpPr>
                <a:spLocks noRot="1" noChangeAspect="1" noMove="1" noResize="1" noEditPoints="1" noAdjustHandles="1" noChangeArrowheads="1" noChangeShapeType="1" noTextEdit="1"/>
              </p:cNvSpPr>
              <p:nvPr/>
            </p:nvSpPr>
            <p:spPr>
              <a:xfrm>
                <a:off x="155762" y="0"/>
                <a:ext cx="12036238" cy="7000699"/>
              </a:xfrm>
              <a:prstGeom prst="rect">
                <a:avLst/>
              </a:prstGeom>
              <a:blipFill rotWithShape="0">
                <a:blip r:embed="rId2"/>
                <a:stretch>
                  <a:fillRect l="-101" t="-87" r="-101"/>
                </a:stretch>
              </a:blipFill>
            </p:spPr>
            <p:txBody>
              <a:bodyPr/>
              <a:lstStyle/>
              <a:p>
                <a:r>
                  <a:rPr lang="ru-RU">
                    <a:noFill/>
                  </a:rPr>
                  <a:t> </a:t>
                </a:r>
              </a:p>
            </p:txBody>
          </p:sp>
        </mc:Fallback>
      </mc:AlternateContent>
    </p:spTree>
    <p:extLst>
      <p:ext uri="{BB962C8B-B14F-4D97-AF65-F5344CB8AC3E}">
        <p14:creationId xmlns:p14="http://schemas.microsoft.com/office/powerpoint/2010/main" val="2540389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6"/>
          <p:cNvSpPr>
            <a:spLocks noGrp="1" noChangeArrowheads="1"/>
          </p:cNvSpPr>
          <p:nvPr>
            <p:ph idx="1"/>
          </p:nvPr>
        </p:nvSpPr>
        <p:spPr bwMode="auto">
          <a:xfrm>
            <a:off x="6225746" y="109330"/>
            <a:ext cx="5628504" cy="6078587"/>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000" b="1" i="0" u="none" strike="noStrike" cap="none" normalizeH="0" baseline="0" dirty="0" err="1" smtClean="0">
                <a:ln>
                  <a:noFill/>
                </a:ln>
                <a:solidFill>
                  <a:srgbClr val="C00000"/>
                </a:solidFill>
                <a:effectLst/>
                <a:cs typeface="Arial" panose="020B0604020202020204" pitchFamily="34" charset="0"/>
              </a:rPr>
              <a:t>Problem</a:t>
            </a:r>
            <a:r>
              <a:rPr kumimoji="0" lang="ru-RU" altLang="ru-RU" sz="1000" b="1" i="0" u="none" strike="noStrike" cap="none" normalizeH="0" baseline="0" dirty="0" smtClean="0">
                <a:ln>
                  <a:noFill/>
                </a:ln>
                <a:solidFill>
                  <a:srgbClr val="C00000"/>
                </a:solidFill>
                <a:effectLst/>
                <a:cs typeface="Arial" panose="020B0604020202020204" pitchFamily="34" charset="0"/>
              </a:rPr>
              <a:t> #1:</a:t>
            </a:r>
            <a:r>
              <a:rPr kumimoji="0" lang="ru-RU" altLang="ru-RU" sz="1000" b="1" i="0" u="none" strike="noStrike" cap="none" normalizeH="0" baseline="0" dirty="0" smtClean="0">
                <a:ln>
                  <a:noFill/>
                </a:ln>
                <a:solidFill>
                  <a:srgbClr val="000000"/>
                </a:solidFill>
                <a:effectLst/>
                <a:cs typeface="Arial" panose="020B0604020202020204" pitchFamily="34" charset="0"/>
              </a:rPr>
              <a:t> </a:t>
            </a:r>
            <a:endParaRPr kumimoji="0" lang="en-US" altLang="ru-RU" sz="1000" b="1" i="0" u="none" strike="noStrike" cap="none" normalizeH="0" baseline="0" dirty="0" smtClean="0">
              <a:ln>
                <a:noFill/>
              </a:ln>
              <a:solidFill>
                <a:srgbClr val="000000"/>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1000" b="1" i="1" u="none" strike="noStrike" cap="none" normalizeH="0" baseline="0" dirty="0" err="1" smtClean="0">
                <a:ln>
                  <a:noFill/>
                </a:ln>
                <a:solidFill>
                  <a:srgbClr val="000000"/>
                </a:solidFill>
                <a:effectLst/>
                <a:cs typeface="Arial" panose="020B0604020202020204" pitchFamily="34" charset="0"/>
              </a:rPr>
              <a:t>If</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you</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dilute</a:t>
            </a:r>
            <a:r>
              <a:rPr kumimoji="0" lang="ru-RU" altLang="ru-RU" sz="1000" b="1" i="1" u="none" strike="noStrike" cap="none" normalizeH="0" baseline="0" dirty="0" smtClean="0">
                <a:ln>
                  <a:noFill/>
                </a:ln>
                <a:solidFill>
                  <a:srgbClr val="000000"/>
                </a:solidFill>
                <a:effectLst/>
                <a:cs typeface="Arial" panose="020B0604020202020204" pitchFamily="34" charset="0"/>
              </a:rPr>
              <a:t> 175 </a:t>
            </a:r>
            <a:r>
              <a:rPr kumimoji="0" lang="ru-RU" altLang="ru-RU" sz="1000" b="1" i="1" u="none" strike="noStrike" cap="none" normalizeH="0" baseline="0" dirty="0" err="1" smtClean="0">
                <a:ln>
                  <a:noFill/>
                </a:ln>
                <a:solidFill>
                  <a:srgbClr val="000000"/>
                </a:solidFill>
                <a:effectLst/>
                <a:cs typeface="Arial" panose="020B0604020202020204" pitchFamily="34" charset="0"/>
              </a:rPr>
              <a:t>mL</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of</a:t>
            </a:r>
            <a:r>
              <a:rPr kumimoji="0" lang="ru-RU" altLang="ru-RU" sz="1000" b="1" i="1" u="none" strike="noStrike" cap="none" normalizeH="0" baseline="0" dirty="0" smtClean="0">
                <a:ln>
                  <a:noFill/>
                </a:ln>
                <a:solidFill>
                  <a:srgbClr val="000000"/>
                </a:solidFill>
                <a:effectLst/>
                <a:cs typeface="Arial" panose="020B0604020202020204" pitchFamily="34" charset="0"/>
              </a:rPr>
              <a:t> a 1.6 M </a:t>
            </a:r>
            <a:r>
              <a:rPr kumimoji="0" lang="ru-RU" altLang="ru-RU" sz="1000" b="1" i="1" u="none" strike="noStrike" cap="none" normalizeH="0" baseline="0" dirty="0" err="1" smtClean="0">
                <a:ln>
                  <a:noFill/>
                </a:ln>
                <a:solidFill>
                  <a:srgbClr val="000000"/>
                </a:solidFill>
                <a:effectLst/>
                <a:cs typeface="Arial" panose="020B0604020202020204" pitchFamily="34" charset="0"/>
              </a:rPr>
              <a:t>solution</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of</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LiCl</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to</a:t>
            </a:r>
            <a:r>
              <a:rPr kumimoji="0" lang="ru-RU" altLang="ru-RU" sz="1000" b="1" i="1" u="none" strike="noStrike" cap="none" normalizeH="0" baseline="0" dirty="0" smtClean="0">
                <a:ln>
                  <a:noFill/>
                </a:ln>
                <a:solidFill>
                  <a:srgbClr val="000000"/>
                </a:solidFill>
                <a:effectLst/>
                <a:cs typeface="Arial" panose="020B0604020202020204" pitchFamily="34" charset="0"/>
              </a:rPr>
              <a:t> 1.0 L, </a:t>
            </a:r>
            <a:r>
              <a:rPr kumimoji="0" lang="ru-RU" altLang="ru-RU" sz="1000" b="1" i="1" u="none" strike="noStrike" cap="none" normalizeH="0" baseline="0" dirty="0" err="1" smtClean="0">
                <a:ln>
                  <a:noFill/>
                </a:ln>
                <a:solidFill>
                  <a:srgbClr val="000000"/>
                </a:solidFill>
                <a:effectLst/>
                <a:cs typeface="Arial" panose="020B0604020202020204" pitchFamily="34" charset="0"/>
              </a:rPr>
              <a:t>determine</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the</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new</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concentration</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of</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the</a:t>
            </a:r>
            <a:r>
              <a:rPr kumimoji="0" lang="ru-RU" altLang="ru-RU" sz="1000" b="1" i="1" u="none" strike="noStrike" cap="none" normalizeH="0" baseline="0" dirty="0" smtClean="0">
                <a:ln>
                  <a:noFill/>
                </a:ln>
                <a:solidFill>
                  <a:srgbClr val="000000"/>
                </a:solidFill>
                <a:effectLst/>
                <a:cs typeface="Arial" panose="020B0604020202020204" pitchFamily="34" charset="0"/>
              </a:rPr>
              <a:t> </a:t>
            </a:r>
            <a:r>
              <a:rPr kumimoji="0" lang="ru-RU" altLang="ru-RU" sz="1000" b="1" i="1" u="none" strike="noStrike" cap="none" normalizeH="0" baseline="0" dirty="0" err="1" smtClean="0">
                <a:ln>
                  <a:noFill/>
                </a:ln>
                <a:solidFill>
                  <a:srgbClr val="000000"/>
                </a:solidFill>
                <a:effectLst/>
                <a:cs typeface="Arial" panose="020B0604020202020204" pitchFamily="34" charset="0"/>
              </a:rPr>
              <a:t>solution</a:t>
            </a:r>
            <a:r>
              <a:rPr kumimoji="0" lang="ru-RU" altLang="ru-RU" sz="1000" b="1" i="1" u="none" strike="noStrike" cap="none" normalizeH="0" baseline="0" dirty="0" smtClean="0">
                <a:ln>
                  <a:noFill/>
                </a:ln>
                <a:solidFill>
                  <a:srgbClr val="000000"/>
                </a:solidFill>
                <a:effectLst/>
                <a:cs typeface="Arial" panose="020B0604020202020204" pitchFamily="34" charset="0"/>
              </a:rPr>
              <a:t>.</a:t>
            </a:r>
            <a:endParaRPr kumimoji="0" lang="ru-RU" altLang="ru-RU" sz="1000" b="1" i="1"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1000" b="1" i="1" u="none" strike="noStrike" cap="none" normalizeH="0" baseline="0" dirty="0" err="1" smtClean="0">
                <a:ln>
                  <a:noFill/>
                </a:ln>
                <a:solidFill>
                  <a:schemeClr val="accent1">
                    <a:lumMod val="75000"/>
                  </a:schemeClr>
                </a:solidFill>
                <a:effectLst/>
                <a:cs typeface="Arial" panose="020B0604020202020204" pitchFamily="34" charset="0"/>
              </a:rPr>
              <a:t>Solution</a:t>
            </a:r>
            <a:r>
              <a:rPr kumimoji="0" lang="ru-RU" altLang="ru-RU" sz="1000" b="1" i="1" u="none" strike="noStrike" cap="none" normalizeH="0" baseline="0" dirty="0" smtClean="0">
                <a:ln>
                  <a:noFill/>
                </a:ln>
                <a:solidFill>
                  <a:schemeClr val="accent1">
                    <a:lumMod val="75000"/>
                  </a:schemeClr>
                </a:solidFill>
                <a:effectLst/>
                <a:cs typeface="Arial" panose="020B0604020202020204" pitchFamily="34" charset="0"/>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1000" b="1" u="none" strike="noStrike" cap="none" normalizeH="0" baseline="0" dirty="0" smtClean="0">
                <a:ln>
                  <a:noFill/>
                </a:ln>
                <a:solidFill>
                  <a:schemeClr val="tx1"/>
                </a:solidFill>
                <a:effectLst/>
                <a:cs typeface="Arial" panose="020B0604020202020204" pitchFamily="34" charset="0"/>
              </a:rPr>
              <a:t>M</a:t>
            </a:r>
            <a:r>
              <a:rPr kumimoji="0" lang="ru-RU" altLang="ru-RU" sz="1000" b="1" u="none" strike="noStrike" cap="none" normalizeH="0" baseline="-30000" dirty="0" smtClean="0">
                <a:ln>
                  <a:noFill/>
                </a:ln>
                <a:solidFill>
                  <a:schemeClr val="tx1"/>
                </a:solidFill>
                <a:effectLst/>
                <a:cs typeface="Arial" panose="020B0604020202020204" pitchFamily="34" charset="0"/>
              </a:rPr>
              <a:t>1</a:t>
            </a:r>
            <a:r>
              <a:rPr kumimoji="0" lang="ru-RU" altLang="ru-RU" sz="1000" b="1" u="none" strike="noStrike" cap="none" normalizeH="0" baseline="0" dirty="0" smtClean="0">
                <a:ln>
                  <a:noFill/>
                </a:ln>
                <a:solidFill>
                  <a:schemeClr val="tx1"/>
                </a:solidFill>
                <a:effectLst/>
                <a:cs typeface="Arial" panose="020B0604020202020204" pitchFamily="34" charset="0"/>
              </a:rPr>
              <a:t>V</a:t>
            </a:r>
            <a:r>
              <a:rPr kumimoji="0" lang="ru-RU" altLang="ru-RU" sz="1000" b="1" u="none" strike="noStrike" cap="none" normalizeH="0" baseline="-30000" dirty="0" smtClean="0">
                <a:ln>
                  <a:noFill/>
                </a:ln>
                <a:solidFill>
                  <a:schemeClr val="tx1"/>
                </a:solidFill>
                <a:effectLst/>
                <a:cs typeface="Arial" panose="020B0604020202020204" pitchFamily="34" charset="0"/>
              </a:rPr>
              <a:t>1</a:t>
            </a:r>
            <a:r>
              <a:rPr kumimoji="0" lang="ru-RU" altLang="ru-RU" sz="1000" b="1" u="none" strike="noStrike" cap="none" normalizeH="0" baseline="0" dirty="0" smtClean="0">
                <a:ln>
                  <a:noFill/>
                </a:ln>
                <a:solidFill>
                  <a:schemeClr val="tx1"/>
                </a:solidFill>
                <a:effectLst/>
                <a:cs typeface="Arial" panose="020B0604020202020204" pitchFamily="34" charset="0"/>
              </a:rPr>
              <a:t> = M</a:t>
            </a:r>
            <a:r>
              <a:rPr kumimoji="0" lang="ru-RU" altLang="ru-RU" sz="1000" b="1" u="none" strike="noStrike" cap="none" normalizeH="0" baseline="-30000" dirty="0" smtClean="0">
                <a:ln>
                  <a:noFill/>
                </a:ln>
                <a:solidFill>
                  <a:schemeClr val="tx1"/>
                </a:solidFill>
                <a:effectLst/>
                <a:cs typeface="Arial" panose="020B0604020202020204" pitchFamily="34" charset="0"/>
              </a:rPr>
              <a:t>2</a:t>
            </a:r>
            <a:r>
              <a:rPr kumimoji="0" lang="ru-RU" altLang="ru-RU" sz="1000" b="1" u="none" strike="noStrike" cap="none" normalizeH="0" baseline="0" dirty="0" smtClean="0">
                <a:ln>
                  <a:noFill/>
                </a:ln>
                <a:solidFill>
                  <a:schemeClr val="tx1"/>
                </a:solidFill>
                <a:effectLst/>
                <a:cs typeface="Arial" panose="020B0604020202020204" pitchFamily="34" charset="0"/>
              </a:rPr>
              <a:t>V</a:t>
            </a:r>
            <a:r>
              <a:rPr kumimoji="0" lang="ru-RU" altLang="ru-RU" sz="1000" b="1" u="none" strike="noStrike" cap="none" normalizeH="0" baseline="-30000" dirty="0" smtClean="0">
                <a:ln>
                  <a:noFill/>
                </a:ln>
                <a:solidFill>
                  <a:schemeClr val="tx1"/>
                </a:solidFill>
                <a:effectLst/>
                <a:cs typeface="Arial" panose="020B0604020202020204" pitchFamily="34" charset="0"/>
              </a:rPr>
              <a:t>2</a:t>
            </a:r>
            <a:endParaRPr kumimoji="0" lang="ru-RU" altLang="ru-RU" sz="1000" b="1"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1000" b="1" u="none" strike="noStrike" cap="none" normalizeH="0" baseline="0" dirty="0" smtClean="0">
                <a:ln>
                  <a:noFill/>
                </a:ln>
                <a:solidFill>
                  <a:schemeClr val="tx1"/>
                </a:solidFill>
                <a:effectLst/>
                <a:cs typeface="Arial" panose="020B0604020202020204" pitchFamily="34" charset="0"/>
              </a:rPr>
              <a:t>(1.6 </a:t>
            </a:r>
            <a:r>
              <a:rPr kumimoji="0" lang="ru-RU" altLang="ru-RU" sz="1000" b="1" u="none" strike="noStrike" cap="none" normalizeH="0" baseline="0" dirty="0" err="1" smtClean="0">
                <a:ln>
                  <a:noFill/>
                </a:ln>
                <a:solidFill>
                  <a:schemeClr val="tx1"/>
                </a:solidFill>
                <a:effectLst/>
                <a:cs typeface="Arial" panose="020B0604020202020204" pitchFamily="34" charset="0"/>
              </a:rPr>
              <a:t>mol</a:t>
            </a:r>
            <a:r>
              <a:rPr kumimoji="0" lang="ru-RU" altLang="ru-RU" sz="1000" b="1" u="none" strike="noStrike" cap="none" normalizeH="0" baseline="0" dirty="0" smtClean="0">
                <a:ln>
                  <a:noFill/>
                </a:ln>
                <a:solidFill>
                  <a:schemeClr val="tx1"/>
                </a:solidFill>
                <a:effectLst/>
                <a:cs typeface="Arial" panose="020B0604020202020204" pitchFamily="34" charset="0"/>
              </a:rPr>
              <a:t>/L) (175 </a:t>
            </a:r>
            <a:r>
              <a:rPr kumimoji="0" lang="ru-RU" altLang="ru-RU" sz="1000" b="1" u="none" strike="noStrike" cap="none" normalizeH="0" baseline="0" dirty="0" err="1" smtClean="0">
                <a:ln>
                  <a:noFill/>
                </a:ln>
                <a:solidFill>
                  <a:schemeClr val="tx1"/>
                </a:solidFill>
                <a:effectLst/>
                <a:cs typeface="Arial" panose="020B0604020202020204" pitchFamily="34" charset="0"/>
              </a:rPr>
              <a:t>mL</a:t>
            </a:r>
            <a:r>
              <a:rPr kumimoji="0" lang="ru-RU" altLang="ru-RU" sz="1000" b="1" u="none" strike="noStrike" cap="none" normalizeH="0" baseline="0" dirty="0" smtClean="0">
                <a:ln>
                  <a:noFill/>
                </a:ln>
                <a:solidFill>
                  <a:schemeClr val="tx1"/>
                </a:solidFill>
                <a:effectLst/>
                <a:cs typeface="Arial" panose="020B0604020202020204" pitchFamily="34" charset="0"/>
              </a:rPr>
              <a:t>) = (x) (1000 </a:t>
            </a:r>
            <a:r>
              <a:rPr kumimoji="0" lang="ru-RU" altLang="ru-RU" sz="1000" b="1" u="none" strike="noStrike" cap="none" normalizeH="0" baseline="0" dirty="0" err="1" smtClean="0">
                <a:ln>
                  <a:noFill/>
                </a:ln>
                <a:solidFill>
                  <a:schemeClr val="tx1"/>
                </a:solidFill>
                <a:effectLst/>
                <a:cs typeface="Arial" panose="020B0604020202020204" pitchFamily="34" charset="0"/>
              </a:rPr>
              <a:t>mL</a:t>
            </a:r>
            <a:r>
              <a:rPr kumimoji="0" lang="ru-RU" altLang="ru-RU" sz="1000" b="1" u="none" strike="noStrike" cap="none" normalizeH="0" baseline="0" dirty="0" smtClean="0">
                <a:ln>
                  <a:noFill/>
                </a:ln>
                <a:solidFill>
                  <a:schemeClr val="tx1"/>
                </a:solidFill>
                <a:effectLst/>
                <a:cs typeface="Arial" panose="020B0604020202020204" pitchFamily="34" charset="0"/>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1000" b="1" u="none" strike="noStrike" cap="none" normalizeH="0" baseline="0" dirty="0" smtClean="0">
                <a:ln>
                  <a:noFill/>
                </a:ln>
                <a:solidFill>
                  <a:schemeClr val="tx1"/>
                </a:solidFill>
                <a:effectLst/>
                <a:cs typeface="Arial" panose="020B0604020202020204" pitchFamily="34" charset="0"/>
              </a:rPr>
              <a:t>x = 0.28 M</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1000" b="1" u="none" strike="noStrike" cap="none" normalizeH="0" baseline="0" dirty="0" err="1" smtClean="0">
                <a:ln>
                  <a:noFill/>
                </a:ln>
                <a:solidFill>
                  <a:srgbClr val="000000"/>
                </a:solidFill>
                <a:effectLst/>
                <a:cs typeface="Arial" panose="020B0604020202020204" pitchFamily="34" charset="0"/>
              </a:rPr>
              <a:t>Note</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that</a:t>
            </a:r>
            <a:r>
              <a:rPr kumimoji="0" lang="ru-RU" altLang="ru-RU" sz="1000" b="1" u="none" strike="noStrike" cap="none" normalizeH="0" baseline="0" dirty="0" smtClean="0">
                <a:ln>
                  <a:noFill/>
                </a:ln>
                <a:solidFill>
                  <a:srgbClr val="000000"/>
                </a:solidFill>
                <a:effectLst/>
                <a:cs typeface="Arial" panose="020B0604020202020204" pitchFamily="34" charset="0"/>
              </a:rPr>
              <a:t> 1000 </a:t>
            </a:r>
            <a:r>
              <a:rPr kumimoji="0" lang="ru-RU" altLang="ru-RU" sz="1000" b="1" u="none" strike="noStrike" cap="none" normalizeH="0" baseline="0" dirty="0" err="1" smtClean="0">
                <a:ln>
                  <a:noFill/>
                </a:ln>
                <a:solidFill>
                  <a:srgbClr val="000000"/>
                </a:solidFill>
                <a:effectLst/>
                <a:cs typeface="Arial" panose="020B0604020202020204" pitchFamily="34" charset="0"/>
              </a:rPr>
              <a:t>mL</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was</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used</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rather</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than</a:t>
            </a:r>
            <a:r>
              <a:rPr kumimoji="0" lang="ru-RU" altLang="ru-RU" sz="1000" b="1" u="none" strike="noStrike" cap="none" normalizeH="0" baseline="0" dirty="0" smtClean="0">
                <a:ln>
                  <a:noFill/>
                </a:ln>
                <a:solidFill>
                  <a:srgbClr val="000000"/>
                </a:solidFill>
                <a:effectLst/>
                <a:cs typeface="Arial" panose="020B0604020202020204" pitchFamily="34" charset="0"/>
              </a:rPr>
              <a:t> 1.0 L. </a:t>
            </a:r>
            <a:r>
              <a:rPr kumimoji="0" lang="ru-RU" altLang="ru-RU" sz="1000" b="1" u="none" strike="noStrike" cap="none" normalizeH="0" baseline="0" dirty="0" err="1" smtClean="0">
                <a:ln>
                  <a:noFill/>
                </a:ln>
                <a:solidFill>
                  <a:srgbClr val="000000"/>
                </a:solidFill>
                <a:effectLst/>
                <a:cs typeface="Arial" panose="020B0604020202020204" pitchFamily="34" charset="0"/>
              </a:rPr>
              <a:t>Remember</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to</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keep</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the</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volume</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units</a:t>
            </a:r>
            <a:r>
              <a:rPr kumimoji="0" lang="ru-RU" altLang="ru-RU" sz="1000" b="1" u="none" strike="noStrike" cap="none" normalizeH="0" baseline="0" dirty="0" smtClean="0">
                <a:ln>
                  <a:noFill/>
                </a:ln>
                <a:solidFill>
                  <a:srgbClr val="000000"/>
                </a:solidFill>
                <a:effectLst/>
                <a:cs typeface="Arial" panose="020B0604020202020204" pitchFamily="34" charset="0"/>
              </a:rPr>
              <a:t> </a:t>
            </a:r>
            <a:r>
              <a:rPr kumimoji="0" lang="ru-RU" altLang="ru-RU" sz="1000" b="1" u="none" strike="noStrike" cap="none" normalizeH="0" baseline="0" dirty="0" err="1" smtClean="0">
                <a:ln>
                  <a:noFill/>
                </a:ln>
                <a:solidFill>
                  <a:srgbClr val="000000"/>
                </a:solidFill>
                <a:effectLst/>
                <a:cs typeface="Arial" panose="020B0604020202020204" pitchFamily="34" charset="0"/>
              </a:rPr>
              <a:t>consistent</a:t>
            </a:r>
            <a:r>
              <a:rPr kumimoji="0" lang="ru-RU" altLang="ru-RU" sz="1000" b="1" u="none" strike="noStrike" cap="none" normalizeH="0" baseline="0" dirty="0" smtClean="0">
                <a:ln>
                  <a:noFill/>
                </a:ln>
                <a:solidFill>
                  <a:srgbClr val="000000"/>
                </a:solidFill>
                <a:effectLst/>
                <a:cs typeface="Arial" panose="020B0604020202020204" pitchFamily="34" charset="0"/>
              </a:rPr>
              <a:t>.</a:t>
            </a:r>
            <a:endParaRPr kumimoji="0" lang="en-US" altLang="ru-RU" sz="1000" b="1" u="none" strike="noStrike" cap="none" normalizeH="0" baseline="0" dirty="0" smtClean="0">
              <a:ln>
                <a:noFill/>
              </a:ln>
              <a:solidFill>
                <a:srgbClr val="000000"/>
              </a:solidFill>
              <a:effectLst/>
              <a:cs typeface="Arial" panose="020B0604020202020204" pitchFamily="34" charset="0"/>
            </a:endParaRPr>
          </a:p>
          <a:p>
            <a:pPr marL="0" indent="0">
              <a:lnSpc>
                <a:spcPct val="100000"/>
              </a:lnSpc>
              <a:buNone/>
            </a:pPr>
            <a:r>
              <a:rPr lang="en-US" sz="1000" b="1" dirty="0" smtClean="0">
                <a:solidFill>
                  <a:srgbClr val="C00000"/>
                </a:solidFill>
                <a:cs typeface="Arial" panose="020B0604020202020204" pitchFamily="34" charset="0"/>
              </a:rPr>
              <a:t>_____________________________________________________________________________</a:t>
            </a:r>
            <a:endParaRPr lang="en-US" sz="1000" b="1" dirty="0">
              <a:solidFill>
                <a:srgbClr val="C0000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ru-RU" sz="1000" b="1" dirty="0" smtClean="0">
              <a:solidFill>
                <a:srgbClr val="000000"/>
              </a:solidFill>
              <a:cs typeface="Arial" panose="020B0604020202020204" pitchFamily="34" charset="0"/>
            </a:endParaRPr>
          </a:p>
          <a:p>
            <a:pPr marL="0" lvl="0" indent="0">
              <a:lnSpc>
                <a:spcPct val="100000"/>
              </a:lnSpc>
              <a:buNone/>
            </a:pPr>
            <a:r>
              <a:rPr lang="en-US" altLang="ru-RU" sz="1000" b="1" dirty="0" smtClean="0">
                <a:solidFill>
                  <a:srgbClr val="C00000"/>
                </a:solidFill>
                <a:cs typeface="Arial" panose="020B0604020202020204" pitchFamily="34" charset="0"/>
              </a:rPr>
              <a:t>Problem </a:t>
            </a:r>
            <a:r>
              <a:rPr lang="en-US" altLang="ru-RU" sz="1000" b="1" dirty="0">
                <a:solidFill>
                  <a:srgbClr val="C00000"/>
                </a:solidFill>
                <a:cs typeface="Arial" panose="020B0604020202020204" pitchFamily="34" charset="0"/>
              </a:rPr>
              <a:t>#2: </a:t>
            </a:r>
            <a:endParaRPr lang="en-US" altLang="ru-RU" sz="1000" b="1" dirty="0" smtClean="0">
              <a:solidFill>
                <a:srgbClr val="C00000"/>
              </a:solidFill>
              <a:cs typeface="Arial" panose="020B0604020202020204" pitchFamily="34" charset="0"/>
            </a:endParaRPr>
          </a:p>
          <a:p>
            <a:pPr marL="0" lvl="0" indent="0">
              <a:lnSpc>
                <a:spcPct val="100000"/>
              </a:lnSpc>
              <a:buNone/>
            </a:pPr>
            <a:r>
              <a:rPr lang="en-US" altLang="ru-RU" sz="1000" b="1" i="1" dirty="0" smtClean="0">
                <a:cs typeface="Arial" panose="020B0604020202020204" pitchFamily="34" charset="0"/>
              </a:rPr>
              <a:t>You </a:t>
            </a:r>
            <a:r>
              <a:rPr lang="en-US" altLang="ru-RU" sz="1000" b="1" i="1" dirty="0">
                <a:cs typeface="Arial" panose="020B0604020202020204" pitchFamily="34" charset="0"/>
              </a:rPr>
              <a:t>need to make 10.0 L of 1.2 M KNO3. What molarity would the potassium nitrate solution need to be if you were to use only 2.5 L of it?</a:t>
            </a:r>
          </a:p>
          <a:p>
            <a:pPr marL="0" indent="0">
              <a:lnSpc>
                <a:spcPct val="150000"/>
              </a:lnSpc>
              <a:buNone/>
            </a:pPr>
            <a:r>
              <a:rPr lang="en-US" altLang="ru-RU" sz="1000" b="1" i="1" dirty="0" smtClean="0">
                <a:solidFill>
                  <a:schemeClr val="accent1">
                    <a:lumMod val="75000"/>
                  </a:schemeClr>
                </a:solidFill>
                <a:cs typeface="Arial" panose="020B0604020202020204" pitchFamily="34" charset="0"/>
              </a:rPr>
              <a:t>Solution</a:t>
            </a:r>
            <a:r>
              <a:rPr lang="en-US" altLang="ru-RU" sz="1000" b="1" i="1" dirty="0">
                <a:solidFill>
                  <a:schemeClr val="accent1">
                    <a:lumMod val="75000"/>
                  </a:schemeClr>
                </a:solidFill>
                <a:cs typeface="Arial" panose="020B0604020202020204" pitchFamily="34" charset="0"/>
              </a:rPr>
              <a:t>:</a:t>
            </a:r>
          </a:p>
          <a:p>
            <a:pPr marL="0" indent="0">
              <a:lnSpc>
                <a:spcPct val="100000"/>
              </a:lnSpc>
              <a:buNone/>
            </a:pPr>
            <a:r>
              <a:rPr lang="ru-RU" altLang="ru-RU" sz="1000" b="1" dirty="0">
                <a:cs typeface="Arial" panose="020B0604020202020204" pitchFamily="34" charset="0"/>
              </a:rPr>
              <a:t>M</a:t>
            </a:r>
            <a:r>
              <a:rPr lang="ru-RU" altLang="ru-RU" sz="1000" b="1" baseline="-30000" dirty="0">
                <a:cs typeface="Arial" panose="020B0604020202020204" pitchFamily="34" charset="0"/>
              </a:rPr>
              <a:t>1</a:t>
            </a:r>
            <a:r>
              <a:rPr lang="ru-RU" altLang="ru-RU" sz="1000" b="1" dirty="0">
                <a:cs typeface="Arial" panose="020B0604020202020204" pitchFamily="34" charset="0"/>
              </a:rPr>
              <a:t>V</a:t>
            </a:r>
            <a:r>
              <a:rPr lang="ru-RU" altLang="ru-RU" sz="1000" b="1" baseline="-30000" dirty="0">
                <a:cs typeface="Arial" panose="020B0604020202020204" pitchFamily="34" charset="0"/>
              </a:rPr>
              <a:t>1</a:t>
            </a:r>
            <a:r>
              <a:rPr lang="ru-RU" altLang="ru-RU" sz="1000" b="1" dirty="0">
                <a:cs typeface="Arial" panose="020B0604020202020204" pitchFamily="34" charset="0"/>
              </a:rPr>
              <a:t> = M</a:t>
            </a:r>
            <a:r>
              <a:rPr lang="ru-RU" altLang="ru-RU" sz="1000" b="1" baseline="-30000" dirty="0">
                <a:cs typeface="Arial" panose="020B0604020202020204" pitchFamily="34" charset="0"/>
              </a:rPr>
              <a:t>2</a:t>
            </a:r>
            <a:r>
              <a:rPr lang="ru-RU" altLang="ru-RU" sz="1000" b="1" dirty="0">
                <a:cs typeface="Arial" panose="020B0604020202020204" pitchFamily="34" charset="0"/>
              </a:rPr>
              <a:t>V</a:t>
            </a:r>
            <a:r>
              <a:rPr lang="ru-RU" altLang="ru-RU" sz="1000" b="1" baseline="-30000" dirty="0">
                <a:cs typeface="Arial" panose="020B0604020202020204" pitchFamily="34" charset="0"/>
              </a:rPr>
              <a:t>2</a:t>
            </a:r>
            <a:endParaRPr lang="ru-RU" altLang="ru-RU" sz="1000" b="1" dirty="0">
              <a:cs typeface="Arial" panose="020B0604020202020204" pitchFamily="34" charset="0"/>
            </a:endParaRPr>
          </a:p>
          <a:p>
            <a:pPr marL="0" lvl="0" indent="0">
              <a:lnSpc>
                <a:spcPct val="100000"/>
              </a:lnSpc>
              <a:buNone/>
            </a:pPr>
            <a:r>
              <a:rPr lang="en-US" altLang="ru-RU" sz="1000" b="1" i="1" dirty="0" smtClean="0">
                <a:cs typeface="Arial" panose="020B0604020202020204" pitchFamily="34" charset="0"/>
              </a:rPr>
              <a:t>(</a:t>
            </a:r>
            <a:r>
              <a:rPr lang="en-US" altLang="ru-RU" sz="1000" b="1" i="1" dirty="0">
                <a:cs typeface="Arial" panose="020B0604020202020204" pitchFamily="34" charset="0"/>
              </a:rPr>
              <a:t>x) (2.5 L) = (1.2 </a:t>
            </a:r>
            <a:r>
              <a:rPr lang="en-US" altLang="ru-RU" sz="1000" b="1" i="1" dirty="0" err="1">
                <a:cs typeface="Arial" panose="020B0604020202020204" pitchFamily="34" charset="0"/>
              </a:rPr>
              <a:t>mol</a:t>
            </a:r>
            <a:r>
              <a:rPr lang="en-US" altLang="ru-RU" sz="1000" b="1" i="1" dirty="0">
                <a:cs typeface="Arial" panose="020B0604020202020204" pitchFamily="34" charset="0"/>
              </a:rPr>
              <a:t>/L) (10.0 L)</a:t>
            </a:r>
          </a:p>
          <a:p>
            <a:pPr marL="0" lvl="0" indent="0">
              <a:lnSpc>
                <a:spcPct val="100000"/>
              </a:lnSpc>
              <a:buNone/>
            </a:pPr>
            <a:r>
              <a:rPr lang="en-US" altLang="ru-RU" sz="1000" b="1" i="1" dirty="0" smtClean="0">
                <a:cs typeface="Arial" panose="020B0604020202020204" pitchFamily="34" charset="0"/>
              </a:rPr>
              <a:t>x </a:t>
            </a:r>
            <a:r>
              <a:rPr lang="en-US" altLang="ru-RU" sz="1000" b="1" i="1" dirty="0">
                <a:cs typeface="Arial" panose="020B0604020202020204" pitchFamily="34" charset="0"/>
              </a:rPr>
              <a:t>= 4.8 M</a:t>
            </a:r>
          </a:p>
          <a:p>
            <a:pPr marL="0" lvl="0" indent="0">
              <a:lnSpc>
                <a:spcPct val="100000"/>
              </a:lnSpc>
              <a:buNone/>
            </a:pPr>
            <a:endParaRPr lang="en-US" altLang="ru-RU" sz="1000" b="1" i="1" dirty="0">
              <a:cs typeface="Arial" panose="020B0604020202020204" pitchFamily="34" charset="0"/>
            </a:endParaRPr>
          </a:p>
          <a:p>
            <a:pPr marL="0" indent="0" algn="just">
              <a:buNone/>
            </a:pPr>
            <a:r>
              <a:rPr lang="en-US" altLang="ru-RU" sz="1000" b="1" i="1" dirty="0">
                <a:cs typeface="Arial" panose="020B0604020202020204" pitchFamily="34" charset="0"/>
              </a:rPr>
              <a:t>Please note how </a:t>
            </a:r>
            <a:r>
              <a:rPr lang="en-US" altLang="ru-RU" sz="1000" b="1" i="1" dirty="0" smtClean="0">
                <a:solidFill>
                  <a:srgbClr val="C00000"/>
                </a:solidFill>
                <a:cs typeface="Arial" panose="020B0604020202020204" pitchFamily="34" charset="0"/>
              </a:rPr>
              <a:t>we </a:t>
            </a:r>
            <a:r>
              <a:rPr lang="en-US" altLang="ru-RU" sz="1000" b="1" i="1" dirty="0" smtClean="0">
                <a:cs typeface="Arial" panose="020B0604020202020204" pitchFamily="34" charset="0"/>
              </a:rPr>
              <a:t>use </a:t>
            </a:r>
            <a:r>
              <a:rPr lang="en-US" altLang="ru-RU" sz="1000" b="1" i="1" dirty="0">
                <a:cs typeface="Arial" panose="020B0604020202020204" pitchFamily="34" charset="0"/>
              </a:rPr>
              <a:t>the molarity unit, </a:t>
            </a:r>
            <a:r>
              <a:rPr lang="en-US" altLang="ru-RU" sz="1000" b="1" i="1" dirty="0" err="1">
                <a:cs typeface="Arial" panose="020B0604020202020204" pitchFamily="34" charset="0"/>
              </a:rPr>
              <a:t>mol</a:t>
            </a:r>
            <a:r>
              <a:rPr lang="en-US" altLang="ru-RU" sz="1000" b="1" i="1" dirty="0">
                <a:cs typeface="Arial" panose="020B0604020202020204" pitchFamily="34" charset="0"/>
              </a:rPr>
              <a:t>/L, in the calculation rather than the molarity symbol, M</a:t>
            </a:r>
            <a:r>
              <a:rPr lang="en-US" altLang="ru-RU" sz="1000" b="1" i="1" dirty="0" smtClean="0">
                <a:cs typeface="Arial" panose="020B0604020202020204" pitchFamily="34" charset="0"/>
              </a:rPr>
              <a:t>.</a:t>
            </a:r>
            <a:r>
              <a:rPr lang="en-US" sz="1000" b="1" dirty="0">
                <a:solidFill>
                  <a:srgbClr val="C00000"/>
                </a:solidFill>
                <a:cs typeface="Arial" panose="020B0604020202020204" pitchFamily="34" charset="0"/>
              </a:rPr>
              <a:t> </a:t>
            </a:r>
            <a:endParaRPr lang="en-US" sz="1000" b="1" dirty="0" smtClean="0">
              <a:solidFill>
                <a:srgbClr val="C00000"/>
              </a:solidFill>
              <a:cs typeface="Arial" panose="020B0604020202020204" pitchFamily="34" charset="0"/>
            </a:endParaRPr>
          </a:p>
          <a:p>
            <a:pPr marL="0" indent="0" algn="just">
              <a:buNone/>
            </a:pPr>
            <a:r>
              <a:rPr lang="en-US" sz="1000" b="1" dirty="0" smtClean="0">
                <a:solidFill>
                  <a:srgbClr val="C00000"/>
                </a:solidFill>
                <a:cs typeface="Arial" panose="020B0604020202020204" pitchFamily="34" charset="0"/>
              </a:rPr>
              <a:t>_____________________________________________________________________________</a:t>
            </a:r>
            <a:endParaRPr lang="en-US" sz="1000" b="1" dirty="0" smtClean="0">
              <a:solidFill>
                <a:srgbClr val="C00000"/>
              </a:solidFill>
              <a:cs typeface="Arial" panose="020B0604020202020204" pitchFamily="34" charset="0"/>
            </a:endParaRPr>
          </a:p>
          <a:p>
            <a:pPr marL="0" indent="0" algn="just">
              <a:buNone/>
            </a:pPr>
            <a:r>
              <a:rPr lang="en-US" sz="1000" b="1" dirty="0" smtClean="0">
                <a:solidFill>
                  <a:srgbClr val="C00000"/>
                </a:solidFill>
                <a:cs typeface="Arial" panose="020B0604020202020204" pitchFamily="34" charset="0"/>
              </a:rPr>
              <a:t>Problem </a:t>
            </a:r>
            <a:r>
              <a:rPr lang="en-US" sz="1000" b="1" dirty="0">
                <a:solidFill>
                  <a:srgbClr val="C00000"/>
                </a:solidFill>
                <a:cs typeface="Arial" panose="020B0604020202020204" pitchFamily="34" charset="0"/>
              </a:rPr>
              <a:t>#3:</a:t>
            </a:r>
            <a:r>
              <a:rPr lang="en-US" sz="1000" dirty="0">
                <a:cs typeface="Arial" panose="020B0604020202020204" pitchFamily="34" charset="0"/>
              </a:rPr>
              <a:t> </a:t>
            </a:r>
            <a:r>
              <a:rPr lang="en-US" sz="1000" b="1" i="1" dirty="0">
                <a:cs typeface="Arial" panose="020B0604020202020204" pitchFamily="34" charset="0"/>
              </a:rPr>
              <a:t>How many milliliters of 5.0 M copper(II) sulfate solution must be added to 160 mL of water to achieve a 0.30 M copper(II) sulfate solution?</a:t>
            </a:r>
          </a:p>
          <a:p>
            <a:endParaRPr lang="en-US" sz="1000" dirty="0">
              <a:cs typeface="Arial" panose="020B0604020202020204" pitchFamily="34" charset="0"/>
            </a:endParaRPr>
          </a:p>
          <a:p>
            <a:pPr marL="0" indent="0">
              <a:buNone/>
            </a:pPr>
            <a:r>
              <a:rPr lang="en-US" sz="1000" b="1" i="1" dirty="0">
                <a:solidFill>
                  <a:schemeClr val="accent1">
                    <a:lumMod val="75000"/>
                  </a:schemeClr>
                </a:solidFill>
                <a:cs typeface="Arial" panose="020B0604020202020204" pitchFamily="34" charset="0"/>
              </a:rPr>
              <a:t>Solution:</a:t>
            </a:r>
          </a:p>
          <a:p>
            <a:pPr marL="0" indent="0">
              <a:buNone/>
            </a:pPr>
            <a:r>
              <a:rPr lang="ru-RU" altLang="ru-RU" sz="1000" b="1" dirty="0">
                <a:cs typeface="Arial" panose="020B0604020202020204" pitchFamily="34" charset="0"/>
              </a:rPr>
              <a:t>M</a:t>
            </a:r>
            <a:r>
              <a:rPr lang="ru-RU" altLang="ru-RU" sz="1000" b="1" baseline="-30000" dirty="0">
                <a:cs typeface="Arial" panose="020B0604020202020204" pitchFamily="34" charset="0"/>
              </a:rPr>
              <a:t>1</a:t>
            </a:r>
            <a:r>
              <a:rPr lang="ru-RU" altLang="ru-RU" sz="1000" b="1" dirty="0">
                <a:cs typeface="Arial" panose="020B0604020202020204" pitchFamily="34" charset="0"/>
              </a:rPr>
              <a:t>V</a:t>
            </a:r>
            <a:r>
              <a:rPr lang="ru-RU" altLang="ru-RU" sz="1000" b="1" baseline="-30000" dirty="0">
                <a:cs typeface="Arial" panose="020B0604020202020204" pitchFamily="34" charset="0"/>
              </a:rPr>
              <a:t>1</a:t>
            </a:r>
            <a:r>
              <a:rPr lang="ru-RU" altLang="ru-RU" sz="1000" b="1" dirty="0">
                <a:cs typeface="Arial" panose="020B0604020202020204" pitchFamily="34" charset="0"/>
              </a:rPr>
              <a:t> = M</a:t>
            </a:r>
            <a:r>
              <a:rPr lang="ru-RU" altLang="ru-RU" sz="1000" b="1" baseline="-30000" dirty="0">
                <a:cs typeface="Arial" panose="020B0604020202020204" pitchFamily="34" charset="0"/>
              </a:rPr>
              <a:t>2</a:t>
            </a:r>
            <a:r>
              <a:rPr lang="ru-RU" altLang="ru-RU" sz="1000" b="1" dirty="0">
                <a:cs typeface="Arial" panose="020B0604020202020204" pitchFamily="34" charset="0"/>
              </a:rPr>
              <a:t>V</a:t>
            </a:r>
            <a:r>
              <a:rPr lang="ru-RU" altLang="ru-RU" sz="1000" b="1" baseline="-30000" dirty="0">
                <a:cs typeface="Arial" panose="020B0604020202020204" pitchFamily="34" charset="0"/>
              </a:rPr>
              <a:t>2</a:t>
            </a:r>
            <a:endParaRPr lang="ru-RU" altLang="ru-RU" sz="1000" b="1" dirty="0">
              <a:cs typeface="Arial" panose="020B0604020202020204" pitchFamily="34" charset="0"/>
            </a:endParaRPr>
          </a:p>
          <a:p>
            <a:pPr marL="0" indent="0">
              <a:buNone/>
            </a:pPr>
            <a:r>
              <a:rPr lang="en-US" sz="1000" dirty="0">
                <a:cs typeface="Arial" panose="020B0604020202020204" pitchFamily="34" charset="0"/>
              </a:rPr>
              <a:t>(5.00 </a:t>
            </a:r>
            <a:r>
              <a:rPr lang="en-US" sz="1000" dirty="0" err="1">
                <a:cs typeface="Arial" panose="020B0604020202020204" pitchFamily="34" charset="0"/>
              </a:rPr>
              <a:t>mol</a:t>
            </a:r>
            <a:r>
              <a:rPr lang="en-US" sz="1000" dirty="0">
                <a:cs typeface="Arial" panose="020B0604020202020204" pitchFamily="34" charset="0"/>
              </a:rPr>
              <a:t>/L) (x) = (0.3 </a:t>
            </a:r>
            <a:r>
              <a:rPr lang="en-US" sz="1000" dirty="0" err="1">
                <a:cs typeface="Arial" panose="020B0604020202020204" pitchFamily="34" charset="0"/>
              </a:rPr>
              <a:t>mol</a:t>
            </a:r>
            <a:r>
              <a:rPr lang="en-US" sz="1000" dirty="0">
                <a:cs typeface="Arial" panose="020B0604020202020204" pitchFamily="34" charset="0"/>
              </a:rPr>
              <a:t>/L) (160 + x)</a:t>
            </a:r>
          </a:p>
          <a:p>
            <a:pPr marL="0" indent="0">
              <a:buNone/>
            </a:pPr>
            <a:endParaRPr lang="en-US" sz="1000" dirty="0">
              <a:cs typeface="Arial" panose="020B0604020202020204" pitchFamily="34" charset="0"/>
            </a:endParaRPr>
          </a:p>
          <a:p>
            <a:pPr marL="0" indent="0">
              <a:buNone/>
            </a:pPr>
            <a:r>
              <a:rPr lang="en-US" sz="1000" dirty="0">
                <a:cs typeface="Arial" panose="020B0604020202020204" pitchFamily="34" charset="0"/>
              </a:rPr>
              <a:t>5x = 48 + 0.3x</a:t>
            </a:r>
          </a:p>
          <a:p>
            <a:pPr marL="0" indent="0">
              <a:buNone/>
            </a:pPr>
            <a:r>
              <a:rPr lang="en-US" sz="1000" dirty="0">
                <a:cs typeface="Arial" panose="020B0604020202020204" pitchFamily="34" charset="0"/>
              </a:rPr>
              <a:t>4.7x = 48</a:t>
            </a:r>
          </a:p>
          <a:p>
            <a:pPr marL="0" indent="0">
              <a:buNone/>
            </a:pPr>
            <a:r>
              <a:rPr lang="en-US" sz="1000" dirty="0">
                <a:cs typeface="Arial" panose="020B0604020202020204" pitchFamily="34" charset="0"/>
              </a:rPr>
              <a:t>x = 10. mL (to two sig figs)</a:t>
            </a:r>
          </a:p>
          <a:p>
            <a:pPr marL="0" indent="0">
              <a:buNone/>
            </a:pPr>
            <a:endParaRPr lang="en-US" sz="1000" dirty="0">
              <a:cs typeface="Arial" panose="020B0604020202020204" pitchFamily="34" charset="0"/>
            </a:endParaRPr>
          </a:p>
          <a:p>
            <a:pPr marL="0" indent="0">
              <a:buNone/>
            </a:pPr>
            <a:r>
              <a:rPr lang="en-US" sz="1000" dirty="0">
                <a:cs typeface="Arial" panose="020B0604020202020204" pitchFamily="34" charset="0"/>
              </a:rPr>
              <a:t>The solution to this problem assumes that the volumes are additive. </a:t>
            </a:r>
          </a:p>
          <a:p>
            <a:pPr marL="0" indent="0">
              <a:buNone/>
            </a:pPr>
            <a:r>
              <a:rPr lang="en-US" sz="1000" dirty="0">
                <a:cs typeface="Arial" panose="020B0604020202020204" pitchFamily="34" charset="0"/>
              </a:rPr>
              <a:t>That's the '160 + x' that is V</a:t>
            </a:r>
            <a:r>
              <a:rPr lang="en-US" sz="1000" b="1" baseline="-30000" dirty="0">
                <a:cs typeface="Arial" panose="020B0604020202020204" pitchFamily="34" charset="0"/>
              </a:rPr>
              <a:t>2</a:t>
            </a:r>
            <a:r>
              <a:rPr lang="en-US" sz="1000" dirty="0">
                <a:cs typeface="Arial" panose="020B0604020202020204" pitchFamily="34" charset="0"/>
              </a:rPr>
              <a:t>.</a:t>
            </a:r>
            <a:endParaRPr lang="ru-RU" sz="1000" dirty="0">
              <a:cs typeface="Arial" panose="020B0604020202020204" pitchFamily="34" charset="0"/>
            </a:endParaRPr>
          </a:p>
          <a:p>
            <a:pPr marL="0" lvl="0" indent="0">
              <a:lnSpc>
                <a:spcPct val="100000"/>
              </a:lnSpc>
              <a:buNone/>
            </a:pPr>
            <a:endParaRPr kumimoji="0" lang="ru-RU" altLang="ru-RU" sz="1000" b="1" i="1" u="none" strike="noStrike" cap="none" normalizeH="0" baseline="0" dirty="0" smtClean="0">
              <a:ln>
                <a:noFill/>
              </a:ln>
              <a:solidFill>
                <a:schemeClr val="tx1"/>
              </a:solidFill>
              <a:effectLst/>
              <a:cs typeface="Arial" panose="020B0604020202020204" pitchFamily="34" charset="0"/>
            </a:endParaRPr>
          </a:p>
        </p:txBody>
      </p:sp>
      <p:sp>
        <p:nvSpPr>
          <p:cNvPr id="23" name="TextBox 22"/>
          <p:cNvSpPr txBox="1"/>
          <p:nvPr/>
        </p:nvSpPr>
        <p:spPr>
          <a:xfrm>
            <a:off x="518985" y="232440"/>
            <a:ext cx="5412260" cy="547842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1400" i="1" dirty="0" smtClean="0">
                <a:solidFill>
                  <a:srgbClr val="C00000"/>
                </a:solidFill>
                <a:latin typeface="Arial" panose="020B0604020202020204" pitchFamily="34" charset="0"/>
                <a:cs typeface="Arial" panose="020B0604020202020204" pitchFamily="34" charset="0"/>
              </a:rPr>
              <a:t>To </a:t>
            </a:r>
            <a:r>
              <a:rPr lang="en-US" sz="1400" i="1" dirty="0">
                <a:solidFill>
                  <a:srgbClr val="C00000"/>
                </a:solidFill>
                <a:latin typeface="Arial" panose="020B0604020202020204" pitchFamily="34" charset="0"/>
                <a:cs typeface="Arial" panose="020B0604020202020204" pitchFamily="34" charset="0"/>
              </a:rPr>
              <a:t>dilute a solution </a:t>
            </a:r>
            <a:r>
              <a:rPr lang="en-US" sz="1400" dirty="0">
                <a:latin typeface="Arial" panose="020B0604020202020204" pitchFamily="34" charset="0"/>
                <a:cs typeface="Arial" panose="020B0604020202020204" pitchFamily="34" charset="0"/>
              </a:rPr>
              <a:t>means to add more solvent without the addition of more solute. Of course, the resulting solution is thoroughly mixed so as to ensure that all parts of the solution are identical.</a:t>
            </a:r>
          </a:p>
          <a:p>
            <a:endParaRPr lang="en-US" sz="1400" dirty="0">
              <a:latin typeface="Arial" panose="020B0604020202020204" pitchFamily="34" charset="0"/>
              <a:cs typeface="Arial" panose="020B0604020202020204" pitchFamily="34" charset="0"/>
            </a:endParaRPr>
          </a:p>
          <a:p>
            <a:pPr algn="just"/>
            <a:r>
              <a:rPr lang="en-US" sz="1400" dirty="0">
                <a:latin typeface="Arial" panose="020B0604020202020204" pitchFamily="34" charset="0"/>
                <a:cs typeface="Arial" panose="020B0604020202020204" pitchFamily="34" charset="0"/>
              </a:rPr>
              <a:t>The fact that the solute amount stays constant allows us to develop calculation techniques.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First, we write:</a:t>
            </a:r>
          </a:p>
          <a:p>
            <a:endParaRPr lang="en-US" sz="1400" dirty="0">
              <a:latin typeface="Arial" panose="020B0604020202020204" pitchFamily="34" charset="0"/>
              <a:cs typeface="Arial" panose="020B0604020202020204" pitchFamily="34" charset="0"/>
            </a:endParaRPr>
          </a:p>
          <a:p>
            <a:r>
              <a:rPr lang="en-US" sz="1400" i="1" dirty="0">
                <a:solidFill>
                  <a:srgbClr val="C00000"/>
                </a:solidFill>
                <a:latin typeface="Arial" panose="020B0604020202020204" pitchFamily="34" charset="0"/>
                <a:cs typeface="Arial" panose="020B0604020202020204" pitchFamily="34" charset="0"/>
              </a:rPr>
              <a:t>moles solute before dilution = moles solute after dilution</a:t>
            </a:r>
          </a:p>
          <a:p>
            <a:endParaRPr lang="en-US" sz="1400" dirty="0" smtClean="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From </a:t>
            </a:r>
            <a:r>
              <a:rPr lang="en-US" sz="1400" dirty="0">
                <a:latin typeface="Arial" panose="020B0604020202020204" pitchFamily="34" charset="0"/>
                <a:cs typeface="Arial" panose="020B0604020202020204" pitchFamily="34" charset="0"/>
              </a:rPr>
              <a:t>rearranging the equation that defines molarity, we know that the moles of solute equals the molarity times the volume. </a:t>
            </a:r>
          </a:p>
          <a:p>
            <a:pPr algn="just"/>
            <a:endParaRPr lang="en-US" sz="1400" dirty="0">
              <a:latin typeface="Arial" panose="020B0604020202020204" pitchFamily="34" charset="0"/>
              <a:cs typeface="Arial" panose="020B0604020202020204" pitchFamily="34" charset="0"/>
            </a:endParaRPr>
          </a:p>
          <a:p>
            <a:pPr algn="just"/>
            <a:r>
              <a:rPr lang="en-US" sz="1400" dirty="0">
                <a:latin typeface="Arial" panose="020B0604020202020204" pitchFamily="34" charset="0"/>
                <a:cs typeface="Arial" panose="020B0604020202020204" pitchFamily="34" charset="0"/>
              </a:rPr>
              <a:t>So we can substitute MV (molarity times volume) into the above equation, like this</a:t>
            </a:r>
            <a:r>
              <a:rPr lang="en-US" sz="1400" dirty="0" smtClean="0">
                <a:latin typeface="Arial" panose="020B0604020202020204" pitchFamily="34" charset="0"/>
                <a:cs typeface="Arial" panose="020B0604020202020204" pitchFamily="34" charset="0"/>
              </a:rPr>
              <a:t>:</a:t>
            </a:r>
            <a:r>
              <a:rPr lang="en-US" sz="1400" i="1" dirty="0">
                <a:solidFill>
                  <a:srgbClr val="C00000"/>
                </a:solidFill>
                <a:latin typeface="Arial" panose="020B0604020202020204" pitchFamily="34" charset="0"/>
                <a:cs typeface="Arial" panose="020B0604020202020204" pitchFamily="34" charset="0"/>
              </a:rPr>
              <a:t> </a:t>
            </a:r>
            <a:endParaRPr lang="en-US" sz="1400" i="1" dirty="0" smtClean="0">
              <a:solidFill>
                <a:srgbClr val="C00000"/>
              </a:solidFill>
              <a:latin typeface="Arial" panose="020B0604020202020204" pitchFamily="34" charset="0"/>
              <a:cs typeface="Arial" panose="020B0604020202020204" pitchFamily="34" charset="0"/>
            </a:endParaRPr>
          </a:p>
          <a:p>
            <a:pPr algn="ctr"/>
            <a:r>
              <a:rPr lang="ru-RU" altLang="ru-RU" sz="1400" b="1" dirty="0" smtClean="0">
                <a:solidFill>
                  <a:srgbClr val="C00000"/>
                </a:solidFill>
                <a:latin typeface="Arial" panose="020B0604020202020204" pitchFamily="34" charset="0"/>
                <a:cs typeface="Arial" panose="020B0604020202020204" pitchFamily="34" charset="0"/>
              </a:rPr>
              <a:t>M</a:t>
            </a:r>
            <a:r>
              <a:rPr lang="ru-RU" altLang="ru-RU" sz="1400" b="1" baseline="-30000" dirty="0" smtClean="0">
                <a:solidFill>
                  <a:srgbClr val="C00000"/>
                </a:solidFill>
                <a:latin typeface="Arial" panose="020B0604020202020204" pitchFamily="34" charset="0"/>
                <a:cs typeface="Arial" panose="020B0604020202020204" pitchFamily="34" charset="0"/>
              </a:rPr>
              <a:t>1</a:t>
            </a:r>
            <a:r>
              <a:rPr lang="ru-RU" altLang="ru-RU" sz="1400" b="1" dirty="0" smtClean="0">
                <a:solidFill>
                  <a:srgbClr val="C00000"/>
                </a:solidFill>
                <a:latin typeface="Arial" panose="020B0604020202020204" pitchFamily="34" charset="0"/>
                <a:cs typeface="Arial" panose="020B0604020202020204" pitchFamily="34" charset="0"/>
              </a:rPr>
              <a:t>V</a:t>
            </a:r>
            <a:r>
              <a:rPr lang="ru-RU" altLang="ru-RU" sz="1400" b="1" baseline="-30000" dirty="0" smtClean="0">
                <a:solidFill>
                  <a:srgbClr val="C00000"/>
                </a:solidFill>
                <a:latin typeface="Arial" panose="020B0604020202020204" pitchFamily="34" charset="0"/>
                <a:cs typeface="Arial" panose="020B0604020202020204" pitchFamily="34" charset="0"/>
              </a:rPr>
              <a:t>1</a:t>
            </a:r>
            <a:r>
              <a:rPr lang="ru-RU" altLang="ru-RU" sz="1400" b="1" dirty="0">
                <a:solidFill>
                  <a:srgbClr val="C00000"/>
                </a:solidFill>
                <a:latin typeface="Arial" panose="020B0604020202020204" pitchFamily="34" charset="0"/>
                <a:cs typeface="Arial" panose="020B0604020202020204" pitchFamily="34" charset="0"/>
              </a:rPr>
              <a:t> = M</a:t>
            </a:r>
            <a:r>
              <a:rPr lang="ru-RU" altLang="ru-RU" sz="1400" b="1" baseline="-30000" dirty="0">
                <a:solidFill>
                  <a:srgbClr val="C00000"/>
                </a:solidFill>
                <a:latin typeface="Arial" panose="020B0604020202020204" pitchFamily="34" charset="0"/>
                <a:cs typeface="Arial" panose="020B0604020202020204" pitchFamily="34" charset="0"/>
              </a:rPr>
              <a:t>2</a:t>
            </a:r>
            <a:r>
              <a:rPr lang="ru-RU" altLang="ru-RU" sz="1400" b="1" dirty="0">
                <a:solidFill>
                  <a:srgbClr val="C00000"/>
                </a:solidFill>
                <a:latin typeface="Arial" panose="020B0604020202020204" pitchFamily="34" charset="0"/>
                <a:cs typeface="Arial" panose="020B0604020202020204" pitchFamily="34" charset="0"/>
              </a:rPr>
              <a:t>V</a:t>
            </a:r>
            <a:r>
              <a:rPr lang="ru-RU" altLang="ru-RU" sz="1400" b="1" baseline="-30000" dirty="0">
                <a:solidFill>
                  <a:srgbClr val="C00000"/>
                </a:solidFill>
                <a:latin typeface="Arial" panose="020B0604020202020204" pitchFamily="34" charset="0"/>
                <a:cs typeface="Arial" panose="020B0604020202020204" pitchFamily="34" charset="0"/>
              </a:rPr>
              <a:t>2</a:t>
            </a:r>
            <a:endParaRPr lang="ru-RU" altLang="ru-RU" sz="1400" b="1" dirty="0">
              <a:solidFill>
                <a:srgbClr val="C00000"/>
              </a:solidFill>
              <a:latin typeface="Arial" panose="020B0604020202020204" pitchFamily="34" charset="0"/>
              <a:cs typeface="Arial" panose="020B0604020202020204" pitchFamily="34" charset="0"/>
            </a:endParaRPr>
          </a:p>
          <a:p>
            <a:pPr algn="just"/>
            <a:endParaRPr lang="en-US" sz="1400" dirty="0" smtClean="0">
              <a:latin typeface="Arial" panose="020B0604020202020204" pitchFamily="34" charset="0"/>
              <a:cs typeface="Arial" panose="020B0604020202020204" pitchFamily="34" charset="0"/>
            </a:endParaRPr>
          </a:p>
          <a:p>
            <a:pPr algn="just"/>
            <a:endParaRPr lang="en-US" sz="1400" dirty="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"sub one" refers to the situation before dilution and the "sub two" refers to after dilution.</a:t>
            </a:r>
          </a:p>
          <a:p>
            <a:pPr algn="just"/>
            <a:endParaRPr lang="en-US" sz="1400" dirty="0">
              <a:latin typeface="Arial" panose="020B0604020202020204" pitchFamily="34" charset="0"/>
              <a:cs typeface="Arial" panose="020B0604020202020204" pitchFamily="34" charset="0"/>
            </a:endParaRPr>
          </a:p>
          <a:p>
            <a:pPr algn="just"/>
            <a:r>
              <a:rPr lang="en-US" sz="1400" dirty="0">
                <a:latin typeface="Arial" panose="020B0604020202020204" pitchFamily="34" charset="0"/>
                <a:cs typeface="Arial" panose="020B0604020202020204" pitchFamily="34" charset="0"/>
              </a:rPr>
              <a:t>This equation does not have an official name like Boyle's Law, so we will just call it the dilution equation.</a:t>
            </a: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64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780536" y="464380"/>
            <a:ext cx="10208740" cy="5170646"/>
          </a:xfrm>
          <a:prstGeom prst="rect">
            <a:avLst/>
          </a:prstGeom>
        </p:spPr>
        <p:txBody>
          <a:bodyPr wrap="square">
            <a:spAutoFit/>
          </a:bodyPr>
          <a:lstStyle/>
          <a:p>
            <a:pPr>
              <a:lnSpc>
                <a:spcPct val="150000"/>
              </a:lnSpc>
            </a:pPr>
            <a:r>
              <a:rPr lang="en-US" sz="1400" i="1" u="sng" dirty="0" smtClean="0">
                <a:solidFill>
                  <a:srgbClr val="C00000"/>
                </a:solidFill>
                <a:latin typeface="Arial" panose="020B0604020202020204" pitchFamily="34" charset="0"/>
                <a:cs typeface="Arial" panose="020B0604020202020204" pitchFamily="34" charset="0"/>
              </a:rPr>
              <a:t>DO YOURSELF</a:t>
            </a:r>
          </a:p>
          <a:p>
            <a:pPr>
              <a:lnSpc>
                <a:spcPct val="150000"/>
              </a:lnSpc>
            </a:pPr>
            <a:r>
              <a:rPr lang="en-US" sz="1400" i="1" dirty="0" smtClean="0">
                <a:solidFill>
                  <a:srgbClr val="C00000"/>
                </a:solidFill>
                <a:latin typeface="Arial" panose="020B0604020202020204" pitchFamily="34" charset="0"/>
                <a:cs typeface="Arial" panose="020B0604020202020204" pitchFamily="34" charset="0"/>
              </a:rPr>
              <a:t>What </a:t>
            </a:r>
            <a:r>
              <a:rPr lang="en-US" sz="1400" i="1" dirty="0">
                <a:solidFill>
                  <a:srgbClr val="C00000"/>
                </a:solidFill>
                <a:latin typeface="Arial" panose="020B0604020202020204" pitchFamily="34" charset="0"/>
                <a:cs typeface="Arial" panose="020B0604020202020204" pitchFamily="34" charset="0"/>
              </a:rPr>
              <a:t>is the molar </a:t>
            </a:r>
            <a:r>
              <a:rPr lang="en-US" sz="1400" i="1" dirty="0" smtClean="0">
                <a:solidFill>
                  <a:srgbClr val="C00000"/>
                </a:solidFill>
                <a:latin typeface="Arial" panose="020B0604020202020204" pitchFamily="34" charset="0"/>
                <a:cs typeface="Arial" panose="020B0604020202020204" pitchFamily="34" charset="0"/>
              </a:rPr>
              <a:t> and normal concentrations </a:t>
            </a:r>
            <a:r>
              <a:rPr lang="en-US" sz="1400" i="1" dirty="0">
                <a:solidFill>
                  <a:srgbClr val="C00000"/>
                </a:solidFill>
                <a:latin typeface="Arial" panose="020B0604020202020204" pitchFamily="34" charset="0"/>
                <a:cs typeface="Arial" panose="020B0604020202020204" pitchFamily="34" charset="0"/>
              </a:rPr>
              <a:t>of each solution?</a:t>
            </a:r>
          </a:p>
          <a:p>
            <a:pPr>
              <a:lnSpc>
                <a:spcPct val="150000"/>
              </a:lnSpc>
              <a:buFont typeface="+mj-lt"/>
              <a:buAutoNum type="arabicPeriod"/>
            </a:pPr>
            <a:r>
              <a:rPr lang="en-US" sz="1200" i="1" dirty="0" smtClean="0">
                <a:solidFill>
                  <a:srgbClr val="000000"/>
                </a:solidFill>
                <a:latin typeface="Arial" panose="020B0604020202020204" pitchFamily="34" charset="0"/>
                <a:cs typeface="Arial" panose="020B0604020202020204" pitchFamily="34" charset="0"/>
              </a:rPr>
              <a:t>      8.7 </a:t>
            </a:r>
            <a:r>
              <a:rPr lang="en-US" sz="1200" i="1" dirty="0">
                <a:solidFill>
                  <a:srgbClr val="000000"/>
                </a:solidFill>
                <a:latin typeface="Arial" panose="020B0604020202020204" pitchFamily="34" charset="0"/>
                <a:cs typeface="Arial" panose="020B0604020202020204" pitchFamily="34" charset="0"/>
              </a:rPr>
              <a:t>g of calcium bromide in 250 mL of solution</a:t>
            </a:r>
            <a:endParaRPr lang="en-US" sz="1200" i="1" dirty="0">
              <a:solidFill>
                <a:srgbClr val="6E6E6E"/>
              </a:solidFill>
              <a:latin typeface="Arial" panose="020B0604020202020204" pitchFamily="34" charset="0"/>
              <a:cs typeface="Arial" panose="020B0604020202020204" pitchFamily="34" charset="0"/>
            </a:endParaRPr>
          </a:p>
          <a:p>
            <a:pPr>
              <a:lnSpc>
                <a:spcPct val="150000"/>
              </a:lnSpc>
              <a:buFont typeface="+mj-lt"/>
              <a:buAutoNum type="arabicPeriod"/>
            </a:pPr>
            <a:r>
              <a:rPr lang="en-US" sz="1200" i="1" dirty="0" smtClean="0">
                <a:solidFill>
                  <a:srgbClr val="000000"/>
                </a:solidFill>
                <a:latin typeface="Arial" panose="020B0604020202020204" pitchFamily="34" charset="0"/>
                <a:cs typeface="Arial" panose="020B0604020202020204" pitchFamily="34" charset="0"/>
              </a:rPr>
              <a:t>      9.8 </a:t>
            </a:r>
            <a:r>
              <a:rPr lang="en-US" sz="1200" i="1" dirty="0">
                <a:solidFill>
                  <a:srgbClr val="000000"/>
                </a:solidFill>
                <a:latin typeface="Arial" panose="020B0604020202020204" pitchFamily="34" charset="0"/>
                <a:cs typeface="Arial" panose="020B0604020202020204" pitchFamily="34" charset="0"/>
              </a:rPr>
              <a:t>g of lithium sulfate in 300 mL of solution</a:t>
            </a:r>
            <a:endParaRPr lang="en-US" sz="1200" i="1" dirty="0">
              <a:solidFill>
                <a:srgbClr val="6E6E6E"/>
              </a:solidFill>
              <a:latin typeface="Arial" panose="020B0604020202020204" pitchFamily="34" charset="0"/>
              <a:cs typeface="Arial" panose="020B0604020202020204" pitchFamily="34" charset="0"/>
            </a:endParaRPr>
          </a:p>
          <a:p>
            <a:pPr>
              <a:lnSpc>
                <a:spcPct val="150000"/>
              </a:lnSpc>
              <a:buFont typeface="+mj-lt"/>
              <a:buAutoNum type="arabicPeriod"/>
            </a:pPr>
            <a:r>
              <a:rPr lang="en-US" sz="1200" i="1" dirty="0" smtClean="0">
                <a:solidFill>
                  <a:srgbClr val="000000"/>
                </a:solidFill>
                <a:latin typeface="Arial" panose="020B0604020202020204" pitchFamily="34" charset="0"/>
                <a:cs typeface="Arial" panose="020B0604020202020204" pitchFamily="34" charset="0"/>
              </a:rPr>
              <a:t>      2.4 </a:t>
            </a:r>
            <a:r>
              <a:rPr lang="en-US" sz="1200" i="1" dirty="0">
                <a:solidFill>
                  <a:srgbClr val="000000"/>
                </a:solidFill>
                <a:latin typeface="Arial" panose="020B0604020202020204" pitchFamily="34" charset="0"/>
                <a:cs typeface="Arial" panose="020B0604020202020204" pitchFamily="34" charset="0"/>
              </a:rPr>
              <a:t>g of </a:t>
            </a:r>
            <a:r>
              <a:rPr lang="en-US" sz="1200" i="1" dirty="0" err="1" smtClean="0">
                <a:solidFill>
                  <a:srgbClr val="000000"/>
                </a:solidFill>
                <a:latin typeface="Arial" panose="020B0604020202020204" pitchFamily="34" charset="0"/>
                <a:cs typeface="Arial" panose="020B0604020202020204" pitchFamily="34" charset="0"/>
              </a:rPr>
              <a:t>NaCN</a:t>
            </a:r>
            <a:r>
              <a:rPr lang="en-US" sz="1200" i="1" dirty="0" smtClean="0">
                <a:solidFill>
                  <a:srgbClr val="000000"/>
                </a:solidFill>
                <a:latin typeface="Arial" panose="020B0604020202020204" pitchFamily="34" charset="0"/>
                <a:cs typeface="Arial" panose="020B0604020202020204" pitchFamily="34" charset="0"/>
              </a:rPr>
              <a:t> </a:t>
            </a:r>
            <a:r>
              <a:rPr lang="en-US" sz="1200" i="1" dirty="0">
                <a:solidFill>
                  <a:srgbClr val="000000"/>
                </a:solidFill>
                <a:latin typeface="Arial" panose="020B0604020202020204" pitchFamily="34" charset="0"/>
                <a:cs typeface="Arial" panose="020B0604020202020204" pitchFamily="34" charset="0"/>
              </a:rPr>
              <a:t>in 750 mL of solution</a:t>
            </a:r>
            <a:endParaRPr lang="en-US" sz="1200" i="1" dirty="0">
              <a:solidFill>
                <a:srgbClr val="6E6E6E"/>
              </a:solidFill>
              <a:latin typeface="Arial" panose="020B0604020202020204" pitchFamily="34" charset="0"/>
              <a:cs typeface="Arial" panose="020B0604020202020204" pitchFamily="34" charset="0"/>
            </a:endParaRPr>
          </a:p>
          <a:p>
            <a:pPr>
              <a:lnSpc>
                <a:spcPct val="150000"/>
              </a:lnSpc>
              <a:buFont typeface="+mj-lt"/>
              <a:buAutoNum type="arabicPeriod"/>
            </a:pPr>
            <a:r>
              <a:rPr lang="en-US" sz="1200" i="1" dirty="0" smtClean="0">
                <a:solidFill>
                  <a:srgbClr val="000000"/>
                </a:solidFill>
                <a:latin typeface="Arial" panose="020B0604020202020204" pitchFamily="34" charset="0"/>
                <a:cs typeface="Arial" panose="020B0604020202020204" pitchFamily="34" charset="0"/>
              </a:rPr>
              <a:t>     14.2 </a:t>
            </a:r>
            <a:r>
              <a:rPr lang="en-US" sz="1200" i="1" dirty="0">
                <a:solidFill>
                  <a:srgbClr val="000000"/>
                </a:solidFill>
                <a:latin typeface="Arial" panose="020B0604020202020204" pitchFamily="34" charset="0"/>
                <a:cs typeface="Arial" panose="020B0604020202020204" pitchFamily="34" charset="0"/>
              </a:rPr>
              <a:t>g of iron(III) nitrate hexahydrate in 300 mL of </a:t>
            </a:r>
            <a:r>
              <a:rPr lang="en-US" sz="1200" i="1" dirty="0" smtClean="0">
                <a:solidFill>
                  <a:srgbClr val="000000"/>
                </a:solidFill>
                <a:latin typeface="Arial" panose="020B0604020202020204" pitchFamily="34" charset="0"/>
                <a:cs typeface="Arial" panose="020B0604020202020204" pitchFamily="34" charset="0"/>
              </a:rPr>
              <a:t>solution</a:t>
            </a:r>
          </a:p>
          <a:p>
            <a:pPr>
              <a:lnSpc>
                <a:spcPct val="150000"/>
              </a:lnSpc>
            </a:pPr>
            <a:r>
              <a:rPr lang="en-US" sz="1400" i="1" dirty="0">
                <a:solidFill>
                  <a:srgbClr val="C00000"/>
                </a:solidFill>
                <a:latin typeface="Arial" panose="020B0604020202020204" pitchFamily="34" charset="0"/>
                <a:cs typeface="Arial" panose="020B0604020202020204" pitchFamily="34" charset="0"/>
              </a:rPr>
              <a:t>What is the percent concentration of each solution?</a:t>
            </a:r>
          </a:p>
          <a:p>
            <a:pPr>
              <a:lnSpc>
                <a:spcPct val="150000"/>
              </a:lnSpc>
              <a:buFont typeface="+mj-lt"/>
              <a:buAutoNum type="arabicPeriod"/>
            </a:pPr>
            <a:r>
              <a:rPr lang="en-US" sz="1200" i="1" dirty="0" smtClean="0">
                <a:latin typeface="Arial" panose="020B0604020202020204" pitchFamily="34" charset="0"/>
                <a:cs typeface="Arial" panose="020B0604020202020204" pitchFamily="34" charset="0"/>
              </a:rPr>
              <a:t>     10 </a:t>
            </a:r>
            <a:r>
              <a:rPr lang="en-US" sz="1200" i="1" dirty="0">
                <a:latin typeface="Arial" panose="020B0604020202020204" pitchFamily="34" charset="0"/>
                <a:cs typeface="Arial" panose="020B0604020202020204" pitchFamily="34" charset="0"/>
              </a:rPr>
              <a:t>g salt and 70 g water are mixed and solution is prepared. Find concentration of solution by percent mass</a:t>
            </a:r>
            <a:r>
              <a:rPr lang="en-US" sz="1200" i="1" dirty="0" smtClean="0">
                <a:latin typeface="Arial" panose="020B0604020202020204" pitchFamily="34" charset="0"/>
                <a:cs typeface="Arial" panose="020B0604020202020204" pitchFamily="34" charset="0"/>
              </a:rPr>
              <a:t>.</a:t>
            </a:r>
          </a:p>
          <a:p>
            <a:pPr>
              <a:lnSpc>
                <a:spcPct val="150000"/>
              </a:lnSpc>
              <a:buFont typeface="+mj-lt"/>
              <a:buAutoNum type="arabicPeriod"/>
            </a:pPr>
            <a:r>
              <a:rPr lang="en-US" sz="1200" i="1" dirty="0" smtClean="0">
                <a:latin typeface="Arial" panose="020B0604020202020204" pitchFamily="34" charset="0"/>
                <a:cs typeface="Arial" panose="020B0604020202020204" pitchFamily="34" charset="0"/>
              </a:rPr>
              <a:t>     If </a:t>
            </a:r>
            <a:r>
              <a:rPr lang="en-US" sz="1200" i="1" dirty="0">
                <a:latin typeface="Arial" panose="020B0604020202020204" pitchFamily="34" charset="0"/>
                <a:cs typeface="Arial" panose="020B0604020202020204" pitchFamily="34" charset="0"/>
              </a:rPr>
              <a:t>concentration by mass of 600 g </a:t>
            </a:r>
            <a:r>
              <a:rPr lang="en-US" sz="1200" i="1" dirty="0" err="1">
                <a:latin typeface="Arial" panose="020B0604020202020204" pitchFamily="34" charset="0"/>
                <a:cs typeface="Arial" panose="020B0604020202020204" pitchFamily="34" charset="0"/>
              </a:rPr>
              <a:t>NaCl</a:t>
            </a:r>
            <a:r>
              <a:rPr lang="en-US" sz="1200" i="1" dirty="0">
                <a:latin typeface="Arial" panose="020B0604020202020204" pitchFamily="34" charset="0"/>
                <a:cs typeface="Arial" panose="020B0604020202020204" pitchFamily="34" charset="0"/>
              </a:rPr>
              <a:t> solution is 40 %, find amount of solute by mass in this </a:t>
            </a:r>
            <a:r>
              <a:rPr lang="en-US" sz="1200" i="1" dirty="0" smtClean="0">
                <a:latin typeface="Arial" panose="020B0604020202020204" pitchFamily="34" charset="0"/>
                <a:cs typeface="Arial" panose="020B0604020202020204" pitchFamily="34" charset="0"/>
              </a:rPr>
              <a:t>solution</a:t>
            </a:r>
          </a:p>
          <a:p>
            <a:pPr>
              <a:lnSpc>
                <a:spcPct val="150000"/>
              </a:lnSpc>
              <a:buFont typeface="+mj-lt"/>
              <a:buAutoNum type="arabicPeriod"/>
            </a:pPr>
            <a:r>
              <a:rPr lang="en-US" sz="1200" i="1" dirty="0" smtClean="0">
                <a:latin typeface="Arial" panose="020B0604020202020204" pitchFamily="34" charset="0"/>
                <a:cs typeface="Arial" panose="020B0604020202020204" pitchFamily="34" charset="0"/>
              </a:rPr>
              <a:t>     If </a:t>
            </a:r>
            <a:r>
              <a:rPr lang="en-US" sz="1200" i="1" dirty="0">
                <a:latin typeface="Arial" panose="020B0604020202020204" pitchFamily="34" charset="0"/>
                <a:cs typeface="Arial" panose="020B0604020202020204" pitchFamily="34" charset="0"/>
              </a:rPr>
              <a:t>we add 68 g salt and 272 g water to 160 g solution having concentration 20 %, find final concentration of this </a:t>
            </a:r>
            <a:r>
              <a:rPr lang="en-US" sz="1200" i="1" dirty="0" smtClean="0">
                <a:latin typeface="Arial" panose="020B0604020202020204" pitchFamily="34" charset="0"/>
                <a:cs typeface="Arial" panose="020B0604020202020204" pitchFamily="34" charset="0"/>
              </a:rPr>
              <a:t>solution</a:t>
            </a:r>
          </a:p>
          <a:p>
            <a:pPr>
              <a:lnSpc>
                <a:spcPct val="150000"/>
              </a:lnSpc>
            </a:pPr>
            <a:r>
              <a:rPr lang="en-US" sz="1200" i="1" dirty="0">
                <a:solidFill>
                  <a:srgbClr val="C00000"/>
                </a:solidFill>
                <a:latin typeface="Arial" panose="020B0604020202020204" pitchFamily="34" charset="0"/>
                <a:cs typeface="Arial" panose="020B0604020202020204" pitchFamily="34" charset="0"/>
              </a:rPr>
              <a:t>To dilute a solution</a:t>
            </a:r>
            <a:endParaRPr lang="en-US" sz="1200" i="1" dirty="0" smtClean="0">
              <a:latin typeface="Arial" panose="020B0604020202020204" pitchFamily="34" charset="0"/>
              <a:cs typeface="Arial" panose="020B0604020202020204" pitchFamily="34" charset="0"/>
            </a:endParaRPr>
          </a:p>
          <a:p>
            <a:pPr lvl="1">
              <a:lnSpc>
                <a:spcPct val="150000"/>
              </a:lnSpc>
              <a:buFont typeface="+mj-lt"/>
              <a:buAutoNum type="arabicPeriod"/>
            </a:pPr>
            <a:r>
              <a:rPr lang="ru-RU" altLang="ru-RU" sz="1200" b="1" i="1" dirty="0" err="1">
                <a:solidFill>
                  <a:srgbClr val="000000"/>
                </a:solidFill>
                <a:cs typeface="Arial" panose="020B0604020202020204" pitchFamily="34" charset="0"/>
              </a:rPr>
              <a:t>If</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you</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dilute</a:t>
            </a:r>
            <a:r>
              <a:rPr lang="ru-RU" altLang="ru-RU" sz="1200" b="1" i="1" dirty="0">
                <a:solidFill>
                  <a:srgbClr val="000000"/>
                </a:solidFill>
                <a:cs typeface="Arial" panose="020B0604020202020204" pitchFamily="34" charset="0"/>
              </a:rPr>
              <a:t> </a:t>
            </a:r>
            <a:r>
              <a:rPr lang="en-US" altLang="ru-RU" sz="1200" b="1" i="1" dirty="0" smtClean="0">
                <a:solidFill>
                  <a:srgbClr val="000000"/>
                </a:solidFill>
                <a:cs typeface="Arial" panose="020B0604020202020204" pitchFamily="34" charset="0"/>
              </a:rPr>
              <a:t>3</a:t>
            </a:r>
            <a:r>
              <a:rPr lang="ru-RU" altLang="ru-RU" sz="1200" b="1" i="1" dirty="0" smtClean="0">
                <a:solidFill>
                  <a:srgbClr val="000000"/>
                </a:solidFill>
                <a:cs typeface="Arial" panose="020B0604020202020204" pitchFamily="34" charset="0"/>
              </a:rPr>
              <a:t>75 </a:t>
            </a:r>
            <a:r>
              <a:rPr lang="ru-RU" altLang="ru-RU" sz="1200" b="1" i="1" dirty="0" err="1">
                <a:solidFill>
                  <a:srgbClr val="000000"/>
                </a:solidFill>
                <a:cs typeface="Arial" panose="020B0604020202020204" pitchFamily="34" charset="0"/>
              </a:rPr>
              <a:t>mL</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of</a:t>
            </a:r>
            <a:r>
              <a:rPr lang="ru-RU" altLang="ru-RU" sz="1200" b="1" i="1" dirty="0">
                <a:solidFill>
                  <a:srgbClr val="000000"/>
                </a:solidFill>
                <a:cs typeface="Arial" panose="020B0604020202020204" pitchFamily="34" charset="0"/>
              </a:rPr>
              <a:t> a </a:t>
            </a:r>
            <a:r>
              <a:rPr lang="ru-RU" altLang="ru-RU" sz="1200" b="1" i="1" dirty="0" smtClean="0">
                <a:solidFill>
                  <a:srgbClr val="000000"/>
                </a:solidFill>
                <a:cs typeface="Arial" panose="020B0604020202020204" pitchFamily="34" charset="0"/>
              </a:rPr>
              <a:t>1.</a:t>
            </a:r>
            <a:r>
              <a:rPr lang="en-US" altLang="ru-RU" sz="1200" b="1" i="1" dirty="0" smtClean="0">
                <a:solidFill>
                  <a:srgbClr val="000000"/>
                </a:solidFill>
                <a:cs typeface="Arial" panose="020B0604020202020204" pitchFamily="34" charset="0"/>
              </a:rPr>
              <a:t>2</a:t>
            </a:r>
            <a:r>
              <a:rPr lang="ru-RU" altLang="ru-RU" sz="1200" b="1" i="1" dirty="0" smtClean="0">
                <a:solidFill>
                  <a:srgbClr val="000000"/>
                </a:solidFill>
                <a:cs typeface="Arial" panose="020B0604020202020204" pitchFamily="34" charset="0"/>
              </a:rPr>
              <a:t> </a:t>
            </a:r>
            <a:r>
              <a:rPr lang="ru-RU" altLang="ru-RU" sz="1200" b="1" i="1" dirty="0">
                <a:solidFill>
                  <a:srgbClr val="000000"/>
                </a:solidFill>
                <a:cs typeface="Arial" panose="020B0604020202020204" pitchFamily="34" charset="0"/>
              </a:rPr>
              <a:t>M </a:t>
            </a:r>
            <a:r>
              <a:rPr lang="ru-RU" altLang="ru-RU" sz="1200" b="1" i="1" dirty="0" err="1">
                <a:solidFill>
                  <a:srgbClr val="000000"/>
                </a:solidFill>
                <a:cs typeface="Arial" panose="020B0604020202020204" pitchFamily="34" charset="0"/>
              </a:rPr>
              <a:t>solution</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of</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LiCl</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to</a:t>
            </a:r>
            <a:r>
              <a:rPr lang="ru-RU" altLang="ru-RU" sz="1200" b="1" i="1" dirty="0">
                <a:solidFill>
                  <a:srgbClr val="000000"/>
                </a:solidFill>
                <a:cs typeface="Arial" panose="020B0604020202020204" pitchFamily="34" charset="0"/>
              </a:rPr>
              <a:t> 1.0 L, </a:t>
            </a:r>
            <a:r>
              <a:rPr lang="ru-RU" altLang="ru-RU" sz="1200" b="1" i="1" dirty="0" err="1">
                <a:solidFill>
                  <a:srgbClr val="000000"/>
                </a:solidFill>
                <a:cs typeface="Arial" panose="020B0604020202020204" pitchFamily="34" charset="0"/>
              </a:rPr>
              <a:t>determine</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the</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new</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concentration</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of</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the</a:t>
            </a:r>
            <a:r>
              <a:rPr lang="ru-RU" altLang="ru-RU" sz="1200" b="1" i="1" dirty="0">
                <a:solidFill>
                  <a:srgbClr val="000000"/>
                </a:solidFill>
                <a:cs typeface="Arial" panose="020B0604020202020204" pitchFamily="34" charset="0"/>
              </a:rPr>
              <a:t> </a:t>
            </a:r>
            <a:r>
              <a:rPr lang="ru-RU" altLang="ru-RU" sz="1200" b="1" i="1" dirty="0" err="1">
                <a:solidFill>
                  <a:srgbClr val="000000"/>
                </a:solidFill>
                <a:cs typeface="Arial" panose="020B0604020202020204" pitchFamily="34" charset="0"/>
              </a:rPr>
              <a:t>solution</a:t>
            </a:r>
            <a:r>
              <a:rPr lang="ru-RU" altLang="ru-RU" sz="1200" b="1" i="1" dirty="0">
                <a:solidFill>
                  <a:srgbClr val="000000"/>
                </a:solidFill>
                <a:cs typeface="Arial" panose="020B0604020202020204" pitchFamily="34" charset="0"/>
              </a:rPr>
              <a:t>.</a:t>
            </a:r>
            <a:endParaRPr lang="ru-RU" altLang="ru-RU" sz="1200" b="1" i="1" dirty="0">
              <a:cs typeface="Arial" panose="020B0604020202020204" pitchFamily="34" charset="0"/>
            </a:endParaRPr>
          </a:p>
          <a:p>
            <a:pPr lvl="1">
              <a:lnSpc>
                <a:spcPct val="150000"/>
              </a:lnSpc>
              <a:buFont typeface="+mj-lt"/>
              <a:buAutoNum type="arabicPeriod"/>
            </a:pPr>
            <a:r>
              <a:rPr lang="en-US" sz="1200" i="1" dirty="0" smtClean="0">
                <a:latin typeface="Arial" panose="020B0604020202020204" pitchFamily="34" charset="0"/>
                <a:cs typeface="Arial" panose="020B0604020202020204" pitchFamily="34" charset="0"/>
              </a:rPr>
              <a:t> </a:t>
            </a:r>
            <a:r>
              <a:rPr lang="en-US" altLang="ru-RU" sz="1200" b="1" i="1" dirty="0">
                <a:cs typeface="Arial" panose="020B0604020202020204" pitchFamily="34" charset="0"/>
              </a:rPr>
              <a:t>You need to make </a:t>
            </a:r>
            <a:r>
              <a:rPr lang="en-US" altLang="ru-RU" sz="1200" b="1" i="1" dirty="0" smtClean="0">
                <a:cs typeface="Arial" panose="020B0604020202020204" pitchFamily="34" charset="0"/>
              </a:rPr>
              <a:t>1000.0 </a:t>
            </a:r>
            <a:r>
              <a:rPr lang="en-US" altLang="ru-RU" sz="1200" b="1" i="1" dirty="0">
                <a:cs typeface="Arial" panose="020B0604020202020204" pitchFamily="34" charset="0"/>
              </a:rPr>
              <a:t>L of </a:t>
            </a:r>
            <a:r>
              <a:rPr lang="en-US" altLang="ru-RU" sz="1200" b="1" i="1" dirty="0" smtClean="0">
                <a:cs typeface="Arial" panose="020B0604020202020204" pitchFamily="34" charset="0"/>
              </a:rPr>
              <a:t>0,1 </a:t>
            </a:r>
            <a:r>
              <a:rPr lang="en-US" altLang="ru-RU" sz="1200" b="1" i="1" dirty="0">
                <a:cs typeface="Arial" panose="020B0604020202020204" pitchFamily="34" charset="0"/>
              </a:rPr>
              <a:t>M </a:t>
            </a:r>
            <a:r>
              <a:rPr lang="en-US" altLang="ru-RU" sz="1200" b="1" i="1" dirty="0" err="1" smtClean="0">
                <a:cs typeface="Arial" panose="020B0604020202020204" pitchFamily="34" charset="0"/>
              </a:rPr>
              <a:t>NaCN</a:t>
            </a:r>
            <a:r>
              <a:rPr lang="en-US" altLang="ru-RU" sz="1200" b="1" i="1" dirty="0" smtClean="0">
                <a:cs typeface="Arial" panose="020B0604020202020204" pitchFamily="34" charset="0"/>
              </a:rPr>
              <a:t> for Gold leaching. </a:t>
            </a:r>
            <a:r>
              <a:rPr lang="en-US" altLang="ru-RU" sz="1200" b="1" i="1" dirty="0">
                <a:cs typeface="Arial" panose="020B0604020202020204" pitchFamily="34" charset="0"/>
              </a:rPr>
              <a:t>What molarity would the </a:t>
            </a:r>
            <a:r>
              <a:rPr lang="en-US" altLang="ru-RU" sz="1200" b="1" i="1" dirty="0" err="1" smtClean="0">
                <a:cs typeface="Arial" panose="020B0604020202020204" pitchFamily="34" charset="0"/>
              </a:rPr>
              <a:t>NaCN</a:t>
            </a:r>
            <a:r>
              <a:rPr lang="en-US" altLang="ru-RU" sz="1200" b="1" i="1" dirty="0" smtClean="0">
                <a:cs typeface="Arial" panose="020B0604020202020204" pitchFamily="34" charset="0"/>
              </a:rPr>
              <a:t> solution </a:t>
            </a:r>
            <a:r>
              <a:rPr lang="en-US" altLang="ru-RU" sz="1200" b="1" i="1" dirty="0">
                <a:cs typeface="Arial" panose="020B0604020202020204" pitchFamily="34" charset="0"/>
              </a:rPr>
              <a:t>need to be if you were to use only </a:t>
            </a:r>
            <a:r>
              <a:rPr lang="en-US" altLang="ru-RU" sz="1200" b="1" i="1" dirty="0" smtClean="0">
                <a:cs typeface="Arial" panose="020B0604020202020204" pitchFamily="34" charset="0"/>
              </a:rPr>
              <a:t>20,2 </a:t>
            </a:r>
            <a:r>
              <a:rPr lang="en-US" altLang="ru-RU" sz="1200" b="1" i="1" dirty="0">
                <a:cs typeface="Arial" panose="020B0604020202020204" pitchFamily="34" charset="0"/>
              </a:rPr>
              <a:t>L of it</a:t>
            </a:r>
            <a:r>
              <a:rPr lang="en-US" altLang="ru-RU" sz="1200" b="1" i="1" dirty="0" smtClean="0">
                <a:cs typeface="Arial" panose="020B0604020202020204" pitchFamily="34" charset="0"/>
              </a:rPr>
              <a:t>?</a:t>
            </a:r>
          </a:p>
          <a:p>
            <a:pPr lvl="1">
              <a:lnSpc>
                <a:spcPct val="150000"/>
              </a:lnSpc>
              <a:buFont typeface="+mj-lt"/>
              <a:buAutoNum type="arabicPeriod"/>
            </a:pPr>
            <a:r>
              <a:rPr lang="en-US" sz="1200" b="1" i="1" dirty="0">
                <a:cs typeface="Arial" panose="020B0604020202020204" pitchFamily="34" charset="0"/>
              </a:rPr>
              <a:t>How many </a:t>
            </a:r>
            <a:r>
              <a:rPr lang="en-US" sz="1200" b="1" i="1" dirty="0" smtClean="0">
                <a:cs typeface="Arial" panose="020B0604020202020204" pitchFamily="34" charset="0"/>
              </a:rPr>
              <a:t>liters </a:t>
            </a:r>
            <a:r>
              <a:rPr lang="en-US" sz="1200" b="1" i="1" dirty="0">
                <a:cs typeface="Arial" panose="020B0604020202020204" pitchFamily="34" charset="0"/>
              </a:rPr>
              <a:t>of </a:t>
            </a:r>
            <a:r>
              <a:rPr lang="en-US" sz="1200" b="1" i="1" dirty="0" smtClean="0">
                <a:cs typeface="Arial" panose="020B0604020202020204" pitchFamily="34" charset="0"/>
              </a:rPr>
              <a:t>1.0 </a:t>
            </a:r>
            <a:r>
              <a:rPr lang="en-US" sz="1200" b="1" i="1" dirty="0">
                <a:cs typeface="Arial" panose="020B0604020202020204" pitchFamily="34" charset="0"/>
              </a:rPr>
              <a:t>M copper(II) sulfate solution must be added to </a:t>
            </a:r>
            <a:r>
              <a:rPr lang="en-US" sz="1200" b="1" i="1" dirty="0" smtClean="0">
                <a:cs typeface="Arial" panose="020B0604020202020204" pitchFamily="34" charset="0"/>
              </a:rPr>
              <a:t>0,3 L </a:t>
            </a:r>
            <a:r>
              <a:rPr lang="en-US" sz="1200" b="1" i="1" dirty="0">
                <a:cs typeface="Arial" panose="020B0604020202020204" pitchFamily="34" charset="0"/>
              </a:rPr>
              <a:t>of water to achieve a </a:t>
            </a:r>
            <a:r>
              <a:rPr lang="en-US" sz="1200" b="1" i="1" dirty="0" smtClean="0">
                <a:cs typeface="Arial" panose="020B0604020202020204" pitchFamily="34" charset="0"/>
              </a:rPr>
              <a:t>0.050 </a:t>
            </a:r>
            <a:r>
              <a:rPr lang="en-US" sz="1200" b="1" i="1" dirty="0">
                <a:cs typeface="Arial" panose="020B0604020202020204" pitchFamily="34" charset="0"/>
              </a:rPr>
              <a:t>M copper(II) sulfate solution?</a:t>
            </a:r>
          </a:p>
          <a:p>
            <a:pPr lvl="1">
              <a:lnSpc>
                <a:spcPct val="150000"/>
              </a:lnSpc>
            </a:pPr>
            <a:endParaRPr lang="en-US" altLang="ru-RU" sz="1200" b="1" i="1" dirty="0">
              <a:cs typeface="Arial" panose="020B0604020202020204" pitchFamily="34" charset="0"/>
            </a:endParaRPr>
          </a:p>
          <a:p>
            <a:pPr lvl="1">
              <a:lnSpc>
                <a:spcPct val="150000"/>
              </a:lnSpc>
            </a:pPr>
            <a:endParaRPr lang="en-US" sz="1200" i="1" dirty="0">
              <a:latin typeface="Arial" panose="020B0604020202020204" pitchFamily="34" charset="0"/>
              <a:cs typeface="Arial" panose="020B0604020202020204" pitchFamily="34" charset="0"/>
            </a:endParaRPr>
          </a:p>
          <a:p>
            <a:pPr>
              <a:lnSpc>
                <a:spcPct val="150000"/>
              </a:lnSpc>
              <a:buFont typeface="+mj-lt"/>
              <a:buAutoNum type="arabicPeriod"/>
            </a:pPr>
            <a:endParaRPr lang="en-US" sz="1200" b="1" dirty="0">
              <a:latin typeface="Arial" panose="020B0604020202020204" pitchFamily="34" charset="0"/>
              <a:cs typeface="Arial" panose="020B0604020202020204" pitchFamily="34" charset="0"/>
            </a:endParaRPr>
          </a:p>
          <a:p>
            <a:pPr>
              <a:lnSpc>
                <a:spcPct val="150000"/>
              </a:lnSpc>
              <a:buFont typeface="+mj-lt"/>
              <a:buAutoNum type="arabicPeriod"/>
            </a:pPr>
            <a:endParaRPr lang="en-US" sz="1200" i="1" dirty="0">
              <a:solidFill>
                <a:srgbClr val="6E6E6E"/>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304934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2388</TotalTime>
  <Words>957</Words>
  <Application>Microsoft Office PowerPoint</Application>
  <PresentationFormat>Широкоэкранный</PresentationFormat>
  <Paragraphs>144</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Cambria Math</vt:lpstr>
      <vt:lpstr>Gotham</vt:lpstr>
      <vt:lpstr>Тема Office</vt:lpstr>
      <vt:lpstr>Practical lesson #8 Measurement of quantities of hydrometallurgical processes </vt:lpstr>
      <vt:lpstr>Презентация PowerPoint</vt:lpstr>
      <vt:lpstr>Презентация PowerPoint</vt:lpstr>
      <vt:lpstr>Solution Concentration </vt:lpstr>
      <vt:lpstr>Презентация PowerPoint</vt:lpstr>
      <vt:lpstr>Презентация PowerPoint</vt:lpstr>
      <vt:lpstr>Презентация PowerPoint</vt:lpstr>
      <vt:lpstr>Презентация PowerPoint</vt:lpstr>
    </vt:vector>
  </TitlesOfParts>
  <Company>KazNTU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lesson #3</dc:title>
  <dc:creator>Gulzira</dc:creator>
  <cp:lastModifiedBy>Gulzira</cp:lastModifiedBy>
  <cp:revision>64</cp:revision>
  <dcterms:created xsi:type="dcterms:W3CDTF">2020-09-10T15:37:09Z</dcterms:created>
  <dcterms:modified xsi:type="dcterms:W3CDTF">2020-10-10T06:54:07Z</dcterms:modified>
</cp:coreProperties>
</file>