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57" r:id="rId3"/>
    <p:sldId id="268" r:id="rId4"/>
    <p:sldId id="271" r:id="rId5"/>
    <p:sldId id="258" r:id="rId6"/>
    <p:sldId id="288" r:id="rId7"/>
    <p:sldId id="282" r:id="rId8"/>
    <p:sldId id="289" r:id="rId9"/>
    <p:sldId id="290" r:id="rId10"/>
    <p:sldId id="291" r:id="rId11"/>
    <p:sldId id="277"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3C6890-74C3-46C7-95AC-B7DE54658F73}" v="468" dt="2020-08-11T13:26:05.648"/>
    <p1510:client id="{3F536BB5-3ED3-4D90-B2D1-37412C8C879B}" v="5" dt="2020-08-11T12:18:16.200"/>
    <p1510:client id="{675036D2-472F-4CAD-88E1-3BE43ACAB926}" v="214" dt="2020-08-11T12:16:20.749"/>
  </p1510:revLst>
</p1510:revInfo>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E6B601F9-A01D-46B4-B9F1-EBAF499683E1}"/>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 xmlns:a16="http://schemas.microsoft.com/office/drawing/2014/main" id="{9193C986-402A-4CE0-B186-BD8102ED3C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 xmlns:a16="http://schemas.microsoft.com/office/drawing/2014/main" id="{83B26571-E911-4B8B-95D1-1E1015879774}"/>
              </a:ext>
            </a:extLst>
          </p:cNvPr>
          <p:cNvSpPr>
            <a:spLocks noGrp="1"/>
          </p:cNvSpPr>
          <p:nvPr>
            <p:ph type="dt" sz="half" idx="10"/>
          </p:nvPr>
        </p:nvSpPr>
        <p:spPr/>
        <p:txBody>
          <a:bodyPr/>
          <a:lstStyle/>
          <a:p>
            <a:fld id="{F6EB4574-ACC3-4491-927B-CA3416675F0C}" type="datetimeFigureOut">
              <a:rPr lang="ru-RU" smtClean="0"/>
              <a:t>07.10.2020</a:t>
            </a:fld>
            <a:endParaRPr lang="ru-RU"/>
          </a:p>
        </p:txBody>
      </p:sp>
      <p:sp>
        <p:nvSpPr>
          <p:cNvPr id="5" name="Нижний колонтитул 4">
            <a:extLst>
              <a:ext uri="{FF2B5EF4-FFF2-40B4-BE49-F238E27FC236}">
                <a16:creationId xmlns="" xmlns:a16="http://schemas.microsoft.com/office/drawing/2014/main" id="{83F3E186-59B8-4286-AB46-B4EEC60A24E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447F0948-5580-424F-8BE7-A57D0830DA5C}"/>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2979565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9C4644BB-D115-4D4B-A04C-F2BFD4832D59}"/>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 xmlns:a16="http://schemas.microsoft.com/office/drawing/2014/main" id="{67A97581-078E-492A-BF73-9D4CAE8B07E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07CC865C-35AE-4613-B5D4-A7DB14BFF223}"/>
              </a:ext>
            </a:extLst>
          </p:cNvPr>
          <p:cNvSpPr>
            <a:spLocks noGrp="1"/>
          </p:cNvSpPr>
          <p:nvPr>
            <p:ph type="dt" sz="half" idx="10"/>
          </p:nvPr>
        </p:nvSpPr>
        <p:spPr/>
        <p:txBody>
          <a:bodyPr/>
          <a:lstStyle/>
          <a:p>
            <a:fld id="{F6EB4574-ACC3-4491-927B-CA3416675F0C}" type="datetimeFigureOut">
              <a:rPr lang="ru-RU" smtClean="0"/>
              <a:t>07.10.2020</a:t>
            </a:fld>
            <a:endParaRPr lang="ru-RU"/>
          </a:p>
        </p:txBody>
      </p:sp>
      <p:sp>
        <p:nvSpPr>
          <p:cNvPr id="5" name="Нижний колонтитул 4">
            <a:extLst>
              <a:ext uri="{FF2B5EF4-FFF2-40B4-BE49-F238E27FC236}">
                <a16:creationId xmlns="" xmlns:a16="http://schemas.microsoft.com/office/drawing/2014/main" id="{25C408E1-8A45-4A96-803A-C8B4BAB7AAB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79D5F9CE-5D73-4403-A27C-C51DDE40DA00}"/>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2043843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 xmlns:a16="http://schemas.microsoft.com/office/drawing/2014/main" id="{66A6B6D0-0A72-4841-9A0E-B7E581483D3E}"/>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 xmlns:a16="http://schemas.microsoft.com/office/drawing/2014/main" id="{5AA937AB-5CB5-4948-91B0-1EF83198714D}"/>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93BD1560-3212-45F6-93DC-AC7BED8CA16C}"/>
              </a:ext>
            </a:extLst>
          </p:cNvPr>
          <p:cNvSpPr>
            <a:spLocks noGrp="1"/>
          </p:cNvSpPr>
          <p:nvPr>
            <p:ph type="dt" sz="half" idx="10"/>
          </p:nvPr>
        </p:nvSpPr>
        <p:spPr/>
        <p:txBody>
          <a:bodyPr/>
          <a:lstStyle/>
          <a:p>
            <a:fld id="{F6EB4574-ACC3-4491-927B-CA3416675F0C}" type="datetimeFigureOut">
              <a:rPr lang="ru-RU" smtClean="0"/>
              <a:t>07.10.2020</a:t>
            </a:fld>
            <a:endParaRPr lang="ru-RU"/>
          </a:p>
        </p:txBody>
      </p:sp>
      <p:sp>
        <p:nvSpPr>
          <p:cNvPr id="5" name="Нижний колонтитул 4">
            <a:extLst>
              <a:ext uri="{FF2B5EF4-FFF2-40B4-BE49-F238E27FC236}">
                <a16:creationId xmlns="" xmlns:a16="http://schemas.microsoft.com/office/drawing/2014/main" id="{46987DDD-B937-4FD2-8C17-0AA54E94EA8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D689CCC4-E21B-46AA-AC9F-D61636620090}"/>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2852347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B0E6068B-9C0D-4831-A446-4A5A40328ADA}"/>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 xmlns:a16="http://schemas.microsoft.com/office/drawing/2014/main" id="{6BBB5D6F-95AB-41F8-ADB7-0F9300E94ACB}"/>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EB5030E7-AC25-477A-B3FC-6B8591B77A95}"/>
              </a:ext>
            </a:extLst>
          </p:cNvPr>
          <p:cNvSpPr>
            <a:spLocks noGrp="1"/>
          </p:cNvSpPr>
          <p:nvPr>
            <p:ph type="dt" sz="half" idx="10"/>
          </p:nvPr>
        </p:nvSpPr>
        <p:spPr/>
        <p:txBody>
          <a:bodyPr/>
          <a:lstStyle/>
          <a:p>
            <a:fld id="{F6EB4574-ACC3-4491-927B-CA3416675F0C}" type="datetimeFigureOut">
              <a:rPr lang="ru-RU" smtClean="0"/>
              <a:t>07.10.2020</a:t>
            </a:fld>
            <a:endParaRPr lang="ru-RU"/>
          </a:p>
        </p:txBody>
      </p:sp>
      <p:sp>
        <p:nvSpPr>
          <p:cNvPr id="5" name="Нижний колонтитул 4">
            <a:extLst>
              <a:ext uri="{FF2B5EF4-FFF2-40B4-BE49-F238E27FC236}">
                <a16:creationId xmlns="" xmlns:a16="http://schemas.microsoft.com/office/drawing/2014/main" id="{A8B25F35-F30C-4211-86B5-46CFCFA78E1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650D8B88-3561-47B2-942A-53CB5D206E0F}"/>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1349490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F78F2D7-A886-46E9-9C7A-7284D6716E28}"/>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 xmlns:a16="http://schemas.microsoft.com/office/drawing/2014/main" id="{3D90C568-23E5-4722-AAAB-783578A3C9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 xmlns:a16="http://schemas.microsoft.com/office/drawing/2014/main" id="{4D8C801C-ED60-4308-8CED-9E520904123C}"/>
              </a:ext>
            </a:extLst>
          </p:cNvPr>
          <p:cNvSpPr>
            <a:spLocks noGrp="1"/>
          </p:cNvSpPr>
          <p:nvPr>
            <p:ph type="dt" sz="half" idx="10"/>
          </p:nvPr>
        </p:nvSpPr>
        <p:spPr/>
        <p:txBody>
          <a:bodyPr/>
          <a:lstStyle/>
          <a:p>
            <a:fld id="{F6EB4574-ACC3-4491-927B-CA3416675F0C}" type="datetimeFigureOut">
              <a:rPr lang="ru-RU" smtClean="0"/>
              <a:t>07.10.2020</a:t>
            </a:fld>
            <a:endParaRPr lang="ru-RU"/>
          </a:p>
        </p:txBody>
      </p:sp>
      <p:sp>
        <p:nvSpPr>
          <p:cNvPr id="5" name="Нижний колонтитул 4">
            <a:extLst>
              <a:ext uri="{FF2B5EF4-FFF2-40B4-BE49-F238E27FC236}">
                <a16:creationId xmlns="" xmlns:a16="http://schemas.microsoft.com/office/drawing/2014/main" id="{D49A4347-25C1-43F3-A350-33E6E77EF53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B076077A-0961-40A5-B809-96758A12B747}"/>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2513200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23A3307E-F796-4BC4-8E3A-25833ABB059E}"/>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 xmlns:a16="http://schemas.microsoft.com/office/drawing/2014/main" id="{51CF81DE-37A1-4AEB-AE09-03FA941B5117}"/>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 xmlns:a16="http://schemas.microsoft.com/office/drawing/2014/main" id="{A02AC451-55E8-4B37-8F13-D57F0E33A4C1}"/>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 xmlns:a16="http://schemas.microsoft.com/office/drawing/2014/main" id="{3F0E09A0-0F77-45F4-93B8-72EA788E1627}"/>
              </a:ext>
            </a:extLst>
          </p:cNvPr>
          <p:cNvSpPr>
            <a:spLocks noGrp="1"/>
          </p:cNvSpPr>
          <p:nvPr>
            <p:ph type="dt" sz="half" idx="10"/>
          </p:nvPr>
        </p:nvSpPr>
        <p:spPr/>
        <p:txBody>
          <a:bodyPr/>
          <a:lstStyle/>
          <a:p>
            <a:fld id="{F6EB4574-ACC3-4491-927B-CA3416675F0C}" type="datetimeFigureOut">
              <a:rPr lang="ru-RU" smtClean="0"/>
              <a:t>07.10.2020</a:t>
            </a:fld>
            <a:endParaRPr lang="ru-RU"/>
          </a:p>
        </p:txBody>
      </p:sp>
      <p:sp>
        <p:nvSpPr>
          <p:cNvPr id="6" name="Нижний колонтитул 5">
            <a:extLst>
              <a:ext uri="{FF2B5EF4-FFF2-40B4-BE49-F238E27FC236}">
                <a16:creationId xmlns="" xmlns:a16="http://schemas.microsoft.com/office/drawing/2014/main" id="{2709CB6E-6811-4A17-B189-0F1815B6F45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BEF7176F-4BFE-4976-BB71-7745457AD8EE}"/>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597687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4B88DF7-947F-4341-BEF0-ED04800C0FA3}"/>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 xmlns:a16="http://schemas.microsoft.com/office/drawing/2014/main" id="{C54F0229-C0DF-420D-8033-E45B226B1F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 xmlns:a16="http://schemas.microsoft.com/office/drawing/2014/main" id="{DAA61169-DE9A-42D4-AF94-26CC092CC1B7}"/>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 xmlns:a16="http://schemas.microsoft.com/office/drawing/2014/main" id="{AE5FE667-652F-458A-9C16-F9BB21D052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 xmlns:a16="http://schemas.microsoft.com/office/drawing/2014/main" id="{96362131-16D5-42C4-9EA0-79CD4E3488E9}"/>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 xmlns:a16="http://schemas.microsoft.com/office/drawing/2014/main" id="{7294050A-C3A4-4B22-A13B-69435008CF5A}"/>
              </a:ext>
            </a:extLst>
          </p:cNvPr>
          <p:cNvSpPr>
            <a:spLocks noGrp="1"/>
          </p:cNvSpPr>
          <p:nvPr>
            <p:ph type="dt" sz="half" idx="10"/>
          </p:nvPr>
        </p:nvSpPr>
        <p:spPr/>
        <p:txBody>
          <a:bodyPr/>
          <a:lstStyle/>
          <a:p>
            <a:fld id="{F6EB4574-ACC3-4491-927B-CA3416675F0C}" type="datetimeFigureOut">
              <a:rPr lang="ru-RU" smtClean="0"/>
              <a:t>07.10.2020</a:t>
            </a:fld>
            <a:endParaRPr lang="ru-RU"/>
          </a:p>
        </p:txBody>
      </p:sp>
      <p:sp>
        <p:nvSpPr>
          <p:cNvPr id="8" name="Нижний колонтитул 7">
            <a:extLst>
              <a:ext uri="{FF2B5EF4-FFF2-40B4-BE49-F238E27FC236}">
                <a16:creationId xmlns="" xmlns:a16="http://schemas.microsoft.com/office/drawing/2014/main" id="{649FD769-79F9-4FAF-8015-09041E064595}"/>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 xmlns:a16="http://schemas.microsoft.com/office/drawing/2014/main" id="{F7991375-81DF-41DB-8E87-CF782112DB1B}"/>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3852435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409F110-15DE-4827-8B98-57D230F46065}"/>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 xmlns:a16="http://schemas.microsoft.com/office/drawing/2014/main" id="{F71BD253-66FE-4E78-A9C9-92C98262E961}"/>
              </a:ext>
            </a:extLst>
          </p:cNvPr>
          <p:cNvSpPr>
            <a:spLocks noGrp="1"/>
          </p:cNvSpPr>
          <p:nvPr>
            <p:ph type="dt" sz="half" idx="10"/>
          </p:nvPr>
        </p:nvSpPr>
        <p:spPr/>
        <p:txBody>
          <a:bodyPr/>
          <a:lstStyle/>
          <a:p>
            <a:fld id="{F6EB4574-ACC3-4491-927B-CA3416675F0C}" type="datetimeFigureOut">
              <a:rPr lang="ru-RU" smtClean="0"/>
              <a:t>07.10.2020</a:t>
            </a:fld>
            <a:endParaRPr lang="ru-RU"/>
          </a:p>
        </p:txBody>
      </p:sp>
      <p:sp>
        <p:nvSpPr>
          <p:cNvPr id="4" name="Нижний колонтитул 3">
            <a:extLst>
              <a:ext uri="{FF2B5EF4-FFF2-40B4-BE49-F238E27FC236}">
                <a16:creationId xmlns="" xmlns:a16="http://schemas.microsoft.com/office/drawing/2014/main" id="{27CA03BA-38CF-4D06-BFBF-79D068574B56}"/>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 xmlns:a16="http://schemas.microsoft.com/office/drawing/2014/main" id="{22394204-54A6-43B8-BD10-29F38C7EAB02}"/>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3460772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 xmlns:a16="http://schemas.microsoft.com/office/drawing/2014/main" id="{F12D0AB2-9623-406A-A19C-F80840AB801C}"/>
              </a:ext>
            </a:extLst>
          </p:cNvPr>
          <p:cNvSpPr>
            <a:spLocks noGrp="1"/>
          </p:cNvSpPr>
          <p:nvPr>
            <p:ph type="dt" sz="half" idx="10"/>
          </p:nvPr>
        </p:nvSpPr>
        <p:spPr/>
        <p:txBody>
          <a:bodyPr/>
          <a:lstStyle/>
          <a:p>
            <a:fld id="{F6EB4574-ACC3-4491-927B-CA3416675F0C}" type="datetimeFigureOut">
              <a:rPr lang="ru-RU" smtClean="0"/>
              <a:t>07.10.2020</a:t>
            </a:fld>
            <a:endParaRPr lang="ru-RU"/>
          </a:p>
        </p:txBody>
      </p:sp>
      <p:sp>
        <p:nvSpPr>
          <p:cNvPr id="3" name="Нижний колонтитул 2">
            <a:extLst>
              <a:ext uri="{FF2B5EF4-FFF2-40B4-BE49-F238E27FC236}">
                <a16:creationId xmlns="" xmlns:a16="http://schemas.microsoft.com/office/drawing/2014/main" id="{CBACD7BF-EFFF-4762-B5E3-C7A99E38DDAF}"/>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 xmlns:a16="http://schemas.microsoft.com/office/drawing/2014/main" id="{3F739FE8-02E5-4EB7-A5C4-EBA3A67E67AB}"/>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1033323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B75435A4-FD4F-4017-9784-2EA08A431514}"/>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 xmlns:a16="http://schemas.microsoft.com/office/drawing/2014/main" id="{B8E9F000-277F-4FAC-9A26-E0AC97A56F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 xmlns:a16="http://schemas.microsoft.com/office/drawing/2014/main" id="{4E008E6B-B977-4941-8C9F-C59D95B679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 xmlns:a16="http://schemas.microsoft.com/office/drawing/2014/main" id="{5C03D93E-7111-4F06-AE29-37BD0912137F}"/>
              </a:ext>
            </a:extLst>
          </p:cNvPr>
          <p:cNvSpPr>
            <a:spLocks noGrp="1"/>
          </p:cNvSpPr>
          <p:nvPr>
            <p:ph type="dt" sz="half" idx="10"/>
          </p:nvPr>
        </p:nvSpPr>
        <p:spPr/>
        <p:txBody>
          <a:bodyPr/>
          <a:lstStyle/>
          <a:p>
            <a:fld id="{F6EB4574-ACC3-4491-927B-CA3416675F0C}" type="datetimeFigureOut">
              <a:rPr lang="ru-RU" smtClean="0"/>
              <a:t>07.10.2020</a:t>
            </a:fld>
            <a:endParaRPr lang="ru-RU"/>
          </a:p>
        </p:txBody>
      </p:sp>
      <p:sp>
        <p:nvSpPr>
          <p:cNvPr id="6" name="Нижний колонтитул 5">
            <a:extLst>
              <a:ext uri="{FF2B5EF4-FFF2-40B4-BE49-F238E27FC236}">
                <a16:creationId xmlns="" xmlns:a16="http://schemas.microsoft.com/office/drawing/2014/main" id="{7D8E65B9-9701-4DAD-B948-86E0B5CD232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64117F49-C0E6-4D1F-B639-8D73A708F2C9}"/>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1841506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F8A8E013-53CB-4945-B787-81422A8340F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 xmlns:a16="http://schemas.microsoft.com/office/drawing/2014/main" id="{93D8468D-1812-4D1C-BC84-A05EB25A1E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 xmlns:a16="http://schemas.microsoft.com/office/drawing/2014/main" id="{F053A971-BE7C-463E-9D45-0B6F15288A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 xmlns:a16="http://schemas.microsoft.com/office/drawing/2014/main" id="{05091C14-2D0B-4818-A7CA-7D49F88DCB34}"/>
              </a:ext>
            </a:extLst>
          </p:cNvPr>
          <p:cNvSpPr>
            <a:spLocks noGrp="1"/>
          </p:cNvSpPr>
          <p:nvPr>
            <p:ph type="dt" sz="half" idx="10"/>
          </p:nvPr>
        </p:nvSpPr>
        <p:spPr/>
        <p:txBody>
          <a:bodyPr/>
          <a:lstStyle/>
          <a:p>
            <a:fld id="{F6EB4574-ACC3-4491-927B-CA3416675F0C}" type="datetimeFigureOut">
              <a:rPr lang="ru-RU" smtClean="0"/>
              <a:t>07.10.2020</a:t>
            </a:fld>
            <a:endParaRPr lang="ru-RU"/>
          </a:p>
        </p:txBody>
      </p:sp>
      <p:sp>
        <p:nvSpPr>
          <p:cNvPr id="6" name="Нижний колонтитул 5">
            <a:extLst>
              <a:ext uri="{FF2B5EF4-FFF2-40B4-BE49-F238E27FC236}">
                <a16:creationId xmlns="" xmlns:a16="http://schemas.microsoft.com/office/drawing/2014/main" id="{AB9027C2-1AB4-4A79-B544-D9C849745B19}"/>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3F08D6DB-8C69-4B6F-A7F3-0287C31C4090}"/>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1178747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B359E19F-61CA-423E-ACE1-A72C421813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 xmlns:a16="http://schemas.microsoft.com/office/drawing/2014/main" id="{D69E63EA-E575-4393-B817-B8A0D1871F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15DE9D97-6058-4149-BFDC-9BAA37F62F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EB4574-ACC3-4491-927B-CA3416675F0C}" type="datetimeFigureOut">
              <a:rPr lang="ru-RU" smtClean="0"/>
              <a:t>07.10.2020</a:t>
            </a:fld>
            <a:endParaRPr lang="ru-RU"/>
          </a:p>
        </p:txBody>
      </p:sp>
      <p:sp>
        <p:nvSpPr>
          <p:cNvPr id="5" name="Нижний колонтитул 4">
            <a:extLst>
              <a:ext uri="{FF2B5EF4-FFF2-40B4-BE49-F238E27FC236}">
                <a16:creationId xmlns="" xmlns:a16="http://schemas.microsoft.com/office/drawing/2014/main" id="{D198F4C7-5736-42E0-AD73-C3089F7B55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 xmlns:a16="http://schemas.microsoft.com/office/drawing/2014/main" id="{F4EDCFB9-05CF-4FB4-8B56-6C9D9899D1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95DF5E-B315-4DB7-A7A6-990B96617E2D}" type="slidenum">
              <a:rPr lang="ru-RU" smtClean="0"/>
              <a:t>‹#›</a:t>
            </a:fld>
            <a:endParaRPr lang="ru-RU"/>
          </a:p>
        </p:txBody>
      </p:sp>
    </p:spTree>
    <p:extLst>
      <p:ext uri="{BB962C8B-B14F-4D97-AF65-F5344CB8AC3E}">
        <p14:creationId xmlns:p14="http://schemas.microsoft.com/office/powerpoint/2010/main" val="3037199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xH7oZelswu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A385A7A-9CF8-4BEC-BDA8-6313E3947DCD}"/>
              </a:ext>
            </a:extLst>
          </p:cNvPr>
          <p:cNvSpPr>
            <a:spLocks noGrp="1"/>
          </p:cNvSpPr>
          <p:nvPr>
            <p:ph type="ctrTitle"/>
          </p:nvPr>
        </p:nvSpPr>
        <p:spPr/>
        <p:txBody>
          <a:bodyPr>
            <a:normAutofit fontScale="90000"/>
          </a:bodyPr>
          <a:lstStyle/>
          <a:p>
            <a:r>
              <a:rPr lang="en-US" sz="4400" b="1" dirty="0">
                <a:solidFill>
                  <a:schemeClr val="accent1">
                    <a:lumMod val="50000"/>
                  </a:schemeClr>
                </a:solidFill>
                <a:latin typeface="Arial"/>
                <a:cs typeface="Arial"/>
              </a:rPr>
              <a:t>Metallurgical engineering</a:t>
            </a:r>
            <a:r>
              <a:rPr lang="en-US" sz="4400" b="1" dirty="0">
                <a:latin typeface="Arial"/>
              </a:rPr>
              <a:t/>
            </a:r>
            <a:br>
              <a:rPr lang="en-US" sz="4400" b="1" dirty="0">
                <a:latin typeface="Arial"/>
              </a:rPr>
            </a:br>
            <a:r>
              <a:rPr lang="en-US" sz="4400" b="1" dirty="0">
                <a:latin typeface="Arial"/>
              </a:rPr>
              <a:t/>
            </a:r>
            <a:br>
              <a:rPr lang="en-US" sz="4400" b="1" dirty="0">
                <a:latin typeface="Arial"/>
              </a:rPr>
            </a:br>
            <a:r>
              <a:rPr lang="en-US" sz="4400" b="1" dirty="0">
                <a:solidFill>
                  <a:schemeClr val="accent1">
                    <a:lumMod val="50000"/>
                  </a:schemeClr>
                </a:solidFill>
                <a:latin typeface="Arial"/>
                <a:cs typeface="Arial"/>
              </a:rPr>
              <a:t> </a:t>
            </a:r>
            <a:r>
              <a:rPr lang="ru-RU" sz="4400" b="1" dirty="0">
                <a:solidFill>
                  <a:schemeClr val="accent1">
                    <a:lumMod val="50000"/>
                  </a:schemeClr>
                </a:solidFill>
                <a:latin typeface="Arial"/>
                <a:ea typeface="+mj-lt"/>
                <a:cs typeface="+mj-lt"/>
              </a:rPr>
              <a:t>MET4331</a:t>
            </a:r>
            <a:r>
              <a:rPr lang="ru-RU" sz="6600" dirty="0">
                <a:solidFill>
                  <a:srgbClr val="212121"/>
                </a:solidFill>
                <a:ea typeface="+mj-lt"/>
                <a:cs typeface="+mj-lt"/>
              </a:rPr>
              <a:t/>
            </a:r>
            <a:br>
              <a:rPr lang="ru-RU" sz="6600" dirty="0">
                <a:solidFill>
                  <a:srgbClr val="212121"/>
                </a:solidFill>
                <a:ea typeface="+mj-lt"/>
                <a:cs typeface="+mj-lt"/>
              </a:rPr>
            </a:br>
            <a:endParaRPr lang="en-US" sz="6600" dirty="0">
              <a:ea typeface="+mj-lt"/>
              <a:cs typeface="+mj-lt"/>
            </a:endParaRPr>
          </a:p>
        </p:txBody>
      </p:sp>
      <p:sp>
        <p:nvSpPr>
          <p:cNvPr id="3" name="Подзаголовок 2">
            <a:extLst>
              <a:ext uri="{FF2B5EF4-FFF2-40B4-BE49-F238E27FC236}">
                <a16:creationId xmlns="" xmlns:a16="http://schemas.microsoft.com/office/drawing/2014/main" id="{C8E272A4-6BFC-45CF-98D8-3D668B23545C}"/>
              </a:ext>
            </a:extLst>
          </p:cNvPr>
          <p:cNvSpPr>
            <a:spLocks noGrp="1"/>
          </p:cNvSpPr>
          <p:nvPr>
            <p:ph type="subTitle" idx="1"/>
          </p:nvPr>
        </p:nvSpPr>
        <p:spPr/>
        <p:txBody>
          <a:bodyPr vert="horz" lIns="91440" tIns="45720" rIns="91440" bIns="45720" rtlCol="0" anchor="t">
            <a:normAutofit/>
          </a:bodyPr>
          <a:lstStyle/>
          <a:p>
            <a:r>
              <a:rPr lang="en-US" dirty="0">
                <a:solidFill>
                  <a:srgbClr val="0070C0"/>
                </a:solidFill>
                <a:latin typeface="Arial"/>
                <a:cs typeface="Arial"/>
              </a:rPr>
              <a:t>3 credits</a:t>
            </a:r>
          </a:p>
          <a:p>
            <a:endParaRPr lang="en-US" dirty="0">
              <a:solidFill>
                <a:srgbClr val="0070C0"/>
              </a:solidFill>
              <a:latin typeface="Arial"/>
              <a:cs typeface="Arial"/>
            </a:endParaRPr>
          </a:p>
          <a:p>
            <a:r>
              <a:rPr lang="en-US" dirty="0" err="1">
                <a:solidFill>
                  <a:srgbClr val="0070C0"/>
                </a:solidFill>
                <a:latin typeface="Arial"/>
                <a:cs typeface="Arial"/>
              </a:rPr>
              <a:t>Ph.D</a:t>
            </a:r>
            <a:r>
              <a:rPr lang="en-US" dirty="0">
                <a:solidFill>
                  <a:srgbClr val="0070C0"/>
                </a:solidFill>
                <a:latin typeface="Arial"/>
                <a:cs typeface="Arial"/>
              </a:rPr>
              <a:t>, Assistant Professor </a:t>
            </a:r>
            <a:r>
              <a:rPr lang="en-US" dirty="0" err="1">
                <a:solidFill>
                  <a:srgbClr val="0070C0"/>
                </a:solidFill>
                <a:latin typeface="Arial"/>
                <a:cs typeface="Arial"/>
              </a:rPr>
              <a:t>Mamyrbayeva</a:t>
            </a:r>
            <a:r>
              <a:rPr lang="en-US" dirty="0">
                <a:solidFill>
                  <a:srgbClr val="0070C0"/>
                </a:solidFill>
                <a:latin typeface="Arial"/>
                <a:cs typeface="Arial"/>
              </a:rPr>
              <a:t> </a:t>
            </a:r>
            <a:r>
              <a:rPr lang="en-US" dirty="0" err="1">
                <a:solidFill>
                  <a:srgbClr val="0070C0"/>
                </a:solidFill>
                <a:latin typeface="Arial"/>
                <a:cs typeface="Arial"/>
              </a:rPr>
              <a:t>Kulzira</a:t>
            </a:r>
            <a:r>
              <a:rPr lang="en-US" dirty="0">
                <a:solidFill>
                  <a:srgbClr val="0070C0"/>
                </a:solidFill>
                <a:latin typeface="Arial"/>
                <a:cs typeface="Arial"/>
              </a:rPr>
              <a:t> </a:t>
            </a:r>
            <a:r>
              <a:rPr lang="en-US" dirty="0" err="1">
                <a:solidFill>
                  <a:srgbClr val="0070C0"/>
                </a:solidFill>
                <a:latin typeface="Arial"/>
                <a:cs typeface="Arial"/>
              </a:rPr>
              <a:t>Kaldybekovna</a:t>
            </a:r>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6639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9229" y="147410"/>
            <a:ext cx="10515600" cy="1325563"/>
          </a:xfrm>
        </p:spPr>
        <p:txBody>
          <a:bodyPr>
            <a:normAutofit fontScale="90000"/>
          </a:bodyPr>
          <a:lstStyle/>
          <a:p>
            <a:r>
              <a:rPr lang="ru-RU" b="1" dirty="0" err="1">
                <a:solidFill>
                  <a:schemeClr val="accent1">
                    <a:lumMod val="75000"/>
                  </a:schemeClr>
                </a:solidFill>
                <a:latin typeface="Arial" panose="020B0604020202020204" pitchFamily="34" charset="0"/>
                <a:cs typeface="Arial" panose="020B0604020202020204" pitchFamily="34" charset="0"/>
              </a:rPr>
              <a:t>Solvent</a:t>
            </a:r>
            <a:r>
              <a:rPr lang="ru-RU" b="1" dirty="0">
                <a:solidFill>
                  <a:schemeClr val="accent1">
                    <a:lumMod val="75000"/>
                  </a:schemeClr>
                </a:solidFill>
                <a:latin typeface="Arial" panose="020B0604020202020204" pitchFamily="34" charset="0"/>
                <a:cs typeface="Arial" panose="020B0604020202020204" pitchFamily="34" charset="0"/>
              </a:rPr>
              <a:t> </a:t>
            </a:r>
            <a:r>
              <a:rPr lang="ru-RU" b="1" dirty="0" err="1">
                <a:solidFill>
                  <a:schemeClr val="accent1">
                    <a:lumMod val="75000"/>
                  </a:schemeClr>
                </a:solidFill>
                <a:latin typeface="Arial" panose="020B0604020202020204" pitchFamily="34" charset="0"/>
                <a:cs typeface="Arial" panose="020B0604020202020204" pitchFamily="34" charset="0"/>
              </a:rPr>
              <a:t>extraction</a:t>
            </a:r>
            <a:r>
              <a:rPr lang="ru-RU" dirty="0"/>
              <a:t/>
            </a:r>
            <a:br>
              <a:rPr lang="ru-RU" dirty="0"/>
            </a:br>
            <a:r>
              <a:rPr lang="ru-RU" dirty="0"/>
              <a:t> </a:t>
            </a:r>
            <a:br>
              <a:rPr lang="ru-RU" dirty="0"/>
            </a:br>
            <a:endParaRPr lang="ru-RU" dirty="0"/>
          </a:p>
        </p:txBody>
      </p:sp>
      <p:sp>
        <p:nvSpPr>
          <p:cNvPr id="3" name="Объект 2"/>
          <p:cNvSpPr>
            <a:spLocks noGrp="1"/>
          </p:cNvSpPr>
          <p:nvPr>
            <p:ph idx="1"/>
          </p:nvPr>
        </p:nvSpPr>
        <p:spPr>
          <a:xfrm>
            <a:off x="359229" y="810192"/>
            <a:ext cx="11484428" cy="5616734"/>
          </a:xfrm>
        </p:spPr>
        <p:style>
          <a:lnRef idx="2">
            <a:schemeClr val="accent1"/>
          </a:lnRef>
          <a:fillRef idx="1">
            <a:schemeClr val="lt1"/>
          </a:fillRef>
          <a:effectRef idx="0">
            <a:schemeClr val="accent1"/>
          </a:effectRef>
          <a:fontRef idx="minor">
            <a:schemeClr val="dk1"/>
          </a:fontRef>
        </p:style>
        <p:txBody>
          <a:bodyPr>
            <a:noAutofit/>
          </a:bodyPr>
          <a:lstStyle/>
          <a:p>
            <a:pPr marL="0" indent="0" algn="just">
              <a:buNone/>
            </a:pPr>
            <a:r>
              <a:rPr lang="en-US" sz="1600" b="1" dirty="0" smtClean="0">
                <a:solidFill>
                  <a:srgbClr val="C00000"/>
                </a:solidFill>
                <a:latin typeface="Arial" panose="020B0604020202020204" pitchFamily="34" charset="0"/>
                <a:cs typeface="Arial" panose="020B0604020202020204" pitchFamily="34" charset="0"/>
              </a:rPr>
              <a:t>Solvent </a:t>
            </a:r>
            <a:r>
              <a:rPr lang="ru-RU" sz="1600" b="1" dirty="0" err="1" smtClean="0">
                <a:solidFill>
                  <a:srgbClr val="C00000"/>
                </a:solidFill>
                <a:latin typeface="Arial" panose="020B0604020202020204" pitchFamily="34" charset="0"/>
                <a:cs typeface="Arial" panose="020B0604020202020204" pitchFamily="34" charset="0"/>
              </a:rPr>
              <a:t>Extraction</a:t>
            </a:r>
            <a:r>
              <a:rPr lang="ru-RU" sz="1600" b="1" dirty="0" smtClean="0">
                <a:solidFill>
                  <a:srgbClr val="C00000"/>
                </a:solidFill>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is</a:t>
            </a:r>
            <a:r>
              <a:rPr lang="ru-RU" sz="1600" b="1" dirty="0">
                <a:latin typeface="Arial" panose="020B0604020202020204" pitchFamily="34" charset="0"/>
                <a:cs typeface="Arial" panose="020B0604020202020204" pitchFamily="34" charset="0"/>
              </a:rPr>
              <a:t> a </a:t>
            </a:r>
            <a:r>
              <a:rPr lang="ru-RU" sz="1600" b="1" dirty="0" err="1">
                <a:latin typeface="Arial" panose="020B0604020202020204" pitchFamily="34" charset="0"/>
                <a:cs typeface="Arial" panose="020B0604020202020204" pitchFamily="34" charset="0"/>
              </a:rPr>
              <a:t>process</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of</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conversion</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of</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compounds</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from</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aqueous</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solutions</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to</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liquid</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organic</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phases</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non-miscible</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with</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water</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Fig</a:t>
            </a:r>
            <a:r>
              <a:rPr lang="ru-RU" sz="1600" b="1" dirty="0">
                <a:latin typeface="Arial" panose="020B0604020202020204" pitchFamily="34" charset="0"/>
                <a:cs typeface="Arial" panose="020B0604020202020204" pitchFamily="34" charset="0"/>
              </a:rPr>
              <a:t>. </a:t>
            </a:r>
            <a:r>
              <a:rPr lang="en-US" sz="1600" b="1" dirty="0" smtClean="0">
                <a:latin typeface="Arial" panose="020B0604020202020204" pitchFamily="34" charset="0"/>
                <a:cs typeface="Arial" panose="020B0604020202020204" pitchFamily="34" charset="0"/>
              </a:rPr>
              <a:t>9</a:t>
            </a:r>
            <a:r>
              <a:rPr lang="ru-RU" sz="1600" b="1" dirty="0" smtClean="0">
                <a:latin typeface="Arial" panose="020B0604020202020204" pitchFamily="34" charset="0"/>
                <a:cs typeface="Arial" panose="020B0604020202020204" pitchFamily="34" charset="0"/>
              </a:rPr>
              <a:t>.</a:t>
            </a:r>
            <a:r>
              <a:rPr lang="en-US" sz="1600" b="1" dirty="0" smtClean="0">
                <a:latin typeface="Arial" panose="020B0604020202020204" pitchFamily="34" charset="0"/>
                <a:cs typeface="Arial" panose="020B0604020202020204" pitchFamily="34" charset="0"/>
              </a:rPr>
              <a:t>7</a:t>
            </a:r>
            <a:r>
              <a:rPr lang="ru-RU" sz="1600" b="1" dirty="0" smtClean="0">
                <a:latin typeface="Arial" panose="020B0604020202020204" pitchFamily="34" charset="0"/>
                <a:cs typeface="Arial" panose="020B0604020202020204" pitchFamily="34" charset="0"/>
              </a:rPr>
              <a:t>). </a:t>
            </a:r>
            <a:endParaRPr lang="en-US" sz="1600" b="1" dirty="0" smtClean="0">
              <a:latin typeface="Arial" panose="020B0604020202020204" pitchFamily="34" charset="0"/>
              <a:cs typeface="Arial" panose="020B0604020202020204" pitchFamily="34" charset="0"/>
            </a:endParaRPr>
          </a:p>
          <a:p>
            <a:pPr marL="0" indent="0" algn="just">
              <a:buNone/>
            </a:pPr>
            <a:r>
              <a:rPr lang="ru-RU" sz="1600" b="1" dirty="0" err="1" smtClean="0">
                <a:latin typeface="Arial" panose="020B0604020202020204" pitchFamily="34" charset="0"/>
                <a:cs typeface="Arial" panose="020B0604020202020204" pitchFamily="34" charset="0"/>
              </a:rPr>
              <a:t>Subsequent</a:t>
            </a:r>
            <a:r>
              <a:rPr lang="ru-RU" sz="1600" b="1" dirty="0" smtClean="0">
                <a:latin typeface="Arial" panose="020B0604020202020204" pitchFamily="34" charset="0"/>
                <a:cs typeface="Arial" panose="020B0604020202020204" pitchFamily="34" charset="0"/>
              </a:rPr>
              <a:t> </a:t>
            </a:r>
            <a:r>
              <a:rPr lang="ru-RU" sz="1600" b="1" dirty="0" err="1" smtClean="0">
                <a:solidFill>
                  <a:srgbClr val="C00000"/>
                </a:solidFill>
                <a:latin typeface="Arial" panose="020B0604020202020204" pitchFamily="34" charset="0"/>
                <a:cs typeface="Arial" panose="020B0604020202020204" pitchFamily="34" charset="0"/>
              </a:rPr>
              <a:t>re-extraction</a:t>
            </a:r>
            <a:r>
              <a:rPr lang="en-US" sz="1600" b="1" dirty="0" smtClean="0">
                <a:solidFill>
                  <a:srgbClr val="C00000"/>
                </a:solidFill>
                <a:latin typeface="Arial" panose="020B0604020202020204" pitchFamily="34" charset="0"/>
                <a:cs typeface="Arial" panose="020B0604020202020204" pitchFamily="34" charset="0"/>
              </a:rPr>
              <a:t>/stripping</a:t>
            </a:r>
            <a:r>
              <a:rPr lang="ru-RU" sz="1600" b="1" dirty="0" smtClean="0">
                <a:solidFill>
                  <a:srgbClr val="C00000"/>
                </a:solidFill>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enables</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conversion</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of</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an</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extracted</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metal</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from</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the</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organic</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phase</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to</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an</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aqueous</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solution</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The</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organic</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phase</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returns</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back</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to</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the</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process</a:t>
            </a:r>
            <a:r>
              <a:rPr lang="ru-RU" sz="1600" b="1" dirty="0">
                <a:latin typeface="Arial" panose="020B0604020202020204" pitchFamily="34" charset="0"/>
                <a:cs typeface="Arial" panose="020B0604020202020204" pitchFamily="34" charset="0"/>
              </a:rPr>
              <a:t>.</a:t>
            </a:r>
          </a:p>
          <a:p>
            <a:pPr marL="0" indent="0" algn="just">
              <a:buNone/>
            </a:pPr>
            <a:r>
              <a:rPr lang="en-US" sz="1600" b="1" dirty="0">
                <a:solidFill>
                  <a:srgbClr val="C00000"/>
                </a:solidFill>
                <a:latin typeface="Arial" panose="020B0604020202020204" pitchFamily="34" charset="0"/>
                <a:cs typeface="Arial" panose="020B0604020202020204" pitchFamily="34" charset="0"/>
              </a:rPr>
              <a:t>Solvent </a:t>
            </a:r>
            <a:r>
              <a:rPr lang="ru-RU" sz="1600" b="1" dirty="0" err="1">
                <a:solidFill>
                  <a:srgbClr val="C00000"/>
                </a:solidFill>
                <a:latin typeface="Arial" panose="020B0604020202020204" pitchFamily="34" charset="0"/>
                <a:cs typeface="Arial" panose="020B0604020202020204" pitchFamily="34" charset="0"/>
              </a:rPr>
              <a:t>Extraction</a:t>
            </a:r>
            <a:r>
              <a:rPr lang="ru-RU" sz="1600" b="1" dirty="0" smtClean="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is</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similarly</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to</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ion</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exchange</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applied</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in</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hydrometallurgy</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to</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produce</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metals</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form</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diluted</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solutions</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and</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enables</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their</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separation</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from</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various</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admixtures</a:t>
            </a:r>
            <a:r>
              <a:rPr lang="ru-RU" sz="1600" b="1" dirty="0">
                <a:latin typeface="Arial" panose="020B0604020202020204" pitchFamily="34" charset="0"/>
                <a:cs typeface="Arial" panose="020B0604020202020204" pitchFamily="34" charset="0"/>
              </a:rPr>
              <a:t>. </a:t>
            </a:r>
            <a:endParaRPr lang="en-US" sz="1600" b="1" dirty="0" smtClean="0">
              <a:latin typeface="Arial" panose="020B0604020202020204" pitchFamily="34" charset="0"/>
              <a:cs typeface="Arial" panose="020B0604020202020204" pitchFamily="34" charset="0"/>
            </a:endParaRPr>
          </a:p>
          <a:p>
            <a:pPr marL="0" indent="0" algn="just">
              <a:buNone/>
            </a:pPr>
            <a:r>
              <a:rPr lang="ru-RU" sz="1600" b="1" dirty="0" err="1" smtClean="0">
                <a:latin typeface="Arial" panose="020B0604020202020204" pitchFamily="34" charset="0"/>
                <a:cs typeface="Arial" panose="020B0604020202020204" pitchFamily="34" charset="0"/>
              </a:rPr>
              <a:t>At</a:t>
            </a:r>
            <a:r>
              <a:rPr lang="ru-RU" sz="1600" b="1" dirty="0" smtClean="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present</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extraction</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is</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applied</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to</a:t>
            </a:r>
            <a:r>
              <a:rPr lang="ru-RU" sz="1600" b="1" dirty="0">
                <a:latin typeface="Arial" panose="020B0604020202020204" pitchFamily="34" charset="0"/>
                <a:cs typeface="Arial" panose="020B0604020202020204" pitchFamily="34" charset="0"/>
              </a:rPr>
              <a:t> </a:t>
            </a:r>
            <a:r>
              <a:rPr lang="en-US" sz="1600" b="1" dirty="0" smtClean="0">
                <a:latin typeface="Arial" panose="020B0604020202020204" pitchFamily="34" charset="0"/>
                <a:cs typeface="Arial" panose="020B0604020202020204" pitchFamily="34" charset="0"/>
              </a:rPr>
              <a:t>refining</a:t>
            </a:r>
            <a:r>
              <a:rPr lang="ru-RU" sz="1600" b="1" dirty="0" smtClean="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uranium</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indium</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thallium</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germanium</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tellurium</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to</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produce</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copper</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and</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separate</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nickel</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cobalt</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hafnium</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molybdenum</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and</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rhenium</a:t>
            </a:r>
            <a:r>
              <a:rPr lang="ru-RU" sz="1600" b="1" dirty="0">
                <a:latin typeface="Arial" panose="020B0604020202020204" pitchFamily="34" charset="0"/>
                <a:cs typeface="Arial" panose="020B0604020202020204" pitchFamily="34" charset="0"/>
              </a:rPr>
              <a:t>.</a:t>
            </a:r>
          </a:p>
          <a:p>
            <a:pPr marL="0" indent="0">
              <a:buNone/>
            </a:pPr>
            <a:r>
              <a:rPr lang="ru-RU" sz="1600" b="1" u="sng" dirty="0" err="1" smtClean="0">
                <a:latin typeface="Arial" panose="020B0604020202020204" pitchFamily="34" charset="0"/>
                <a:cs typeface="Arial" panose="020B0604020202020204" pitchFamily="34" charset="0"/>
              </a:rPr>
              <a:t>Extra</a:t>
            </a:r>
            <a:r>
              <a:rPr lang="en-US" sz="1600" b="1" u="sng" dirty="0" err="1" smtClean="0">
                <a:latin typeface="Arial" panose="020B0604020202020204" pitchFamily="34" charset="0"/>
                <a:cs typeface="Arial" panose="020B0604020202020204" pitchFamily="34" charset="0"/>
              </a:rPr>
              <a:t>ctants</a:t>
            </a:r>
            <a:r>
              <a:rPr lang="en-US" sz="1600" b="1" u="sng" dirty="0" smtClean="0">
                <a:latin typeface="Arial" panose="020B0604020202020204" pitchFamily="34" charset="0"/>
                <a:cs typeface="Arial" panose="020B0604020202020204" pitchFamily="34" charset="0"/>
              </a:rPr>
              <a:t> </a:t>
            </a:r>
            <a:r>
              <a:rPr lang="ru-RU" sz="1600" b="1" dirty="0" err="1" smtClean="0">
                <a:latin typeface="Arial" panose="020B0604020202020204" pitchFamily="34" charset="0"/>
                <a:cs typeface="Arial" panose="020B0604020202020204" pitchFamily="34" charset="0"/>
              </a:rPr>
              <a:t>are</a:t>
            </a:r>
            <a:r>
              <a:rPr lang="ru-RU" sz="1600" b="1" dirty="0" smtClean="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organic</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compounds</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forming</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complexes</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or</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salts</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with</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the</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extracted</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metals</a:t>
            </a:r>
            <a:r>
              <a:rPr lang="ru-RU" sz="1600" b="1" dirty="0" smtClean="0">
                <a:latin typeface="Arial" panose="020B0604020202020204" pitchFamily="34" charset="0"/>
                <a:cs typeface="Arial" panose="020B0604020202020204" pitchFamily="34" charset="0"/>
              </a:rPr>
              <a:t>,</a:t>
            </a:r>
            <a:r>
              <a:rPr lang="en-US" sz="1600" b="1" dirty="0" smtClean="0">
                <a:latin typeface="Arial" panose="020B0604020202020204" pitchFamily="34" charset="0"/>
                <a:cs typeface="Arial" panose="020B0604020202020204" pitchFamily="34" charset="0"/>
              </a:rPr>
              <a:t> </a:t>
            </a:r>
            <a:r>
              <a:rPr lang="ru-RU" sz="1600" b="1" dirty="0" err="1" smtClean="0">
                <a:latin typeface="Arial" panose="020B0604020202020204" pitchFamily="34" charset="0"/>
                <a:cs typeface="Arial" panose="020B0604020202020204" pitchFamily="34" charset="0"/>
              </a:rPr>
              <a:t>which</a:t>
            </a:r>
            <a:r>
              <a:rPr lang="ru-RU" sz="1600" b="1" dirty="0" smtClean="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dissolve</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in</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the</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organic</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phase</a:t>
            </a:r>
            <a:r>
              <a:rPr lang="ru-RU" sz="1600" b="1" dirty="0">
                <a:latin typeface="Arial" panose="020B0604020202020204" pitchFamily="34" charset="0"/>
                <a:cs typeface="Arial" panose="020B0604020202020204" pitchFamily="34" charset="0"/>
              </a:rPr>
              <a:t>. </a:t>
            </a:r>
            <a:endParaRPr lang="en-US" sz="1600" b="1" dirty="0" smtClean="0">
              <a:latin typeface="Arial" panose="020B0604020202020204" pitchFamily="34" charset="0"/>
              <a:cs typeface="Arial" panose="020B0604020202020204" pitchFamily="34" charset="0"/>
            </a:endParaRPr>
          </a:p>
          <a:p>
            <a:pPr marL="0" indent="0">
              <a:buNone/>
            </a:pPr>
            <a:r>
              <a:rPr lang="ru-RU" sz="1600" b="1" dirty="0" err="1" smtClean="0">
                <a:latin typeface="Arial" panose="020B0604020202020204" pitchFamily="34" charset="0"/>
                <a:cs typeface="Arial" panose="020B0604020202020204" pitchFamily="34" charset="0"/>
              </a:rPr>
              <a:t>They</a:t>
            </a:r>
            <a:r>
              <a:rPr lang="ru-RU" sz="1600" b="1" dirty="0" smtClean="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are</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organic</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acids</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alcohols</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ethers</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ketones</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amines</a:t>
            </a:r>
            <a:r>
              <a:rPr lang="ru-RU" sz="1600" b="1" dirty="0">
                <a:latin typeface="Arial" panose="020B0604020202020204" pitchFamily="34" charset="0"/>
                <a:cs typeface="Arial" panose="020B0604020202020204" pitchFamily="34" charset="0"/>
              </a:rPr>
              <a:t> </a:t>
            </a:r>
            <a:r>
              <a:rPr lang="ru-RU" sz="1600" b="1" dirty="0" err="1" smtClean="0">
                <a:latin typeface="Arial" panose="020B0604020202020204" pitchFamily="34" charset="0"/>
                <a:cs typeface="Arial" panose="020B0604020202020204" pitchFamily="34" charset="0"/>
              </a:rPr>
              <a:t>and</a:t>
            </a:r>
            <a:r>
              <a:rPr lang="en-US" sz="1600" b="1" dirty="0" smtClean="0">
                <a:latin typeface="Arial" panose="020B0604020202020204" pitchFamily="34" charset="0"/>
                <a:cs typeface="Arial" panose="020B0604020202020204" pitchFamily="34" charset="0"/>
              </a:rPr>
              <a:t> </a:t>
            </a:r>
            <a:r>
              <a:rPr lang="ru-RU" sz="1600" b="1" dirty="0" err="1" smtClean="0">
                <a:latin typeface="Arial" panose="020B0604020202020204" pitchFamily="34" charset="0"/>
                <a:cs typeface="Arial" panose="020B0604020202020204" pitchFamily="34" charset="0"/>
              </a:rPr>
              <a:t>others</a:t>
            </a:r>
            <a:r>
              <a:rPr lang="ru-RU" sz="1600" b="1" dirty="0">
                <a:latin typeface="Arial" panose="020B0604020202020204" pitchFamily="34" charset="0"/>
                <a:cs typeface="Arial" panose="020B0604020202020204" pitchFamily="34" charset="0"/>
              </a:rPr>
              <a:t>. </a:t>
            </a:r>
            <a:endParaRPr lang="en-US" sz="1600" b="1" dirty="0" smtClean="0">
              <a:latin typeface="Arial" panose="020B0604020202020204" pitchFamily="34" charset="0"/>
              <a:cs typeface="Arial" panose="020B0604020202020204" pitchFamily="34" charset="0"/>
            </a:endParaRPr>
          </a:p>
          <a:p>
            <a:pPr marL="0" indent="0">
              <a:buNone/>
            </a:pPr>
            <a:r>
              <a:rPr lang="en-US" sz="1600" b="1" u="sng" dirty="0" smtClean="0">
                <a:latin typeface="Arial" panose="020B0604020202020204" pitchFamily="34" charset="0"/>
                <a:cs typeface="Arial" panose="020B0604020202020204" pitchFamily="34" charset="0"/>
              </a:rPr>
              <a:t>Diluents/</a:t>
            </a:r>
            <a:r>
              <a:rPr lang="ru-RU" sz="1600" b="1" u="sng" dirty="0" err="1" smtClean="0">
                <a:latin typeface="Arial" panose="020B0604020202020204" pitchFamily="34" charset="0"/>
                <a:cs typeface="Arial" panose="020B0604020202020204" pitchFamily="34" charset="0"/>
              </a:rPr>
              <a:t>Dissolvents</a:t>
            </a:r>
            <a:r>
              <a:rPr lang="ru-RU" sz="1600" b="1" dirty="0" smtClean="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are</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organic</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liquids</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non-miscible</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with</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water</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dissolving</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the</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extrahents</a:t>
            </a:r>
            <a:r>
              <a:rPr lang="ru-RU" sz="1600" b="1" dirty="0">
                <a:latin typeface="Arial" panose="020B0604020202020204" pitchFamily="34" charset="0"/>
                <a:cs typeface="Arial" panose="020B0604020202020204" pitchFamily="34" charset="0"/>
              </a:rPr>
              <a:t>. </a:t>
            </a:r>
            <a:endParaRPr lang="en-US" sz="1600" b="1" dirty="0" smtClean="0">
              <a:latin typeface="Arial" panose="020B0604020202020204" pitchFamily="34" charset="0"/>
              <a:cs typeface="Arial" panose="020B0604020202020204" pitchFamily="34" charset="0"/>
            </a:endParaRPr>
          </a:p>
          <a:p>
            <a:pPr marL="0" indent="0">
              <a:buNone/>
            </a:pPr>
            <a:r>
              <a:rPr lang="ru-RU" sz="1600" b="1" dirty="0" err="1" smtClean="0">
                <a:latin typeface="Arial" panose="020B0604020202020204" pitchFamily="34" charset="0"/>
                <a:cs typeface="Arial" panose="020B0604020202020204" pitchFamily="34" charset="0"/>
              </a:rPr>
              <a:t>The</a:t>
            </a:r>
            <a:r>
              <a:rPr lang="ru-RU" sz="1600" b="1" dirty="0" smtClean="0">
                <a:latin typeface="Arial" panose="020B0604020202020204" pitchFamily="34" charset="0"/>
                <a:cs typeface="Arial" panose="020B0604020202020204" pitchFamily="34" charset="0"/>
              </a:rPr>
              <a:t> </a:t>
            </a:r>
            <a:r>
              <a:rPr lang="ru-RU" sz="1600" b="1" dirty="0" err="1" smtClean="0">
                <a:latin typeface="Arial" panose="020B0604020202020204" pitchFamily="34" charset="0"/>
                <a:cs typeface="Arial" panose="020B0604020202020204" pitchFamily="34" charset="0"/>
              </a:rPr>
              <a:t>usually</a:t>
            </a:r>
            <a:r>
              <a:rPr lang="en-US" sz="1600" b="1" dirty="0" smtClean="0">
                <a:latin typeface="Arial" panose="020B0604020202020204" pitchFamily="34" charset="0"/>
                <a:cs typeface="Arial" panose="020B0604020202020204" pitchFamily="34" charset="0"/>
              </a:rPr>
              <a:t> </a:t>
            </a:r>
            <a:r>
              <a:rPr lang="ru-RU" sz="1600" b="1" dirty="0" err="1" smtClean="0">
                <a:latin typeface="Arial" panose="020B0604020202020204" pitchFamily="34" charset="0"/>
                <a:cs typeface="Arial" panose="020B0604020202020204" pitchFamily="34" charset="0"/>
              </a:rPr>
              <a:t>applied</a:t>
            </a:r>
            <a:r>
              <a:rPr lang="ru-RU" sz="1600" b="1" dirty="0" smtClean="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dissolvents</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are</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kerosene</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and</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its</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fractions</a:t>
            </a:r>
            <a:r>
              <a:rPr lang="ru-RU" sz="1600" b="1" dirty="0">
                <a:latin typeface="Arial" panose="020B0604020202020204" pitchFamily="34" charset="0"/>
                <a:cs typeface="Arial" panose="020B0604020202020204" pitchFamily="34" charset="0"/>
              </a:rPr>
              <a:t>.</a:t>
            </a:r>
          </a:p>
          <a:p>
            <a:pPr marL="0" indent="0">
              <a:buNone/>
            </a:pPr>
            <a:r>
              <a:rPr lang="ru-RU" sz="1600" b="1" dirty="0" err="1">
                <a:latin typeface="Arial" panose="020B0604020202020204" pitchFamily="34" charset="0"/>
                <a:cs typeface="Arial" panose="020B0604020202020204" pitchFamily="34" charset="0"/>
              </a:rPr>
              <a:t>Extraction</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processes</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can</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be</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divided</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into</a:t>
            </a:r>
            <a:r>
              <a:rPr lang="ru-RU" sz="1600" b="1" dirty="0">
                <a:latin typeface="Arial" panose="020B0604020202020204" pitchFamily="34" charset="0"/>
                <a:cs typeface="Arial" panose="020B0604020202020204" pitchFamily="34" charset="0"/>
              </a:rPr>
              <a:t>:</a:t>
            </a:r>
          </a:p>
          <a:p>
            <a:pPr>
              <a:buFont typeface="Wingdings" panose="05000000000000000000" pitchFamily="2" charset="2"/>
              <a:buChar char="ü"/>
            </a:pPr>
            <a:r>
              <a:rPr lang="ru-RU" sz="1600" b="1" dirty="0">
                <a:latin typeface="Arial" panose="020B0604020202020204" pitchFamily="34" charset="0"/>
                <a:cs typeface="Arial" panose="020B0604020202020204" pitchFamily="34" charset="0"/>
              </a:rPr>
              <a:t> </a:t>
            </a:r>
            <a:r>
              <a:rPr lang="ru-RU" sz="1600" b="1" dirty="0" err="1" smtClean="0">
                <a:solidFill>
                  <a:srgbClr val="C00000"/>
                </a:solidFill>
                <a:latin typeface="Arial" panose="020B0604020202020204" pitchFamily="34" charset="0"/>
                <a:cs typeface="Arial" panose="020B0604020202020204" pitchFamily="34" charset="0"/>
              </a:rPr>
              <a:t>extraction</a:t>
            </a:r>
            <a:r>
              <a:rPr lang="ru-RU" sz="1600" b="1" dirty="0" smtClean="0">
                <a:solidFill>
                  <a:srgbClr val="C00000"/>
                </a:solidFill>
                <a:latin typeface="Arial" panose="020B0604020202020204" pitchFamily="34" charset="0"/>
                <a:cs typeface="Arial" panose="020B0604020202020204" pitchFamily="34" charset="0"/>
              </a:rPr>
              <a:t> </a:t>
            </a:r>
            <a:r>
              <a:rPr lang="ru-RU" sz="1600" b="1" dirty="0" err="1">
                <a:solidFill>
                  <a:srgbClr val="C00000"/>
                </a:solidFill>
                <a:latin typeface="Arial" panose="020B0604020202020204" pitchFamily="34" charset="0"/>
                <a:cs typeface="Arial" panose="020B0604020202020204" pitchFamily="34" charset="0"/>
              </a:rPr>
              <a:t>based</a:t>
            </a:r>
            <a:r>
              <a:rPr lang="ru-RU" sz="1600" b="1" dirty="0">
                <a:solidFill>
                  <a:srgbClr val="C00000"/>
                </a:solidFill>
                <a:latin typeface="Arial" panose="020B0604020202020204" pitchFamily="34" charset="0"/>
                <a:cs typeface="Arial" panose="020B0604020202020204" pitchFamily="34" charset="0"/>
              </a:rPr>
              <a:t> </a:t>
            </a:r>
            <a:r>
              <a:rPr lang="ru-RU" sz="1600" b="1" dirty="0" err="1">
                <a:solidFill>
                  <a:srgbClr val="C00000"/>
                </a:solidFill>
                <a:latin typeface="Arial" panose="020B0604020202020204" pitchFamily="34" charset="0"/>
                <a:cs typeface="Arial" panose="020B0604020202020204" pitchFamily="34" charset="0"/>
              </a:rPr>
              <a:t>on</a:t>
            </a:r>
            <a:r>
              <a:rPr lang="ru-RU" sz="1600" b="1" dirty="0">
                <a:solidFill>
                  <a:srgbClr val="C00000"/>
                </a:solidFill>
                <a:latin typeface="Arial" panose="020B0604020202020204" pitchFamily="34" charset="0"/>
                <a:cs typeface="Arial" panose="020B0604020202020204" pitchFamily="34" charset="0"/>
              </a:rPr>
              <a:t> </a:t>
            </a:r>
            <a:r>
              <a:rPr lang="ru-RU" sz="1600" b="1" dirty="0" err="1">
                <a:solidFill>
                  <a:srgbClr val="C00000"/>
                </a:solidFill>
                <a:latin typeface="Arial" panose="020B0604020202020204" pitchFamily="34" charset="0"/>
                <a:cs typeface="Arial" panose="020B0604020202020204" pitchFamily="34" charset="0"/>
              </a:rPr>
              <a:t>cations</a:t>
            </a:r>
            <a:r>
              <a:rPr lang="ru-RU" sz="1600" b="1" dirty="0">
                <a:solidFill>
                  <a:srgbClr val="C00000"/>
                </a:solidFill>
                <a:latin typeface="Arial" panose="020B0604020202020204" pitchFamily="34" charset="0"/>
                <a:cs typeface="Arial" panose="020B0604020202020204" pitchFamily="34" charset="0"/>
              </a:rPr>
              <a:t> </a:t>
            </a:r>
            <a:r>
              <a:rPr lang="ru-RU" sz="1600" b="1" dirty="0" err="1">
                <a:solidFill>
                  <a:srgbClr val="C00000"/>
                </a:solidFill>
                <a:latin typeface="Arial" panose="020B0604020202020204" pitchFamily="34" charset="0"/>
                <a:cs typeface="Arial" panose="020B0604020202020204" pitchFamily="34" charset="0"/>
              </a:rPr>
              <a:t>exchange</a:t>
            </a:r>
            <a:r>
              <a:rPr lang="ru-RU" sz="1600" b="1" dirty="0">
                <a:solidFill>
                  <a:srgbClr val="C00000"/>
                </a:solidFill>
                <a:latin typeface="Arial" panose="020B0604020202020204" pitchFamily="34" charset="0"/>
                <a:cs typeface="Arial" panose="020B0604020202020204" pitchFamily="34" charset="0"/>
              </a:rPr>
              <a:t>,</a:t>
            </a:r>
          </a:p>
          <a:p>
            <a:pPr>
              <a:buFont typeface="Wingdings" panose="05000000000000000000" pitchFamily="2" charset="2"/>
              <a:buChar char="ü"/>
            </a:pPr>
            <a:r>
              <a:rPr lang="ru-RU" sz="1600" b="1" dirty="0">
                <a:solidFill>
                  <a:srgbClr val="C00000"/>
                </a:solidFill>
                <a:latin typeface="Arial" panose="020B0604020202020204" pitchFamily="34" charset="0"/>
                <a:cs typeface="Arial" panose="020B0604020202020204" pitchFamily="34" charset="0"/>
              </a:rPr>
              <a:t> </a:t>
            </a:r>
            <a:r>
              <a:rPr lang="ru-RU" sz="1600" b="1" dirty="0" err="1" smtClean="0">
                <a:solidFill>
                  <a:srgbClr val="C00000"/>
                </a:solidFill>
                <a:latin typeface="Arial" panose="020B0604020202020204" pitchFamily="34" charset="0"/>
                <a:cs typeface="Arial" panose="020B0604020202020204" pitchFamily="34" charset="0"/>
              </a:rPr>
              <a:t>extraction</a:t>
            </a:r>
            <a:r>
              <a:rPr lang="ru-RU" sz="1600" b="1" dirty="0" smtClean="0">
                <a:solidFill>
                  <a:srgbClr val="C00000"/>
                </a:solidFill>
                <a:latin typeface="Arial" panose="020B0604020202020204" pitchFamily="34" charset="0"/>
                <a:cs typeface="Arial" panose="020B0604020202020204" pitchFamily="34" charset="0"/>
              </a:rPr>
              <a:t> </a:t>
            </a:r>
            <a:r>
              <a:rPr lang="ru-RU" sz="1600" b="1" dirty="0" err="1">
                <a:solidFill>
                  <a:srgbClr val="C00000"/>
                </a:solidFill>
                <a:latin typeface="Arial" panose="020B0604020202020204" pitchFamily="34" charset="0"/>
                <a:cs typeface="Arial" panose="020B0604020202020204" pitchFamily="34" charset="0"/>
              </a:rPr>
              <a:t>based</a:t>
            </a:r>
            <a:r>
              <a:rPr lang="ru-RU" sz="1600" b="1" dirty="0">
                <a:solidFill>
                  <a:srgbClr val="C00000"/>
                </a:solidFill>
                <a:latin typeface="Arial" panose="020B0604020202020204" pitchFamily="34" charset="0"/>
                <a:cs typeface="Arial" panose="020B0604020202020204" pitchFamily="34" charset="0"/>
              </a:rPr>
              <a:t> </a:t>
            </a:r>
            <a:r>
              <a:rPr lang="ru-RU" sz="1600" b="1" dirty="0" err="1">
                <a:solidFill>
                  <a:srgbClr val="C00000"/>
                </a:solidFill>
                <a:latin typeface="Arial" panose="020B0604020202020204" pitchFamily="34" charset="0"/>
                <a:cs typeface="Arial" panose="020B0604020202020204" pitchFamily="34" charset="0"/>
              </a:rPr>
              <a:t>on</a:t>
            </a:r>
            <a:r>
              <a:rPr lang="ru-RU" sz="1600" b="1" dirty="0">
                <a:solidFill>
                  <a:srgbClr val="C00000"/>
                </a:solidFill>
                <a:latin typeface="Arial" panose="020B0604020202020204" pitchFamily="34" charset="0"/>
                <a:cs typeface="Arial" panose="020B0604020202020204" pitchFamily="34" charset="0"/>
              </a:rPr>
              <a:t> </a:t>
            </a:r>
            <a:r>
              <a:rPr lang="ru-RU" sz="1600" b="1" dirty="0" err="1">
                <a:solidFill>
                  <a:srgbClr val="C00000"/>
                </a:solidFill>
                <a:latin typeface="Arial" panose="020B0604020202020204" pitchFamily="34" charset="0"/>
                <a:cs typeface="Arial" panose="020B0604020202020204" pitchFamily="34" charset="0"/>
              </a:rPr>
              <a:t>anions</a:t>
            </a:r>
            <a:r>
              <a:rPr lang="ru-RU" sz="1600" b="1" dirty="0">
                <a:solidFill>
                  <a:srgbClr val="C00000"/>
                </a:solidFill>
                <a:latin typeface="Arial" panose="020B0604020202020204" pitchFamily="34" charset="0"/>
                <a:cs typeface="Arial" panose="020B0604020202020204" pitchFamily="34" charset="0"/>
              </a:rPr>
              <a:t> </a:t>
            </a:r>
            <a:r>
              <a:rPr lang="ru-RU" sz="1600" b="1" dirty="0" err="1">
                <a:solidFill>
                  <a:srgbClr val="C00000"/>
                </a:solidFill>
                <a:latin typeface="Arial" panose="020B0604020202020204" pitchFamily="34" charset="0"/>
                <a:cs typeface="Arial" panose="020B0604020202020204" pitchFamily="34" charset="0"/>
              </a:rPr>
              <a:t>exchange</a:t>
            </a:r>
            <a:r>
              <a:rPr lang="ru-RU" sz="1600" b="1" dirty="0">
                <a:solidFill>
                  <a:srgbClr val="C00000"/>
                </a:solidFill>
                <a:latin typeface="Arial" panose="020B0604020202020204" pitchFamily="34" charset="0"/>
                <a:cs typeface="Arial" panose="020B0604020202020204" pitchFamily="34" charset="0"/>
              </a:rPr>
              <a:t>,</a:t>
            </a:r>
          </a:p>
          <a:p>
            <a:pPr>
              <a:buFont typeface="Wingdings" panose="05000000000000000000" pitchFamily="2" charset="2"/>
              <a:buChar char="ü"/>
            </a:pPr>
            <a:r>
              <a:rPr lang="ru-RU" sz="1600" b="1" dirty="0">
                <a:solidFill>
                  <a:srgbClr val="C00000"/>
                </a:solidFill>
                <a:latin typeface="Arial" panose="020B0604020202020204" pitchFamily="34" charset="0"/>
                <a:cs typeface="Arial" panose="020B0604020202020204" pitchFamily="34" charset="0"/>
              </a:rPr>
              <a:t> </a:t>
            </a:r>
            <a:r>
              <a:rPr lang="ru-RU" sz="1600" b="1" dirty="0" err="1" smtClean="0">
                <a:solidFill>
                  <a:srgbClr val="C00000"/>
                </a:solidFill>
                <a:latin typeface="Arial" panose="020B0604020202020204" pitchFamily="34" charset="0"/>
                <a:cs typeface="Arial" panose="020B0604020202020204" pitchFamily="34" charset="0"/>
              </a:rPr>
              <a:t>extraction</a:t>
            </a:r>
            <a:r>
              <a:rPr lang="ru-RU" sz="1600" b="1" dirty="0" smtClean="0">
                <a:solidFill>
                  <a:srgbClr val="C00000"/>
                </a:solidFill>
                <a:latin typeface="Arial" panose="020B0604020202020204" pitchFamily="34" charset="0"/>
                <a:cs typeface="Arial" panose="020B0604020202020204" pitchFamily="34" charset="0"/>
              </a:rPr>
              <a:t> </a:t>
            </a:r>
            <a:r>
              <a:rPr lang="ru-RU" sz="1600" b="1" dirty="0" err="1">
                <a:solidFill>
                  <a:srgbClr val="C00000"/>
                </a:solidFill>
                <a:latin typeface="Arial" panose="020B0604020202020204" pitchFamily="34" charset="0"/>
                <a:cs typeface="Arial" panose="020B0604020202020204" pitchFamily="34" charset="0"/>
              </a:rPr>
              <a:t>by</a:t>
            </a:r>
            <a:r>
              <a:rPr lang="ru-RU" sz="1600" b="1" dirty="0">
                <a:solidFill>
                  <a:srgbClr val="C00000"/>
                </a:solidFill>
                <a:latin typeface="Arial" panose="020B0604020202020204" pitchFamily="34" charset="0"/>
                <a:cs typeface="Arial" panose="020B0604020202020204" pitchFamily="34" charset="0"/>
              </a:rPr>
              <a:t> </a:t>
            </a:r>
            <a:r>
              <a:rPr lang="ru-RU" sz="1600" b="1" dirty="0" err="1">
                <a:solidFill>
                  <a:srgbClr val="C00000"/>
                </a:solidFill>
                <a:latin typeface="Arial" panose="020B0604020202020204" pitchFamily="34" charset="0"/>
                <a:cs typeface="Arial" panose="020B0604020202020204" pitchFamily="34" charset="0"/>
              </a:rPr>
              <a:t>neutral</a:t>
            </a:r>
            <a:r>
              <a:rPr lang="ru-RU" sz="1600" b="1" dirty="0">
                <a:solidFill>
                  <a:srgbClr val="C00000"/>
                </a:solidFill>
                <a:latin typeface="Arial" panose="020B0604020202020204" pitchFamily="34" charset="0"/>
                <a:cs typeface="Arial" panose="020B0604020202020204" pitchFamily="34" charset="0"/>
              </a:rPr>
              <a:t> </a:t>
            </a:r>
            <a:r>
              <a:rPr lang="ru-RU" sz="1600" b="1" dirty="0" err="1">
                <a:solidFill>
                  <a:srgbClr val="C00000"/>
                </a:solidFill>
                <a:latin typeface="Arial" panose="020B0604020202020204" pitchFamily="34" charset="0"/>
                <a:cs typeface="Arial" panose="020B0604020202020204" pitchFamily="34" charset="0"/>
              </a:rPr>
              <a:t>extraction</a:t>
            </a:r>
            <a:r>
              <a:rPr lang="ru-RU" sz="1600" b="1" dirty="0">
                <a:solidFill>
                  <a:srgbClr val="C00000"/>
                </a:solidFill>
                <a:latin typeface="Arial" panose="020B0604020202020204" pitchFamily="34" charset="0"/>
                <a:cs typeface="Arial" panose="020B0604020202020204" pitchFamily="34" charset="0"/>
              </a:rPr>
              <a:t> </a:t>
            </a:r>
            <a:r>
              <a:rPr lang="ru-RU" sz="1600" b="1" dirty="0" err="1">
                <a:solidFill>
                  <a:srgbClr val="C00000"/>
                </a:solidFill>
                <a:latin typeface="Arial" panose="020B0604020202020204" pitchFamily="34" charset="0"/>
                <a:cs typeface="Arial" panose="020B0604020202020204" pitchFamily="34" charset="0"/>
              </a:rPr>
              <a:t>agents</a:t>
            </a:r>
            <a:r>
              <a:rPr lang="ru-RU" sz="1600" b="1" dirty="0">
                <a:solidFill>
                  <a:srgbClr val="C00000"/>
                </a:solidFill>
                <a:latin typeface="Arial" panose="020B0604020202020204" pitchFamily="34" charset="0"/>
                <a:cs typeface="Arial" panose="020B0604020202020204" pitchFamily="34" charset="0"/>
              </a:rPr>
              <a:t> </a:t>
            </a:r>
            <a:endParaRPr lang="en-US" sz="1600" b="1" dirty="0" smtClean="0">
              <a:solidFill>
                <a:srgbClr val="C00000"/>
              </a:solidFill>
              <a:latin typeface="Arial" panose="020B0604020202020204" pitchFamily="34" charset="0"/>
              <a:cs typeface="Arial" panose="020B0604020202020204" pitchFamily="34" charset="0"/>
            </a:endParaRPr>
          </a:p>
          <a:p>
            <a:pPr marL="0" indent="0">
              <a:buNone/>
            </a:pPr>
            <a:r>
              <a:rPr lang="ru-RU" sz="1600" b="1" dirty="0" err="1" smtClean="0">
                <a:solidFill>
                  <a:srgbClr val="C00000"/>
                </a:solidFill>
                <a:latin typeface="Arial" panose="020B0604020202020204" pitchFamily="34" charset="0"/>
                <a:cs typeface="Arial" panose="020B0604020202020204" pitchFamily="34" charset="0"/>
              </a:rPr>
              <a:t>after</a:t>
            </a:r>
            <a:r>
              <a:rPr lang="ru-RU" sz="1600" b="1" dirty="0" smtClean="0">
                <a:solidFill>
                  <a:srgbClr val="C00000"/>
                </a:solidFill>
                <a:latin typeface="Arial" panose="020B0604020202020204" pitchFamily="34" charset="0"/>
                <a:cs typeface="Arial" panose="020B0604020202020204" pitchFamily="34" charset="0"/>
              </a:rPr>
              <a:t> </a:t>
            </a:r>
            <a:r>
              <a:rPr lang="ru-RU" sz="1600" b="1" dirty="0" err="1">
                <a:solidFill>
                  <a:srgbClr val="C00000"/>
                </a:solidFill>
                <a:latin typeface="Arial" panose="020B0604020202020204" pitchFamily="34" charset="0"/>
                <a:cs typeface="Arial" panose="020B0604020202020204" pitchFamily="34" charset="0"/>
              </a:rPr>
              <a:t>prior</a:t>
            </a:r>
            <a:r>
              <a:rPr lang="ru-RU" sz="1600" b="1" dirty="0">
                <a:solidFill>
                  <a:srgbClr val="C00000"/>
                </a:solidFill>
                <a:latin typeface="Arial" panose="020B0604020202020204" pitchFamily="34" charset="0"/>
                <a:cs typeface="Arial" panose="020B0604020202020204" pitchFamily="34" charset="0"/>
              </a:rPr>
              <a:t> </a:t>
            </a:r>
            <a:r>
              <a:rPr lang="ru-RU" sz="1600" b="1" dirty="0" err="1">
                <a:solidFill>
                  <a:srgbClr val="C00000"/>
                </a:solidFill>
                <a:latin typeface="Arial" panose="020B0604020202020204" pitchFamily="34" charset="0"/>
                <a:cs typeface="Arial" panose="020B0604020202020204" pitchFamily="34" charset="0"/>
              </a:rPr>
              <a:t>solvation</a:t>
            </a:r>
            <a:r>
              <a:rPr lang="ru-RU" sz="1600" b="1" dirty="0">
                <a:solidFill>
                  <a:srgbClr val="C00000"/>
                </a:solidFill>
                <a:latin typeface="Arial" panose="020B0604020202020204" pitchFamily="34" charset="0"/>
                <a:cs typeface="Arial" panose="020B0604020202020204" pitchFamily="34" charset="0"/>
              </a:rPr>
              <a:t> </a:t>
            </a:r>
            <a:r>
              <a:rPr lang="ru-RU" sz="1600" b="1" dirty="0" err="1">
                <a:solidFill>
                  <a:srgbClr val="C00000"/>
                </a:solidFill>
                <a:latin typeface="Arial" panose="020B0604020202020204" pitchFamily="34" charset="0"/>
                <a:cs typeface="Arial" panose="020B0604020202020204" pitchFamily="34" charset="0"/>
              </a:rPr>
              <a:t>or</a:t>
            </a:r>
            <a:r>
              <a:rPr lang="ru-RU" sz="1600" b="1" dirty="0">
                <a:solidFill>
                  <a:srgbClr val="C00000"/>
                </a:solidFill>
                <a:latin typeface="Arial" panose="020B0604020202020204" pitchFamily="34" charset="0"/>
                <a:cs typeface="Arial" panose="020B0604020202020204" pitchFamily="34" charset="0"/>
              </a:rPr>
              <a:t> </a:t>
            </a:r>
            <a:r>
              <a:rPr lang="ru-RU" sz="1600" b="1" dirty="0" err="1">
                <a:solidFill>
                  <a:srgbClr val="C00000"/>
                </a:solidFill>
                <a:latin typeface="Arial" panose="020B0604020202020204" pitchFamily="34" charset="0"/>
                <a:cs typeface="Arial" panose="020B0604020202020204" pitchFamily="34" charset="0"/>
              </a:rPr>
              <a:t>hydrosolvation</a:t>
            </a:r>
            <a:r>
              <a:rPr lang="ru-RU" sz="1600" b="1" dirty="0">
                <a:solidFill>
                  <a:srgbClr val="C00000"/>
                </a:solidFill>
                <a:latin typeface="Arial" panose="020B0604020202020204" pitchFamily="34" charset="0"/>
                <a:cs typeface="Arial" panose="020B0604020202020204" pitchFamily="34" charset="0"/>
              </a:rPr>
              <a:t>.</a:t>
            </a:r>
          </a:p>
          <a:p>
            <a:pPr marL="0" indent="0">
              <a:buNone/>
            </a:pPr>
            <a:endParaRPr lang="ru-RU" sz="1600" dirty="0">
              <a:solidFill>
                <a:srgbClr val="C00000"/>
              </a:solidFill>
            </a:endParaRPr>
          </a:p>
        </p:txBody>
      </p:sp>
      <p:pic>
        <p:nvPicPr>
          <p:cNvPr id="4" name="Рисунок 3"/>
          <p:cNvPicPr>
            <a:picLocks noChangeAspect="1"/>
          </p:cNvPicPr>
          <p:nvPr/>
        </p:nvPicPr>
        <p:blipFill>
          <a:blip r:embed="rId2"/>
          <a:stretch>
            <a:fillRect/>
          </a:stretch>
        </p:blipFill>
        <p:spPr>
          <a:xfrm>
            <a:off x="7500366" y="4662377"/>
            <a:ext cx="3914286" cy="1633568"/>
          </a:xfrm>
          <a:prstGeom prst="rect">
            <a:avLst/>
          </a:prstGeom>
        </p:spPr>
      </p:pic>
      <p:sp>
        <p:nvSpPr>
          <p:cNvPr id="5" name="Прямоугольник 4"/>
          <p:cNvSpPr/>
          <p:nvPr/>
        </p:nvSpPr>
        <p:spPr>
          <a:xfrm>
            <a:off x="8865530" y="6165140"/>
            <a:ext cx="1880643" cy="261610"/>
          </a:xfrm>
          <a:prstGeom prst="rect">
            <a:avLst/>
          </a:prstGeom>
        </p:spPr>
        <p:txBody>
          <a:bodyPr wrap="none">
            <a:spAutoFit/>
          </a:bodyPr>
          <a:lstStyle/>
          <a:p>
            <a:pPr algn="ctr">
              <a:spcAft>
                <a:spcPts val="0"/>
              </a:spcAft>
            </a:pPr>
            <a:r>
              <a:rPr lang="ru-RU" sz="1100" dirty="0" err="1">
                <a:latin typeface="Times New Roman" panose="02020603050405020304" pitchFamily="18" charset="0"/>
                <a:ea typeface="Times New Roman" panose="02020603050405020304" pitchFamily="18" charset="0"/>
                <a:cs typeface="Arial" panose="020B0604020202020204" pitchFamily="34" charset="0"/>
              </a:rPr>
              <a:t>Principle</a:t>
            </a:r>
            <a:r>
              <a:rPr lang="ru-RU" sz="1100" dirty="0">
                <a:latin typeface="Times New Roman" panose="02020603050405020304" pitchFamily="18" charset="0"/>
                <a:ea typeface="Times New Roman" panose="02020603050405020304" pitchFamily="18" charset="0"/>
                <a:cs typeface="Arial" panose="020B0604020202020204" pitchFamily="34" charset="0"/>
              </a:rPr>
              <a:t> </a:t>
            </a:r>
            <a:r>
              <a:rPr lang="ru-RU" sz="1100" dirty="0" err="1">
                <a:latin typeface="Times New Roman" panose="02020603050405020304" pitchFamily="18" charset="0"/>
                <a:ea typeface="Times New Roman" panose="02020603050405020304" pitchFamily="18" charset="0"/>
                <a:cs typeface="Arial" panose="020B0604020202020204" pitchFamily="34" charset="0"/>
              </a:rPr>
              <a:t>of</a:t>
            </a:r>
            <a:r>
              <a:rPr lang="ru-RU" sz="1100" dirty="0">
                <a:latin typeface="Times New Roman" panose="02020603050405020304" pitchFamily="18" charset="0"/>
                <a:ea typeface="Times New Roman" panose="02020603050405020304" pitchFamily="18" charset="0"/>
                <a:cs typeface="Arial" panose="020B0604020202020204" pitchFamily="34" charset="0"/>
              </a:rPr>
              <a:t> </a:t>
            </a:r>
            <a:r>
              <a:rPr lang="ru-RU" sz="1100" dirty="0" err="1">
                <a:latin typeface="Times New Roman" panose="02020603050405020304" pitchFamily="18" charset="0"/>
                <a:ea typeface="Times New Roman" panose="02020603050405020304" pitchFamily="18" charset="0"/>
                <a:cs typeface="Arial" panose="020B0604020202020204" pitchFamily="34" charset="0"/>
              </a:rPr>
              <a:t>solvent</a:t>
            </a:r>
            <a:r>
              <a:rPr lang="ru-RU" sz="1100" dirty="0">
                <a:latin typeface="Times New Roman" panose="02020603050405020304" pitchFamily="18" charset="0"/>
                <a:ea typeface="Times New Roman" panose="02020603050405020304" pitchFamily="18" charset="0"/>
                <a:cs typeface="Arial" panose="020B0604020202020204" pitchFamily="34" charset="0"/>
              </a:rPr>
              <a:t> </a:t>
            </a:r>
            <a:r>
              <a:rPr lang="ru-RU" sz="1100" dirty="0" err="1" smtClean="0">
                <a:latin typeface="Times New Roman" panose="02020603050405020304" pitchFamily="18" charset="0"/>
                <a:ea typeface="Times New Roman" panose="02020603050405020304" pitchFamily="18" charset="0"/>
                <a:cs typeface="Arial" panose="020B0604020202020204" pitchFamily="34" charset="0"/>
              </a:rPr>
              <a:t>extraction</a:t>
            </a:r>
            <a:endParaRPr lang="ru-RU" sz="1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26850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800" b="1" i="1" dirty="0">
                <a:solidFill>
                  <a:schemeClr val="accent1">
                    <a:lumMod val="75000"/>
                  </a:schemeClr>
                </a:solidFill>
                <a:latin typeface="Arial" panose="020B0604020202020204" pitchFamily="34" charset="0"/>
                <a:ea typeface="+mn-ea"/>
                <a:cs typeface="Arial" panose="020B0604020202020204" pitchFamily="34" charset="0"/>
              </a:rPr>
              <a:t>Answer </a:t>
            </a:r>
            <a:r>
              <a:rPr lang="en-US" sz="2800" b="1" i="1" dirty="0" smtClean="0">
                <a:solidFill>
                  <a:schemeClr val="accent1">
                    <a:lumMod val="75000"/>
                  </a:schemeClr>
                </a:solidFill>
                <a:latin typeface="Arial" panose="020B0604020202020204" pitchFamily="34" charset="0"/>
                <a:ea typeface="+mn-ea"/>
                <a:cs typeface="Arial" panose="020B0604020202020204" pitchFamily="34" charset="0"/>
              </a:rPr>
              <a:t>to the </a:t>
            </a:r>
            <a:r>
              <a:rPr lang="en-US" sz="2800" b="1" i="1" dirty="0">
                <a:solidFill>
                  <a:schemeClr val="accent1">
                    <a:lumMod val="75000"/>
                  </a:schemeClr>
                </a:solidFill>
                <a:latin typeface="Arial" panose="020B0604020202020204" pitchFamily="34" charset="0"/>
                <a:ea typeface="+mn-ea"/>
                <a:cs typeface="Arial" panose="020B0604020202020204" pitchFamily="34" charset="0"/>
              </a:rPr>
              <a:t>following </a:t>
            </a:r>
            <a:r>
              <a:rPr lang="en-US" sz="2800" b="1" i="1" dirty="0" smtClean="0">
                <a:solidFill>
                  <a:schemeClr val="accent1">
                    <a:lumMod val="75000"/>
                  </a:schemeClr>
                </a:solidFill>
                <a:latin typeface="Arial" panose="020B0604020202020204" pitchFamily="34" charset="0"/>
                <a:ea typeface="+mn-ea"/>
                <a:cs typeface="Arial" panose="020B0604020202020204" pitchFamily="34" charset="0"/>
              </a:rPr>
              <a:t>questions:</a:t>
            </a:r>
            <a:endParaRPr lang="ru-RU" sz="2800" b="1" i="1" dirty="0">
              <a:solidFill>
                <a:schemeClr val="accent1">
                  <a:lumMod val="75000"/>
                </a:schemeClr>
              </a:solidFill>
              <a:latin typeface="Arial" panose="020B0604020202020204" pitchFamily="34" charset="0"/>
              <a:ea typeface="+mn-ea"/>
              <a:cs typeface="Arial" panose="020B0604020202020204" pitchFamily="34" charset="0"/>
            </a:endParaRPr>
          </a:p>
        </p:txBody>
      </p:sp>
      <p:sp>
        <p:nvSpPr>
          <p:cNvPr id="3" name="Объект 2"/>
          <p:cNvSpPr>
            <a:spLocks noGrp="1"/>
          </p:cNvSpPr>
          <p:nvPr>
            <p:ph idx="1"/>
          </p:nvPr>
        </p:nvSpPr>
        <p:spPr/>
        <p:txBody>
          <a:bodyPr>
            <a:normAutofit fontScale="85000" lnSpcReduction="10000"/>
          </a:bodyPr>
          <a:lstStyle/>
          <a:p>
            <a:pPr marL="514350" lvl="0" indent="-514350">
              <a:buFont typeface="+mj-lt"/>
              <a:buAutoNum type="arabicParenR"/>
            </a:pPr>
            <a:r>
              <a:rPr lang="en-US" i="1" dirty="0">
                <a:solidFill>
                  <a:schemeClr val="accent2">
                    <a:lumMod val="50000"/>
                  </a:schemeClr>
                </a:solidFill>
                <a:latin typeface="Arial" panose="020B0604020202020204" pitchFamily="34" charset="0"/>
                <a:cs typeface="Arial" panose="020B0604020202020204" pitchFamily="34" charset="0"/>
              </a:rPr>
              <a:t>Name the basic processing methods of pregnant leach solution (PLS) </a:t>
            </a:r>
            <a:endParaRPr lang="ru-RU" i="1" dirty="0">
              <a:solidFill>
                <a:schemeClr val="accent2">
                  <a:lumMod val="50000"/>
                </a:schemeClr>
              </a:solidFill>
              <a:latin typeface="Arial" panose="020B0604020202020204" pitchFamily="34" charset="0"/>
              <a:cs typeface="Arial" panose="020B0604020202020204" pitchFamily="34" charset="0"/>
            </a:endParaRPr>
          </a:p>
          <a:p>
            <a:pPr marL="514350" lvl="0" indent="-514350">
              <a:buFont typeface="+mj-lt"/>
              <a:buAutoNum type="arabicParenR"/>
            </a:pPr>
            <a:r>
              <a:rPr lang="en-US" i="1" dirty="0">
                <a:solidFill>
                  <a:schemeClr val="accent2">
                    <a:lumMod val="50000"/>
                  </a:schemeClr>
                </a:solidFill>
                <a:latin typeface="Arial" panose="020B0604020202020204" pitchFamily="34" charset="0"/>
                <a:cs typeface="Arial" panose="020B0604020202020204" pitchFamily="34" charset="0"/>
              </a:rPr>
              <a:t>What is cementation?</a:t>
            </a:r>
            <a:endParaRPr lang="ru-RU" i="1" dirty="0">
              <a:solidFill>
                <a:schemeClr val="accent2">
                  <a:lumMod val="50000"/>
                </a:schemeClr>
              </a:solidFill>
              <a:latin typeface="Arial" panose="020B0604020202020204" pitchFamily="34" charset="0"/>
              <a:cs typeface="Arial" panose="020B0604020202020204" pitchFamily="34" charset="0"/>
            </a:endParaRPr>
          </a:p>
          <a:p>
            <a:pPr marL="514350" lvl="0" indent="-514350">
              <a:buFont typeface="+mj-lt"/>
              <a:buAutoNum type="arabicParenR"/>
            </a:pPr>
            <a:r>
              <a:rPr lang="en-US" i="1" dirty="0">
                <a:solidFill>
                  <a:schemeClr val="accent2">
                    <a:lumMod val="50000"/>
                  </a:schemeClr>
                </a:solidFill>
                <a:latin typeface="Arial" panose="020B0604020202020204" pitchFamily="34" charset="0"/>
                <a:cs typeface="Arial" panose="020B0604020202020204" pitchFamily="34" charset="0"/>
              </a:rPr>
              <a:t>What is the principle and application of crystallization and adsorption?</a:t>
            </a:r>
            <a:endParaRPr lang="ru-RU" i="1" dirty="0">
              <a:solidFill>
                <a:schemeClr val="accent2">
                  <a:lumMod val="50000"/>
                </a:schemeClr>
              </a:solidFill>
              <a:latin typeface="Arial" panose="020B0604020202020204" pitchFamily="34" charset="0"/>
              <a:cs typeface="Arial" panose="020B0604020202020204" pitchFamily="34" charset="0"/>
            </a:endParaRPr>
          </a:p>
          <a:p>
            <a:pPr marL="514350" lvl="0" indent="-514350">
              <a:buFont typeface="+mj-lt"/>
              <a:buAutoNum type="arabicParenR"/>
            </a:pPr>
            <a:r>
              <a:rPr lang="en-US" i="1" dirty="0">
                <a:solidFill>
                  <a:schemeClr val="accent2">
                    <a:lumMod val="50000"/>
                  </a:schemeClr>
                </a:solidFill>
                <a:latin typeface="Arial" panose="020B0604020202020204" pitchFamily="34" charset="0"/>
                <a:cs typeface="Arial" panose="020B0604020202020204" pitchFamily="34" charset="0"/>
              </a:rPr>
              <a:t>What gases are used to recover metals from aqueous solution and how are they carried out?</a:t>
            </a:r>
            <a:endParaRPr lang="ru-RU" i="1" dirty="0">
              <a:solidFill>
                <a:schemeClr val="accent2">
                  <a:lumMod val="50000"/>
                </a:schemeClr>
              </a:solidFill>
              <a:latin typeface="Arial" panose="020B0604020202020204" pitchFamily="34" charset="0"/>
              <a:cs typeface="Arial" panose="020B0604020202020204" pitchFamily="34" charset="0"/>
            </a:endParaRPr>
          </a:p>
          <a:p>
            <a:pPr marL="514350" lvl="0" indent="-514350">
              <a:buFont typeface="+mj-lt"/>
              <a:buAutoNum type="arabicParenR"/>
            </a:pPr>
            <a:r>
              <a:rPr lang="en-US" i="1" dirty="0">
                <a:solidFill>
                  <a:schemeClr val="accent2">
                    <a:lumMod val="50000"/>
                  </a:schemeClr>
                </a:solidFill>
                <a:latin typeface="Arial" panose="020B0604020202020204" pitchFamily="34" charset="0"/>
                <a:cs typeface="Arial" panose="020B0604020202020204" pitchFamily="34" charset="0"/>
              </a:rPr>
              <a:t>What is the principle and application of ion exchange and Solvent extraction?</a:t>
            </a:r>
            <a:endParaRPr lang="ru-RU" i="1" dirty="0">
              <a:solidFill>
                <a:schemeClr val="accent2">
                  <a:lumMod val="50000"/>
                </a:schemeClr>
              </a:solidFill>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i="1" dirty="0" smtClean="0">
              <a:solidFill>
                <a:srgbClr val="C00000"/>
              </a:solidFill>
              <a:latin typeface="Arial" panose="020B0604020202020204" pitchFamily="34" charset="0"/>
              <a:cs typeface="Arial" panose="020B0604020202020204" pitchFamily="34" charset="0"/>
              <a:hlinkClick r:id="rId2"/>
            </a:endParaRPr>
          </a:p>
          <a:p>
            <a:pPr marL="514350" indent="-514350">
              <a:buFont typeface="+mj-lt"/>
              <a:buAutoNum type="arabicPeriod"/>
            </a:pPr>
            <a:r>
              <a:rPr lang="en-US" i="1" dirty="0" smtClean="0">
                <a:solidFill>
                  <a:schemeClr val="accent1">
                    <a:lumMod val="75000"/>
                  </a:schemeClr>
                </a:solidFill>
                <a:latin typeface="Arial" panose="020B0604020202020204" pitchFamily="34" charset="0"/>
                <a:cs typeface="Arial" panose="020B0604020202020204" pitchFamily="34" charset="0"/>
                <a:hlinkClick r:id="rId2"/>
              </a:rPr>
              <a:t>https</a:t>
            </a:r>
            <a:r>
              <a:rPr lang="en-US" i="1" dirty="0">
                <a:solidFill>
                  <a:schemeClr val="accent1">
                    <a:lumMod val="75000"/>
                  </a:schemeClr>
                </a:solidFill>
                <a:latin typeface="Arial" panose="020B0604020202020204" pitchFamily="34" charset="0"/>
                <a:cs typeface="Arial" panose="020B0604020202020204" pitchFamily="34" charset="0"/>
                <a:hlinkClick r:id="rId2"/>
              </a:rPr>
              <a:t>://www.youtube.com/watch?v=xH7oZelswuE</a:t>
            </a:r>
            <a:endParaRPr lang="en-US" i="1" dirty="0">
              <a:solidFill>
                <a:schemeClr val="accent1">
                  <a:lumMod val="75000"/>
                </a:schemeClr>
              </a:solidFill>
              <a:latin typeface="Arial" panose="020B0604020202020204" pitchFamily="34" charset="0"/>
              <a:cs typeface="Arial" panose="020B0604020202020204" pitchFamily="34" charset="0"/>
            </a:endParaRPr>
          </a:p>
          <a:p>
            <a:pPr marL="514350" indent="-514350">
              <a:buFont typeface="+mj-lt"/>
              <a:buAutoNum type="arabicPeriod"/>
            </a:pPr>
            <a:r>
              <a:rPr lang="en-US" i="1" dirty="0">
                <a:solidFill>
                  <a:schemeClr val="accent1">
                    <a:lumMod val="75000"/>
                  </a:schemeClr>
                </a:solidFill>
                <a:latin typeface="Arial" panose="020B0604020202020204" pitchFamily="34" charset="0"/>
                <a:cs typeface="Arial" panose="020B0604020202020204" pitchFamily="34" charset="0"/>
              </a:rPr>
              <a:t>https://www.youtube.com/watch?v=Oc1OYb5hHAc</a:t>
            </a:r>
            <a:endParaRPr lang="ru-RU"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230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CB9CB9D8-9202-4CEA-A612-DED5F18E8E39}"/>
              </a:ext>
            </a:extLst>
          </p:cNvPr>
          <p:cNvSpPr>
            <a:spLocks noGrp="1"/>
          </p:cNvSpPr>
          <p:nvPr>
            <p:ph idx="1"/>
          </p:nvPr>
        </p:nvSpPr>
        <p:spPr>
          <a:xfrm>
            <a:off x="809405" y="635859"/>
            <a:ext cx="11053482" cy="870400"/>
          </a:xfrm>
        </p:spPr>
        <p:txBody>
          <a:bodyPr vert="horz" lIns="91440" tIns="45720" rIns="91440" bIns="45720" rtlCol="0" anchor="t">
            <a:noAutofit/>
          </a:bodyPr>
          <a:lstStyle/>
          <a:p>
            <a:pPr marL="0" indent="0">
              <a:buNone/>
            </a:pPr>
            <a:r>
              <a:rPr lang="en-US" b="1" dirty="0">
                <a:solidFill>
                  <a:schemeClr val="accent1">
                    <a:lumMod val="75000"/>
                  </a:schemeClr>
                </a:solidFill>
                <a:latin typeface="Arial"/>
                <a:cs typeface="Arial"/>
              </a:rPr>
              <a:t>Lecture </a:t>
            </a:r>
            <a:r>
              <a:rPr lang="en-US" b="1" dirty="0" smtClean="0">
                <a:solidFill>
                  <a:schemeClr val="accent1">
                    <a:lumMod val="75000"/>
                  </a:schemeClr>
                </a:solidFill>
                <a:latin typeface="Arial"/>
                <a:cs typeface="Arial"/>
              </a:rPr>
              <a:t>9. </a:t>
            </a:r>
            <a:r>
              <a:rPr lang="en-US" b="1" dirty="0">
                <a:solidFill>
                  <a:schemeClr val="accent1">
                    <a:lumMod val="75000"/>
                  </a:schemeClr>
                </a:solidFill>
                <a:latin typeface="Arial"/>
                <a:cs typeface="Arial"/>
              </a:rPr>
              <a:t>Hydrometallurgy. Recovery of metals from </a:t>
            </a:r>
            <a:r>
              <a:rPr lang="en-US" b="1" dirty="0" smtClean="0">
                <a:solidFill>
                  <a:schemeClr val="accent1">
                    <a:lumMod val="75000"/>
                  </a:schemeClr>
                </a:solidFill>
                <a:latin typeface="Arial"/>
                <a:cs typeface="Arial"/>
              </a:rPr>
              <a:t>aqueous solutions /PLS</a:t>
            </a:r>
            <a:r>
              <a:rPr lang="en-US" b="1" dirty="0">
                <a:solidFill>
                  <a:schemeClr val="accent1">
                    <a:lumMod val="75000"/>
                  </a:schemeClr>
                </a:solidFill>
                <a:latin typeface="Arial"/>
                <a:cs typeface="Arial"/>
              </a:rPr>
              <a:t>/ </a:t>
            </a:r>
          </a:p>
          <a:p>
            <a:pPr marL="0" indent="0" algn="just">
              <a:buNone/>
            </a:pPr>
            <a:endParaRPr lang="en-US" b="1" dirty="0" smtClean="0">
              <a:solidFill>
                <a:schemeClr val="accent1">
                  <a:lumMod val="75000"/>
                </a:schemeClr>
              </a:solidFill>
              <a:latin typeface="Arial"/>
              <a:cs typeface="Arial"/>
            </a:endParaRPr>
          </a:p>
          <a:p>
            <a:pPr marL="0" indent="0" algn="just">
              <a:buNone/>
            </a:pPr>
            <a:r>
              <a:rPr lang="en-US" sz="1600" b="1" dirty="0" smtClean="0">
                <a:latin typeface="Arial" panose="020B0604020202020204" pitchFamily="34" charset="0"/>
                <a:ea typeface="Times New Roman" panose="02020603050405020304" pitchFamily="18" charset="0"/>
                <a:cs typeface="Arial" panose="020B0604020202020204" pitchFamily="34" charset="0"/>
              </a:rPr>
              <a:t>T</a:t>
            </a:r>
            <a:r>
              <a:rPr lang="ru-RU" sz="1600" b="1" dirty="0" err="1" smtClean="0">
                <a:latin typeface="Arial" panose="020B0604020202020204" pitchFamily="34" charset="0"/>
                <a:ea typeface="Times New Roman" panose="02020603050405020304" pitchFamily="18" charset="0"/>
                <a:cs typeface="Arial" panose="020B0604020202020204" pitchFamily="34" charset="0"/>
              </a:rPr>
              <a:t>he</a:t>
            </a:r>
            <a:r>
              <a:rPr lang="ru-RU" sz="1600" b="1" dirty="0" smtClean="0">
                <a:latin typeface="Arial" panose="020B0604020202020204" pitchFamily="34" charset="0"/>
                <a:ea typeface="Times New Roman" panose="02020603050405020304" pitchFamily="18" charset="0"/>
                <a:cs typeface="Arial" panose="020B0604020202020204" pitchFamily="34" charset="0"/>
              </a:rPr>
              <a:t> </a:t>
            </a:r>
            <a:r>
              <a:rPr lang="ru-RU" sz="1600" b="1" dirty="0" err="1">
                <a:latin typeface="Arial" panose="020B0604020202020204" pitchFamily="34" charset="0"/>
                <a:ea typeface="Times New Roman" panose="02020603050405020304" pitchFamily="18" charset="0"/>
                <a:cs typeface="Arial" panose="020B0604020202020204" pitchFamily="34" charset="0"/>
              </a:rPr>
              <a:t>basic</a:t>
            </a:r>
            <a:r>
              <a:rPr lang="ru-RU" sz="1600" b="1" dirty="0">
                <a:latin typeface="Arial" panose="020B0604020202020204" pitchFamily="34" charset="0"/>
                <a:ea typeface="Times New Roman" panose="02020603050405020304" pitchFamily="18" charset="0"/>
                <a:cs typeface="Arial" panose="020B0604020202020204" pitchFamily="34" charset="0"/>
              </a:rPr>
              <a:t> </a:t>
            </a:r>
            <a:r>
              <a:rPr lang="ru-RU" sz="1600" b="1" dirty="0" err="1">
                <a:latin typeface="Arial" panose="020B0604020202020204" pitchFamily="34" charset="0"/>
                <a:ea typeface="Times New Roman" panose="02020603050405020304" pitchFamily="18" charset="0"/>
                <a:cs typeface="Arial" panose="020B0604020202020204" pitchFamily="34" charset="0"/>
              </a:rPr>
              <a:t>methods</a:t>
            </a:r>
            <a:r>
              <a:rPr lang="ru-RU" sz="1600" b="1" dirty="0">
                <a:latin typeface="Arial" panose="020B0604020202020204" pitchFamily="34" charset="0"/>
                <a:ea typeface="Times New Roman" panose="02020603050405020304" pitchFamily="18" charset="0"/>
                <a:cs typeface="Arial" panose="020B0604020202020204" pitchFamily="34" charset="0"/>
              </a:rPr>
              <a:t> </a:t>
            </a:r>
            <a:r>
              <a:rPr lang="ru-RU" sz="1600" b="1" dirty="0" err="1">
                <a:latin typeface="Arial" panose="020B0604020202020204" pitchFamily="34" charset="0"/>
                <a:ea typeface="Times New Roman" panose="02020603050405020304" pitchFamily="18" charset="0"/>
                <a:cs typeface="Arial" panose="020B0604020202020204" pitchFamily="34" charset="0"/>
              </a:rPr>
              <a:t>of</a:t>
            </a:r>
            <a:r>
              <a:rPr lang="ru-RU" sz="1600" b="1" dirty="0">
                <a:latin typeface="Arial" panose="020B0604020202020204" pitchFamily="34" charset="0"/>
                <a:ea typeface="Times New Roman" panose="02020603050405020304" pitchFamily="18" charset="0"/>
                <a:cs typeface="Arial" panose="020B0604020202020204" pitchFamily="34" charset="0"/>
              </a:rPr>
              <a:t> </a:t>
            </a:r>
            <a:r>
              <a:rPr lang="en-US" sz="1600" b="1" dirty="0">
                <a:latin typeface="Arial" panose="020B0604020202020204" pitchFamily="34" charset="0"/>
                <a:ea typeface="Times New Roman" panose="02020603050405020304" pitchFamily="18" charset="0"/>
                <a:cs typeface="Arial" panose="020B0604020202020204" pitchFamily="34" charset="0"/>
              </a:rPr>
              <a:t>PLS/</a:t>
            </a:r>
            <a:r>
              <a:rPr lang="ru-RU" sz="1600" b="1" dirty="0" err="1">
                <a:latin typeface="Arial" panose="020B0604020202020204" pitchFamily="34" charset="0"/>
                <a:ea typeface="Times New Roman" panose="02020603050405020304" pitchFamily="18" charset="0"/>
                <a:cs typeface="Arial" panose="020B0604020202020204" pitchFamily="34" charset="0"/>
              </a:rPr>
              <a:t>aqueous</a:t>
            </a:r>
            <a:r>
              <a:rPr lang="ru-RU" sz="1600" b="1" dirty="0">
                <a:latin typeface="Arial" panose="020B0604020202020204" pitchFamily="34" charset="0"/>
                <a:ea typeface="Times New Roman" panose="02020603050405020304" pitchFamily="18" charset="0"/>
                <a:cs typeface="Arial" panose="020B0604020202020204" pitchFamily="34" charset="0"/>
              </a:rPr>
              <a:t> </a:t>
            </a:r>
            <a:r>
              <a:rPr lang="ru-RU" sz="1600" b="1" dirty="0" err="1">
                <a:latin typeface="Arial" panose="020B0604020202020204" pitchFamily="34" charset="0"/>
                <a:ea typeface="Times New Roman" panose="02020603050405020304" pitchFamily="18" charset="0"/>
                <a:cs typeface="Arial" panose="020B0604020202020204" pitchFamily="34" charset="0"/>
              </a:rPr>
              <a:t>solutions</a:t>
            </a:r>
            <a:r>
              <a:rPr lang="ru-RU" sz="1600" b="1" dirty="0">
                <a:latin typeface="Arial" panose="020B0604020202020204" pitchFamily="34" charset="0"/>
                <a:ea typeface="Times New Roman" panose="02020603050405020304" pitchFamily="18" charset="0"/>
                <a:cs typeface="Arial" panose="020B0604020202020204" pitchFamily="34" charset="0"/>
              </a:rPr>
              <a:t> </a:t>
            </a:r>
            <a:r>
              <a:rPr lang="ru-RU" sz="1600" b="1" dirty="0" err="1">
                <a:latin typeface="Arial" panose="020B0604020202020204" pitchFamily="34" charset="0"/>
                <a:ea typeface="Times New Roman" panose="02020603050405020304" pitchFamily="18" charset="0"/>
                <a:cs typeface="Arial" panose="020B0604020202020204" pitchFamily="34" charset="0"/>
              </a:rPr>
              <a:t>processing</a:t>
            </a:r>
            <a:endParaRPr lang="en-US" sz="1600" b="1" dirty="0">
              <a:solidFill>
                <a:schemeClr val="accent1">
                  <a:lumMod val="75000"/>
                </a:schemeClr>
              </a:solidFill>
              <a:latin typeface="Arial" panose="020B0604020202020204" pitchFamily="34" charset="0"/>
              <a:cs typeface="Arial" panose="020B0604020202020204" pitchFamily="34" charset="0"/>
            </a:endParaRPr>
          </a:p>
          <a:p>
            <a:pPr>
              <a:buFont typeface="Wingdings" panose="05000000000000000000" pitchFamily="2" charset="2"/>
              <a:buChar char="ü"/>
              <a:tabLst>
                <a:tab pos="355600" algn="l"/>
              </a:tabLst>
            </a:pPr>
            <a:r>
              <a:rPr lang="en-US" sz="1600" b="1" dirty="0" smtClean="0">
                <a:solidFill>
                  <a:schemeClr val="accent1">
                    <a:lumMod val="75000"/>
                  </a:schemeClr>
                </a:solidFill>
                <a:latin typeface="Arial" panose="020B0604020202020204" pitchFamily="34" charset="0"/>
                <a:cs typeface="Arial" panose="020B0604020202020204" pitchFamily="34" charset="0"/>
              </a:rPr>
              <a:t> </a:t>
            </a:r>
            <a:r>
              <a:rPr lang="ru-RU" sz="16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Crystallization</a:t>
            </a:r>
            <a:endParaRPr lang="ru-RU" sz="1600" b="1" i="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lnSpc>
                <a:spcPts val="295"/>
              </a:lnSpc>
              <a:spcAft>
                <a:spcPts val="0"/>
              </a:spcAft>
              <a:buFont typeface="Wingdings" panose="05000000000000000000" pitchFamily="2" charset="2"/>
              <a:buChar char="ü"/>
            </a:pPr>
            <a:endParaRPr lang="ru-RU" sz="1600" b="1" i="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buFont typeface="Wingdings" panose="05000000000000000000" pitchFamily="2" charset="2"/>
              <a:buChar char="ü"/>
              <a:tabLst>
                <a:tab pos="355600" algn="l"/>
              </a:tabLst>
            </a:pPr>
            <a:r>
              <a:rPr lang="ru-RU" sz="16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Adsorption</a:t>
            </a:r>
            <a:endParaRPr lang="ru-RU" sz="1600" b="1" i="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lnSpc>
                <a:spcPts val="305"/>
              </a:lnSpc>
              <a:spcAft>
                <a:spcPts val="0"/>
              </a:spcAft>
              <a:buFont typeface="Wingdings" panose="05000000000000000000" pitchFamily="2" charset="2"/>
              <a:buChar char="ü"/>
            </a:pPr>
            <a:endParaRPr lang="ru-RU" sz="1600" b="1" i="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buFont typeface="Wingdings" panose="05000000000000000000" pitchFamily="2" charset="2"/>
              <a:buChar char="ü"/>
              <a:tabLst>
                <a:tab pos="355600" algn="l"/>
              </a:tabLst>
            </a:pPr>
            <a:r>
              <a:rPr lang="ru-RU" sz="16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Separation</a:t>
            </a:r>
            <a:r>
              <a:rPr lang="ru-RU" sz="16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16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of</a:t>
            </a:r>
            <a:r>
              <a:rPr lang="ru-RU" sz="16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16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compounds</a:t>
            </a:r>
            <a:r>
              <a:rPr lang="ru-RU" sz="16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16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with</a:t>
            </a:r>
            <a:r>
              <a:rPr lang="ru-RU" sz="16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16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low</a:t>
            </a:r>
            <a:r>
              <a:rPr lang="ru-RU" sz="16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16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dissolubilities</a:t>
            </a:r>
            <a:endParaRPr lang="ru-RU" sz="1600" b="1" i="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lnSpc>
                <a:spcPts val="295"/>
              </a:lnSpc>
              <a:spcAft>
                <a:spcPts val="0"/>
              </a:spcAft>
              <a:buFont typeface="Wingdings" panose="05000000000000000000" pitchFamily="2" charset="2"/>
              <a:buChar char="ü"/>
            </a:pPr>
            <a:endParaRPr lang="ru-RU" sz="1600" b="1" i="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buFont typeface="Wingdings" panose="05000000000000000000" pitchFamily="2" charset="2"/>
              <a:buChar char="ü"/>
              <a:tabLst>
                <a:tab pos="355600" algn="l"/>
              </a:tabLst>
            </a:pPr>
            <a:r>
              <a:rPr lang="ru-RU" sz="16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Separation</a:t>
            </a:r>
            <a:r>
              <a:rPr lang="ru-RU" sz="16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16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of</a:t>
            </a:r>
            <a:r>
              <a:rPr lang="ru-RU" sz="16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16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metals</a:t>
            </a:r>
            <a:r>
              <a:rPr lang="ru-RU" sz="16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16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using</a:t>
            </a:r>
            <a:r>
              <a:rPr lang="ru-RU" sz="16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16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another</a:t>
            </a:r>
            <a:r>
              <a:rPr lang="ru-RU" sz="16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16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metal</a:t>
            </a:r>
            <a:r>
              <a:rPr lang="ru-RU" sz="16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 </a:t>
            </a:r>
            <a:r>
              <a:rPr lang="ru-RU" sz="16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cementation</a:t>
            </a:r>
            <a:endParaRPr lang="ru-RU" sz="1600" b="1" i="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lnSpc>
                <a:spcPts val="305"/>
              </a:lnSpc>
              <a:spcAft>
                <a:spcPts val="0"/>
              </a:spcAft>
              <a:buFont typeface="Wingdings" panose="05000000000000000000" pitchFamily="2" charset="2"/>
              <a:buChar char="ü"/>
            </a:pPr>
            <a:endParaRPr lang="ru-RU" sz="1600" b="1" i="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buFont typeface="Wingdings" panose="05000000000000000000" pitchFamily="2" charset="2"/>
              <a:buChar char="ü"/>
              <a:tabLst>
                <a:tab pos="355600" algn="l"/>
              </a:tabLst>
            </a:pPr>
            <a:r>
              <a:rPr lang="ru-RU" sz="16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Separation</a:t>
            </a:r>
            <a:r>
              <a:rPr lang="ru-RU" sz="16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16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of</a:t>
            </a:r>
            <a:r>
              <a:rPr lang="ru-RU" sz="16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16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metals</a:t>
            </a:r>
            <a:r>
              <a:rPr lang="ru-RU" sz="16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16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from</a:t>
            </a:r>
            <a:r>
              <a:rPr lang="ru-RU" sz="16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16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solutions</a:t>
            </a:r>
            <a:r>
              <a:rPr lang="ru-RU" sz="16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16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by</a:t>
            </a:r>
            <a:r>
              <a:rPr lang="ru-RU" sz="16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1600" b="1" i="1" dirty="0" err="1" smtClean="0">
                <a:solidFill>
                  <a:srgbClr val="C00000"/>
                </a:solidFill>
                <a:latin typeface="Arial" panose="020B0604020202020204" pitchFamily="34" charset="0"/>
                <a:ea typeface="Times New Roman" panose="02020603050405020304" pitchFamily="18" charset="0"/>
                <a:cs typeface="Arial" panose="020B0604020202020204" pitchFamily="34" charset="0"/>
              </a:rPr>
              <a:t>gasses</a:t>
            </a:r>
            <a:r>
              <a:rPr lang="ru-RU" sz="1600" b="1" dirty="0" smtClean="0">
                <a:latin typeface="Arial" panose="020B0604020202020204" pitchFamily="34" charset="0"/>
                <a:ea typeface="Times New Roman" panose="02020603050405020304" pitchFamily="18" charset="0"/>
                <a:cs typeface="Arial" panose="020B0604020202020204" pitchFamily="34" charset="0"/>
              </a:rPr>
              <a:t> </a:t>
            </a:r>
            <a:endParaRPr lang="ru-RU" sz="1600" b="1" dirty="0" smtClean="0">
              <a:latin typeface="Arial" panose="020B0604020202020204" pitchFamily="34" charset="0"/>
              <a:ea typeface="Calibri" panose="020F0502020204030204" pitchFamily="34" charset="0"/>
              <a:cs typeface="Arial" panose="020B0604020202020204" pitchFamily="34" charset="0"/>
            </a:endParaRPr>
          </a:p>
          <a:p>
            <a:pPr>
              <a:buFont typeface="Wingdings" panose="05000000000000000000" pitchFamily="2" charset="2"/>
              <a:buChar char="ü"/>
              <a:tabLst>
                <a:tab pos="355600" algn="l"/>
              </a:tabLst>
            </a:pPr>
            <a:r>
              <a:rPr lang="ru-RU" sz="1600" b="1" i="1" dirty="0" err="1" smtClean="0">
                <a:solidFill>
                  <a:srgbClr val="C00000"/>
                </a:solidFill>
                <a:latin typeface="Arial" panose="020B0604020202020204" pitchFamily="34" charset="0"/>
                <a:ea typeface="Times New Roman" panose="02020603050405020304" pitchFamily="18" charset="0"/>
                <a:cs typeface="Arial" panose="020B0604020202020204" pitchFamily="34" charset="0"/>
              </a:rPr>
              <a:t>Ion</a:t>
            </a:r>
            <a:r>
              <a:rPr lang="ru-RU" sz="1600" b="1" i="1" dirty="0" smtClean="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1600" b="1" i="1" dirty="0" err="1" smtClean="0">
                <a:solidFill>
                  <a:srgbClr val="C00000"/>
                </a:solidFill>
                <a:latin typeface="Arial" panose="020B0604020202020204" pitchFamily="34" charset="0"/>
                <a:ea typeface="Times New Roman" panose="02020603050405020304" pitchFamily="18" charset="0"/>
                <a:cs typeface="Arial" panose="020B0604020202020204" pitchFamily="34" charset="0"/>
              </a:rPr>
              <a:t>exchange</a:t>
            </a:r>
            <a:endParaRPr lang="ru-RU" sz="1600" b="1" i="1" dirty="0" smtClean="0">
              <a:solidFill>
                <a:srgbClr val="C00000"/>
              </a:solidFill>
              <a:latin typeface="Arial" panose="020B0604020202020204" pitchFamily="34" charset="0"/>
              <a:ea typeface="Calibri" panose="020F0502020204030204" pitchFamily="34" charset="0"/>
              <a:cs typeface="Arial" panose="020B0604020202020204" pitchFamily="34" charset="0"/>
            </a:endParaRPr>
          </a:p>
          <a:p>
            <a:pPr marL="0" indent="0">
              <a:lnSpc>
                <a:spcPts val="305"/>
              </a:lnSpc>
              <a:spcAft>
                <a:spcPts val="0"/>
              </a:spcAft>
              <a:buNone/>
            </a:pPr>
            <a:endParaRPr lang="ru-RU" sz="1600" b="1" i="1" dirty="0" smtClean="0">
              <a:solidFill>
                <a:srgbClr val="C00000"/>
              </a:solidFill>
              <a:latin typeface="Arial" panose="020B0604020202020204" pitchFamily="34" charset="0"/>
              <a:ea typeface="Calibri" panose="020F0502020204030204" pitchFamily="34" charset="0"/>
              <a:cs typeface="Arial" panose="020B0604020202020204" pitchFamily="34" charset="0"/>
            </a:endParaRPr>
          </a:p>
          <a:p>
            <a:pPr>
              <a:buFont typeface="Wingdings" panose="05000000000000000000" pitchFamily="2" charset="2"/>
              <a:buChar char="ü"/>
              <a:tabLst>
                <a:tab pos="355600" algn="l"/>
              </a:tabLst>
            </a:pPr>
            <a:r>
              <a:rPr lang="en-US" sz="1600" b="1" i="1" dirty="0" smtClean="0">
                <a:solidFill>
                  <a:srgbClr val="C00000"/>
                </a:solidFill>
                <a:latin typeface="Arial" panose="020B0604020202020204" pitchFamily="34" charset="0"/>
                <a:ea typeface="Times New Roman" panose="02020603050405020304" pitchFamily="18" charset="0"/>
                <a:cs typeface="Arial" panose="020B0604020202020204" pitchFamily="34" charset="0"/>
              </a:rPr>
              <a:t>Solvent</a:t>
            </a:r>
            <a:r>
              <a:rPr lang="ru-RU" sz="1600" b="1" i="1" dirty="0" smtClean="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16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extraction</a:t>
            </a:r>
            <a:endParaRPr lang="ru-RU" sz="1600" b="1" i="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marL="457200" lvl="1" indent="0" algn="just">
              <a:buNone/>
            </a:pPr>
            <a:endParaRPr lang="en-US" b="1" dirty="0">
              <a:solidFill>
                <a:schemeClr val="accent1">
                  <a:lumMod val="75000"/>
                </a:schemeClr>
              </a:solidFill>
              <a:latin typeface="Arial"/>
              <a:cs typeface="Arial"/>
            </a:endParaRPr>
          </a:p>
          <a:p>
            <a:pPr marL="0" indent="0" algn="just">
              <a:lnSpc>
                <a:spcPct val="120000"/>
              </a:lnSpc>
              <a:buNone/>
            </a:pPr>
            <a:r>
              <a:rPr lang="en-US" b="1" dirty="0">
                <a:latin typeface="Arial" panose="020B0604020202020204" pitchFamily="34" charset="0"/>
                <a:cs typeface="Arial" panose="020B0604020202020204" pitchFamily="34" charset="0"/>
              </a:rPr>
              <a:t/>
            </a:r>
            <a:br>
              <a:rPr lang="en-US" b="1" dirty="0">
                <a:latin typeface="Arial" panose="020B0604020202020204" pitchFamily="34" charset="0"/>
                <a:cs typeface="Arial" panose="020B0604020202020204" pitchFamily="34" charset="0"/>
              </a:rPr>
            </a:br>
            <a:endParaRPr lang="ru-RU"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6312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253EEBC1-1DEC-46D9-B90B-108242A15DC5}"/>
              </a:ext>
            </a:extLst>
          </p:cNvPr>
          <p:cNvSpPr>
            <a:spLocks noGrp="1"/>
          </p:cNvSpPr>
          <p:nvPr>
            <p:ph idx="1"/>
          </p:nvPr>
        </p:nvSpPr>
        <p:spPr>
          <a:xfrm>
            <a:off x="252549" y="130222"/>
            <a:ext cx="11530147" cy="6549252"/>
          </a:xfr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Autofit/>
          </a:bodyPr>
          <a:lstStyle/>
          <a:p>
            <a:pPr marL="0" indent="0">
              <a:spcAft>
                <a:spcPts val="0"/>
              </a:spcAft>
              <a:buNone/>
            </a:pPr>
            <a:r>
              <a:rPr lang="ru-RU" sz="2400" b="1" dirty="0" err="1">
                <a:latin typeface="Arial" panose="020B0604020202020204" pitchFamily="34" charset="0"/>
                <a:ea typeface="Times New Roman" panose="02020603050405020304" pitchFamily="18" charset="0"/>
                <a:cs typeface="Arial" panose="020B0604020202020204" pitchFamily="34" charset="0"/>
              </a:rPr>
              <a:t>Among</a:t>
            </a:r>
            <a:r>
              <a:rPr lang="ru-RU" sz="2400" b="1" dirty="0">
                <a:latin typeface="Arial" panose="020B0604020202020204" pitchFamily="34" charset="0"/>
                <a:ea typeface="Times New Roman" panose="02020603050405020304" pitchFamily="18" charset="0"/>
                <a:cs typeface="Arial" panose="020B0604020202020204" pitchFamily="34" charset="0"/>
              </a:rPr>
              <a:t> </a:t>
            </a:r>
            <a:r>
              <a:rPr lang="ru-RU" sz="2400" b="1" dirty="0" err="1">
                <a:latin typeface="Arial" panose="020B0604020202020204" pitchFamily="34" charset="0"/>
                <a:ea typeface="Times New Roman" panose="02020603050405020304" pitchFamily="18" charset="0"/>
                <a:cs typeface="Arial" panose="020B0604020202020204" pitchFamily="34" charset="0"/>
              </a:rPr>
              <a:t>the</a:t>
            </a:r>
            <a:r>
              <a:rPr lang="ru-RU" sz="2400" b="1" dirty="0">
                <a:latin typeface="Arial" panose="020B0604020202020204" pitchFamily="34" charset="0"/>
                <a:ea typeface="Times New Roman" panose="02020603050405020304" pitchFamily="18" charset="0"/>
                <a:cs typeface="Arial" panose="020B0604020202020204" pitchFamily="34" charset="0"/>
              </a:rPr>
              <a:t> </a:t>
            </a:r>
            <a:r>
              <a:rPr lang="ru-RU" sz="2400" b="1" dirty="0" err="1">
                <a:latin typeface="Arial" panose="020B0604020202020204" pitchFamily="34" charset="0"/>
                <a:ea typeface="Times New Roman" panose="02020603050405020304" pitchFamily="18" charset="0"/>
                <a:cs typeface="Arial" panose="020B0604020202020204" pitchFamily="34" charset="0"/>
              </a:rPr>
              <a:t>basic</a:t>
            </a:r>
            <a:r>
              <a:rPr lang="ru-RU" sz="2400" b="1" dirty="0">
                <a:latin typeface="Arial" panose="020B0604020202020204" pitchFamily="34" charset="0"/>
                <a:ea typeface="Times New Roman" panose="02020603050405020304" pitchFamily="18" charset="0"/>
                <a:cs typeface="Arial" panose="020B0604020202020204" pitchFamily="34" charset="0"/>
              </a:rPr>
              <a:t> </a:t>
            </a:r>
            <a:r>
              <a:rPr lang="ru-RU" sz="2400" b="1" dirty="0" err="1">
                <a:latin typeface="Arial" panose="020B0604020202020204" pitchFamily="34" charset="0"/>
                <a:ea typeface="Times New Roman" panose="02020603050405020304" pitchFamily="18" charset="0"/>
                <a:cs typeface="Arial" panose="020B0604020202020204" pitchFamily="34" charset="0"/>
              </a:rPr>
              <a:t>methods</a:t>
            </a:r>
            <a:r>
              <a:rPr lang="ru-RU" sz="2400" b="1" dirty="0">
                <a:latin typeface="Arial" panose="020B0604020202020204" pitchFamily="34" charset="0"/>
                <a:ea typeface="Times New Roman" panose="02020603050405020304" pitchFamily="18" charset="0"/>
                <a:cs typeface="Arial" panose="020B0604020202020204" pitchFamily="34" charset="0"/>
              </a:rPr>
              <a:t> </a:t>
            </a:r>
            <a:r>
              <a:rPr lang="ru-RU" sz="2400" b="1" dirty="0" err="1">
                <a:latin typeface="Arial" panose="020B0604020202020204" pitchFamily="34" charset="0"/>
                <a:ea typeface="Times New Roman" panose="02020603050405020304" pitchFamily="18" charset="0"/>
                <a:cs typeface="Arial" panose="020B0604020202020204" pitchFamily="34" charset="0"/>
              </a:rPr>
              <a:t>of</a:t>
            </a:r>
            <a:r>
              <a:rPr lang="ru-RU" sz="2400" b="1" dirty="0">
                <a:latin typeface="Arial" panose="020B0604020202020204" pitchFamily="34" charset="0"/>
                <a:ea typeface="Times New Roman" panose="02020603050405020304" pitchFamily="18" charset="0"/>
                <a:cs typeface="Arial" panose="020B0604020202020204" pitchFamily="34" charset="0"/>
              </a:rPr>
              <a:t> </a:t>
            </a:r>
            <a:r>
              <a:rPr lang="en-US" sz="2400" b="1" dirty="0" smtClean="0">
                <a:latin typeface="Arial" panose="020B0604020202020204" pitchFamily="34" charset="0"/>
                <a:ea typeface="Times New Roman" panose="02020603050405020304" pitchFamily="18" charset="0"/>
                <a:cs typeface="Arial" panose="020B0604020202020204" pitchFamily="34" charset="0"/>
              </a:rPr>
              <a:t>PLS/</a:t>
            </a:r>
            <a:r>
              <a:rPr lang="ru-RU" sz="2400" b="1" dirty="0" err="1" smtClean="0">
                <a:latin typeface="Arial" panose="020B0604020202020204" pitchFamily="34" charset="0"/>
                <a:ea typeface="Times New Roman" panose="02020603050405020304" pitchFamily="18" charset="0"/>
                <a:cs typeface="Arial" panose="020B0604020202020204" pitchFamily="34" charset="0"/>
              </a:rPr>
              <a:t>aqueous</a:t>
            </a:r>
            <a:r>
              <a:rPr lang="ru-RU" sz="2400" b="1" dirty="0" smtClean="0">
                <a:latin typeface="Arial" panose="020B0604020202020204" pitchFamily="34" charset="0"/>
                <a:ea typeface="Times New Roman" panose="02020603050405020304" pitchFamily="18" charset="0"/>
                <a:cs typeface="Arial" panose="020B0604020202020204" pitchFamily="34" charset="0"/>
              </a:rPr>
              <a:t> </a:t>
            </a:r>
            <a:r>
              <a:rPr lang="ru-RU" sz="2400" b="1" dirty="0" err="1">
                <a:latin typeface="Arial" panose="020B0604020202020204" pitchFamily="34" charset="0"/>
                <a:ea typeface="Times New Roman" panose="02020603050405020304" pitchFamily="18" charset="0"/>
                <a:cs typeface="Arial" panose="020B0604020202020204" pitchFamily="34" charset="0"/>
              </a:rPr>
              <a:t>solutions</a:t>
            </a:r>
            <a:r>
              <a:rPr lang="ru-RU" sz="2400" b="1" dirty="0">
                <a:latin typeface="Arial" panose="020B0604020202020204" pitchFamily="34" charset="0"/>
                <a:ea typeface="Times New Roman" panose="02020603050405020304" pitchFamily="18" charset="0"/>
                <a:cs typeface="Arial" panose="020B0604020202020204" pitchFamily="34" charset="0"/>
              </a:rPr>
              <a:t> </a:t>
            </a:r>
            <a:r>
              <a:rPr lang="ru-RU" sz="2400" b="1" dirty="0" err="1">
                <a:latin typeface="Arial" panose="020B0604020202020204" pitchFamily="34" charset="0"/>
                <a:ea typeface="Times New Roman" panose="02020603050405020304" pitchFamily="18" charset="0"/>
                <a:cs typeface="Arial" panose="020B0604020202020204" pitchFamily="34" charset="0"/>
              </a:rPr>
              <a:t>processing</a:t>
            </a:r>
            <a:r>
              <a:rPr lang="ru-RU" sz="2400" b="1" dirty="0">
                <a:latin typeface="Arial" panose="020B0604020202020204" pitchFamily="34" charset="0"/>
                <a:ea typeface="Times New Roman" panose="02020603050405020304" pitchFamily="18" charset="0"/>
                <a:cs typeface="Arial" panose="020B0604020202020204" pitchFamily="34" charset="0"/>
              </a:rPr>
              <a:t> </a:t>
            </a:r>
            <a:r>
              <a:rPr lang="ru-RU" sz="2400" b="1" dirty="0" err="1">
                <a:latin typeface="Arial" panose="020B0604020202020204" pitchFamily="34" charset="0"/>
                <a:ea typeface="Times New Roman" panose="02020603050405020304" pitchFamily="18" charset="0"/>
                <a:cs typeface="Arial" panose="020B0604020202020204" pitchFamily="34" charset="0"/>
              </a:rPr>
              <a:t>are</a:t>
            </a:r>
            <a:r>
              <a:rPr lang="ru-RU" sz="2400" b="1" dirty="0">
                <a:latin typeface="Arial" panose="020B0604020202020204" pitchFamily="34" charset="0"/>
                <a:ea typeface="Times New Roman" panose="02020603050405020304" pitchFamily="18" charset="0"/>
                <a:cs typeface="Arial" panose="020B0604020202020204" pitchFamily="34" charset="0"/>
              </a:rPr>
              <a:t>:</a:t>
            </a:r>
            <a:endParaRPr lang="ru-RU" sz="1800" b="1" dirty="0">
              <a:latin typeface="Arial" panose="020B0604020202020204" pitchFamily="34" charset="0"/>
              <a:ea typeface="Calibri" panose="020F0502020204030204" pitchFamily="34" charset="0"/>
              <a:cs typeface="Arial" panose="020B0604020202020204" pitchFamily="34" charset="0"/>
            </a:endParaRPr>
          </a:p>
          <a:p>
            <a:pPr marL="0" indent="0">
              <a:lnSpc>
                <a:spcPts val="305"/>
              </a:lnSpc>
              <a:spcAft>
                <a:spcPts val="0"/>
              </a:spcAft>
              <a:buNone/>
            </a:pPr>
            <a:endParaRPr lang="ru-RU" sz="1800" b="1" dirty="0">
              <a:latin typeface="Arial" panose="020B0604020202020204" pitchFamily="34" charset="0"/>
              <a:ea typeface="Calibri" panose="020F0502020204030204" pitchFamily="34" charset="0"/>
              <a:cs typeface="Arial" panose="020B0604020202020204" pitchFamily="34" charset="0"/>
            </a:endParaRPr>
          </a:p>
          <a:p>
            <a:pPr>
              <a:buFont typeface="Wingdings" panose="05000000000000000000" pitchFamily="2" charset="2"/>
              <a:buChar char="ü"/>
              <a:tabLst>
                <a:tab pos="355600" algn="l"/>
              </a:tabLst>
            </a:pPr>
            <a:r>
              <a:rPr lang="ru-RU" sz="24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Crystallization</a:t>
            </a:r>
            <a:endParaRPr lang="ru-RU" sz="1800" b="1" i="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marL="0" indent="0">
              <a:lnSpc>
                <a:spcPts val="295"/>
              </a:lnSpc>
              <a:spcAft>
                <a:spcPts val="0"/>
              </a:spcAft>
              <a:buNone/>
            </a:pPr>
            <a:endParaRPr lang="ru-RU" sz="1800" b="1" i="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buFont typeface="Wingdings" panose="05000000000000000000" pitchFamily="2" charset="2"/>
              <a:buChar char="ü"/>
              <a:tabLst>
                <a:tab pos="355600" algn="l"/>
              </a:tabLst>
            </a:pPr>
            <a:r>
              <a:rPr lang="ru-RU" sz="24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Adsorption</a:t>
            </a:r>
            <a:endParaRPr lang="ru-RU" sz="1800" b="1" i="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marL="0" indent="0">
              <a:lnSpc>
                <a:spcPts val="305"/>
              </a:lnSpc>
              <a:spcAft>
                <a:spcPts val="0"/>
              </a:spcAft>
              <a:buNone/>
            </a:pPr>
            <a:endParaRPr lang="ru-RU" sz="1800" b="1" i="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buFont typeface="Wingdings" panose="05000000000000000000" pitchFamily="2" charset="2"/>
              <a:buChar char="ü"/>
              <a:tabLst>
                <a:tab pos="355600" algn="l"/>
              </a:tabLst>
            </a:pPr>
            <a:r>
              <a:rPr lang="ru-RU" sz="24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Separation</a:t>
            </a:r>
            <a:r>
              <a:rPr lang="ru-RU" sz="24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24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of</a:t>
            </a:r>
            <a:r>
              <a:rPr lang="ru-RU" sz="24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24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compounds</a:t>
            </a:r>
            <a:r>
              <a:rPr lang="ru-RU" sz="24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24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with</a:t>
            </a:r>
            <a:r>
              <a:rPr lang="ru-RU" sz="24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24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low</a:t>
            </a:r>
            <a:r>
              <a:rPr lang="ru-RU" sz="24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24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dissolubilities</a:t>
            </a:r>
            <a:endParaRPr lang="ru-RU" sz="1800" b="1" i="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marL="0" indent="0">
              <a:lnSpc>
                <a:spcPts val="295"/>
              </a:lnSpc>
              <a:spcAft>
                <a:spcPts val="0"/>
              </a:spcAft>
              <a:buNone/>
            </a:pPr>
            <a:endParaRPr lang="ru-RU" sz="1800" b="1" i="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buFont typeface="Wingdings" panose="05000000000000000000" pitchFamily="2" charset="2"/>
              <a:buChar char="ü"/>
              <a:tabLst>
                <a:tab pos="355600" algn="l"/>
              </a:tabLst>
            </a:pPr>
            <a:r>
              <a:rPr lang="ru-RU" sz="24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Separation</a:t>
            </a:r>
            <a:r>
              <a:rPr lang="ru-RU" sz="24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24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of</a:t>
            </a:r>
            <a:r>
              <a:rPr lang="ru-RU" sz="24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24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metals</a:t>
            </a:r>
            <a:r>
              <a:rPr lang="ru-RU" sz="24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24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using</a:t>
            </a:r>
            <a:r>
              <a:rPr lang="ru-RU" sz="24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24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another</a:t>
            </a:r>
            <a:r>
              <a:rPr lang="ru-RU" sz="24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24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metal</a:t>
            </a:r>
            <a:r>
              <a:rPr lang="ru-RU" sz="24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 </a:t>
            </a:r>
            <a:r>
              <a:rPr lang="ru-RU" sz="24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cementation</a:t>
            </a:r>
            <a:endParaRPr lang="ru-RU" sz="1800" b="1" i="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marL="0" indent="0">
              <a:lnSpc>
                <a:spcPts val="305"/>
              </a:lnSpc>
              <a:spcAft>
                <a:spcPts val="0"/>
              </a:spcAft>
              <a:buNone/>
            </a:pPr>
            <a:endParaRPr lang="ru-RU" sz="1800" b="1" i="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buFont typeface="Wingdings" panose="05000000000000000000" pitchFamily="2" charset="2"/>
              <a:buChar char="ü"/>
              <a:tabLst>
                <a:tab pos="355600" algn="l"/>
              </a:tabLst>
            </a:pPr>
            <a:r>
              <a:rPr lang="ru-RU" sz="24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Separation</a:t>
            </a:r>
            <a:r>
              <a:rPr lang="ru-RU" sz="24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24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of</a:t>
            </a:r>
            <a:r>
              <a:rPr lang="ru-RU" sz="24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24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metals</a:t>
            </a:r>
            <a:r>
              <a:rPr lang="ru-RU" sz="24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24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from</a:t>
            </a:r>
            <a:r>
              <a:rPr lang="ru-RU" sz="24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24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solutions</a:t>
            </a:r>
            <a:r>
              <a:rPr lang="ru-RU" sz="24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24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by</a:t>
            </a:r>
            <a:r>
              <a:rPr lang="ru-RU" sz="24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24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gasses</a:t>
            </a:r>
            <a:endParaRPr lang="ru-RU" sz="1800" b="1" i="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marL="0" indent="0">
              <a:lnSpc>
                <a:spcPts val="295"/>
              </a:lnSpc>
              <a:spcAft>
                <a:spcPts val="0"/>
              </a:spcAft>
              <a:buNone/>
            </a:pPr>
            <a:endParaRPr lang="ru-RU" sz="1800" b="1" dirty="0">
              <a:latin typeface="Arial" panose="020B0604020202020204" pitchFamily="34" charset="0"/>
              <a:ea typeface="Calibri" panose="020F0502020204030204" pitchFamily="34" charset="0"/>
              <a:cs typeface="Arial" panose="020B0604020202020204" pitchFamily="34" charset="0"/>
            </a:endParaRPr>
          </a:p>
          <a:p>
            <a:pPr marL="0" indent="0">
              <a:spcAft>
                <a:spcPts val="0"/>
              </a:spcAft>
              <a:buNone/>
            </a:pPr>
            <a:r>
              <a:rPr lang="ru-RU" sz="2400" b="1" dirty="0" err="1">
                <a:latin typeface="Arial" panose="020B0604020202020204" pitchFamily="34" charset="0"/>
                <a:ea typeface="Times New Roman" panose="02020603050405020304" pitchFamily="18" charset="0"/>
                <a:cs typeface="Arial" panose="020B0604020202020204" pitchFamily="34" charset="0"/>
              </a:rPr>
              <a:t>To</a:t>
            </a:r>
            <a:r>
              <a:rPr lang="ru-RU" sz="2400" b="1" dirty="0">
                <a:latin typeface="Arial" panose="020B0604020202020204" pitchFamily="34" charset="0"/>
                <a:ea typeface="Times New Roman" panose="02020603050405020304" pitchFamily="18" charset="0"/>
                <a:cs typeface="Arial" panose="020B0604020202020204" pitchFamily="34" charset="0"/>
              </a:rPr>
              <a:t> </a:t>
            </a:r>
            <a:r>
              <a:rPr lang="ru-RU" sz="2400" b="1" dirty="0" err="1">
                <a:latin typeface="Arial" panose="020B0604020202020204" pitchFamily="34" charset="0"/>
                <a:ea typeface="Times New Roman" panose="02020603050405020304" pitchFamily="18" charset="0"/>
                <a:cs typeface="Arial" panose="020B0604020202020204" pitchFamily="34" charset="0"/>
              </a:rPr>
              <a:t>an</a:t>
            </a:r>
            <a:r>
              <a:rPr lang="ru-RU" sz="2400" b="1" dirty="0">
                <a:latin typeface="Arial" panose="020B0604020202020204" pitchFamily="34" charset="0"/>
                <a:ea typeface="Times New Roman" panose="02020603050405020304" pitchFamily="18" charset="0"/>
                <a:cs typeface="Arial" panose="020B0604020202020204" pitchFamily="34" charset="0"/>
              </a:rPr>
              <a:t> </a:t>
            </a:r>
            <a:r>
              <a:rPr lang="ru-RU" sz="2400" b="1" dirty="0" err="1">
                <a:latin typeface="Arial" panose="020B0604020202020204" pitchFamily="34" charset="0"/>
                <a:ea typeface="Times New Roman" panose="02020603050405020304" pitchFamily="18" charset="0"/>
                <a:cs typeface="Arial" panose="020B0604020202020204" pitchFamily="34" charset="0"/>
              </a:rPr>
              <a:t>individual</a:t>
            </a:r>
            <a:r>
              <a:rPr lang="ru-RU" sz="2400" b="1" dirty="0">
                <a:latin typeface="Arial" panose="020B0604020202020204" pitchFamily="34" charset="0"/>
                <a:ea typeface="Times New Roman" panose="02020603050405020304" pitchFamily="18" charset="0"/>
                <a:cs typeface="Arial" panose="020B0604020202020204" pitchFamily="34" charset="0"/>
              </a:rPr>
              <a:t> </a:t>
            </a:r>
            <a:r>
              <a:rPr lang="ru-RU" sz="2400" b="1" dirty="0" err="1">
                <a:latin typeface="Arial" panose="020B0604020202020204" pitchFamily="34" charset="0"/>
                <a:ea typeface="Times New Roman" panose="02020603050405020304" pitchFamily="18" charset="0"/>
                <a:cs typeface="Arial" panose="020B0604020202020204" pitchFamily="34" charset="0"/>
              </a:rPr>
              <a:t>group</a:t>
            </a:r>
            <a:r>
              <a:rPr lang="ru-RU" sz="2400" b="1" dirty="0">
                <a:latin typeface="Arial" panose="020B0604020202020204" pitchFamily="34" charset="0"/>
                <a:ea typeface="Times New Roman" panose="02020603050405020304" pitchFamily="18" charset="0"/>
                <a:cs typeface="Arial" panose="020B0604020202020204" pitchFamily="34" charset="0"/>
              </a:rPr>
              <a:t> </a:t>
            </a:r>
            <a:r>
              <a:rPr lang="ru-RU" sz="2400" b="1" dirty="0" err="1">
                <a:latin typeface="Arial" panose="020B0604020202020204" pitchFamily="34" charset="0"/>
                <a:ea typeface="Times New Roman" panose="02020603050405020304" pitchFamily="18" charset="0"/>
                <a:cs typeface="Arial" panose="020B0604020202020204" pitchFamily="34" charset="0"/>
              </a:rPr>
              <a:t>belong</a:t>
            </a:r>
            <a:r>
              <a:rPr lang="ru-RU" sz="2400" b="1" dirty="0">
                <a:latin typeface="Arial" panose="020B0604020202020204" pitchFamily="34" charset="0"/>
                <a:ea typeface="Times New Roman" panose="02020603050405020304" pitchFamily="18" charset="0"/>
                <a:cs typeface="Arial" panose="020B0604020202020204" pitchFamily="34" charset="0"/>
              </a:rPr>
              <a:t>:</a:t>
            </a:r>
            <a:endParaRPr lang="ru-RU" sz="1800" b="1" dirty="0">
              <a:latin typeface="Arial" panose="020B0604020202020204" pitchFamily="34" charset="0"/>
              <a:ea typeface="Calibri" panose="020F0502020204030204" pitchFamily="34" charset="0"/>
              <a:cs typeface="Arial" panose="020B0604020202020204" pitchFamily="34" charset="0"/>
            </a:endParaRPr>
          </a:p>
          <a:p>
            <a:pPr marL="0" indent="0">
              <a:lnSpc>
                <a:spcPts val="295"/>
              </a:lnSpc>
              <a:spcAft>
                <a:spcPts val="0"/>
              </a:spcAft>
              <a:buNone/>
            </a:pPr>
            <a:r>
              <a:rPr lang="ru-RU" sz="1800" b="1" dirty="0">
                <a:latin typeface="Arial" panose="020B0604020202020204" pitchFamily="34" charset="0"/>
                <a:ea typeface="Times New Roman" panose="02020603050405020304" pitchFamily="18" charset="0"/>
                <a:cs typeface="Arial" panose="020B0604020202020204" pitchFamily="34" charset="0"/>
              </a:rPr>
              <a:t> </a:t>
            </a:r>
            <a:endParaRPr lang="ru-RU" sz="1800" b="1" dirty="0">
              <a:latin typeface="Arial" panose="020B0604020202020204" pitchFamily="34" charset="0"/>
              <a:ea typeface="Calibri" panose="020F0502020204030204" pitchFamily="34" charset="0"/>
              <a:cs typeface="Arial" panose="020B0604020202020204" pitchFamily="34" charset="0"/>
            </a:endParaRPr>
          </a:p>
          <a:p>
            <a:pPr>
              <a:tabLst>
                <a:tab pos="355600" algn="l"/>
              </a:tabLst>
            </a:pPr>
            <a:r>
              <a:rPr lang="ru-RU" sz="24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Ion</a:t>
            </a:r>
            <a:r>
              <a:rPr lang="ru-RU" sz="24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24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exchange</a:t>
            </a:r>
            <a:endParaRPr lang="ru-RU" sz="1800" b="1" i="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marL="0" indent="0">
              <a:lnSpc>
                <a:spcPts val="305"/>
              </a:lnSpc>
              <a:spcAft>
                <a:spcPts val="0"/>
              </a:spcAft>
              <a:buNone/>
            </a:pPr>
            <a:r>
              <a:rPr lang="ru-RU" sz="24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endParaRPr lang="ru-RU" sz="1800" b="1" i="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tabLst>
                <a:tab pos="355600" algn="l"/>
              </a:tabLst>
            </a:pPr>
            <a:r>
              <a:rPr lang="en-US" sz="2400" b="1" i="1" dirty="0" smtClean="0">
                <a:solidFill>
                  <a:srgbClr val="C00000"/>
                </a:solidFill>
                <a:latin typeface="Arial" panose="020B0604020202020204" pitchFamily="34" charset="0"/>
                <a:ea typeface="Times New Roman" panose="02020603050405020304" pitchFamily="18" charset="0"/>
                <a:cs typeface="Arial" panose="020B0604020202020204" pitchFamily="34" charset="0"/>
              </a:rPr>
              <a:t>Solvent</a:t>
            </a:r>
            <a:r>
              <a:rPr lang="ru-RU" sz="2400" b="1" i="1" dirty="0" smtClean="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ru-RU" sz="2400" b="1" i="1" dirty="0" err="1">
                <a:solidFill>
                  <a:srgbClr val="C00000"/>
                </a:solidFill>
                <a:latin typeface="Arial" panose="020B0604020202020204" pitchFamily="34" charset="0"/>
                <a:ea typeface="Times New Roman" panose="02020603050405020304" pitchFamily="18" charset="0"/>
                <a:cs typeface="Arial" panose="020B0604020202020204" pitchFamily="34" charset="0"/>
              </a:rPr>
              <a:t>extraction</a:t>
            </a:r>
            <a:endParaRPr lang="ru-RU" sz="1800" b="1" i="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en-US" sz="2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9006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93CCAB2-4036-4B36-B542-F9E8A83EA7E9}"/>
              </a:ext>
            </a:extLst>
          </p:cNvPr>
          <p:cNvSpPr>
            <a:spLocks noGrp="1"/>
          </p:cNvSpPr>
          <p:nvPr>
            <p:ph type="title"/>
          </p:nvPr>
        </p:nvSpPr>
        <p:spPr>
          <a:xfrm>
            <a:off x="718127" y="470264"/>
            <a:ext cx="10515600" cy="630184"/>
          </a:xfrm>
        </p:spPr>
        <p:txBody>
          <a:bodyPr>
            <a:normAutofit fontScale="90000"/>
          </a:bodyPr>
          <a:lstStyle/>
          <a:p>
            <a:r>
              <a:rPr lang="ru-RU" b="1" dirty="0" err="1">
                <a:solidFill>
                  <a:srgbClr val="0000FF"/>
                </a:solidFill>
                <a:latin typeface="Times New Roman" panose="02020603050405020304" pitchFamily="18" charset="0"/>
                <a:ea typeface="Times New Roman" panose="02020603050405020304" pitchFamily="18" charset="0"/>
                <a:cs typeface="Arial" panose="020B0604020202020204" pitchFamily="34" charset="0"/>
              </a:rPr>
              <a:t>Crystallization</a:t>
            </a:r>
            <a:r>
              <a:rPr lang="ru-RU" sz="3200" dirty="0">
                <a:latin typeface="Calibri" panose="020F0502020204030204" pitchFamily="34" charset="0"/>
                <a:ea typeface="Calibri" panose="020F0502020204030204" pitchFamily="34" charset="0"/>
                <a:cs typeface="Arial" panose="020B0604020202020204" pitchFamily="34" charset="0"/>
              </a:rPr>
              <a:t/>
            </a:r>
            <a:br>
              <a:rPr lang="ru-RU" sz="3200" dirty="0">
                <a:latin typeface="Calibri" panose="020F0502020204030204" pitchFamily="34" charset="0"/>
                <a:ea typeface="Calibri" panose="020F0502020204030204" pitchFamily="34" charset="0"/>
                <a:cs typeface="Arial" panose="020B0604020202020204" pitchFamily="34" charset="0"/>
              </a:rPr>
            </a:br>
            <a:endParaRPr lang="ru-RU" i="1" dirty="0">
              <a:solidFill>
                <a:srgbClr val="FF0000"/>
              </a:solidFill>
            </a:endParaRPr>
          </a:p>
        </p:txBody>
      </p:sp>
      <p:sp>
        <p:nvSpPr>
          <p:cNvPr id="3" name="Объект 2">
            <a:extLst>
              <a:ext uri="{FF2B5EF4-FFF2-40B4-BE49-F238E27FC236}">
                <a16:creationId xmlns="" xmlns:a16="http://schemas.microsoft.com/office/drawing/2014/main" id="{AC059896-6B50-4CA5-A9C7-5059658195EC}"/>
              </a:ext>
            </a:extLst>
          </p:cNvPr>
          <p:cNvSpPr>
            <a:spLocks noGrp="1"/>
          </p:cNvSpPr>
          <p:nvPr>
            <p:ph idx="1"/>
          </p:nvPr>
        </p:nvSpPr>
        <p:spPr>
          <a:xfrm>
            <a:off x="718127" y="1100448"/>
            <a:ext cx="10515600" cy="5373189"/>
          </a:xfr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rmAutofit fontScale="70000" lnSpcReduction="20000"/>
          </a:bodyPr>
          <a:lstStyle/>
          <a:p>
            <a:pPr marL="0" indent="0" algn="just">
              <a:lnSpc>
                <a:spcPts val="635"/>
              </a:lnSpc>
              <a:spcAft>
                <a:spcPts val="0"/>
              </a:spcAft>
              <a:buNone/>
            </a:pPr>
            <a:r>
              <a:rPr lang="ru-RU" sz="2000" b="1" dirty="0">
                <a:latin typeface="Arial" panose="020B0604020202020204" pitchFamily="34" charset="0"/>
                <a:ea typeface="Times New Roman" panose="02020603050405020304" pitchFamily="18" charset="0"/>
                <a:cs typeface="Arial" panose="020B0604020202020204" pitchFamily="34" charset="0"/>
              </a:rPr>
              <a:t> </a:t>
            </a:r>
            <a:endParaRPr lang="ru-RU" sz="2000" b="1" dirty="0">
              <a:latin typeface="Arial" panose="020B0604020202020204" pitchFamily="34" charset="0"/>
              <a:ea typeface="Calibri" panose="020F0502020204030204" pitchFamily="34" charset="0"/>
              <a:cs typeface="Arial" panose="020B0604020202020204" pitchFamily="34" charset="0"/>
            </a:endParaRPr>
          </a:p>
          <a:p>
            <a:pPr marL="0" indent="0" algn="just">
              <a:lnSpc>
                <a:spcPct val="120000"/>
              </a:lnSpc>
              <a:buNone/>
            </a:pPr>
            <a:r>
              <a:rPr lang="ru-RU" sz="3200" b="1" dirty="0" err="1">
                <a:latin typeface="Arial" panose="020B0604020202020204" pitchFamily="34" charset="0"/>
                <a:cs typeface="Arial" panose="020B0604020202020204" pitchFamily="34" charset="0"/>
              </a:rPr>
              <a:t>In</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hydrometallurgy</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of</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NFMs</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this</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process</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is</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used</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to</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separate</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metals</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in</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the</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forms</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of</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pure</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salts</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to</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separate</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elements</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with</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similar</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properties</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by</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the</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method</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of</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repeated</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crystallization</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of</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salts</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for</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solutions</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cleaning</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etc</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Crystallization</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occurs</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during</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cooling</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of</a:t>
            </a:r>
            <a:r>
              <a:rPr lang="ru-RU" sz="3200" b="1" dirty="0">
                <a:latin typeface="Arial" panose="020B0604020202020204" pitchFamily="34" charset="0"/>
                <a:cs typeface="Arial" panose="020B0604020202020204" pitchFamily="34" charset="0"/>
              </a:rPr>
              <a:t> a </a:t>
            </a:r>
            <a:r>
              <a:rPr lang="ru-RU" sz="3200" b="1" dirty="0" err="1">
                <a:latin typeface="Arial" panose="020B0604020202020204" pitchFamily="34" charset="0"/>
                <a:cs typeface="Arial" panose="020B0604020202020204" pitchFamily="34" charset="0"/>
              </a:rPr>
              <a:t>saturated</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solution</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or</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during</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evaporation</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of</a:t>
            </a:r>
            <a:r>
              <a:rPr lang="ru-RU" sz="3200" b="1" dirty="0">
                <a:latin typeface="Arial" panose="020B0604020202020204" pitchFamily="34" charset="0"/>
                <a:cs typeface="Arial" panose="020B0604020202020204" pitchFamily="34" charset="0"/>
              </a:rPr>
              <a:t> a </a:t>
            </a:r>
            <a:r>
              <a:rPr lang="ru-RU" sz="3200" b="1" dirty="0" err="1">
                <a:latin typeface="Arial" panose="020B0604020202020204" pitchFamily="34" charset="0"/>
                <a:cs typeface="Arial" panose="020B0604020202020204" pitchFamily="34" charset="0"/>
              </a:rPr>
              <a:t>dissolving</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agent</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The</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process</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can</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be</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divided</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into</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several</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steps</a:t>
            </a:r>
            <a:r>
              <a:rPr lang="ru-RU" sz="3200" b="1" dirty="0">
                <a:latin typeface="Arial" panose="020B0604020202020204" pitchFamily="34" charset="0"/>
                <a:cs typeface="Arial" panose="020B0604020202020204" pitchFamily="34" charset="0"/>
              </a:rPr>
              <a:t>:</a:t>
            </a:r>
          </a:p>
          <a:p>
            <a:pPr marL="0" indent="0" algn="just">
              <a:lnSpc>
                <a:spcPct val="120000"/>
              </a:lnSpc>
              <a:buNone/>
            </a:pPr>
            <a:r>
              <a:rPr lang="ru-RU" b="1" dirty="0">
                <a:latin typeface="Arial" panose="020B0604020202020204" pitchFamily="34" charset="0"/>
                <a:cs typeface="Arial" panose="020B0604020202020204" pitchFamily="34" charset="0"/>
              </a:rPr>
              <a:t> </a:t>
            </a:r>
          </a:p>
          <a:p>
            <a:pPr lvl="0" algn="just">
              <a:buFont typeface="Wingdings" panose="05000000000000000000" pitchFamily="2" charset="2"/>
              <a:buChar char="ü"/>
            </a:pPr>
            <a:r>
              <a:rPr lang="ru-RU" b="1" i="1" dirty="0" err="1">
                <a:solidFill>
                  <a:schemeClr val="accent5">
                    <a:lumMod val="75000"/>
                  </a:schemeClr>
                </a:solidFill>
                <a:latin typeface="Arial" panose="020B0604020202020204" pitchFamily="34" charset="0"/>
                <a:cs typeface="Arial" panose="020B0604020202020204" pitchFamily="34" charset="0"/>
              </a:rPr>
              <a:t>formation</a:t>
            </a:r>
            <a:r>
              <a:rPr lang="ru-RU" b="1" i="1" dirty="0">
                <a:solidFill>
                  <a:schemeClr val="accent5">
                    <a:lumMod val="75000"/>
                  </a:schemeClr>
                </a:solidFill>
                <a:latin typeface="Arial" panose="020B0604020202020204" pitchFamily="34" charset="0"/>
                <a:cs typeface="Arial" panose="020B0604020202020204" pitchFamily="34" charset="0"/>
              </a:rPr>
              <a:t> </a:t>
            </a:r>
            <a:r>
              <a:rPr lang="ru-RU" b="1" i="1" dirty="0" err="1">
                <a:solidFill>
                  <a:schemeClr val="accent5">
                    <a:lumMod val="75000"/>
                  </a:schemeClr>
                </a:solidFill>
                <a:latin typeface="Arial" panose="020B0604020202020204" pitchFamily="34" charset="0"/>
                <a:cs typeface="Arial" panose="020B0604020202020204" pitchFamily="34" charset="0"/>
              </a:rPr>
              <a:t>of</a:t>
            </a:r>
            <a:r>
              <a:rPr lang="ru-RU" b="1" i="1" dirty="0">
                <a:solidFill>
                  <a:schemeClr val="accent5">
                    <a:lumMod val="75000"/>
                  </a:schemeClr>
                </a:solidFill>
                <a:latin typeface="Arial" panose="020B0604020202020204" pitchFamily="34" charset="0"/>
                <a:cs typeface="Arial" panose="020B0604020202020204" pitchFamily="34" charset="0"/>
              </a:rPr>
              <a:t> </a:t>
            </a:r>
            <a:r>
              <a:rPr lang="ru-RU" b="1" i="1" dirty="0" err="1">
                <a:solidFill>
                  <a:schemeClr val="accent5">
                    <a:lumMod val="75000"/>
                  </a:schemeClr>
                </a:solidFill>
                <a:latin typeface="Arial" panose="020B0604020202020204" pitchFamily="34" charset="0"/>
                <a:cs typeface="Arial" panose="020B0604020202020204" pitchFamily="34" charset="0"/>
              </a:rPr>
              <a:t>an</a:t>
            </a:r>
            <a:r>
              <a:rPr lang="ru-RU" b="1" i="1" dirty="0">
                <a:solidFill>
                  <a:schemeClr val="accent5">
                    <a:lumMod val="75000"/>
                  </a:schemeClr>
                </a:solidFill>
                <a:latin typeface="Arial" panose="020B0604020202020204" pitchFamily="34" charset="0"/>
                <a:cs typeface="Arial" panose="020B0604020202020204" pitchFamily="34" charset="0"/>
              </a:rPr>
              <a:t> </a:t>
            </a:r>
            <a:r>
              <a:rPr lang="ru-RU" b="1" i="1" dirty="0" err="1">
                <a:solidFill>
                  <a:schemeClr val="accent5">
                    <a:lumMod val="75000"/>
                  </a:schemeClr>
                </a:solidFill>
                <a:latin typeface="Arial" panose="020B0604020202020204" pitchFamily="34" charset="0"/>
                <a:cs typeface="Arial" panose="020B0604020202020204" pitchFamily="34" charset="0"/>
              </a:rPr>
              <a:t>oversaturated</a:t>
            </a:r>
            <a:r>
              <a:rPr lang="ru-RU" b="1" i="1" dirty="0">
                <a:solidFill>
                  <a:schemeClr val="accent5">
                    <a:lumMod val="75000"/>
                  </a:schemeClr>
                </a:solidFill>
                <a:latin typeface="Arial" panose="020B0604020202020204" pitchFamily="34" charset="0"/>
                <a:cs typeface="Arial" panose="020B0604020202020204" pitchFamily="34" charset="0"/>
              </a:rPr>
              <a:t> </a:t>
            </a:r>
            <a:r>
              <a:rPr lang="ru-RU" b="1" i="1" dirty="0" err="1">
                <a:solidFill>
                  <a:schemeClr val="accent5">
                    <a:lumMod val="75000"/>
                  </a:schemeClr>
                </a:solidFill>
                <a:latin typeface="Arial" panose="020B0604020202020204" pitchFamily="34" charset="0"/>
                <a:cs typeface="Arial" panose="020B0604020202020204" pitchFamily="34" charset="0"/>
              </a:rPr>
              <a:t>solution</a:t>
            </a:r>
            <a:endParaRPr lang="ru-RU" b="1" i="1" dirty="0">
              <a:solidFill>
                <a:schemeClr val="accent5">
                  <a:lumMod val="75000"/>
                </a:schemeClr>
              </a:solidFill>
              <a:latin typeface="Arial" panose="020B0604020202020204" pitchFamily="34" charset="0"/>
              <a:cs typeface="Arial" panose="020B0604020202020204" pitchFamily="34" charset="0"/>
            </a:endParaRPr>
          </a:p>
          <a:p>
            <a:pPr marL="0" indent="0" algn="just">
              <a:buNone/>
            </a:pPr>
            <a:endParaRPr lang="ru-RU" b="1" i="1" dirty="0">
              <a:solidFill>
                <a:schemeClr val="accent5">
                  <a:lumMod val="75000"/>
                </a:schemeClr>
              </a:solidFill>
              <a:latin typeface="Arial" panose="020B0604020202020204" pitchFamily="34" charset="0"/>
              <a:cs typeface="Arial" panose="020B0604020202020204" pitchFamily="34" charset="0"/>
            </a:endParaRPr>
          </a:p>
          <a:p>
            <a:pPr lvl="0" algn="just">
              <a:buFont typeface="Wingdings" panose="05000000000000000000" pitchFamily="2" charset="2"/>
              <a:buChar char="ü"/>
            </a:pPr>
            <a:r>
              <a:rPr lang="ru-RU" b="1" i="1" dirty="0" err="1">
                <a:solidFill>
                  <a:schemeClr val="accent5">
                    <a:lumMod val="75000"/>
                  </a:schemeClr>
                </a:solidFill>
                <a:latin typeface="Arial" panose="020B0604020202020204" pitchFamily="34" charset="0"/>
                <a:cs typeface="Arial" panose="020B0604020202020204" pitchFamily="34" charset="0"/>
              </a:rPr>
              <a:t>formation</a:t>
            </a:r>
            <a:r>
              <a:rPr lang="ru-RU" b="1" i="1" dirty="0">
                <a:solidFill>
                  <a:schemeClr val="accent5">
                    <a:lumMod val="75000"/>
                  </a:schemeClr>
                </a:solidFill>
                <a:latin typeface="Arial" panose="020B0604020202020204" pitchFamily="34" charset="0"/>
                <a:cs typeface="Arial" panose="020B0604020202020204" pitchFamily="34" charset="0"/>
              </a:rPr>
              <a:t> </a:t>
            </a:r>
            <a:r>
              <a:rPr lang="ru-RU" b="1" i="1" dirty="0" err="1">
                <a:solidFill>
                  <a:schemeClr val="accent5">
                    <a:lumMod val="75000"/>
                  </a:schemeClr>
                </a:solidFill>
                <a:latin typeface="Arial" panose="020B0604020202020204" pitchFamily="34" charset="0"/>
                <a:cs typeface="Arial" panose="020B0604020202020204" pitchFamily="34" charset="0"/>
              </a:rPr>
              <a:t>of</a:t>
            </a:r>
            <a:r>
              <a:rPr lang="ru-RU" b="1" i="1" dirty="0">
                <a:solidFill>
                  <a:schemeClr val="accent5">
                    <a:lumMod val="75000"/>
                  </a:schemeClr>
                </a:solidFill>
                <a:latin typeface="Arial" panose="020B0604020202020204" pitchFamily="34" charset="0"/>
                <a:cs typeface="Arial" panose="020B0604020202020204" pitchFamily="34" charset="0"/>
              </a:rPr>
              <a:t> </a:t>
            </a:r>
            <a:r>
              <a:rPr lang="ru-RU" b="1" i="1" dirty="0" err="1">
                <a:solidFill>
                  <a:schemeClr val="accent5">
                    <a:lumMod val="75000"/>
                  </a:schemeClr>
                </a:solidFill>
                <a:latin typeface="Arial" panose="020B0604020202020204" pitchFamily="34" charset="0"/>
                <a:cs typeface="Arial" panose="020B0604020202020204" pitchFamily="34" charset="0"/>
              </a:rPr>
              <a:t>crystallization</a:t>
            </a:r>
            <a:r>
              <a:rPr lang="ru-RU" b="1" i="1" dirty="0">
                <a:solidFill>
                  <a:schemeClr val="accent5">
                    <a:lumMod val="75000"/>
                  </a:schemeClr>
                </a:solidFill>
                <a:latin typeface="Arial" panose="020B0604020202020204" pitchFamily="34" charset="0"/>
                <a:cs typeface="Arial" panose="020B0604020202020204" pitchFamily="34" charset="0"/>
              </a:rPr>
              <a:t> </a:t>
            </a:r>
            <a:r>
              <a:rPr lang="ru-RU" b="1" i="1" dirty="0" err="1">
                <a:solidFill>
                  <a:schemeClr val="accent5">
                    <a:lumMod val="75000"/>
                  </a:schemeClr>
                </a:solidFill>
                <a:latin typeface="Arial" panose="020B0604020202020204" pitchFamily="34" charset="0"/>
                <a:cs typeface="Arial" panose="020B0604020202020204" pitchFamily="34" charset="0"/>
              </a:rPr>
              <a:t>nuclei</a:t>
            </a:r>
            <a:r>
              <a:rPr lang="ru-RU" b="1" i="1" dirty="0">
                <a:solidFill>
                  <a:schemeClr val="accent5">
                    <a:lumMod val="75000"/>
                  </a:schemeClr>
                </a:solidFill>
                <a:latin typeface="Arial" panose="020B0604020202020204" pitchFamily="34" charset="0"/>
                <a:cs typeface="Arial" panose="020B0604020202020204" pitchFamily="34" charset="0"/>
              </a:rPr>
              <a:t> – </a:t>
            </a:r>
            <a:r>
              <a:rPr lang="ru-RU" b="1" i="1" dirty="0" err="1">
                <a:solidFill>
                  <a:schemeClr val="accent5">
                    <a:lumMod val="75000"/>
                  </a:schemeClr>
                </a:solidFill>
                <a:latin typeface="Arial" panose="020B0604020202020204" pitchFamily="34" charset="0"/>
                <a:cs typeface="Arial" panose="020B0604020202020204" pitchFamily="34" charset="0"/>
              </a:rPr>
              <a:t>centers</a:t>
            </a:r>
            <a:endParaRPr lang="ru-RU" b="1" i="1" dirty="0">
              <a:solidFill>
                <a:schemeClr val="accent5">
                  <a:lumMod val="75000"/>
                </a:schemeClr>
              </a:solidFill>
              <a:latin typeface="Arial" panose="020B0604020202020204" pitchFamily="34" charset="0"/>
              <a:cs typeface="Arial" panose="020B0604020202020204" pitchFamily="34" charset="0"/>
            </a:endParaRPr>
          </a:p>
          <a:p>
            <a:pPr marL="0" indent="0" algn="just">
              <a:buNone/>
            </a:pPr>
            <a:endParaRPr lang="ru-RU" b="1" i="1" dirty="0">
              <a:solidFill>
                <a:schemeClr val="accent5">
                  <a:lumMod val="75000"/>
                </a:schemeClr>
              </a:solidFill>
              <a:latin typeface="Arial" panose="020B0604020202020204" pitchFamily="34" charset="0"/>
              <a:cs typeface="Arial" panose="020B0604020202020204" pitchFamily="34" charset="0"/>
            </a:endParaRPr>
          </a:p>
          <a:p>
            <a:pPr lvl="0" algn="just">
              <a:buFont typeface="Wingdings" panose="05000000000000000000" pitchFamily="2" charset="2"/>
              <a:buChar char="ü"/>
            </a:pPr>
            <a:r>
              <a:rPr lang="ru-RU" b="1" i="1" dirty="0" err="1">
                <a:solidFill>
                  <a:schemeClr val="accent5">
                    <a:lumMod val="75000"/>
                  </a:schemeClr>
                </a:solidFill>
                <a:latin typeface="Arial" panose="020B0604020202020204" pitchFamily="34" charset="0"/>
                <a:cs typeface="Arial" panose="020B0604020202020204" pitchFamily="34" charset="0"/>
              </a:rPr>
              <a:t>crystals</a:t>
            </a:r>
            <a:r>
              <a:rPr lang="ru-RU" b="1" i="1" dirty="0">
                <a:solidFill>
                  <a:schemeClr val="accent5">
                    <a:lumMod val="75000"/>
                  </a:schemeClr>
                </a:solidFill>
                <a:latin typeface="Arial" panose="020B0604020202020204" pitchFamily="34" charset="0"/>
                <a:cs typeface="Arial" panose="020B0604020202020204" pitchFamily="34" charset="0"/>
              </a:rPr>
              <a:t> </a:t>
            </a:r>
            <a:r>
              <a:rPr lang="ru-RU" b="1" i="1" dirty="0" err="1">
                <a:solidFill>
                  <a:schemeClr val="accent5">
                    <a:lumMod val="75000"/>
                  </a:schemeClr>
                </a:solidFill>
                <a:latin typeface="Arial" panose="020B0604020202020204" pitchFamily="34" charset="0"/>
                <a:cs typeface="Arial" panose="020B0604020202020204" pitchFamily="34" charset="0"/>
              </a:rPr>
              <a:t>growth</a:t>
            </a:r>
            <a:endParaRPr lang="ru-RU" b="1" i="1" dirty="0">
              <a:solidFill>
                <a:schemeClr val="accent5">
                  <a:lumMod val="75000"/>
                </a:schemeClr>
              </a:solidFill>
              <a:latin typeface="Arial" panose="020B0604020202020204" pitchFamily="34" charset="0"/>
              <a:cs typeface="Arial" panose="020B0604020202020204" pitchFamily="34" charset="0"/>
            </a:endParaRPr>
          </a:p>
          <a:p>
            <a:pPr marL="0" indent="0" algn="just">
              <a:buNone/>
            </a:pPr>
            <a:r>
              <a:rPr lang="ru-RU" b="1" i="1" dirty="0">
                <a:solidFill>
                  <a:schemeClr val="accent5">
                    <a:lumMod val="75000"/>
                  </a:schemeClr>
                </a:solidFill>
                <a:latin typeface="Arial" panose="020B0604020202020204" pitchFamily="34" charset="0"/>
                <a:cs typeface="Arial" panose="020B0604020202020204" pitchFamily="34" charset="0"/>
              </a:rPr>
              <a:t> </a:t>
            </a:r>
          </a:p>
          <a:p>
            <a:pPr lvl="0" algn="just">
              <a:buFont typeface="Wingdings" panose="05000000000000000000" pitchFamily="2" charset="2"/>
              <a:buChar char="ü"/>
            </a:pPr>
            <a:r>
              <a:rPr lang="ru-RU" b="1" i="1" dirty="0" err="1">
                <a:solidFill>
                  <a:schemeClr val="accent5">
                    <a:lumMod val="75000"/>
                  </a:schemeClr>
                </a:solidFill>
                <a:latin typeface="Arial" panose="020B0604020202020204" pitchFamily="34" charset="0"/>
                <a:cs typeface="Arial" panose="020B0604020202020204" pitchFamily="34" charset="0"/>
              </a:rPr>
              <a:t>re-crystallization</a:t>
            </a:r>
            <a:endParaRPr lang="ru-RU" b="1" i="1" dirty="0">
              <a:solidFill>
                <a:schemeClr val="accent5">
                  <a:lumMod val="75000"/>
                </a:schemeClr>
              </a:solidFill>
              <a:latin typeface="Arial" panose="020B0604020202020204" pitchFamily="34" charset="0"/>
              <a:cs typeface="Arial" panose="020B0604020202020204" pitchFamily="34" charset="0"/>
            </a:endParaRPr>
          </a:p>
          <a:p>
            <a:pPr algn="just"/>
            <a:endParaRPr lang="ru-RU" b="1" dirty="0">
              <a:solidFill>
                <a:srgbClr val="4472C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2250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D0F0E742-AEDA-45FA-B782-D4F7ECA32B17}"/>
              </a:ext>
            </a:extLst>
          </p:cNvPr>
          <p:cNvSpPr>
            <a:spLocks noGrp="1"/>
          </p:cNvSpPr>
          <p:nvPr>
            <p:ph idx="1"/>
          </p:nvPr>
        </p:nvSpPr>
        <p:spPr>
          <a:xfrm>
            <a:off x="448897" y="156195"/>
            <a:ext cx="11307674" cy="6201062"/>
          </a:xfr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Autofit/>
          </a:bodyPr>
          <a:lstStyle/>
          <a:p>
            <a:pPr marL="0" indent="0" algn="just">
              <a:lnSpc>
                <a:spcPct val="120000"/>
              </a:lnSpc>
              <a:buNone/>
            </a:pPr>
            <a:r>
              <a:rPr lang="en-US" sz="4000" b="1" dirty="0">
                <a:solidFill>
                  <a:srgbClr val="0000FF"/>
                </a:solidFill>
                <a:latin typeface="Times New Roman" panose="02020603050405020304" pitchFamily="18" charset="0"/>
                <a:ea typeface="Times New Roman" panose="02020603050405020304" pitchFamily="18" charset="0"/>
                <a:cs typeface="Arial" panose="020B0604020202020204" pitchFamily="34" charset="0"/>
              </a:rPr>
              <a:t>Adsorption</a:t>
            </a:r>
          </a:p>
          <a:p>
            <a:pPr marL="0" indent="0" algn="just">
              <a:lnSpc>
                <a:spcPct val="120000"/>
              </a:lnSpc>
              <a:buNone/>
            </a:pPr>
            <a:r>
              <a:rPr lang="en-US" sz="2000" b="1" dirty="0" smtClean="0">
                <a:latin typeface="Arial" panose="020B0604020202020204" pitchFamily="34" charset="0"/>
                <a:cs typeface="Arial" panose="020B0604020202020204" pitchFamily="34" charset="0"/>
              </a:rPr>
              <a:t>The </a:t>
            </a:r>
            <a:r>
              <a:rPr lang="en-US" sz="2000" b="1" dirty="0">
                <a:latin typeface="Arial" panose="020B0604020202020204" pitchFamily="34" charset="0"/>
                <a:cs typeface="Arial" panose="020B0604020202020204" pitchFamily="34" charset="0"/>
              </a:rPr>
              <a:t>adsorption process includes two stages:</a:t>
            </a:r>
          </a:p>
          <a:p>
            <a:pPr marL="0" indent="0" algn="just">
              <a:lnSpc>
                <a:spcPct val="120000"/>
              </a:lnSpc>
              <a:buNone/>
            </a:pPr>
            <a:r>
              <a:rPr lang="en-US" sz="2000" b="1" dirty="0" smtClean="0">
                <a:solidFill>
                  <a:schemeClr val="accent1"/>
                </a:solidFill>
                <a:latin typeface="Arial" panose="020B0604020202020204" pitchFamily="34" charset="0"/>
                <a:cs typeface="Arial" panose="020B0604020202020204" pitchFamily="34" charset="0"/>
              </a:rPr>
              <a:t>a</a:t>
            </a:r>
            <a:r>
              <a:rPr lang="en-US" sz="2000" b="1" dirty="0">
                <a:solidFill>
                  <a:schemeClr val="accent1"/>
                </a:solidFill>
                <a:latin typeface="Arial" panose="020B0604020202020204" pitchFamily="34" charset="0"/>
                <a:cs typeface="Arial" panose="020B0604020202020204" pitchFamily="34" charset="0"/>
              </a:rPr>
              <a:t>)  </a:t>
            </a:r>
            <a:r>
              <a:rPr lang="en-US" sz="2000" b="1" i="1" dirty="0">
                <a:solidFill>
                  <a:schemeClr val="accent1"/>
                </a:solidFill>
                <a:latin typeface="Arial" panose="020B0604020202020204" pitchFamily="34" charset="0"/>
                <a:cs typeface="Arial" panose="020B0604020202020204" pitchFamily="34" charset="0"/>
              </a:rPr>
              <a:t>adsorption</a:t>
            </a:r>
          </a:p>
          <a:p>
            <a:pPr marL="0" indent="0" algn="just">
              <a:lnSpc>
                <a:spcPct val="120000"/>
              </a:lnSpc>
              <a:buNone/>
            </a:pPr>
            <a:r>
              <a:rPr lang="en-US" sz="2000" b="1" i="1" dirty="0" smtClean="0">
                <a:solidFill>
                  <a:schemeClr val="accent1"/>
                </a:solidFill>
                <a:latin typeface="Arial" panose="020B0604020202020204" pitchFamily="34" charset="0"/>
                <a:cs typeface="Arial" panose="020B0604020202020204" pitchFamily="34" charset="0"/>
              </a:rPr>
              <a:t>b</a:t>
            </a:r>
            <a:r>
              <a:rPr lang="en-US" sz="2000" b="1" i="1" dirty="0">
                <a:solidFill>
                  <a:schemeClr val="accent1"/>
                </a:solidFill>
                <a:latin typeface="Arial" panose="020B0604020202020204" pitchFamily="34" charset="0"/>
                <a:cs typeface="Arial" panose="020B0604020202020204" pitchFamily="34" charset="0"/>
              </a:rPr>
              <a:t>) separation of metals from adsorbents (desorption)</a:t>
            </a:r>
          </a:p>
          <a:p>
            <a:pPr marL="0" indent="0" algn="just">
              <a:lnSpc>
                <a:spcPct val="120000"/>
              </a:lnSpc>
              <a:buNone/>
            </a:pPr>
            <a:r>
              <a:rPr lang="en-US" sz="2000" b="1" i="1" dirty="0" smtClean="0">
                <a:solidFill>
                  <a:srgbClr val="C00000"/>
                </a:solidFill>
                <a:latin typeface="Arial" panose="020B0604020202020204" pitchFamily="34" charset="0"/>
                <a:cs typeface="Arial" panose="020B0604020202020204" pitchFamily="34" charset="0"/>
              </a:rPr>
              <a:t>Some </a:t>
            </a:r>
            <a:r>
              <a:rPr lang="en-US" sz="2000" b="1" i="1" dirty="0">
                <a:solidFill>
                  <a:srgbClr val="C00000"/>
                </a:solidFill>
                <a:latin typeface="Arial" panose="020B0604020202020204" pitchFamily="34" charset="0"/>
                <a:cs typeface="Arial" panose="020B0604020202020204" pitchFamily="34" charset="0"/>
              </a:rPr>
              <a:t>compounds have the ability to attach gases or liquids on their surfaces. </a:t>
            </a:r>
            <a:endParaRPr lang="en-US" sz="2000" b="1" i="1" dirty="0" smtClean="0">
              <a:solidFill>
                <a:srgbClr val="C00000"/>
              </a:solidFill>
              <a:latin typeface="Arial" panose="020B0604020202020204" pitchFamily="34" charset="0"/>
              <a:cs typeface="Arial" panose="020B0604020202020204" pitchFamily="34" charset="0"/>
            </a:endParaRPr>
          </a:p>
          <a:p>
            <a:pPr marL="0" indent="0" algn="just">
              <a:lnSpc>
                <a:spcPct val="120000"/>
              </a:lnSpc>
              <a:buNone/>
            </a:pPr>
            <a:r>
              <a:rPr lang="en-US" sz="2000" b="1" dirty="0" smtClean="0">
                <a:latin typeface="Arial" panose="020B0604020202020204" pitchFamily="34" charset="0"/>
                <a:cs typeface="Arial" panose="020B0604020202020204" pitchFamily="34" charset="0"/>
              </a:rPr>
              <a:t>This </a:t>
            </a:r>
            <a:r>
              <a:rPr lang="en-US" sz="2000" b="1" dirty="0">
                <a:latin typeface="Arial" panose="020B0604020202020204" pitchFamily="34" charset="0"/>
                <a:cs typeface="Arial" panose="020B0604020202020204" pitchFamily="34" charset="0"/>
              </a:rPr>
              <a:t>phenomenon is called </a:t>
            </a:r>
            <a:r>
              <a:rPr lang="en-US" sz="2000" b="1" dirty="0">
                <a:solidFill>
                  <a:srgbClr val="C00000"/>
                </a:solidFill>
                <a:latin typeface="Arial" panose="020B0604020202020204" pitchFamily="34" charset="0"/>
                <a:cs typeface="Arial" panose="020B0604020202020204" pitchFamily="34" charset="0"/>
              </a:rPr>
              <a:t>sorption</a:t>
            </a:r>
            <a:r>
              <a:rPr lang="en-US" sz="2000" b="1" dirty="0">
                <a:latin typeface="Arial" panose="020B0604020202020204" pitchFamily="34" charset="0"/>
                <a:cs typeface="Arial" panose="020B0604020202020204" pitchFamily="34" charset="0"/>
              </a:rPr>
              <a:t>. Since sorption depends especially on the size of the sorbent’s surface, it is greater for porous or finely dispersed substances. For example charcoal, fine-grained oxides and hydroxides and colloidal substances are used in practice.</a:t>
            </a:r>
          </a:p>
          <a:p>
            <a:pPr marL="0" indent="0" algn="just">
              <a:lnSpc>
                <a:spcPct val="120000"/>
              </a:lnSpc>
              <a:buNone/>
            </a:pPr>
            <a:r>
              <a:rPr lang="en-US" sz="2000" b="1" dirty="0" smtClean="0">
                <a:latin typeface="Arial" panose="020B0604020202020204" pitchFamily="34" charset="0"/>
                <a:cs typeface="Arial" panose="020B0604020202020204" pitchFamily="34" charset="0"/>
              </a:rPr>
              <a:t>At </a:t>
            </a:r>
            <a:r>
              <a:rPr lang="en-US" sz="2000" b="1" dirty="0">
                <a:latin typeface="Arial" panose="020B0604020202020204" pitchFamily="34" charset="0"/>
                <a:cs typeface="Arial" panose="020B0604020202020204" pitchFamily="34" charset="0"/>
              </a:rPr>
              <a:t>present, adsorption is used to produce platinum, palladium and osmium from diluted chloride solutions on activated carbon, rhenium and molybdenum selectively from acid solutions, gold and silver from cyanide solutions and more. Cleaning of </a:t>
            </a:r>
            <a:r>
              <a:rPr lang="en-US" sz="2000" b="1" u="sng" dirty="0">
                <a:latin typeface="Arial" panose="020B0604020202020204" pitchFamily="34" charset="0"/>
                <a:cs typeface="Arial" panose="020B0604020202020204" pitchFamily="34" charset="0"/>
              </a:rPr>
              <a:t>leachates</a:t>
            </a:r>
            <a:r>
              <a:rPr lang="en-US" sz="2000" b="1" dirty="0">
                <a:latin typeface="Arial" panose="020B0604020202020204" pitchFamily="34" charset="0"/>
                <a:cs typeface="Arial" panose="020B0604020202020204" pitchFamily="34" charset="0"/>
              </a:rPr>
              <a:t> from arsenic and antimony or from colloidal </a:t>
            </a:r>
            <a:r>
              <a:rPr lang="en-US" sz="2000" b="1" dirty="0" err="1">
                <a:latin typeface="Arial" panose="020B0604020202020204" pitchFamily="34" charset="0"/>
                <a:cs typeface="Arial" panose="020B0604020202020204" pitchFamily="34" charset="0"/>
              </a:rPr>
              <a:t>sulphur</a:t>
            </a:r>
            <a:r>
              <a:rPr lang="en-US" sz="2000" b="1" dirty="0">
                <a:latin typeface="Arial" panose="020B0604020202020204" pitchFamily="34" charset="0"/>
                <a:cs typeface="Arial" panose="020B0604020202020204" pitchFamily="34" charset="0"/>
              </a:rPr>
              <a:t> before electrolysis is based on the sorption ability of a freshly agglutinated Al(OH)</a:t>
            </a:r>
            <a:r>
              <a:rPr lang="en-US" sz="1000" b="1" dirty="0">
                <a:latin typeface="Arial" panose="020B0604020202020204" pitchFamily="34" charset="0"/>
                <a:cs typeface="Arial" panose="020B0604020202020204" pitchFamily="34" charset="0"/>
              </a:rPr>
              <a:t>3</a:t>
            </a:r>
            <a:r>
              <a:rPr lang="en-US" sz="2000" b="1" dirty="0">
                <a:latin typeface="Arial" panose="020B0604020202020204" pitchFamily="34" charset="0"/>
                <a:cs typeface="Arial" panose="020B0604020202020204" pitchFamily="34" charset="0"/>
              </a:rPr>
              <a:t>.</a:t>
            </a:r>
          </a:p>
          <a:p>
            <a:pPr marL="0" indent="0" algn="just">
              <a:lnSpc>
                <a:spcPct val="120000"/>
              </a:lnSpc>
              <a:buNone/>
            </a:pP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8378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5355" y="173536"/>
            <a:ext cx="10900954" cy="1325563"/>
          </a:xfrm>
        </p:spPr>
        <p:txBody>
          <a:bodyPr>
            <a:noAutofit/>
          </a:bodyPr>
          <a:lstStyle/>
          <a:p>
            <a:r>
              <a:rPr lang="ru-RU" sz="3600" b="1" dirty="0" err="1">
                <a:solidFill>
                  <a:schemeClr val="accent5">
                    <a:lumMod val="75000"/>
                  </a:schemeClr>
                </a:solidFill>
                <a:latin typeface="Arial" panose="020B0604020202020204" pitchFamily="34" charset="0"/>
                <a:cs typeface="Arial" panose="020B0604020202020204" pitchFamily="34" charset="0"/>
              </a:rPr>
              <a:t>Separation</a:t>
            </a:r>
            <a:r>
              <a:rPr lang="ru-RU" sz="3600" b="1" dirty="0">
                <a:solidFill>
                  <a:schemeClr val="accent5">
                    <a:lumMod val="75000"/>
                  </a:schemeClr>
                </a:solidFill>
                <a:latin typeface="Arial" panose="020B0604020202020204" pitchFamily="34" charset="0"/>
                <a:cs typeface="Arial" panose="020B0604020202020204" pitchFamily="34" charset="0"/>
              </a:rPr>
              <a:t> </a:t>
            </a:r>
            <a:r>
              <a:rPr lang="ru-RU" sz="3600" b="1" dirty="0" err="1">
                <a:solidFill>
                  <a:schemeClr val="accent5">
                    <a:lumMod val="75000"/>
                  </a:schemeClr>
                </a:solidFill>
                <a:latin typeface="Arial" panose="020B0604020202020204" pitchFamily="34" charset="0"/>
                <a:cs typeface="Arial" panose="020B0604020202020204" pitchFamily="34" charset="0"/>
              </a:rPr>
              <a:t>of</a:t>
            </a:r>
            <a:r>
              <a:rPr lang="ru-RU" sz="3600" b="1" dirty="0">
                <a:solidFill>
                  <a:schemeClr val="accent5">
                    <a:lumMod val="75000"/>
                  </a:schemeClr>
                </a:solidFill>
                <a:latin typeface="Arial" panose="020B0604020202020204" pitchFamily="34" charset="0"/>
                <a:cs typeface="Arial" panose="020B0604020202020204" pitchFamily="34" charset="0"/>
              </a:rPr>
              <a:t> </a:t>
            </a:r>
            <a:r>
              <a:rPr lang="ru-RU" sz="3600" b="1" dirty="0" err="1">
                <a:solidFill>
                  <a:schemeClr val="accent5">
                    <a:lumMod val="75000"/>
                  </a:schemeClr>
                </a:solidFill>
                <a:latin typeface="Arial" panose="020B0604020202020204" pitchFamily="34" charset="0"/>
                <a:cs typeface="Arial" panose="020B0604020202020204" pitchFamily="34" charset="0"/>
              </a:rPr>
              <a:t>metals</a:t>
            </a:r>
            <a:r>
              <a:rPr lang="ru-RU" sz="3600" b="1" dirty="0">
                <a:solidFill>
                  <a:schemeClr val="accent5">
                    <a:lumMod val="75000"/>
                  </a:schemeClr>
                </a:solidFill>
                <a:latin typeface="Arial" panose="020B0604020202020204" pitchFamily="34" charset="0"/>
                <a:cs typeface="Arial" panose="020B0604020202020204" pitchFamily="34" charset="0"/>
              </a:rPr>
              <a:t> </a:t>
            </a:r>
            <a:r>
              <a:rPr lang="ru-RU" sz="3600" b="1" dirty="0" err="1">
                <a:solidFill>
                  <a:schemeClr val="accent5">
                    <a:lumMod val="75000"/>
                  </a:schemeClr>
                </a:solidFill>
                <a:latin typeface="Arial" panose="020B0604020202020204" pitchFamily="34" charset="0"/>
                <a:cs typeface="Arial" panose="020B0604020202020204" pitchFamily="34" charset="0"/>
              </a:rPr>
              <a:t>from</a:t>
            </a:r>
            <a:r>
              <a:rPr lang="ru-RU" sz="3600" b="1" dirty="0">
                <a:solidFill>
                  <a:schemeClr val="accent5">
                    <a:lumMod val="75000"/>
                  </a:schemeClr>
                </a:solidFill>
                <a:latin typeface="Arial" panose="020B0604020202020204" pitchFamily="34" charset="0"/>
                <a:cs typeface="Arial" panose="020B0604020202020204" pitchFamily="34" charset="0"/>
              </a:rPr>
              <a:t> </a:t>
            </a:r>
            <a:r>
              <a:rPr lang="ru-RU" sz="3600" b="1" dirty="0" err="1">
                <a:solidFill>
                  <a:schemeClr val="accent5">
                    <a:lumMod val="75000"/>
                  </a:schemeClr>
                </a:solidFill>
                <a:latin typeface="Arial" panose="020B0604020202020204" pitchFamily="34" charset="0"/>
                <a:cs typeface="Arial" panose="020B0604020202020204" pitchFamily="34" charset="0"/>
              </a:rPr>
              <a:t>solutions</a:t>
            </a:r>
            <a:r>
              <a:rPr lang="ru-RU" sz="3600" b="1" dirty="0">
                <a:solidFill>
                  <a:schemeClr val="accent5">
                    <a:lumMod val="75000"/>
                  </a:schemeClr>
                </a:solidFill>
                <a:latin typeface="Arial" panose="020B0604020202020204" pitchFamily="34" charset="0"/>
                <a:cs typeface="Arial" panose="020B0604020202020204" pitchFamily="34" charset="0"/>
              </a:rPr>
              <a:t> </a:t>
            </a:r>
            <a:r>
              <a:rPr lang="ru-RU" sz="3600" b="1" dirty="0" err="1">
                <a:solidFill>
                  <a:schemeClr val="accent5">
                    <a:lumMod val="75000"/>
                  </a:schemeClr>
                </a:solidFill>
                <a:latin typeface="Arial" panose="020B0604020202020204" pitchFamily="34" charset="0"/>
                <a:cs typeface="Arial" panose="020B0604020202020204" pitchFamily="34" charset="0"/>
              </a:rPr>
              <a:t>using</a:t>
            </a:r>
            <a:r>
              <a:rPr lang="ru-RU" sz="3600" b="1" dirty="0">
                <a:solidFill>
                  <a:schemeClr val="accent5">
                    <a:lumMod val="75000"/>
                  </a:schemeClr>
                </a:solidFill>
                <a:latin typeface="Arial" panose="020B0604020202020204" pitchFamily="34" charset="0"/>
                <a:cs typeface="Arial" panose="020B0604020202020204" pitchFamily="34" charset="0"/>
              </a:rPr>
              <a:t> </a:t>
            </a:r>
            <a:r>
              <a:rPr lang="ru-RU" sz="3600" b="1" dirty="0" err="1">
                <a:solidFill>
                  <a:schemeClr val="accent5">
                    <a:lumMod val="75000"/>
                  </a:schemeClr>
                </a:solidFill>
                <a:latin typeface="Arial" panose="020B0604020202020204" pitchFamily="34" charset="0"/>
                <a:cs typeface="Arial" panose="020B0604020202020204" pitchFamily="34" charset="0"/>
              </a:rPr>
              <a:t>another</a:t>
            </a:r>
            <a:r>
              <a:rPr lang="ru-RU" sz="3600" b="1" dirty="0">
                <a:solidFill>
                  <a:schemeClr val="accent5">
                    <a:lumMod val="75000"/>
                  </a:schemeClr>
                </a:solidFill>
                <a:latin typeface="Arial" panose="020B0604020202020204" pitchFamily="34" charset="0"/>
                <a:cs typeface="Arial" panose="020B0604020202020204" pitchFamily="34" charset="0"/>
              </a:rPr>
              <a:t> </a:t>
            </a:r>
            <a:r>
              <a:rPr lang="ru-RU" sz="3600" b="1" dirty="0" err="1">
                <a:solidFill>
                  <a:schemeClr val="accent5">
                    <a:lumMod val="75000"/>
                  </a:schemeClr>
                </a:solidFill>
                <a:latin typeface="Arial" panose="020B0604020202020204" pitchFamily="34" charset="0"/>
                <a:cs typeface="Arial" panose="020B0604020202020204" pitchFamily="34" charset="0"/>
              </a:rPr>
              <a:t>metal</a:t>
            </a:r>
            <a:r>
              <a:rPr lang="ru-RU" sz="3600" b="1" dirty="0">
                <a:solidFill>
                  <a:schemeClr val="accent5">
                    <a:lumMod val="75000"/>
                  </a:schemeClr>
                </a:solidFill>
                <a:latin typeface="Arial" panose="020B0604020202020204" pitchFamily="34" charset="0"/>
                <a:cs typeface="Arial" panose="020B0604020202020204" pitchFamily="34" charset="0"/>
              </a:rPr>
              <a:t> – </a:t>
            </a:r>
            <a:r>
              <a:rPr lang="ru-RU" sz="3600" b="1" dirty="0" err="1">
                <a:solidFill>
                  <a:srgbClr val="C00000"/>
                </a:solidFill>
                <a:latin typeface="Arial" panose="020B0604020202020204" pitchFamily="34" charset="0"/>
                <a:cs typeface="Arial" panose="020B0604020202020204" pitchFamily="34" charset="0"/>
              </a:rPr>
              <a:t>cementation</a:t>
            </a:r>
            <a:r>
              <a:rPr lang="ru-RU" sz="3600" dirty="0">
                <a:solidFill>
                  <a:schemeClr val="accent5">
                    <a:lumMod val="75000"/>
                  </a:schemeClr>
                </a:solidFill>
                <a:latin typeface="Arial" panose="020B0604020202020204" pitchFamily="34" charset="0"/>
                <a:cs typeface="Arial" panose="020B0604020202020204" pitchFamily="34" charset="0"/>
              </a:rPr>
              <a:t/>
            </a:r>
            <a:br>
              <a:rPr lang="ru-RU" sz="3600" dirty="0">
                <a:solidFill>
                  <a:schemeClr val="accent5">
                    <a:lumMod val="75000"/>
                  </a:schemeClr>
                </a:solidFill>
                <a:latin typeface="Arial" panose="020B0604020202020204" pitchFamily="34" charset="0"/>
                <a:cs typeface="Arial" panose="020B0604020202020204" pitchFamily="34" charset="0"/>
              </a:rPr>
            </a:br>
            <a:endParaRPr lang="ru-RU" sz="3600" dirty="0">
              <a:solidFill>
                <a:schemeClr val="accent5">
                  <a:lumMod val="75000"/>
                </a:schemeClr>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385355" y="1262743"/>
            <a:ext cx="8732520" cy="5460273"/>
          </a:xfrm>
        </p:spPr>
        <p:style>
          <a:lnRef idx="2">
            <a:schemeClr val="accent1"/>
          </a:lnRef>
          <a:fillRef idx="1">
            <a:schemeClr val="lt1"/>
          </a:fillRef>
          <a:effectRef idx="0">
            <a:schemeClr val="accent1"/>
          </a:effectRef>
          <a:fontRef idx="minor">
            <a:schemeClr val="dk1"/>
          </a:fontRef>
        </p:style>
        <p:txBody>
          <a:bodyPr>
            <a:noAutofit/>
          </a:bodyPr>
          <a:lstStyle/>
          <a:p>
            <a:pPr marL="0" indent="0" algn="just">
              <a:lnSpc>
                <a:spcPct val="120000"/>
              </a:lnSpc>
              <a:buNone/>
            </a:pPr>
            <a:r>
              <a:rPr lang="en-US" sz="1800" b="1" dirty="0" smtClean="0">
                <a:latin typeface="Arial" panose="020B0604020202020204" pitchFamily="34" charset="0"/>
                <a:cs typeface="Arial" panose="020B0604020202020204" pitchFamily="34" charset="0"/>
              </a:rPr>
              <a:t>Precipitation</a:t>
            </a:r>
            <a:r>
              <a:rPr lang="ru-RU" sz="1800" b="1" dirty="0" smtClean="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of</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copper</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from</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mine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waters</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using</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iron</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is</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one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of</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the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oldest</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hydrometallurgical</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processes</a:t>
            </a:r>
            <a:r>
              <a:rPr lang="ru-RU" sz="1800" b="1" dirty="0">
                <a:latin typeface="Arial" panose="020B0604020202020204" pitchFamily="34" charset="0"/>
                <a:cs typeface="Arial" panose="020B0604020202020204" pitchFamily="34" charset="0"/>
              </a:rPr>
              <a:t>. </a:t>
            </a:r>
            <a:r>
              <a:rPr lang="ru-RU" sz="1800" b="1" dirty="0" err="1">
                <a:solidFill>
                  <a:srgbClr val="C00000"/>
                </a:solidFill>
                <a:latin typeface="Arial" panose="020B0604020202020204" pitchFamily="34" charset="0"/>
                <a:cs typeface="Arial" panose="020B0604020202020204" pitchFamily="34" charset="0"/>
              </a:rPr>
              <a:t>The</a:t>
            </a:r>
            <a:r>
              <a:rPr lang="ru-RU" sz="1800" b="1" dirty="0">
                <a:solidFill>
                  <a:srgbClr val="C00000"/>
                </a:solidFill>
                <a:latin typeface="Arial" panose="020B0604020202020204" pitchFamily="34" charset="0"/>
                <a:cs typeface="Arial" panose="020B0604020202020204" pitchFamily="34" charset="0"/>
              </a:rPr>
              <a:t> </a:t>
            </a:r>
            <a:r>
              <a:rPr lang="ru-RU" sz="1800" b="1" dirty="0" err="1">
                <a:solidFill>
                  <a:srgbClr val="C00000"/>
                </a:solidFill>
                <a:latin typeface="Arial" panose="020B0604020202020204" pitchFamily="34" charset="0"/>
                <a:cs typeface="Arial" panose="020B0604020202020204" pitchFamily="34" charset="0"/>
              </a:rPr>
              <a:t>basis</a:t>
            </a:r>
            <a:r>
              <a:rPr lang="ru-RU" sz="1800" b="1" dirty="0">
                <a:solidFill>
                  <a:srgbClr val="C00000"/>
                </a:solidFill>
                <a:latin typeface="Arial" panose="020B0604020202020204" pitchFamily="34" charset="0"/>
                <a:cs typeface="Arial" panose="020B0604020202020204" pitchFamily="34" charset="0"/>
              </a:rPr>
              <a:t> </a:t>
            </a:r>
            <a:r>
              <a:rPr lang="ru-RU" sz="1800" b="1" dirty="0" err="1">
                <a:solidFill>
                  <a:srgbClr val="C00000"/>
                </a:solidFill>
                <a:latin typeface="Arial" panose="020B0604020202020204" pitchFamily="34" charset="0"/>
                <a:cs typeface="Arial" panose="020B0604020202020204" pitchFamily="34" charset="0"/>
              </a:rPr>
              <a:t>of</a:t>
            </a:r>
            <a:r>
              <a:rPr lang="ru-RU" sz="1800" b="1" dirty="0">
                <a:solidFill>
                  <a:srgbClr val="C00000"/>
                </a:solidFill>
                <a:latin typeface="Arial" panose="020B0604020202020204" pitchFamily="34" charset="0"/>
                <a:cs typeface="Arial" panose="020B0604020202020204" pitchFamily="34" charset="0"/>
              </a:rPr>
              <a:t> </a:t>
            </a:r>
            <a:r>
              <a:rPr lang="ru-RU" sz="1800" b="1" dirty="0" err="1">
                <a:solidFill>
                  <a:srgbClr val="C00000"/>
                </a:solidFill>
                <a:latin typeface="Arial" panose="020B0604020202020204" pitchFamily="34" charset="0"/>
                <a:cs typeface="Arial" panose="020B0604020202020204" pitchFamily="34" charset="0"/>
              </a:rPr>
              <a:t>the</a:t>
            </a:r>
            <a:r>
              <a:rPr lang="ru-RU" sz="1800" b="1" dirty="0">
                <a:solidFill>
                  <a:srgbClr val="C00000"/>
                </a:solidFill>
                <a:latin typeface="Arial" panose="020B0604020202020204" pitchFamily="34" charset="0"/>
                <a:cs typeface="Arial" panose="020B0604020202020204" pitchFamily="34" charset="0"/>
              </a:rPr>
              <a:t> </a:t>
            </a:r>
            <a:r>
              <a:rPr lang="ru-RU" sz="1800" b="1" dirty="0" err="1">
                <a:solidFill>
                  <a:srgbClr val="C00000"/>
                </a:solidFill>
                <a:latin typeface="Arial" panose="020B0604020202020204" pitchFamily="34" charset="0"/>
                <a:cs typeface="Arial" panose="020B0604020202020204" pitchFamily="34" charset="0"/>
              </a:rPr>
              <a:t>process</a:t>
            </a:r>
            <a:r>
              <a:rPr lang="ru-RU" sz="1800" b="1" dirty="0">
                <a:solidFill>
                  <a:srgbClr val="C00000"/>
                </a:solidFill>
                <a:latin typeface="Arial" panose="020B0604020202020204" pitchFamily="34" charset="0"/>
                <a:cs typeface="Arial" panose="020B0604020202020204" pitchFamily="34" charset="0"/>
              </a:rPr>
              <a:t> </a:t>
            </a:r>
            <a:r>
              <a:rPr lang="ru-RU" sz="1800" b="1" dirty="0" err="1">
                <a:solidFill>
                  <a:srgbClr val="C00000"/>
                </a:solidFill>
                <a:latin typeface="Arial" panose="020B0604020202020204" pitchFamily="34" charset="0"/>
                <a:cs typeface="Arial" panose="020B0604020202020204" pitchFamily="34" charset="0"/>
              </a:rPr>
              <a:t>lies</a:t>
            </a:r>
            <a:r>
              <a:rPr lang="ru-RU" sz="1800" b="1" dirty="0">
                <a:solidFill>
                  <a:srgbClr val="C00000"/>
                </a:solidFill>
                <a:latin typeface="Arial" panose="020B0604020202020204" pitchFamily="34" charset="0"/>
                <a:cs typeface="Arial" panose="020B0604020202020204" pitchFamily="34" charset="0"/>
              </a:rPr>
              <a:t> </a:t>
            </a:r>
            <a:r>
              <a:rPr lang="ru-RU" sz="1800" b="1" dirty="0" err="1">
                <a:solidFill>
                  <a:srgbClr val="C00000"/>
                </a:solidFill>
                <a:latin typeface="Arial" panose="020B0604020202020204" pitchFamily="34" charset="0"/>
                <a:cs typeface="Arial" panose="020B0604020202020204" pitchFamily="34" charset="0"/>
              </a:rPr>
              <a:t>in</a:t>
            </a:r>
            <a:r>
              <a:rPr lang="ru-RU" sz="1800" b="1" dirty="0">
                <a:solidFill>
                  <a:srgbClr val="C00000"/>
                </a:solidFill>
                <a:latin typeface="Arial" panose="020B0604020202020204" pitchFamily="34" charset="0"/>
                <a:cs typeface="Arial" panose="020B0604020202020204" pitchFamily="34" charset="0"/>
              </a:rPr>
              <a:t> </a:t>
            </a:r>
            <a:r>
              <a:rPr lang="ru-RU" sz="1800" b="1" dirty="0" err="1">
                <a:solidFill>
                  <a:srgbClr val="C00000"/>
                </a:solidFill>
                <a:latin typeface="Arial" panose="020B0604020202020204" pitchFamily="34" charset="0"/>
                <a:cs typeface="Arial" panose="020B0604020202020204" pitchFamily="34" charset="0"/>
              </a:rPr>
              <a:t>displacement</a:t>
            </a:r>
            <a:r>
              <a:rPr lang="ru-RU" sz="1800" b="1" dirty="0">
                <a:solidFill>
                  <a:srgbClr val="C00000"/>
                </a:solidFill>
                <a:latin typeface="Arial" panose="020B0604020202020204" pitchFamily="34" charset="0"/>
                <a:cs typeface="Arial" panose="020B0604020202020204" pitchFamily="34" charset="0"/>
              </a:rPr>
              <a:t> </a:t>
            </a:r>
            <a:r>
              <a:rPr lang="ru-RU" sz="1800" b="1" dirty="0" err="1">
                <a:solidFill>
                  <a:srgbClr val="C00000"/>
                </a:solidFill>
                <a:latin typeface="Arial" panose="020B0604020202020204" pitchFamily="34" charset="0"/>
                <a:cs typeface="Arial" panose="020B0604020202020204" pitchFamily="34" charset="0"/>
              </a:rPr>
              <a:t>of</a:t>
            </a:r>
            <a:r>
              <a:rPr lang="ru-RU" sz="1800" b="1" dirty="0">
                <a:solidFill>
                  <a:srgbClr val="C00000"/>
                </a:solidFill>
                <a:latin typeface="Arial" panose="020B0604020202020204" pitchFamily="34" charset="0"/>
                <a:cs typeface="Arial" panose="020B0604020202020204" pitchFamily="34" charset="0"/>
              </a:rPr>
              <a:t> a </a:t>
            </a:r>
            <a:r>
              <a:rPr lang="ru-RU" sz="1800" b="1" dirty="0" err="1">
                <a:solidFill>
                  <a:srgbClr val="C00000"/>
                </a:solidFill>
                <a:latin typeface="Arial" panose="020B0604020202020204" pitchFamily="34" charset="0"/>
                <a:cs typeface="Arial" panose="020B0604020202020204" pitchFamily="34" charset="0"/>
              </a:rPr>
              <a:t>more</a:t>
            </a:r>
            <a:r>
              <a:rPr lang="ru-RU" sz="1800" b="1" dirty="0">
                <a:solidFill>
                  <a:srgbClr val="C00000"/>
                </a:solidFill>
                <a:latin typeface="Arial" panose="020B0604020202020204" pitchFamily="34" charset="0"/>
                <a:cs typeface="Arial" panose="020B0604020202020204" pitchFamily="34" charset="0"/>
              </a:rPr>
              <a:t> </a:t>
            </a:r>
            <a:r>
              <a:rPr lang="ru-RU" sz="1800" b="1" dirty="0" err="1">
                <a:solidFill>
                  <a:srgbClr val="C00000"/>
                </a:solidFill>
                <a:latin typeface="Arial" panose="020B0604020202020204" pitchFamily="34" charset="0"/>
                <a:cs typeface="Arial" panose="020B0604020202020204" pitchFamily="34" charset="0"/>
              </a:rPr>
              <a:t>noble</a:t>
            </a:r>
            <a:r>
              <a:rPr lang="ru-RU" sz="1800" b="1" dirty="0">
                <a:solidFill>
                  <a:srgbClr val="C00000"/>
                </a:solidFill>
                <a:latin typeface="Arial" panose="020B0604020202020204" pitchFamily="34" charset="0"/>
                <a:cs typeface="Arial" panose="020B0604020202020204" pitchFamily="34" charset="0"/>
              </a:rPr>
              <a:t> </a:t>
            </a:r>
            <a:r>
              <a:rPr lang="ru-RU" sz="1800" b="1" dirty="0" err="1">
                <a:solidFill>
                  <a:srgbClr val="C00000"/>
                </a:solidFill>
                <a:latin typeface="Arial" panose="020B0604020202020204" pitchFamily="34" charset="0"/>
                <a:cs typeface="Arial" panose="020B0604020202020204" pitchFamily="34" charset="0"/>
              </a:rPr>
              <a:t>metal</a:t>
            </a:r>
            <a:r>
              <a:rPr lang="ru-RU" sz="1800" b="1" dirty="0">
                <a:solidFill>
                  <a:srgbClr val="C00000"/>
                </a:solidFill>
                <a:latin typeface="Arial" panose="020B0604020202020204" pitchFamily="34" charset="0"/>
                <a:cs typeface="Arial" panose="020B0604020202020204" pitchFamily="34" charset="0"/>
              </a:rPr>
              <a:t> </a:t>
            </a:r>
            <a:r>
              <a:rPr lang="ru-RU" sz="1800" b="1" dirty="0" err="1">
                <a:solidFill>
                  <a:srgbClr val="C00000"/>
                </a:solidFill>
                <a:latin typeface="Arial" panose="020B0604020202020204" pitchFamily="34" charset="0"/>
                <a:cs typeface="Arial" panose="020B0604020202020204" pitchFamily="34" charset="0"/>
              </a:rPr>
              <a:t>from</a:t>
            </a:r>
            <a:r>
              <a:rPr lang="ru-RU" sz="1800" b="1" dirty="0">
                <a:solidFill>
                  <a:srgbClr val="C00000"/>
                </a:solidFill>
                <a:latin typeface="Arial" panose="020B0604020202020204" pitchFamily="34" charset="0"/>
                <a:cs typeface="Arial" panose="020B0604020202020204" pitchFamily="34" charset="0"/>
              </a:rPr>
              <a:t> a </a:t>
            </a:r>
            <a:r>
              <a:rPr lang="ru-RU" sz="1800" b="1" dirty="0" err="1">
                <a:solidFill>
                  <a:srgbClr val="C00000"/>
                </a:solidFill>
                <a:latin typeface="Arial" panose="020B0604020202020204" pitchFamily="34" charset="0"/>
                <a:cs typeface="Arial" panose="020B0604020202020204" pitchFamily="34" charset="0"/>
              </a:rPr>
              <a:t>solution</a:t>
            </a:r>
            <a:r>
              <a:rPr lang="ru-RU" sz="1800" b="1" dirty="0">
                <a:solidFill>
                  <a:srgbClr val="C00000"/>
                </a:solidFill>
                <a:latin typeface="Arial" panose="020B0604020202020204" pitchFamily="34" charset="0"/>
                <a:cs typeface="Arial" panose="020B0604020202020204" pitchFamily="34" charset="0"/>
              </a:rPr>
              <a:t> </a:t>
            </a:r>
            <a:r>
              <a:rPr lang="ru-RU" sz="1800" b="1" dirty="0" err="1">
                <a:solidFill>
                  <a:srgbClr val="C00000"/>
                </a:solidFill>
                <a:latin typeface="Arial" panose="020B0604020202020204" pitchFamily="34" charset="0"/>
                <a:cs typeface="Arial" panose="020B0604020202020204" pitchFamily="34" charset="0"/>
              </a:rPr>
              <a:t>of</a:t>
            </a:r>
            <a:r>
              <a:rPr lang="ru-RU" sz="1800" b="1" dirty="0">
                <a:solidFill>
                  <a:srgbClr val="C00000"/>
                </a:solidFill>
                <a:latin typeface="Arial" panose="020B0604020202020204" pitchFamily="34" charset="0"/>
                <a:cs typeface="Arial" panose="020B0604020202020204" pitchFamily="34" charset="0"/>
              </a:rPr>
              <a:t> </a:t>
            </a:r>
            <a:r>
              <a:rPr lang="ru-RU" sz="1800" b="1" dirty="0" err="1">
                <a:solidFill>
                  <a:srgbClr val="C00000"/>
                </a:solidFill>
                <a:latin typeface="Arial" panose="020B0604020202020204" pitchFamily="34" charset="0"/>
                <a:cs typeface="Arial" panose="020B0604020202020204" pitchFamily="34" charset="0"/>
              </a:rPr>
              <a:t>its</a:t>
            </a:r>
            <a:r>
              <a:rPr lang="ru-RU" sz="1800" b="1" dirty="0">
                <a:solidFill>
                  <a:srgbClr val="C00000"/>
                </a:solidFill>
                <a:latin typeface="Arial" panose="020B0604020202020204" pitchFamily="34" charset="0"/>
                <a:cs typeface="Arial" panose="020B0604020202020204" pitchFamily="34" charset="0"/>
              </a:rPr>
              <a:t> </a:t>
            </a:r>
            <a:r>
              <a:rPr lang="ru-RU" sz="1800" b="1" dirty="0" err="1">
                <a:solidFill>
                  <a:srgbClr val="C00000"/>
                </a:solidFill>
                <a:latin typeface="Arial" panose="020B0604020202020204" pitchFamily="34" charset="0"/>
                <a:cs typeface="Arial" panose="020B0604020202020204" pitchFamily="34" charset="0"/>
              </a:rPr>
              <a:t>salts</a:t>
            </a:r>
            <a:r>
              <a:rPr lang="ru-RU" sz="1800" b="1" dirty="0">
                <a:solidFill>
                  <a:srgbClr val="C00000"/>
                </a:solidFill>
                <a:latin typeface="Arial" panose="020B0604020202020204" pitchFamily="34" charset="0"/>
                <a:cs typeface="Arial" panose="020B0604020202020204" pitchFamily="34" charset="0"/>
              </a:rPr>
              <a:t> </a:t>
            </a:r>
            <a:r>
              <a:rPr lang="ru-RU" sz="1800" b="1" dirty="0" err="1">
                <a:solidFill>
                  <a:srgbClr val="C00000"/>
                </a:solidFill>
                <a:latin typeface="Arial" panose="020B0604020202020204" pitchFamily="34" charset="0"/>
                <a:cs typeface="Arial" panose="020B0604020202020204" pitchFamily="34" charset="0"/>
              </a:rPr>
              <a:t>by</a:t>
            </a:r>
            <a:r>
              <a:rPr lang="ru-RU" sz="1800" b="1" dirty="0">
                <a:solidFill>
                  <a:srgbClr val="C00000"/>
                </a:solidFill>
                <a:latin typeface="Arial" panose="020B0604020202020204" pitchFamily="34" charset="0"/>
                <a:cs typeface="Arial" panose="020B0604020202020204" pitchFamily="34" charset="0"/>
              </a:rPr>
              <a:t> a </a:t>
            </a:r>
            <a:r>
              <a:rPr lang="ru-RU" sz="1800" b="1" dirty="0" err="1">
                <a:solidFill>
                  <a:srgbClr val="C00000"/>
                </a:solidFill>
                <a:latin typeface="Arial" panose="020B0604020202020204" pitchFamily="34" charset="0"/>
                <a:cs typeface="Arial" panose="020B0604020202020204" pitchFamily="34" charset="0"/>
              </a:rPr>
              <a:t>less</a:t>
            </a:r>
            <a:r>
              <a:rPr lang="ru-RU" sz="1800" b="1" dirty="0">
                <a:solidFill>
                  <a:srgbClr val="C00000"/>
                </a:solidFill>
                <a:latin typeface="Arial" panose="020B0604020202020204" pitchFamily="34" charset="0"/>
                <a:cs typeface="Arial" panose="020B0604020202020204" pitchFamily="34" charset="0"/>
              </a:rPr>
              <a:t> </a:t>
            </a:r>
            <a:r>
              <a:rPr lang="ru-RU" sz="1800" b="1" dirty="0" err="1">
                <a:solidFill>
                  <a:srgbClr val="C00000"/>
                </a:solidFill>
                <a:latin typeface="Arial" panose="020B0604020202020204" pitchFamily="34" charset="0"/>
                <a:cs typeface="Arial" panose="020B0604020202020204" pitchFamily="34" charset="0"/>
              </a:rPr>
              <a:t>noble</a:t>
            </a:r>
            <a:r>
              <a:rPr lang="ru-RU" sz="1800" b="1" dirty="0">
                <a:solidFill>
                  <a:srgbClr val="C00000"/>
                </a:solidFill>
                <a:latin typeface="Arial" panose="020B0604020202020204" pitchFamily="34" charset="0"/>
                <a:cs typeface="Arial" panose="020B0604020202020204" pitchFamily="34" charset="0"/>
              </a:rPr>
              <a:t> </a:t>
            </a:r>
            <a:r>
              <a:rPr lang="ru-RU" sz="1800" b="1" dirty="0" err="1">
                <a:solidFill>
                  <a:srgbClr val="C00000"/>
                </a:solidFill>
                <a:latin typeface="Arial" panose="020B0604020202020204" pitchFamily="34" charset="0"/>
                <a:cs typeface="Arial" panose="020B0604020202020204" pitchFamily="34" charset="0"/>
              </a:rPr>
              <a:t>metal</a:t>
            </a:r>
            <a:r>
              <a:rPr lang="ru-RU" sz="1800" b="1" dirty="0">
                <a:solidFill>
                  <a:srgbClr val="C00000"/>
                </a:solidFill>
                <a:latin typeface="Arial" panose="020B0604020202020204" pitchFamily="34" charset="0"/>
                <a:cs typeface="Arial" panose="020B0604020202020204" pitchFamily="34" charset="0"/>
              </a:rPr>
              <a:t>, </a:t>
            </a:r>
            <a:r>
              <a:rPr lang="ru-RU" sz="1800" b="1" dirty="0" err="1">
                <a:solidFill>
                  <a:srgbClr val="C00000"/>
                </a:solidFill>
                <a:latin typeface="Arial" panose="020B0604020202020204" pitchFamily="34" charset="0"/>
                <a:cs typeface="Arial" panose="020B0604020202020204" pitchFamily="34" charset="0"/>
              </a:rPr>
              <a:t>which</a:t>
            </a:r>
            <a:r>
              <a:rPr lang="ru-RU" sz="1800" b="1" dirty="0">
                <a:solidFill>
                  <a:srgbClr val="C00000"/>
                </a:solidFill>
                <a:latin typeface="Arial" panose="020B0604020202020204" pitchFamily="34" charset="0"/>
                <a:cs typeface="Arial" panose="020B0604020202020204" pitchFamily="34" charset="0"/>
              </a:rPr>
              <a:t> </a:t>
            </a:r>
            <a:r>
              <a:rPr lang="ru-RU" sz="1800" b="1" dirty="0" err="1">
                <a:solidFill>
                  <a:srgbClr val="C00000"/>
                </a:solidFill>
                <a:latin typeface="Arial" panose="020B0604020202020204" pitchFamily="34" charset="0"/>
                <a:cs typeface="Arial" panose="020B0604020202020204" pitchFamily="34" charset="0"/>
              </a:rPr>
              <a:t>dissolves</a:t>
            </a:r>
            <a:r>
              <a:rPr lang="ru-RU" sz="1800" b="1" dirty="0">
                <a:solidFill>
                  <a:srgbClr val="C00000"/>
                </a:solidFill>
                <a:latin typeface="Arial" panose="020B0604020202020204" pitchFamily="34" charset="0"/>
                <a:cs typeface="Arial" panose="020B0604020202020204" pitchFamily="34" charset="0"/>
              </a:rPr>
              <a:t> </a:t>
            </a:r>
            <a:r>
              <a:rPr lang="ru-RU" sz="1800" b="1" dirty="0" err="1">
                <a:solidFill>
                  <a:srgbClr val="C00000"/>
                </a:solidFill>
                <a:latin typeface="Arial" panose="020B0604020202020204" pitchFamily="34" charset="0"/>
                <a:cs typeface="Arial" panose="020B0604020202020204" pitchFamily="34" charset="0"/>
              </a:rPr>
              <a:t>during</a:t>
            </a:r>
            <a:r>
              <a:rPr lang="ru-RU" sz="1800" b="1" dirty="0">
                <a:solidFill>
                  <a:srgbClr val="C00000"/>
                </a:solidFill>
                <a:latin typeface="Arial" panose="020B0604020202020204" pitchFamily="34" charset="0"/>
                <a:cs typeface="Arial" panose="020B0604020202020204" pitchFamily="34" charset="0"/>
              </a:rPr>
              <a:t> </a:t>
            </a:r>
            <a:r>
              <a:rPr lang="ru-RU" sz="1800" b="1" dirty="0" err="1">
                <a:solidFill>
                  <a:srgbClr val="C00000"/>
                </a:solidFill>
                <a:latin typeface="Arial" panose="020B0604020202020204" pitchFamily="34" charset="0"/>
                <a:cs typeface="Arial" panose="020B0604020202020204" pitchFamily="34" charset="0"/>
              </a:rPr>
              <a:t>the</a:t>
            </a:r>
            <a:r>
              <a:rPr lang="ru-RU" sz="1800" b="1" dirty="0">
                <a:solidFill>
                  <a:srgbClr val="C00000"/>
                </a:solidFill>
                <a:latin typeface="Arial" panose="020B0604020202020204" pitchFamily="34" charset="0"/>
                <a:cs typeface="Arial" panose="020B0604020202020204" pitchFamily="34" charset="0"/>
              </a:rPr>
              <a:t> </a:t>
            </a:r>
            <a:r>
              <a:rPr lang="ru-RU" sz="1800" b="1" dirty="0" err="1">
                <a:solidFill>
                  <a:srgbClr val="C00000"/>
                </a:solidFill>
                <a:latin typeface="Arial" panose="020B0604020202020204" pitchFamily="34" charset="0"/>
                <a:cs typeface="Arial" panose="020B0604020202020204" pitchFamily="34" charset="0"/>
              </a:rPr>
              <a:t>process</a:t>
            </a:r>
            <a:r>
              <a:rPr lang="ru-RU" sz="1800" b="1" dirty="0">
                <a:solidFill>
                  <a:srgbClr val="C00000"/>
                </a:solidFill>
                <a:latin typeface="Arial" panose="020B0604020202020204" pitchFamily="34" charset="0"/>
                <a:cs typeface="Arial" panose="020B0604020202020204" pitchFamily="34" charset="0"/>
              </a:rPr>
              <a:t>.</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Dissolution</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of</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the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less</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noble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metal</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and</a:t>
            </a:r>
            <a:r>
              <a:rPr lang="ru-RU" sz="1800" b="1" dirty="0">
                <a:latin typeface="Arial" panose="020B0604020202020204" pitchFamily="34" charset="0"/>
                <a:cs typeface="Arial" panose="020B0604020202020204" pitchFamily="34" charset="0"/>
              </a:rPr>
              <a:t> </a:t>
            </a:r>
            <a:r>
              <a:rPr lang="en-US" sz="1800" b="1" dirty="0" smtClean="0">
                <a:latin typeface="Arial" panose="020B0604020202020204" pitchFamily="34" charset="0"/>
                <a:cs typeface="Arial" panose="020B0604020202020204" pitchFamily="34" charset="0"/>
              </a:rPr>
              <a:t>precipitation</a:t>
            </a:r>
            <a:r>
              <a:rPr lang="ru-RU" sz="1800" b="1" dirty="0" smtClean="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of</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the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nobler</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one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occur</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due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to</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different</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values</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of</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osmotic</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and</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dissolving</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pressures</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During</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the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process</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the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dissolved</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metal</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charges</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negatively</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while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the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surrounding</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solution</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charges</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positively</a:t>
            </a:r>
            <a:r>
              <a:rPr lang="ru-RU" sz="1800" b="1" dirty="0">
                <a:latin typeface="Arial" panose="020B0604020202020204" pitchFamily="34" charset="0"/>
                <a:cs typeface="Arial" panose="020B0604020202020204" pitchFamily="34" charset="0"/>
              </a:rPr>
              <a:t>.</a:t>
            </a:r>
          </a:p>
          <a:p>
            <a:pPr marL="0" indent="0" algn="just">
              <a:lnSpc>
                <a:spcPct val="120000"/>
              </a:lnSpc>
              <a:buNone/>
            </a:pPr>
            <a:r>
              <a:rPr lang="ru-RU" sz="1800" b="1" dirty="0">
                <a:latin typeface="Arial" panose="020B0604020202020204" pitchFamily="34" charset="0"/>
                <a:cs typeface="Arial" panose="020B0604020202020204" pitchFamily="34" charset="0"/>
              </a:rPr>
              <a:t> </a:t>
            </a:r>
            <a:r>
              <a:rPr lang="ru-RU" sz="1800" b="1" dirty="0" err="1" smtClean="0">
                <a:latin typeface="Arial" panose="020B0604020202020204" pitchFamily="34" charset="0"/>
                <a:cs typeface="Arial" panose="020B0604020202020204" pitchFamily="34" charset="0"/>
              </a:rPr>
              <a:t>The</a:t>
            </a:r>
            <a:r>
              <a:rPr lang="ru-RU" sz="1800" b="1" dirty="0" smtClean="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purity</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of</a:t>
            </a:r>
            <a:r>
              <a:rPr lang="ru-RU" sz="1800" b="1" dirty="0">
                <a:latin typeface="Arial" panose="020B0604020202020204" pitchFamily="34" charset="0"/>
                <a:cs typeface="Arial" panose="020B0604020202020204" pitchFamily="34" charset="0"/>
              </a:rPr>
              <a:t> a </a:t>
            </a:r>
            <a:r>
              <a:rPr lang="ru-RU" sz="1800" b="1" dirty="0" err="1">
                <a:latin typeface="Arial" panose="020B0604020202020204" pitchFamily="34" charset="0"/>
                <a:cs typeface="Arial" panose="020B0604020202020204" pitchFamily="34" charset="0"/>
              </a:rPr>
              <a:t>cemented</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metal</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is</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also</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influenced</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by</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contents</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of</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noble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metals</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with</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which</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it</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coagulates</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Therefore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selective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cementation</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is</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sometimes</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applied</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during</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which</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the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noblest</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metals</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are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at</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first</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coagulated</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by</a:t>
            </a:r>
            <a:r>
              <a:rPr lang="ru-RU" sz="1800" b="1" dirty="0">
                <a:latin typeface="Arial" panose="020B0604020202020204" pitchFamily="34" charset="0"/>
                <a:cs typeface="Arial" panose="020B0604020202020204" pitchFamily="34" charset="0"/>
              </a:rPr>
              <a:t> a </a:t>
            </a:r>
            <a:r>
              <a:rPr lang="ru-RU" sz="1800" b="1" dirty="0" err="1">
                <a:latin typeface="Arial" panose="020B0604020202020204" pitchFamily="34" charset="0"/>
                <a:cs typeface="Arial" panose="020B0604020202020204" pitchFamily="34" charset="0"/>
              </a:rPr>
              <a:t>previously</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calculated</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addition</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of</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the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cementing</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metal</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and</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subsequently</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after</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their</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separation</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the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less</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noble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metals</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are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coagulated</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This</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process</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is</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usual</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e.g</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for</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cleaning</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of</a:t>
            </a:r>
            <a:r>
              <a:rPr lang="ru-RU" sz="1800" b="1" dirty="0">
                <a:latin typeface="Arial" panose="020B0604020202020204" pitchFamily="34" charset="0"/>
                <a:cs typeface="Arial" panose="020B0604020202020204" pitchFamily="34" charset="0"/>
              </a:rPr>
              <a:t> a </a:t>
            </a:r>
            <a:r>
              <a:rPr lang="ru-RU" sz="1800" b="1" dirty="0" err="1">
                <a:latin typeface="Arial" panose="020B0604020202020204" pitchFamily="34" charset="0"/>
                <a:cs typeface="Arial" panose="020B0604020202020204" pitchFamily="34" charset="0"/>
              </a:rPr>
              <a:t>zinc</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leachate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from</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copper</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and</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cadmium</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By</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application</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of</a:t>
            </a:r>
            <a:r>
              <a:rPr lang="ru-RU" sz="1800" b="1" dirty="0">
                <a:latin typeface="Arial" panose="020B0604020202020204" pitchFamily="34" charset="0"/>
                <a:cs typeface="Arial" panose="020B0604020202020204" pitchFamily="34" charset="0"/>
              </a:rPr>
              <a:t> a </a:t>
            </a:r>
            <a:r>
              <a:rPr lang="ru-RU" sz="1800" b="1" dirty="0" err="1">
                <a:latin typeface="Arial" panose="020B0604020202020204" pitchFamily="34" charset="0"/>
                <a:cs typeface="Arial" panose="020B0604020202020204" pitchFamily="34" charset="0"/>
              </a:rPr>
              <a:t>Zn</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powder</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copper</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and</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subsequently</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cadmium</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coagulates</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are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produced</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To</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balance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different</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concentrations</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of</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solutions</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diffusion</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can</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be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accelerated</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by</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increased</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temperature</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flow</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of</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air</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bubbles</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or</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aqueous</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vapor</a:t>
            </a:r>
            <a:r>
              <a:rPr lang="ru-RU" sz="1800" b="1" dirty="0" smtClean="0">
                <a:latin typeface="Arial" panose="020B0604020202020204" pitchFamily="34" charset="0"/>
                <a:cs typeface="Arial" panose="020B0604020202020204" pitchFamily="34" charset="0"/>
              </a:rPr>
              <a:t>.</a:t>
            </a:r>
            <a:endParaRPr lang="ru-RU" sz="1800" b="1"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a:stretch>
            <a:fillRect/>
          </a:stretch>
        </p:blipFill>
        <p:spPr>
          <a:xfrm>
            <a:off x="9292046" y="2588307"/>
            <a:ext cx="2778035" cy="1749787"/>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940140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097915"/>
          </a:xfrm>
        </p:spPr>
        <p:txBody>
          <a:bodyPr>
            <a:normAutofit fontScale="90000"/>
          </a:bodyPr>
          <a:lstStyle/>
          <a:p>
            <a:r>
              <a:rPr lang="ru-RU" b="1" dirty="0" err="1" smtClean="0">
                <a:solidFill>
                  <a:srgbClr val="000080"/>
                </a:solidFill>
                <a:latin typeface="Times New Roman" panose="02020603050405020304" pitchFamily="18" charset="0"/>
                <a:ea typeface="Times New Roman" panose="02020603050405020304" pitchFamily="18" charset="0"/>
                <a:cs typeface="Arial" panose="020B0604020202020204" pitchFamily="34" charset="0"/>
              </a:rPr>
              <a:t>Separation</a:t>
            </a:r>
            <a:r>
              <a:rPr lang="ru-RU" b="1" dirty="0" smtClean="0">
                <a:solidFill>
                  <a:srgbClr val="000080"/>
                </a:solidFill>
                <a:latin typeface="Times New Roman" panose="02020603050405020304" pitchFamily="18" charset="0"/>
                <a:ea typeface="Times New Roman" panose="02020603050405020304" pitchFamily="18" charset="0"/>
                <a:cs typeface="Arial" panose="020B0604020202020204" pitchFamily="34" charset="0"/>
              </a:rPr>
              <a:t> </a:t>
            </a:r>
            <a:r>
              <a:rPr lang="ru-RU" b="1" dirty="0" err="1">
                <a:solidFill>
                  <a:srgbClr val="000080"/>
                </a:solidFill>
                <a:latin typeface="Times New Roman" panose="02020603050405020304" pitchFamily="18" charset="0"/>
                <a:ea typeface="Times New Roman" panose="02020603050405020304" pitchFamily="18" charset="0"/>
                <a:cs typeface="Arial" panose="020B0604020202020204" pitchFamily="34" charset="0"/>
              </a:rPr>
              <a:t>of</a:t>
            </a:r>
            <a:r>
              <a:rPr lang="ru-RU" b="1" dirty="0">
                <a:solidFill>
                  <a:srgbClr val="000080"/>
                </a:solidFill>
                <a:latin typeface="Times New Roman" panose="02020603050405020304" pitchFamily="18" charset="0"/>
                <a:ea typeface="Times New Roman" panose="02020603050405020304" pitchFamily="18" charset="0"/>
                <a:cs typeface="Arial" panose="020B0604020202020204" pitchFamily="34" charset="0"/>
              </a:rPr>
              <a:t> </a:t>
            </a:r>
            <a:r>
              <a:rPr lang="ru-RU" b="1" dirty="0" err="1">
                <a:solidFill>
                  <a:srgbClr val="000080"/>
                </a:solidFill>
                <a:latin typeface="Times New Roman" panose="02020603050405020304" pitchFamily="18" charset="0"/>
                <a:ea typeface="Times New Roman" panose="02020603050405020304" pitchFamily="18" charset="0"/>
                <a:cs typeface="Arial" panose="020B0604020202020204" pitchFamily="34" charset="0"/>
              </a:rPr>
              <a:t>metals</a:t>
            </a:r>
            <a:r>
              <a:rPr lang="ru-RU" b="1" dirty="0">
                <a:solidFill>
                  <a:srgbClr val="000080"/>
                </a:solidFill>
                <a:latin typeface="Times New Roman" panose="02020603050405020304" pitchFamily="18" charset="0"/>
                <a:ea typeface="Times New Roman" panose="02020603050405020304" pitchFamily="18" charset="0"/>
                <a:cs typeface="Arial" panose="020B0604020202020204" pitchFamily="34" charset="0"/>
              </a:rPr>
              <a:t> </a:t>
            </a:r>
            <a:r>
              <a:rPr lang="ru-RU" b="1" dirty="0" err="1">
                <a:solidFill>
                  <a:srgbClr val="000080"/>
                </a:solidFill>
                <a:latin typeface="Times New Roman" panose="02020603050405020304" pitchFamily="18" charset="0"/>
                <a:ea typeface="Times New Roman" panose="02020603050405020304" pitchFamily="18" charset="0"/>
                <a:cs typeface="Arial" panose="020B0604020202020204" pitchFamily="34" charset="0"/>
              </a:rPr>
              <a:t>from</a:t>
            </a:r>
            <a:r>
              <a:rPr lang="ru-RU" b="1" dirty="0">
                <a:solidFill>
                  <a:srgbClr val="000080"/>
                </a:solidFill>
                <a:latin typeface="Times New Roman" panose="02020603050405020304" pitchFamily="18" charset="0"/>
                <a:ea typeface="Times New Roman" panose="02020603050405020304" pitchFamily="18" charset="0"/>
                <a:cs typeface="Arial" panose="020B0604020202020204" pitchFamily="34" charset="0"/>
              </a:rPr>
              <a:t> </a:t>
            </a:r>
            <a:r>
              <a:rPr lang="ru-RU" b="1" dirty="0" err="1">
                <a:solidFill>
                  <a:srgbClr val="000080"/>
                </a:solidFill>
                <a:latin typeface="Times New Roman" panose="02020603050405020304" pitchFamily="18" charset="0"/>
                <a:ea typeface="Times New Roman" panose="02020603050405020304" pitchFamily="18" charset="0"/>
                <a:cs typeface="Arial" panose="020B0604020202020204" pitchFamily="34" charset="0"/>
              </a:rPr>
              <a:t>solutions</a:t>
            </a:r>
            <a:r>
              <a:rPr lang="ru-RU" b="1" dirty="0">
                <a:solidFill>
                  <a:srgbClr val="000080"/>
                </a:solidFill>
                <a:latin typeface="Times New Roman" panose="02020603050405020304" pitchFamily="18" charset="0"/>
                <a:ea typeface="Times New Roman" panose="02020603050405020304" pitchFamily="18" charset="0"/>
                <a:cs typeface="Arial" panose="020B0604020202020204" pitchFamily="34" charset="0"/>
              </a:rPr>
              <a:t> </a:t>
            </a:r>
            <a:r>
              <a:rPr lang="ru-RU" b="1" dirty="0" err="1">
                <a:solidFill>
                  <a:srgbClr val="000080"/>
                </a:solidFill>
                <a:latin typeface="Times New Roman" panose="02020603050405020304" pitchFamily="18" charset="0"/>
                <a:ea typeface="Times New Roman" panose="02020603050405020304" pitchFamily="18" charset="0"/>
                <a:cs typeface="Arial" panose="020B0604020202020204" pitchFamily="34" charset="0"/>
              </a:rPr>
              <a:t>by</a:t>
            </a:r>
            <a:r>
              <a:rPr lang="ru-RU" b="1" dirty="0">
                <a:solidFill>
                  <a:srgbClr val="000080"/>
                </a:solidFill>
                <a:latin typeface="Times New Roman" panose="02020603050405020304" pitchFamily="18" charset="0"/>
                <a:ea typeface="Times New Roman" panose="02020603050405020304" pitchFamily="18" charset="0"/>
                <a:cs typeface="Arial" panose="020B0604020202020204" pitchFamily="34" charset="0"/>
              </a:rPr>
              <a:t> </a:t>
            </a:r>
            <a:r>
              <a:rPr lang="ru-RU" b="1" dirty="0" err="1" smtClean="0">
                <a:solidFill>
                  <a:srgbClr val="000080"/>
                </a:solidFill>
                <a:latin typeface="Times New Roman" panose="02020603050405020304" pitchFamily="18" charset="0"/>
                <a:ea typeface="Times New Roman" panose="02020603050405020304" pitchFamily="18" charset="0"/>
                <a:cs typeface="Arial" panose="020B0604020202020204" pitchFamily="34" charset="0"/>
              </a:rPr>
              <a:t>gasses</a:t>
            </a:r>
            <a:endParaRPr lang="ru-RU" b="1" dirty="0">
              <a:solidFill>
                <a:srgbClr val="000080"/>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3" name="Объект 2"/>
          <p:cNvSpPr>
            <a:spLocks noGrp="1"/>
          </p:cNvSpPr>
          <p:nvPr>
            <p:ph idx="1"/>
          </p:nvPr>
        </p:nvSpPr>
        <p:spPr>
          <a:xfrm>
            <a:off x="679269" y="1155064"/>
            <a:ext cx="10946674" cy="3773987"/>
          </a:xfrm>
        </p:spPr>
        <p:txBody>
          <a:bodyPr>
            <a:noAutofit/>
          </a:bodyPr>
          <a:lstStyle/>
          <a:p>
            <a:pPr marL="0" indent="0">
              <a:lnSpc>
                <a:spcPts val="630"/>
              </a:lnSpc>
              <a:spcAft>
                <a:spcPts val="0"/>
              </a:spcAft>
              <a:buNone/>
            </a:pPr>
            <a:r>
              <a:rPr lang="ru-RU" sz="2000" dirty="0">
                <a:latin typeface="Times New Roman" panose="02020603050405020304" pitchFamily="18" charset="0"/>
                <a:ea typeface="Times New Roman" panose="02020603050405020304" pitchFamily="18" charset="0"/>
                <a:cs typeface="Arial" panose="020B0604020202020204" pitchFamily="34" charset="0"/>
              </a:rPr>
              <a:t> </a:t>
            </a:r>
            <a:endParaRPr lang="ru-RU" sz="2000" dirty="0" smtClean="0">
              <a:latin typeface="Calibri" panose="020F0502020204030204" pitchFamily="34" charset="0"/>
              <a:ea typeface="Calibri" panose="020F0502020204030204" pitchFamily="34" charset="0"/>
              <a:cs typeface="Arial" panose="020B0604020202020204" pitchFamily="34" charset="0"/>
            </a:endParaRPr>
          </a:p>
          <a:p>
            <a:pPr marL="0" indent="0">
              <a:buNone/>
            </a:pPr>
            <a:r>
              <a:rPr lang="ru-RU" sz="2000" dirty="0"/>
              <a:t> </a:t>
            </a:r>
            <a:r>
              <a:rPr lang="ru-RU" sz="2000" b="1" dirty="0" err="1" smtClean="0">
                <a:latin typeface="Arial" panose="020B0604020202020204" pitchFamily="34" charset="0"/>
                <a:cs typeface="Arial" panose="020B0604020202020204" pitchFamily="34" charset="0"/>
              </a:rPr>
              <a:t>Separation</a:t>
            </a:r>
            <a:r>
              <a:rPr lang="ru-RU" sz="2000" b="1" dirty="0" smtClean="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of</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metals</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from</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solutions</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by</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gasses</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processes</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at</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high</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temperatures</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and</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pressures</a:t>
            </a:r>
            <a:r>
              <a:rPr lang="ru-RU" sz="2000" b="1" dirty="0">
                <a:latin typeface="Arial" panose="020B0604020202020204" pitchFamily="34" charset="0"/>
                <a:cs typeface="Arial" panose="020B0604020202020204" pitchFamily="34" charset="0"/>
              </a:rPr>
              <a:t>,</a:t>
            </a:r>
          </a:p>
          <a:p>
            <a:pPr marL="0" indent="0">
              <a:buNone/>
            </a:pPr>
            <a:r>
              <a:rPr lang="ru-RU" sz="2000" b="1" dirty="0" err="1">
                <a:latin typeface="Arial" panose="020B0604020202020204" pitchFamily="34" charset="0"/>
                <a:cs typeface="Arial" panose="020B0604020202020204" pitchFamily="34" charset="0"/>
              </a:rPr>
              <a:t>while</a:t>
            </a:r>
            <a:r>
              <a:rPr lang="ru-RU" sz="2000" b="1" dirty="0">
                <a:latin typeface="Arial" panose="020B0604020202020204" pitchFamily="34" charset="0"/>
                <a:cs typeface="Arial" panose="020B0604020202020204" pitchFamily="34" charset="0"/>
              </a:rPr>
              <a:t>:</a:t>
            </a:r>
          </a:p>
          <a:p>
            <a:pPr marL="457200" indent="-457200">
              <a:buFont typeface="+mj-lt"/>
              <a:buAutoNum type="arabicParenR"/>
            </a:pPr>
            <a:r>
              <a:rPr lang="ru-RU" sz="1800" b="1" i="1" dirty="0" err="1" smtClean="0">
                <a:solidFill>
                  <a:schemeClr val="accent1">
                    <a:lumMod val="50000"/>
                  </a:schemeClr>
                </a:solidFill>
                <a:latin typeface="Arial" panose="020B0604020202020204" pitchFamily="34" charset="0"/>
                <a:cs typeface="Arial" panose="020B0604020202020204" pitchFamily="34" charset="0"/>
              </a:rPr>
              <a:t>With</a:t>
            </a:r>
            <a:r>
              <a:rPr lang="ru-RU" sz="1800" b="1" i="1" dirty="0" smtClean="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increasing</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temperature</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dissolubility</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of</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most</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of</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the</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salts</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in</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water</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increases</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up</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to</a:t>
            </a:r>
            <a:r>
              <a:rPr lang="ru-RU" sz="1800" b="1" i="1" dirty="0">
                <a:solidFill>
                  <a:schemeClr val="accent1">
                    <a:lumMod val="50000"/>
                  </a:schemeClr>
                </a:solidFill>
                <a:latin typeface="Arial" panose="020B0604020202020204" pitchFamily="34" charset="0"/>
                <a:cs typeface="Arial" panose="020B0604020202020204" pitchFamily="34" charset="0"/>
              </a:rPr>
              <a:t> 120 – 150°C </a:t>
            </a:r>
            <a:r>
              <a:rPr lang="ru-RU" sz="1800" b="1" i="1" dirty="0" err="1">
                <a:solidFill>
                  <a:schemeClr val="accent1">
                    <a:lumMod val="50000"/>
                  </a:schemeClr>
                </a:solidFill>
                <a:latin typeface="Arial" panose="020B0604020202020204" pitchFamily="34" charset="0"/>
                <a:cs typeface="Arial" panose="020B0604020202020204" pitchFamily="34" charset="0"/>
              </a:rPr>
              <a:t>and</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then</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decreases</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with</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further</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temperature</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smtClean="0">
                <a:solidFill>
                  <a:schemeClr val="accent1">
                    <a:lumMod val="50000"/>
                  </a:schemeClr>
                </a:solidFill>
                <a:latin typeface="Arial" panose="020B0604020202020204" pitchFamily="34" charset="0"/>
                <a:cs typeface="Arial" panose="020B0604020202020204" pitchFamily="34" charset="0"/>
              </a:rPr>
              <a:t>increase</a:t>
            </a:r>
            <a:r>
              <a:rPr lang="ru-RU" sz="1800" b="1" i="1" dirty="0" smtClean="0">
                <a:solidFill>
                  <a:schemeClr val="accent1">
                    <a:lumMod val="50000"/>
                  </a:schemeClr>
                </a:solidFill>
                <a:latin typeface="Arial" panose="020B0604020202020204" pitchFamily="34" charset="0"/>
                <a:cs typeface="Arial" panose="020B0604020202020204" pitchFamily="34" charset="0"/>
              </a:rPr>
              <a:t>.</a:t>
            </a:r>
            <a:endParaRPr lang="en-US" sz="1800" b="1" i="1" dirty="0" smtClean="0">
              <a:solidFill>
                <a:schemeClr val="accent1">
                  <a:lumMod val="50000"/>
                </a:schemeClr>
              </a:solidFill>
              <a:latin typeface="Arial" panose="020B0604020202020204" pitchFamily="34" charset="0"/>
              <a:cs typeface="Arial" panose="020B0604020202020204" pitchFamily="34" charset="0"/>
            </a:endParaRPr>
          </a:p>
          <a:p>
            <a:pPr marL="457200" indent="-457200">
              <a:buFont typeface="+mj-lt"/>
              <a:buAutoNum type="arabicParenR"/>
            </a:pPr>
            <a:r>
              <a:rPr lang="ru-RU" sz="1800" b="1" i="1" dirty="0" err="1" smtClean="0">
                <a:solidFill>
                  <a:schemeClr val="accent1">
                    <a:lumMod val="50000"/>
                  </a:schemeClr>
                </a:solidFill>
                <a:latin typeface="Arial" panose="020B0604020202020204" pitchFamily="34" charset="0"/>
                <a:cs typeface="Arial" panose="020B0604020202020204" pitchFamily="34" charset="0"/>
              </a:rPr>
              <a:t>Dissolubility</a:t>
            </a:r>
            <a:r>
              <a:rPr lang="ru-RU" sz="1800" b="1" i="1" dirty="0" smtClean="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of</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salts</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in</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water</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usually</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depends</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on</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the</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presence</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of</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other</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salts</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For</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example</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dissolubility</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of</a:t>
            </a:r>
            <a:r>
              <a:rPr lang="ru-RU" sz="1800" b="1" i="1" dirty="0">
                <a:solidFill>
                  <a:schemeClr val="accent1">
                    <a:lumMod val="50000"/>
                  </a:schemeClr>
                </a:solidFill>
                <a:latin typeface="Arial" panose="020B0604020202020204" pitchFamily="34" charset="0"/>
                <a:cs typeface="Arial" panose="020B0604020202020204" pitchFamily="34" charset="0"/>
              </a:rPr>
              <a:t> CoSO</a:t>
            </a:r>
            <a:r>
              <a:rPr lang="ru-RU" sz="1800" b="1" i="1" baseline="-25000" dirty="0">
                <a:solidFill>
                  <a:schemeClr val="accent1">
                    <a:lumMod val="50000"/>
                  </a:schemeClr>
                </a:solidFill>
                <a:latin typeface="Arial" panose="020B0604020202020204" pitchFamily="34" charset="0"/>
                <a:cs typeface="Arial" panose="020B0604020202020204" pitchFamily="34" charset="0"/>
              </a:rPr>
              <a:t>4</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in</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water</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at</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ambient</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temperature</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decreases</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strongly</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with</a:t>
            </a:r>
            <a:r>
              <a:rPr lang="ru-RU" sz="1800" b="1" i="1" dirty="0">
                <a:solidFill>
                  <a:schemeClr val="accent1">
                    <a:lumMod val="50000"/>
                  </a:schemeClr>
                </a:solidFill>
                <a:latin typeface="Arial" panose="020B0604020202020204" pitchFamily="34" charset="0"/>
                <a:cs typeface="Arial" panose="020B0604020202020204" pitchFamily="34" charset="0"/>
              </a:rPr>
              <a:t> a </a:t>
            </a:r>
            <a:r>
              <a:rPr lang="ru-RU" sz="1800" b="1" i="1" dirty="0" err="1">
                <a:solidFill>
                  <a:schemeClr val="accent1">
                    <a:lumMod val="50000"/>
                  </a:schemeClr>
                </a:solidFill>
                <a:latin typeface="Arial" panose="020B0604020202020204" pitchFamily="34" charset="0"/>
                <a:cs typeface="Arial" panose="020B0604020202020204" pitchFamily="34" charset="0"/>
              </a:rPr>
              <a:t>presence</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of</a:t>
            </a:r>
            <a:r>
              <a:rPr lang="ru-RU" sz="1800" b="1" i="1" dirty="0">
                <a:solidFill>
                  <a:schemeClr val="accent1">
                    <a:lumMod val="50000"/>
                  </a:schemeClr>
                </a:solidFill>
                <a:latin typeface="Arial" panose="020B0604020202020204" pitchFamily="34" charset="0"/>
                <a:cs typeface="Arial" panose="020B0604020202020204" pitchFamily="34" charset="0"/>
              </a:rPr>
              <a:t> (NH</a:t>
            </a:r>
            <a:r>
              <a:rPr lang="ru-RU" sz="1800" b="1" i="1" baseline="-25000" dirty="0">
                <a:solidFill>
                  <a:schemeClr val="accent1">
                    <a:lumMod val="50000"/>
                  </a:schemeClr>
                </a:solidFill>
                <a:latin typeface="Arial" panose="020B0604020202020204" pitchFamily="34" charset="0"/>
                <a:cs typeface="Arial" panose="020B0604020202020204" pitchFamily="34" charset="0"/>
              </a:rPr>
              <a:t>4</a:t>
            </a:r>
            <a:r>
              <a:rPr lang="ru-RU" sz="1800" b="1" i="1" dirty="0">
                <a:solidFill>
                  <a:schemeClr val="accent1">
                    <a:lumMod val="50000"/>
                  </a:schemeClr>
                </a:solidFill>
                <a:latin typeface="Arial" panose="020B0604020202020204" pitchFamily="34" charset="0"/>
                <a:cs typeface="Arial" panose="020B0604020202020204" pitchFamily="34" charset="0"/>
              </a:rPr>
              <a:t>)</a:t>
            </a:r>
            <a:r>
              <a:rPr lang="ru-RU" sz="1800" b="1" i="1" baseline="-25000" dirty="0">
                <a:solidFill>
                  <a:schemeClr val="accent1">
                    <a:lumMod val="50000"/>
                  </a:schemeClr>
                </a:solidFill>
                <a:latin typeface="Arial" panose="020B0604020202020204" pitchFamily="34" charset="0"/>
                <a:cs typeface="Arial" panose="020B0604020202020204" pitchFamily="34" charset="0"/>
              </a:rPr>
              <a:t>2</a:t>
            </a:r>
            <a:r>
              <a:rPr lang="ru-RU" sz="1800" b="1" i="1" dirty="0">
                <a:solidFill>
                  <a:schemeClr val="accent1">
                    <a:lumMod val="50000"/>
                  </a:schemeClr>
                </a:solidFill>
                <a:latin typeface="Arial" panose="020B0604020202020204" pitchFamily="34" charset="0"/>
                <a:cs typeface="Arial" panose="020B0604020202020204" pitchFamily="34" charset="0"/>
              </a:rPr>
              <a:t>SO</a:t>
            </a:r>
            <a:r>
              <a:rPr lang="ru-RU" sz="1800" b="1" i="1" baseline="-25000" dirty="0">
                <a:solidFill>
                  <a:schemeClr val="accent1">
                    <a:lumMod val="50000"/>
                  </a:schemeClr>
                </a:solidFill>
                <a:latin typeface="Arial" panose="020B0604020202020204" pitchFamily="34" charset="0"/>
                <a:cs typeface="Arial" panose="020B0604020202020204" pitchFamily="34" charset="0"/>
              </a:rPr>
              <a:t>4</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At</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high</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temperatures</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this</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dependence</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is</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opposite</a:t>
            </a:r>
            <a:r>
              <a:rPr lang="ru-RU" sz="1800" b="1" i="1" dirty="0" smtClean="0">
                <a:solidFill>
                  <a:schemeClr val="accent1">
                    <a:lumMod val="50000"/>
                  </a:schemeClr>
                </a:solidFill>
                <a:latin typeface="Arial" panose="020B0604020202020204" pitchFamily="34" charset="0"/>
                <a:cs typeface="Arial" panose="020B0604020202020204" pitchFamily="34" charset="0"/>
              </a:rPr>
              <a:t>.</a:t>
            </a:r>
            <a:endParaRPr lang="en-US" sz="1800" b="1" i="1" dirty="0" smtClean="0">
              <a:solidFill>
                <a:schemeClr val="accent1">
                  <a:lumMod val="50000"/>
                </a:schemeClr>
              </a:solidFill>
              <a:latin typeface="Arial" panose="020B0604020202020204" pitchFamily="34" charset="0"/>
              <a:cs typeface="Arial" panose="020B0604020202020204" pitchFamily="34" charset="0"/>
            </a:endParaRPr>
          </a:p>
          <a:p>
            <a:pPr marL="457200" indent="-457200">
              <a:lnSpc>
                <a:spcPct val="120000"/>
              </a:lnSpc>
              <a:buFont typeface="+mj-lt"/>
              <a:buAutoNum type="arabicParenR"/>
            </a:pP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smtClean="0">
                <a:solidFill>
                  <a:schemeClr val="accent1">
                    <a:lumMod val="50000"/>
                  </a:schemeClr>
                </a:solidFill>
                <a:latin typeface="Arial" panose="020B0604020202020204" pitchFamily="34" charset="0"/>
                <a:cs typeface="Arial" panose="020B0604020202020204" pitchFamily="34" charset="0"/>
              </a:rPr>
              <a:t>Dissolubility</a:t>
            </a:r>
            <a:r>
              <a:rPr lang="ru-RU" sz="1800" b="1" i="1" dirty="0" smtClean="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of</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gasses</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in</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water</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decreases</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with</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increasing</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temperature</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up</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to</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approximately</a:t>
            </a:r>
            <a:r>
              <a:rPr lang="ru-RU" sz="1800" b="1" i="1" dirty="0">
                <a:solidFill>
                  <a:schemeClr val="accent1">
                    <a:lumMod val="50000"/>
                  </a:schemeClr>
                </a:solidFill>
                <a:latin typeface="Arial" panose="020B0604020202020204" pitchFamily="34" charset="0"/>
                <a:cs typeface="Arial" panose="020B0604020202020204" pitchFamily="34" charset="0"/>
              </a:rPr>
              <a:t> 100°C, </a:t>
            </a:r>
            <a:r>
              <a:rPr lang="ru-RU" sz="1800" b="1" i="1" dirty="0" err="1">
                <a:solidFill>
                  <a:schemeClr val="accent1">
                    <a:lumMod val="50000"/>
                  </a:schemeClr>
                </a:solidFill>
                <a:latin typeface="Arial" panose="020B0604020202020204" pitchFamily="34" charset="0"/>
                <a:cs typeface="Arial" panose="020B0604020202020204" pitchFamily="34" charset="0"/>
              </a:rPr>
              <a:t>while</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with</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further</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increase</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in</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temperature</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it</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increases</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smtClean="0">
                <a:solidFill>
                  <a:schemeClr val="accent1">
                    <a:lumMod val="50000"/>
                  </a:schemeClr>
                </a:solidFill>
                <a:latin typeface="Arial" panose="020B0604020202020204" pitchFamily="34" charset="0"/>
                <a:cs typeface="Arial" panose="020B0604020202020204" pitchFamily="34" charset="0"/>
              </a:rPr>
              <a:t>remarkably</a:t>
            </a:r>
            <a:r>
              <a:rPr lang="ru-RU" sz="1800" b="1" i="1" dirty="0" smtClean="0">
                <a:solidFill>
                  <a:schemeClr val="accent1">
                    <a:lumMod val="50000"/>
                  </a:schemeClr>
                </a:solidFill>
                <a:latin typeface="Arial" panose="020B0604020202020204" pitchFamily="34" charset="0"/>
                <a:cs typeface="Arial" panose="020B0604020202020204" pitchFamily="34" charset="0"/>
              </a:rPr>
              <a:t>.</a:t>
            </a:r>
            <a:endParaRPr lang="en-US" sz="1800" b="1" i="1" dirty="0" smtClean="0">
              <a:solidFill>
                <a:schemeClr val="accent1">
                  <a:lumMod val="50000"/>
                </a:schemeClr>
              </a:solidFill>
              <a:latin typeface="Arial" panose="020B0604020202020204" pitchFamily="34" charset="0"/>
              <a:cs typeface="Arial" panose="020B0604020202020204" pitchFamily="34" charset="0"/>
            </a:endParaRPr>
          </a:p>
          <a:p>
            <a:pPr marL="457200" indent="-457200">
              <a:lnSpc>
                <a:spcPct val="120000"/>
              </a:lnSpc>
              <a:buFont typeface="+mj-lt"/>
              <a:buAutoNum type="arabicParenR"/>
            </a:pPr>
            <a:r>
              <a:rPr lang="ru-RU" sz="1800" b="1" i="1" dirty="0" err="1" smtClean="0">
                <a:solidFill>
                  <a:schemeClr val="accent1">
                    <a:lumMod val="50000"/>
                  </a:schemeClr>
                </a:solidFill>
                <a:latin typeface="Arial" panose="020B0604020202020204" pitchFamily="34" charset="0"/>
                <a:cs typeface="Arial" panose="020B0604020202020204" pitchFamily="34" charset="0"/>
              </a:rPr>
              <a:t>With</a:t>
            </a:r>
            <a:r>
              <a:rPr lang="ru-RU" sz="1800" b="1" i="1" dirty="0" smtClean="0">
                <a:solidFill>
                  <a:schemeClr val="accent1">
                    <a:lumMod val="50000"/>
                  </a:schemeClr>
                </a:solidFill>
                <a:latin typeface="Arial" panose="020B0604020202020204" pitchFamily="34" charset="0"/>
                <a:cs typeface="Arial" panose="020B0604020202020204" pitchFamily="34" charset="0"/>
              </a:rPr>
              <a:t> </a:t>
            </a:r>
            <a:r>
              <a:rPr lang="ru-RU" sz="1800" b="1" i="1" dirty="0">
                <a:solidFill>
                  <a:schemeClr val="accent1">
                    <a:lumMod val="50000"/>
                  </a:schemeClr>
                </a:solidFill>
                <a:latin typeface="Arial" panose="020B0604020202020204" pitchFamily="34" charset="0"/>
                <a:cs typeface="Arial" panose="020B0604020202020204" pitchFamily="34" charset="0"/>
              </a:rPr>
              <a:t>a </a:t>
            </a:r>
            <a:r>
              <a:rPr lang="ru-RU" sz="1800" b="1" i="1" dirty="0" err="1">
                <a:solidFill>
                  <a:schemeClr val="accent1">
                    <a:lumMod val="50000"/>
                  </a:schemeClr>
                </a:solidFill>
                <a:latin typeface="Arial" panose="020B0604020202020204" pitchFamily="34" charset="0"/>
                <a:cs typeface="Arial" panose="020B0604020202020204" pitchFamily="34" charset="0"/>
              </a:rPr>
              <a:t>presence</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of</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salts</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dissolubility</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of</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gasses</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usually</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smtClean="0">
                <a:solidFill>
                  <a:schemeClr val="accent1">
                    <a:lumMod val="50000"/>
                  </a:schemeClr>
                </a:solidFill>
                <a:latin typeface="Arial" panose="020B0604020202020204" pitchFamily="34" charset="0"/>
                <a:cs typeface="Arial" panose="020B0604020202020204" pitchFamily="34" charset="0"/>
              </a:rPr>
              <a:t>decreases</a:t>
            </a:r>
            <a:r>
              <a:rPr lang="ru-RU" sz="1800" b="1" i="1" dirty="0" smtClean="0">
                <a:solidFill>
                  <a:schemeClr val="accent1">
                    <a:lumMod val="50000"/>
                  </a:schemeClr>
                </a:solidFill>
                <a:latin typeface="Arial" panose="020B0604020202020204" pitchFamily="34" charset="0"/>
                <a:cs typeface="Arial" panose="020B0604020202020204" pitchFamily="34" charset="0"/>
              </a:rPr>
              <a:t>.</a:t>
            </a:r>
            <a:endParaRPr lang="en-US" sz="1800" b="1" i="1" dirty="0">
              <a:solidFill>
                <a:schemeClr val="accent1">
                  <a:lumMod val="50000"/>
                </a:schemeClr>
              </a:solidFill>
              <a:latin typeface="Arial" panose="020B0604020202020204" pitchFamily="34" charset="0"/>
              <a:cs typeface="Arial" panose="020B0604020202020204" pitchFamily="34" charset="0"/>
            </a:endParaRPr>
          </a:p>
          <a:p>
            <a:pPr marL="457200" indent="-457200">
              <a:lnSpc>
                <a:spcPct val="120000"/>
              </a:lnSpc>
              <a:buFont typeface="+mj-lt"/>
              <a:buAutoNum type="arabicParenR"/>
            </a:pPr>
            <a:r>
              <a:rPr lang="ru-RU" sz="1800" b="1" i="1" dirty="0" err="1" smtClean="0">
                <a:solidFill>
                  <a:schemeClr val="accent1">
                    <a:lumMod val="50000"/>
                  </a:schemeClr>
                </a:solidFill>
                <a:latin typeface="Arial" panose="020B0604020202020204" pitchFamily="34" charset="0"/>
                <a:cs typeface="Arial" panose="020B0604020202020204" pitchFamily="34" charset="0"/>
              </a:rPr>
              <a:t>At</a:t>
            </a:r>
            <a:r>
              <a:rPr lang="ru-RU" sz="1800" b="1" i="1" dirty="0" smtClean="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high</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temperatures</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hydrolysis</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occurs</a:t>
            </a:r>
            <a:r>
              <a:rPr lang="ru-RU" sz="1800" b="1" i="1" dirty="0">
                <a:solidFill>
                  <a:schemeClr val="accent1">
                    <a:lumMod val="50000"/>
                  </a:schemeClr>
                </a:solidFill>
                <a:latin typeface="Arial" panose="020B0604020202020204" pitchFamily="34" charset="0"/>
                <a:cs typeface="Arial" panose="020B0604020202020204" pitchFamily="34" charset="0"/>
              </a:rPr>
              <a:t> </a:t>
            </a:r>
            <a:r>
              <a:rPr lang="ru-RU" sz="1800" b="1" i="1" dirty="0" err="1">
                <a:solidFill>
                  <a:schemeClr val="accent1">
                    <a:lumMod val="50000"/>
                  </a:schemeClr>
                </a:solidFill>
                <a:latin typeface="Arial" panose="020B0604020202020204" pitchFamily="34" charset="0"/>
                <a:cs typeface="Arial" panose="020B0604020202020204" pitchFamily="34" charset="0"/>
              </a:rPr>
              <a:t>easily</a:t>
            </a:r>
            <a:r>
              <a:rPr lang="ru-RU" sz="1800" b="1" i="1" dirty="0">
                <a:solidFill>
                  <a:schemeClr val="accent1">
                    <a:lumMod val="50000"/>
                  </a:schemeClr>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106389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p:nvPr/>
        </p:nvSpPr>
        <p:spPr>
          <a:xfrm>
            <a:off x="226422" y="135582"/>
            <a:ext cx="11190515" cy="586057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lvl="0" indent="-342900">
              <a:spcAft>
                <a:spcPts val="0"/>
              </a:spcAft>
              <a:buFont typeface="+mj-lt"/>
              <a:buAutoNum type="arabicPeriod"/>
              <a:tabLst>
                <a:tab pos="178435" algn="l"/>
              </a:tabLst>
            </a:pPr>
            <a:r>
              <a:rPr lang="ru-RU" sz="1400" b="1" dirty="0" err="1">
                <a:solidFill>
                  <a:srgbClr val="C00000"/>
                </a:solidFill>
                <a:latin typeface="Arial" panose="020B0604020202020204" pitchFamily="34" charset="0"/>
                <a:cs typeface="Arial" panose="020B0604020202020204" pitchFamily="34" charset="0"/>
              </a:rPr>
              <a:t>Reduction</a:t>
            </a:r>
            <a:r>
              <a:rPr lang="ru-RU" sz="1400" b="1" dirty="0">
                <a:solidFill>
                  <a:srgbClr val="C00000"/>
                </a:solidFill>
                <a:latin typeface="Arial" panose="020B0604020202020204" pitchFamily="34" charset="0"/>
                <a:cs typeface="Arial" panose="020B0604020202020204" pitchFamily="34" charset="0"/>
              </a:rPr>
              <a:t> </a:t>
            </a:r>
            <a:r>
              <a:rPr lang="ru-RU" sz="1400" b="1" dirty="0" err="1">
                <a:solidFill>
                  <a:srgbClr val="C00000"/>
                </a:solidFill>
                <a:latin typeface="Arial" panose="020B0604020202020204" pitchFamily="34" charset="0"/>
                <a:cs typeface="Arial" panose="020B0604020202020204" pitchFamily="34" charset="0"/>
              </a:rPr>
              <a:t>by</a:t>
            </a:r>
            <a:r>
              <a:rPr lang="ru-RU" sz="1400" b="1" dirty="0">
                <a:solidFill>
                  <a:srgbClr val="C00000"/>
                </a:solidFill>
                <a:latin typeface="Arial" panose="020B0604020202020204" pitchFamily="34" charset="0"/>
                <a:cs typeface="Arial" panose="020B0604020202020204" pitchFamily="34" charset="0"/>
              </a:rPr>
              <a:t> </a:t>
            </a:r>
            <a:r>
              <a:rPr lang="ru-RU" sz="1400" b="1" dirty="0" err="1">
                <a:solidFill>
                  <a:srgbClr val="C00000"/>
                </a:solidFill>
                <a:latin typeface="Arial" panose="020B0604020202020204" pitchFamily="34" charset="0"/>
                <a:cs typeface="Arial" panose="020B0604020202020204" pitchFamily="34" charset="0"/>
              </a:rPr>
              <a:t>hydrogen</a:t>
            </a:r>
            <a:endParaRPr lang="ru-RU" sz="1400" b="1" dirty="0">
              <a:solidFill>
                <a:srgbClr val="C00000"/>
              </a:solidFill>
              <a:latin typeface="Arial" panose="020B0604020202020204" pitchFamily="34" charset="0"/>
              <a:cs typeface="Arial" panose="020B0604020202020204" pitchFamily="34" charset="0"/>
            </a:endParaRPr>
          </a:p>
          <a:p>
            <a:pPr>
              <a:lnSpc>
                <a:spcPts val="1230"/>
              </a:lnSpc>
              <a:spcAft>
                <a:spcPts val="0"/>
              </a:spcAft>
            </a:pPr>
            <a:r>
              <a:rPr lang="ru-RU" sz="1400" dirty="0">
                <a:latin typeface="Arial" panose="020B0604020202020204" pitchFamily="34" charset="0"/>
                <a:ea typeface="Times New Roman" panose="02020603050405020304" pitchFamily="18" charset="0"/>
                <a:cs typeface="Arial" panose="020B0604020202020204" pitchFamily="34" charset="0"/>
              </a:rPr>
              <a:t> </a:t>
            </a:r>
            <a:endParaRPr lang="ru-RU" sz="1400" dirty="0" smtClean="0">
              <a:latin typeface="Arial" panose="020B0604020202020204" pitchFamily="34" charset="0"/>
              <a:ea typeface="Calibri" panose="020F0502020204030204" pitchFamily="34" charset="0"/>
              <a:cs typeface="Arial" panose="020B0604020202020204" pitchFamily="34" charset="0"/>
            </a:endParaRPr>
          </a:p>
          <a:p>
            <a:pPr marL="635">
              <a:spcAft>
                <a:spcPts val="0"/>
              </a:spcAft>
            </a:pPr>
            <a:r>
              <a:rPr lang="ru-RU" sz="1400" b="1" dirty="0" err="1">
                <a:latin typeface="Arial" panose="020B0604020202020204" pitchFamily="34" charset="0"/>
                <a:cs typeface="Arial" panose="020B0604020202020204" pitchFamily="34" charset="0"/>
              </a:rPr>
              <a:t>Reaction</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of</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metal</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cations</a:t>
            </a:r>
            <a:r>
              <a:rPr lang="ru-RU" sz="1400" b="1" dirty="0">
                <a:latin typeface="Arial" panose="020B0604020202020204" pitchFamily="34" charset="0"/>
                <a:cs typeface="Arial" panose="020B0604020202020204" pitchFamily="34" charset="0"/>
              </a:rPr>
              <a:t>:</a:t>
            </a:r>
            <a:r>
              <a:rPr lang="en-US" sz="1400" b="1" dirty="0">
                <a:latin typeface="Arial" panose="020B0604020202020204" pitchFamily="34" charset="0"/>
                <a:cs typeface="Arial" panose="020B0604020202020204" pitchFamily="34" charset="0"/>
              </a:rPr>
              <a:t> </a:t>
            </a:r>
            <a:r>
              <a:rPr lang="ru-RU" sz="1400" b="1" dirty="0" err="1" smtClean="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Me</a:t>
            </a:r>
            <a:r>
              <a:rPr lang="ru-RU" sz="1400" b="1" baseline="30000" dirty="0" err="1" smtClean="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n</a:t>
            </a:r>
            <a:r>
              <a:rPr lang="ru-RU" sz="1400" b="1" baseline="30000"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a:t>
            </a:r>
            <a:r>
              <a:rPr lang="ru-RU" sz="1400" b="1"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 + n/2 </a:t>
            </a:r>
            <a:r>
              <a:rPr lang="ru-RU" sz="1400" b="1" dirty="0" smtClean="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H</a:t>
            </a:r>
            <a:r>
              <a:rPr lang="ru-RU" sz="1400" b="1" baseline="-25000" dirty="0" smtClean="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2</a:t>
            </a:r>
            <a:r>
              <a:rPr lang="en-US" sz="1400" b="1" dirty="0" smtClean="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a:t>
            </a:r>
            <a:r>
              <a:rPr lang="ru-RU" sz="1400" b="1" dirty="0" err="1" smtClean="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Me</a:t>
            </a:r>
            <a:r>
              <a:rPr lang="ru-RU" sz="1400" b="1" baseline="30000" dirty="0" err="1" smtClean="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o</a:t>
            </a:r>
            <a:r>
              <a:rPr lang="ru-RU" sz="1400" b="1" dirty="0" smtClean="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 </a:t>
            </a:r>
            <a:r>
              <a:rPr lang="ru-RU" sz="1400" b="1"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 </a:t>
            </a:r>
            <a:r>
              <a:rPr lang="ru-RU" sz="1400" b="1" dirty="0" err="1">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nH</a:t>
            </a:r>
            <a:r>
              <a:rPr lang="ru-RU" sz="1400" b="1" baseline="30000" dirty="0" smtClean="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a:t>
            </a:r>
            <a:r>
              <a:rPr lang="en-US" sz="1400" b="1" baseline="30000" dirty="0" smtClean="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 </a:t>
            </a:r>
            <a:endParaRPr lang="ru-RU" sz="1400" b="1" dirty="0">
              <a:solidFill>
                <a:schemeClr val="accent6">
                  <a:lumMod val="75000"/>
                </a:schemeClr>
              </a:solidFill>
              <a:latin typeface="Arial" panose="020B0604020202020204" pitchFamily="34" charset="0"/>
              <a:ea typeface="Calibri" panose="020F0502020204030204" pitchFamily="34" charset="0"/>
              <a:cs typeface="Arial" panose="020B0604020202020204" pitchFamily="34" charset="0"/>
            </a:endParaRPr>
          </a:p>
          <a:p>
            <a:pPr marL="635">
              <a:spcAft>
                <a:spcPts val="0"/>
              </a:spcAft>
              <a:tabLst>
                <a:tab pos="5207635" algn="l"/>
                <a:tab pos="5601335" algn="l"/>
              </a:tabLst>
            </a:pPr>
            <a:r>
              <a:rPr lang="ru-RU" sz="1400" b="1" dirty="0" err="1">
                <a:latin typeface="Arial" panose="020B0604020202020204" pitchFamily="34" charset="0"/>
                <a:cs typeface="Arial" panose="020B0604020202020204" pitchFamily="34" charset="0"/>
              </a:rPr>
              <a:t>can</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occur</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as</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long</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as</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the</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hydrogen</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potential</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is</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lower</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than</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the</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electrode</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potential</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of</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metal</a:t>
            </a:r>
            <a:r>
              <a:rPr lang="ru-RU" sz="1400" b="1" dirty="0">
                <a:latin typeface="Arial" panose="020B0604020202020204" pitchFamily="34" charset="0"/>
                <a:cs typeface="Arial" panose="020B0604020202020204" pitchFamily="34" charset="0"/>
              </a:rPr>
              <a:t>:</a:t>
            </a:r>
            <a:endParaRPr lang="en-US" sz="1400" b="1" dirty="0">
              <a:latin typeface="Arial" panose="020B0604020202020204" pitchFamily="34" charset="0"/>
              <a:cs typeface="Arial" panose="020B0604020202020204" pitchFamily="34" charset="0"/>
            </a:endParaRPr>
          </a:p>
          <a:p>
            <a:pPr marL="635">
              <a:spcAft>
                <a:spcPts val="0"/>
              </a:spcAft>
              <a:tabLst>
                <a:tab pos="5207635" algn="l"/>
                <a:tab pos="5601335" algn="l"/>
              </a:tabLst>
            </a:pPr>
            <a:r>
              <a:rPr lang="ru-RU" sz="1400" b="1" dirty="0" smtClean="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H</a:t>
            </a:r>
            <a:r>
              <a:rPr lang="ru-RU" sz="1400" b="1" baseline="-25000" dirty="0" smtClean="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2</a:t>
            </a:r>
            <a:r>
              <a:rPr lang="ru-RU" sz="1400" b="1" dirty="0" smtClean="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 &lt;</a:t>
            </a:r>
            <a:r>
              <a:rPr lang="ru-RU" sz="1400" b="1" dirty="0" err="1" smtClean="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Me</a:t>
            </a:r>
            <a:r>
              <a:rPr lang="ru-RU" sz="1400" b="1"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a:t>
            </a:r>
            <a:endParaRPr lang="ru-RU" sz="1400" b="1" dirty="0">
              <a:solidFill>
                <a:schemeClr val="accent6">
                  <a:lumMod val="75000"/>
                </a:schemeClr>
              </a:solidFill>
              <a:latin typeface="Arial" panose="020B0604020202020204" pitchFamily="34" charset="0"/>
              <a:ea typeface="Calibri" panose="020F0502020204030204" pitchFamily="34" charset="0"/>
              <a:cs typeface="Arial" panose="020B0604020202020204" pitchFamily="34" charset="0"/>
            </a:endParaRPr>
          </a:p>
          <a:p>
            <a:pPr>
              <a:lnSpc>
                <a:spcPts val="110"/>
              </a:lnSpc>
              <a:spcAft>
                <a:spcPts val="0"/>
              </a:spcAft>
            </a:pPr>
            <a:r>
              <a:rPr lang="ru-RU" sz="1400" dirty="0">
                <a:latin typeface="Arial" panose="020B0604020202020204" pitchFamily="34" charset="0"/>
                <a:ea typeface="Times New Roman" panose="02020603050405020304" pitchFamily="18" charset="0"/>
                <a:cs typeface="Arial" panose="020B0604020202020204" pitchFamily="34" charset="0"/>
              </a:rPr>
              <a:t> </a:t>
            </a:r>
            <a:endParaRPr lang="ru-RU" sz="1400"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ru-RU" sz="1400" b="1" dirty="0" err="1">
                <a:latin typeface="Arial" panose="020B0604020202020204" pitchFamily="34" charset="0"/>
                <a:cs typeface="Arial" panose="020B0604020202020204" pitchFamily="34" charset="0"/>
              </a:rPr>
              <a:t>Separation</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stops</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after</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establishment</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of</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equilibrium</a:t>
            </a:r>
            <a:r>
              <a:rPr lang="ru-RU" sz="1400" b="1" dirty="0">
                <a:latin typeface="Arial" panose="020B0604020202020204" pitchFamily="34" charset="0"/>
                <a:cs typeface="Arial" panose="020B0604020202020204" pitchFamily="34" charset="0"/>
              </a:rPr>
              <a:t>.</a:t>
            </a:r>
            <a:endParaRPr lang="en-US" sz="1400" b="1" dirty="0">
              <a:latin typeface="Arial" panose="020B0604020202020204" pitchFamily="34" charset="0"/>
              <a:cs typeface="Arial" panose="020B0604020202020204" pitchFamily="34" charset="0"/>
            </a:endParaRPr>
          </a:p>
          <a:p>
            <a:endParaRPr lang="en-US" sz="1400" b="1" dirty="0" smtClean="0">
              <a:latin typeface="Arial" panose="020B0604020202020204" pitchFamily="34" charset="0"/>
              <a:cs typeface="Arial" panose="020B0604020202020204" pitchFamily="34" charset="0"/>
            </a:endParaRPr>
          </a:p>
          <a:p>
            <a:r>
              <a:rPr lang="ru-RU" sz="1400" b="1" dirty="0" smtClean="0">
                <a:solidFill>
                  <a:srgbClr val="C00000"/>
                </a:solidFill>
                <a:latin typeface="Arial" panose="020B0604020202020204" pitchFamily="34" charset="0"/>
                <a:cs typeface="Arial" panose="020B0604020202020204" pitchFamily="34" charset="0"/>
              </a:rPr>
              <a:t>2</a:t>
            </a:r>
            <a:r>
              <a:rPr lang="ru-RU" sz="1400" b="1" dirty="0">
                <a:solidFill>
                  <a:srgbClr val="C00000"/>
                </a:solidFill>
                <a:latin typeface="Arial" panose="020B0604020202020204" pitchFamily="34" charset="0"/>
                <a:cs typeface="Arial" panose="020B0604020202020204" pitchFamily="34" charset="0"/>
              </a:rPr>
              <a:t>. </a:t>
            </a:r>
            <a:r>
              <a:rPr lang="ru-RU" sz="1400" b="1" dirty="0" err="1">
                <a:solidFill>
                  <a:srgbClr val="C00000"/>
                </a:solidFill>
                <a:latin typeface="Arial" panose="020B0604020202020204" pitchFamily="34" charset="0"/>
                <a:cs typeface="Arial" panose="020B0604020202020204" pitchFamily="34" charset="0"/>
              </a:rPr>
              <a:t>Reduction</a:t>
            </a:r>
            <a:r>
              <a:rPr lang="ru-RU" sz="1400" b="1" dirty="0">
                <a:solidFill>
                  <a:srgbClr val="C00000"/>
                </a:solidFill>
                <a:latin typeface="Arial" panose="020B0604020202020204" pitchFamily="34" charset="0"/>
                <a:cs typeface="Arial" panose="020B0604020202020204" pitchFamily="34" charset="0"/>
              </a:rPr>
              <a:t> </a:t>
            </a:r>
            <a:r>
              <a:rPr lang="ru-RU" sz="1400" b="1" dirty="0" err="1">
                <a:solidFill>
                  <a:srgbClr val="C00000"/>
                </a:solidFill>
                <a:latin typeface="Arial" panose="020B0604020202020204" pitchFamily="34" charset="0"/>
                <a:cs typeface="Arial" panose="020B0604020202020204" pitchFamily="34" charset="0"/>
              </a:rPr>
              <a:t>by</a:t>
            </a:r>
            <a:r>
              <a:rPr lang="ru-RU" sz="1400" b="1" dirty="0">
                <a:solidFill>
                  <a:srgbClr val="C00000"/>
                </a:solidFill>
                <a:latin typeface="Arial" panose="020B0604020202020204" pitchFamily="34" charset="0"/>
                <a:cs typeface="Arial" panose="020B0604020202020204" pitchFamily="34" charset="0"/>
              </a:rPr>
              <a:t> </a:t>
            </a:r>
            <a:r>
              <a:rPr lang="ru-RU" sz="1400" b="1" dirty="0" err="1">
                <a:solidFill>
                  <a:srgbClr val="C00000"/>
                </a:solidFill>
                <a:latin typeface="Arial" panose="020B0604020202020204" pitchFamily="34" charset="0"/>
                <a:cs typeface="Arial" panose="020B0604020202020204" pitchFamily="34" charset="0"/>
              </a:rPr>
              <a:t>carbon</a:t>
            </a:r>
            <a:r>
              <a:rPr lang="ru-RU" sz="1400" b="1" dirty="0">
                <a:solidFill>
                  <a:srgbClr val="C00000"/>
                </a:solidFill>
                <a:latin typeface="Arial" panose="020B0604020202020204" pitchFamily="34" charset="0"/>
                <a:cs typeface="Arial" panose="020B0604020202020204" pitchFamily="34" charset="0"/>
              </a:rPr>
              <a:t> </a:t>
            </a:r>
            <a:r>
              <a:rPr lang="ru-RU" sz="1400" b="1" dirty="0" err="1">
                <a:solidFill>
                  <a:srgbClr val="C00000"/>
                </a:solidFill>
                <a:latin typeface="Arial" panose="020B0604020202020204" pitchFamily="34" charset="0"/>
                <a:cs typeface="Arial" panose="020B0604020202020204" pitchFamily="34" charset="0"/>
              </a:rPr>
              <a:t>monoxide</a:t>
            </a:r>
            <a:endParaRPr lang="ru-RU" sz="1400" dirty="0">
              <a:solidFill>
                <a:srgbClr val="C00000"/>
              </a:solidFill>
              <a:latin typeface="Arial" panose="020B0604020202020204" pitchFamily="34" charset="0"/>
              <a:cs typeface="Arial" panose="020B0604020202020204" pitchFamily="34" charset="0"/>
            </a:endParaRPr>
          </a:p>
          <a:p>
            <a:r>
              <a:rPr lang="ru-RU" sz="1400" b="1" dirty="0" err="1" smtClean="0">
                <a:latin typeface="Arial" panose="020B0604020202020204" pitchFamily="34" charset="0"/>
                <a:cs typeface="Arial" panose="020B0604020202020204" pitchFamily="34" charset="0"/>
              </a:rPr>
              <a:t>Separation</a:t>
            </a:r>
            <a:r>
              <a:rPr lang="ru-RU" sz="1400" b="1" dirty="0" smtClean="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of</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silver</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and</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copper</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from</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sulphuric</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acid</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environment</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is</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possible</a:t>
            </a:r>
            <a:r>
              <a:rPr lang="ru-RU" sz="1400" b="1" dirty="0">
                <a:latin typeface="Arial" panose="020B0604020202020204" pitchFamily="34" charset="0"/>
                <a:cs typeface="Arial" panose="020B0604020202020204" pitchFamily="34" charset="0"/>
              </a:rPr>
              <a:t> </a:t>
            </a:r>
            <a:endParaRPr lang="en-US" sz="1400" b="1" dirty="0" smtClean="0">
              <a:latin typeface="Arial" panose="020B0604020202020204" pitchFamily="34" charset="0"/>
              <a:cs typeface="Arial" panose="020B0604020202020204" pitchFamily="34" charset="0"/>
            </a:endParaRPr>
          </a:p>
          <a:p>
            <a:r>
              <a:rPr lang="ru-RU" sz="1400" b="1" dirty="0" err="1" smtClean="0">
                <a:latin typeface="Arial" panose="020B0604020202020204" pitchFamily="34" charset="0"/>
                <a:cs typeface="Arial" panose="020B0604020202020204" pitchFamily="34" charset="0"/>
              </a:rPr>
              <a:t>via</a:t>
            </a:r>
            <a:r>
              <a:rPr lang="ru-RU" sz="1400" b="1" dirty="0" smtClean="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reduction</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by</a:t>
            </a:r>
            <a:r>
              <a:rPr lang="ru-RU" sz="1400" b="1" dirty="0">
                <a:latin typeface="Arial" panose="020B0604020202020204" pitchFamily="34" charset="0"/>
                <a:cs typeface="Arial" panose="020B0604020202020204" pitchFamily="34" charset="0"/>
              </a:rPr>
              <a:t> CO</a:t>
            </a:r>
            <a:r>
              <a:rPr lang="ru-RU" sz="1400" dirty="0">
                <a:latin typeface="Arial" panose="020B0604020202020204" pitchFamily="34" charset="0"/>
                <a:cs typeface="Arial" panose="020B0604020202020204" pitchFamily="34" charset="0"/>
              </a:rPr>
              <a:t>. </a:t>
            </a:r>
            <a:endParaRPr lang="en-US" sz="1400" dirty="0" smtClean="0">
              <a:latin typeface="Arial" panose="020B0604020202020204" pitchFamily="34" charset="0"/>
              <a:cs typeface="Arial" panose="020B0604020202020204" pitchFamily="34" charset="0"/>
            </a:endParaRPr>
          </a:p>
          <a:p>
            <a:r>
              <a:rPr lang="ru-RU" sz="1400" b="1" dirty="0" smtClean="0">
                <a:solidFill>
                  <a:schemeClr val="accent6">
                    <a:lumMod val="75000"/>
                  </a:schemeClr>
                </a:solidFill>
                <a:latin typeface="Arial" panose="020B0604020202020204" pitchFamily="34" charset="0"/>
                <a:cs typeface="Arial" panose="020B0604020202020204" pitchFamily="34" charset="0"/>
              </a:rPr>
              <a:t>2 </a:t>
            </a:r>
            <a:r>
              <a:rPr lang="ru-RU" sz="1400" b="1" dirty="0" err="1">
                <a:solidFill>
                  <a:schemeClr val="accent6">
                    <a:lumMod val="75000"/>
                  </a:schemeClr>
                </a:solidFill>
                <a:latin typeface="Arial" panose="020B0604020202020204" pitchFamily="34" charset="0"/>
                <a:cs typeface="Arial" panose="020B0604020202020204" pitchFamily="34" charset="0"/>
              </a:rPr>
              <a:t>Ag</a:t>
            </a:r>
            <a:r>
              <a:rPr lang="ru-RU" sz="1400" b="1" baseline="30000" dirty="0">
                <a:solidFill>
                  <a:schemeClr val="accent6">
                    <a:lumMod val="75000"/>
                  </a:schemeClr>
                </a:solidFill>
                <a:latin typeface="Arial" panose="020B0604020202020204" pitchFamily="34" charset="0"/>
                <a:cs typeface="Arial" panose="020B0604020202020204" pitchFamily="34" charset="0"/>
              </a:rPr>
              <a:t>+</a:t>
            </a:r>
            <a:r>
              <a:rPr lang="ru-RU" sz="1400" b="1" dirty="0">
                <a:solidFill>
                  <a:schemeClr val="accent6">
                    <a:lumMod val="75000"/>
                  </a:schemeClr>
                </a:solidFill>
                <a:latin typeface="Arial" panose="020B0604020202020204" pitchFamily="34" charset="0"/>
                <a:cs typeface="Arial" panose="020B0604020202020204" pitchFamily="34" charset="0"/>
              </a:rPr>
              <a:t> +CO + </a:t>
            </a:r>
            <a:r>
              <a:rPr lang="ru-RU" sz="1400" b="1" dirty="0" smtClean="0">
                <a:solidFill>
                  <a:schemeClr val="accent6">
                    <a:lumMod val="75000"/>
                  </a:schemeClr>
                </a:solidFill>
                <a:latin typeface="Arial" panose="020B0604020202020204" pitchFamily="34" charset="0"/>
                <a:cs typeface="Arial" panose="020B0604020202020204" pitchFamily="34" charset="0"/>
              </a:rPr>
              <a:t>H</a:t>
            </a:r>
            <a:r>
              <a:rPr lang="ru-RU" sz="1400" b="1" baseline="-25000" dirty="0" smtClean="0">
                <a:solidFill>
                  <a:schemeClr val="accent6">
                    <a:lumMod val="75000"/>
                  </a:schemeClr>
                </a:solidFill>
                <a:latin typeface="Arial" panose="020B0604020202020204" pitchFamily="34" charset="0"/>
                <a:cs typeface="Arial" panose="020B0604020202020204" pitchFamily="34" charset="0"/>
              </a:rPr>
              <a:t>2</a:t>
            </a:r>
            <a:r>
              <a:rPr lang="ru-RU" sz="1400" b="1" dirty="0" smtClean="0">
                <a:solidFill>
                  <a:schemeClr val="accent6">
                    <a:lumMod val="75000"/>
                  </a:schemeClr>
                </a:solidFill>
                <a:latin typeface="Arial" panose="020B0604020202020204" pitchFamily="34" charset="0"/>
                <a:cs typeface="Arial" panose="020B0604020202020204" pitchFamily="34" charset="0"/>
              </a:rPr>
              <a:t>O</a:t>
            </a:r>
            <a:r>
              <a:rPr lang="en-US" sz="1400" b="1" dirty="0" smtClean="0">
                <a:solidFill>
                  <a:schemeClr val="accent6">
                    <a:lumMod val="75000"/>
                  </a:schemeClr>
                </a:solidFill>
                <a:latin typeface="Arial" panose="020B0604020202020204" pitchFamily="34" charset="0"/>
                <a:cs typeface="Arial" panose="020B0604020202020204" pitchFamily="34" charset="0"/>
              </a:rPr>
              <a:t>=</a:t>
            </a:r>
            <a:r>
              <a:rPr lang="ru-RU" sz="1400" b="1" dirty="0" smtClean="0">
                <a:solidFill>
                  <a:schemeClr val="accent6">
                    <a:lumMod val="75000"/>
                  </a:schemeClr>
                </a:solidFill>
                <a:latin typeface="Arial" panose="020B0604020202020204" pitchFamily="34" charset="0"/>
                <a:cs typeface="Arial" panose="020B0604020202020204" pitchFamily="34" charset="0"/>
              </a:rPr>
              <a:t>2 </a:t>
            </a:r>
            <a:r>
              <a:rPr lang="ru-RU" sz="1400" b="1" dirty="0" err="1">
                <a:solidFill>
                  <a:schemeClr val="accent6">
                    <a:lumMod val="75000"/>
                  </a:schemeClr>
                </a:solidFill>
                <a:latin typeface="Arial" panose="020B0604020202020204" pitchFamily="34" charset="0"/>
                <a:cs typeface="Arial" panose="020B0604020202020204" pitchFamily="34" charset="0"/>
              </a:rPr>
              <a:t>Ag</a:t>
            </a:r>
            <a:r>
              <a:rPr lang="ru-RU" sz="1400" b="1" dirty="0">
                <a:solidFill>
                  <a:schemeClr val="accent6">
                    <a:lumMod val="75000"/>
                  </a:schemeClr>
                </a:solidFill>
                <a:latin typeface="Arial" panose="020B0604020202020204" pitchFamily="34" charset="0"/>
                <a:cs typeface="Arial" panose="020B0604020202020204" pitchFamily="34" charset="0"/>
              </a:rPr>
              <a:t> + CO</a:t>
            </a:r>
            <a:r>
              <a:rPr lang="ru-RU" sz="1400" b="1" baseline="-25000" dirty="0">
                <a:solidFill>
                  <a:schemeClr val="accent6">
                    <a:lumMod val="75000"/>
                  </a:schemeClr>
                </a:solidFill>
                <a:latin typeface="Arial" panose="020B0604020202020204" pitchFamily="34" charset="0"/>
                <a:cs typeface="Arial" panose="020B0604020202020204" pitchFamily="34" charset="0"/>
              </a:rPr>
              <a:t>2</a:t>
            </a:r>
            <a:r>
              <a:rPr lang="ru-RU" sz="1400" b="1" dirty="0">
                <a:solidFill>
                  <a:schemeClr val="accent6">
                    <a:lumMod val="75000"/>
                  </a:schemeClr>
                </a:solidFill>
                <a:latin typeface="Arial" panose="020B0604020202020204" pitchFamily="34" charset="0"/>
                <a:cs typeface="Arial" panose="020B0604020202020204" pitchFamily="34" charset="0"/>
              </a:rPr>
              <a:t> + </a:t>
            </a:r>
            <a:r>
              <a:rPr lang="ru-RU" sz="1400" b="1" dirty="0" smtClean="0">
                <a:solidFill>
                  <a:schemeClr val="accent6">
                    <a:lumMod val="75000"/>
                  </a:schemeClr>
                </a:solidFill>
                <a:latin typeface="Arial" panose="020B0604020202020204" pitchFamily="34" charset="0"/>
                <a:cs typeface="Arial" panose="020B0604020202020204" pitchFamily="34" charset="0"/>
              </a:rPr>
              <a:t>2H</a:t>
            </a:r>
            <a:r>
              <a:rPr lang="ru-RU" sz="1400" b="1" baseline="30000" dirty="0" smtClean="0">
                <a:solidFill>
                  <a:schemeClr val="accent6">
                    <a:lumMod val="75000"/>
                  </a:schemeClr>
                </a:solidFill>
                <a:latin typeface="Arial" panose="020B0604020202020204" pitchFamily="34" charset="0"/>
                <a:cs typeface="Arial" panose="020B0604020202020204" pitchFamily="34" charset="0"/>
              </a:rPr>
              <a:t>+</a:t>
            </a:r>
            <a:endParaRPr lang="en-US" sz="1400" b="1" baseline="30000" dirty="0" smtClean="0">
              <a:solidFill>
                <a:schemeClr val="accent6">
                  <a:lumMod val="75000"/>
                </a:schemeClr>
              </a:solidFill>
              <a:latin typeface="Arial" panose="020B0604020202020204" pitchFamily="34" charset="0"/>
              <a:cs typeface="Arial" panose="020B0604020202020204" pitchFamily="34" charset="0"/>
            </a:endParaRPr>
          </a:p>
          <a:p>
            <a:r>
              <a:rPr lang="ru-RU" sz="1400" b="1" dirty="0" err="1">
                <a:solidFill>
                  <a:schemeClr val="accent6">
                    <a:lumMod val="75000"/>
                  </a:schemeClr>
                </a:solidFill>
                <a:latin typeface="Arial" panose="020B0604020202020204" pitchFamily="34" charset="0"/>
                <a:cs typeface="Arial" panose="020B0604020202020204" pitchFamily="34" charset="0"/>
              </a:rPr>
              <a:t>Cu</a:t>
            </a:r>
            <a:r>
              <a:rPr lang="ru-RU" sz="1400" b="1" baseline="30000" dirty="0">
                <a:solidFill>
                  <a:schemeClr val="accent6">
                    <a:lumMod val="75000"/>
                  </a:schemeClr>
                </a:solidFill>
                <a:latin typeface="Arial" panose="020B0604020202020204" pitchFamily="34" charset="0"/>
                <a:cs typeface="Arial" panose="020B0604020202020204" pitchFamily="34" charset="0"/>
              </a:rPr>
              <a:t>+</a:t>
            </a:r>
            <a:r>
              <a:rPr lang="ru-RU" sz="1400" b="1" dirty="0">
                <a:solidFill>
                  <a:schemeClr val="accent6">
                    <a:lumMod val="75000"/>
                  </a:schemeClr>
                </a:solidFill>
                <a:latin typeface="Arial" panose="020B0604020202020204" pitchFamily="34" charset="0"/>
                <a:cs typeface="Arial" panose="020B0604020202020204" pitchFamily="34" charset="0"/>
              </a:rPr>
              <a:t>  + CO + </a:t>
            </a:r>
            <a:r>
              <a:rPr lang="ru-RU" sz="1400" b="1" dirty="0" smtClean="0">
                <a:solidFill>
                  <a:schemeClr val="accent6">
                    <a:lumMod val="75000"/>
                  </a:schemeClr>
                </a:solidFill>
                <a:latin typeface="Arial" panose="020B0604020202020204" pitchFamily="34" charset="0"/>
                <a:cs typeface="Arial" panose="020B0604020202020204" pitchFamily="34" charset="0"/>
              </a:rPr>
              <a:t>H</a:t>
            </a:r>
            <a:r>
              <a:rPr lang="ru-RU" sz="1400" b="1" baseline="-25000" dirty="0" smtClean="0">
                <a:solidFill>
                  <a:schemeClr val="accent6">
                    <a:lumMod val="75000"/>
                  </a:schemeClr>
                </a:solidFill>
                <a:latin typeface="Arial" panose="020B0604020202020204" pitchFamily="34" charset="0"/>
                <a:cs typeface="Arial" panose="020B0604020202020204" pitchFamily="34" charset="0"/>
              </a:rPr>
              <a:t>2</a:t>
            </a:r>
            <a:r>
              <a:rPr lang="ru-RU" sz="1400" b="1" dirty="0" smtClean="0">
                <a:solidFill>
                  <a:schemeClr val="accent6">
                    <a:lumMod val="75000"/>
                  </a:schemeClr>
                </a:solidFill>
                <a:latin typeface="Arial" panose="020B0604020202020204" pitchFamily="34" charset="0"/>
                <a:cs typeface="Arial" panose="020B0604020202020204" pitchFamily="34" charset="0"/>
              </a:rPr>
              <a:t>O</a:t>
            </a:r>
            <a:r>
              <a:rPr lang="en-US" sz="1400" b="1" dirty="0" smtClean="0">
                <a:solidFill>
                  <a:schemeClr val="accent6">
                    <a:lumMod val="75000"/>
                  </a:schemeClr>
                </a:solidFill>
                <a:latin typeface="Arial" panose="020B0604020202020204" pitchFamily="34" charset="0"/>
                <a:cs typeface="Arial" panose="020B0604020202020204" pitchFamily="34" charset="0"/>
              </a:rPr>
              <a:t>=</a:t>
            </a:r>
            <a:r>
              <a:rPr lang="ru-RU" sz="1400" b="1" dirty="0" err="1" smtClean="0">
                <a:solidFill>
                  <a:schemeClr val="accent6">
                    <a:lumMod val="75000"/>
                  </a:schemeClr>
                </a:solidFill>
                <a:latin typeface="Arial" panose="020B0604020202020204" pitchFamily="34" charset="0"/>
                <a:cs typeface="Arial" panose="020B0604020202020204" pitchFamily="34" charset="0"/>
              </a:rPr>
              <a:t>Cu</a:t>
            </a:r>
            <a:r>
              <a:rPr lang="ru-RU" sz="1400" b="1" dirty="0" smtClean="0">
                <a:solidFill>
                  <a:schemeClr val="accent6">
                    <a:lumMod val="75000"/>
                  </a:schemeClr>
                </a:solidFill>
                <a:latin typeface="Arial" panose="020B0604020202020204" pitchFamily="34" charset="0"/>
                <a:cs typeface="Arial" panose="020B0604020202020204" pitchFamily="34" charset="0"/>
              </a:rPr>
              <a:t> </a:t>
            </a:r>
            <a:r>
              <a:rPr lang="ru-RU" sz="1400" b="1" dirty="0">
                <a:solidFill>
                  <a:schemeClr val="accent6">
                    <a:lumMod val="75000"/>
                  </a:schemeClr>
                </a:solidFill>
                <a:latin typeface="Arial" panose="020B0604020202020204" pitchFamily="34" charset="0"/>
                <a:cs typeface="Arial" panose="020B0604020202020204" pitchFamily="34" charset="0"/>
              </a:rPr>
              <a:t>+ CO</a:t>
            </a:r>
            <a:r>
              <a:rPr lang="ru-RU" sz="1400" b="1" baseline="-25000" dirty="0">
                <a:solidFill>
                  <a:schemeClr val="accent6">
                    <a:lumMod val="75000"/>
                  </a:schemeClr>
                </a:solidFill>
                <a:latin typeface="Arial" panose="020B0604020202020204" pitchFamily="34" charset="0"/>
                <a:cs typeface="Arial" panose="020B0604020202020204" pitchFamily="34" charset="0"/>
              </a:rPr>
              <a:t>2</a:t>
            </a:r>
            <a:r>
              <a:rPr lang="ru-RU" sz="1400" b="1" dirty="0">
                <a:solidFill>
                  <a:schemeClr val="accent6">
                    <a:lumMod val="75000"/>
                  </a:schemeClr>
                </a:solidFill>
                <a:latin typeface="Arial" panose="020B0604020202020204" pitchFamily="34" charset="0"/>
                <a:cs typeface="Arial" panose="020B0604020202020204" pitchFamily="34" charset="0"/>
              </a:rPr>
              <a:t> + </a:t>
            </a:r>
            <a:r>
              <a:rPr lang="ru-RU" sz="1400" b="1" dirty="0" smtClean="0">
                <a:solidFill>
                  <a:schemeClr val="accent6">
                    <a:lumMod val="75000"/>
                  </a:schemeClr>
                </a:solidFill>
                <a:latin typeface="Arial" panose="020B0604020202020204" pitchFamily="34" charset="0"/>
                <a:cs typeface="Arial" panose="020B0604020202020204" pitchFamily="34" charset="0"/>
              </a:rPr>
              <a:t>2H</a:t>
            </a:r>
            <a:r>
              <a:rPr lang="ru-RU" sz="1400" b="1" baseline="30000" dirty="0">
                <a:solidFill>
                  <a:schemeClr val="accent6">
                    <a:lumMod val="75000"/>
                  </a:schemeClr>
                </a:solidFill>
                <a:latin typeface="Arial" panose="020B0604020202020204" pitchFamily="34" charset="0"/>
                <a:cs typeface="Arial" panose="020B0604020202020204" pitchFamily="34" charset="0"/>
              </a:rPr>
              <a:t>+</a:t>
            </a:r>
            <a:endParaRPr lang="ru-RU" sz="1400" b="1" dirty="0">
              <a:solidFill>
                <a:schemeClr val="accent6">
                  <a:lumMod val="75000"/>
                </a:schemeClr>
              </a:solidFill>
              <a:latin typeface="Arial" panose="020B0604020202020204" pitchFamily="34" charset="0"/>
              <a:cs typeface="Arial" panose="020B0604020202020204" pitchFamily="34" charset="0"/>
            </a:endParaRPr>
          </a:p>
          <a:p>
            <a:r>
              <a:rPr lang="ru-RU" sz="1400" b="1" dirty="0" err="1" smtClean="0">
                <a:latin typeface="Arial" panose="020B0604020202020204" pitchFamily="34" charset="0"/>
                <a:cs typeface="Arial" panose="020B0604020202020204" pitchFamily="34" charset="0"/>
              </a:rPr>
              <a:t>Reducing</a:t>
            </a:r>
            <a:r>
              <a:rPr lang="ru-RU" sz="1400" b="1" dirty="0" smtClean="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ability</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of</a:t>
            </a:r>
            <a:r>
              <a:rPr lang="ru-RU" sz="1400" b="1" dirty="0">
                <a:latin typeface="Arial" panose="020B0604020202020204" pitchFamily="34" charset="0"/>
                <a:cs typeface="Arial" panose="020B0604020202020204" pitchFamily="34" charset="0"/>
              </a:rPr>
              <a:t> CO </a:t>
            </a:r>
            <a:r>
              <a:rPr lang="ru-RU" sz="1400" b="1" dirty="0" err="1">
                <a:latin typeface="Arial" panose="020B0604020202020204" pitchFamily="34" charset="0"/>
                <a:cs typeface="Arial" panose="020B0604020202020204" pitchFamily="34" charset="0"/>
              </a:rPr>
              <a:t>depends</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on</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the</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change</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of</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Gibbs</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molar</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energy</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of</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the</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reaction</a:t>
            </a:r>
            <a:r>
              <a:rPr lang="ru-RU" sz="1400" b="1" dirty="0">
                <a:latin typeface="Arial" panose="020B0604020202020204" pitchFamily="34" charset="0"/>
                <a:cs typeface="Arial" panose="020B0604020202020204" pitchFamily="34" charset="0"/>
              </a:rPr>
              <a:t>:</a:t>
            </a:r>
          </a:p>
          <a:p>
            <a:r>
              <a:rPr lang="ru-RU" sz="1400" b="1" dirty="0">
                <a:solidFill>
                  <a:schemeClr val="accent6">
                    <a:lumMod val="75000"/>
                  </a:schemeClr>
                </a:solidFill>
                <a:latin typeface="Arial" panose="020B0604020202020204" pitchFamily="34" charset="0"/>
                <a:cs typeface="Arial" panose="020B0604020202020204" pitchFamily="34" charset="0"/>
              </a:rPr>
              <a:t> </a:t>
            </a:r>
            <a:r>
              <a:rPr lang="ru-RU" sz="1400" b="1" dirty="0" smtClean="0">
                <a:solidFill>
                  <a:schemeClr val="accent6">
                    <a:lumMod val="75000"/>
                  </a:schemeClr>
                </a:solidFill>
                <a:latin typeface="Arial" panose="020B0604020202020204" pitchFamily="34" charset="0"/>
                <a:cs typeface="Arial" panose="020B0604020202020204" pitchFamily="34" charset="0"/>
              </a:rPr>
              <a:t>CO </a:t>
            </a:r>
            <a:r>
              <a:rPr lang="ru-RU" sz="1400" b="1" dirty="0">
                <a:solidFill>
                  <a:schemeClr val="accent6">
                    <a:lumMod val="75000"/>
                  </a:schemeClr>
                </a:solidFill>
                <a:latin typeface="Arial" panose="020B0604020202020204" pitchFamily="34" charset="0"/>
                <a:cs typeface="Arial" panose="020B0604020202020204" pitchFamily="34" charset="0"/>
              </a:rPr>
              <a:t>+ </a:t>
            </a:r>
            <a:r>
              <a:rPr lang="ru-RU" sz="1400" b="1" dirty="0" smtClean="0">
                <a:solidFill>
                  <a:schemeClr val="accent6">
                    <a:lumMod val="75000"/>
                  </a:schemeClr>
                </a:solidFill>
                <a:latin typeface="Arial" panose="020B0604020202020204" pitchFamily="34" charset="0"/>
                <a:cs typeface="Arial" panose="020B0604020202020204" pitchFamily="34" charset="0"/>
              </a:rPr>
              <a:t>H</a:t>
            </a:r>
            <a:r>
              <a:rPr lang="ru-RU" sz="1400" b="1" baseline="-25000" dirty="0" smtClean="0">
                <a:solidFill>
                  <a:schemeClr val="accent6">
                    <a:lumMod val="75000"/>
                  </a:schemeClr>
                </a:solidFill>
                <a:latin typeface="Arial" panose="020B0604020202020204" pitchFamily="34" charset="0"/>
                <a:cs typeface="Arial" panose="020B0604020202020204" pitchFamily="34" charset="0"/>
              </a:rPr>
              <a:t>2</a:t>
            </a:r>
            <a:r>
              <a:rPr lang="ru-RU" sz="1400" b="1" dirty="0" smtClean="0">
                <a:solidFill>
                  <a:schemeClr val="accent6">
                    <a:lumMod val="75000"/>
                  </a:schemeClr>
                </a:solidFill>
                <a:latin typeface="Arial" panose="020B0604020202020204" pitchFamily="34" charset="0"/>
                <a:cs typeface="Arial" panose="020B0604020202020204" pitchFamily="34" charset="0"/>
              </a:rPr>
              <a:t>O</a:t>
            </a:r>
            <a:r>
              <a:rPr lang="en-US" sz="1400" b="1" dirty="0" smtClean="0">
                <a:solidFill>
                  <a:schemeClr val="accent6">
                    <a:lumMod val="75000"/>
                  </a:schemeClr>
                </a:solidFill>
                <a:latin typeface="Arial" panose="020B0604020202020204" pitchFamily="34" charset="0"/>
                <a:cs typeface="Arial" panose="020B0604020202020204" pitchFamily="34" charset="0"/>
              </a:rPr>
              <a:t>=</a:t>
            </a:r>
            <a:r>
              <a:rPr lang="ru-RU" sz="1400" b="1" dirty="0" smtClean="0">
                <a:solidFill>
                  <a:schemeClr val="accent6">
                    <a:lumMod val="75000"/>
                  </a:schemeClr>
                </a:solidFill>
                <a:latin typeface="Arial" panose="020B0604020202020204" pitchFamily="34" charset="0"/>
                <a:cs typeface="Arial" panose="020B0604020202020204" pitchFamily="34" charset="0"/>
              </a:rPr>
              <a:t>CO</a:t>
            </a:r>
            <a:r>
              <a:rPr lang="ru-RU" sz="1400" b="1" baseline="-25000" dirty="0" smtClean="0">
                <a:solidFill>
                  <a:schemeClr val="accent6">
                    <a:lumMod val="75000"/>
                  </a:schemeClr>
                </a:solidFill>
                <a:latin typeface="Arial" panose="020B0604020202020204" pitchFamily="34" charset="0"/>
                <a:cs typeface="Arial" panose="020B0604020202020204" pitchFamily="34" charset="0"/>
              </a:rPr>
              <a:t>2</a:t>
            </a:r>
            <a:r>
              <a:rPr lang="ru-RU" sz="1400" b="1" dirty="0" smtClean="0">
                <a:solidFill>
                  <a:schemeClr val="accent6">
                    <a:lumMod val="75000"/>
                  </a:schemeClr>
                </a:solidFill>
                <a:latin typeface="Arial" panose="020B0604020202020204" pitchFamily="34" charset="0"/>
                <a:cs typeface="Arial" panose="020B0604020202020204" pitchFamily="34" charset="0"/>
              </a:rPr>
              <a:t> </a:t>
            </a:r>
            <a:r>
              <a:rPr lang="ru-RU" sz="1400" b="1" dirty="0">
                <a:solidFill>
                  <a:schemeClr val="accent6">
                    <a:lumMod val="75000"/>
                  </a:schemeClr>
                </a:solidFill>
                <a:latin typeface="Arial" panose="020B0604020202020204" pitchFamily="34" charset="0"/>
                <a:cs typeface="Arial" panose="020B0604020202020204" pitchFamily="34" charset="0"/>
              </a:rPr>
              <a:t>+ </a:t>
            </a:r>
            <a:r>
              <a:rPr lang="ru-RU" sz="1400" b="1" dirty="0" smtClean="0">
                <a:solidFill>
                  <a:schemeClr val="accent6">
                    <a:lumMod val="75000"/>
                  </a:schemeClr>
                </a:solidFill>
                <a:latin typeface="Arial" panose="020B0604020202020204" pitchFamily="34" charset="0"/>
                <a:cs typeface="Arial" panose="020B0604020202020204" pitchFamily="34" charset="0"/>
              </a:rPr>
              <a:t>2H</a:t>
            </a:r>
            <a:r>
              <a:rPr lang="ru-RU" sz="1400" b="1" baseline="30000" dirty="0">
                <a:solidFill>
                  <a:schemeClr val="accent6">
                    <a:lumMod val="75000"/>
                  </a:schemeClr>
                </a:solidFill>
                <a:latin typeface="Arial" panose="020B0604020202020204" pitchFamily="34" charset="0"/>
                <a:cs typeface="Arial" panose="020B0604020202020204" pitchFamily="34" charset="0"/>
              </a:rPr>
              <a:t>+</a:t>
            </a:r>
            <a:r>
              <a:rPr lang="ru-RU" sz="1400" b="1" dirty="0">
                <a:solidFill>
                  <a:schemeClr val="accent6">
                    <a:lumMod val="75000"/>
                  </a:schemeClr>
                </a:solidFill>
                <a:latin typeface="Arial" panose="020B0604020202020204" pitchFamily="34" charset="0"/>
                <a:cs typeface="Arial" panose="020B0604020202020204" pitchFamily="34" charset="0"/>
              </a:rPr>
              <a:t> + e</a:t>
            </a:r>
          </a:p>
          <a:p>
            <a:r>
              <a:rPr lang="ru-RU" sz="1400" dirty="0">
                <a:latin typeface="Arial" panose="020B0604020202020204" pitchFamily="34" charset="0"/>
                <a:cs typeface="Arial" panose="020B0604020202020204" pitchFamily="34" charset="0"/>
              </a:rPr>
              <a:t> </a:t>
            </a:r>
          </a:p>
          <a:p>
            <a:r>
              <a:rPr lang="ru-RU" sz="1400" b="1" dirty="0" err="1">
                <a:latin typeface="Arial" panose="020B0604020202020204" pitchFamily="34" charset="0"/>
                <a:cs typeface="Arial" panose="020B0604020202020204" pitchFamily="34" charset="0"/>
              </a:rPr>
              <a:t>The</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probable</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mechanism</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of</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reduction</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by</a:t>
            </a:r>
            <a:r>
              <a:rPr lang="ru-RU" sz="1400" b="1" dirty="0">
                <a:latin typeface="Arial" panose="020B0604020202020204" pitchFamily="34" charset="0"/>
                <a:cs typeface="Arial" panose="020B0604020202020204" pitchFamily="34" charset="0"/>
              </a:rPr>
              <a:t> CO </a:t>
            </a:r>
            <a:r>
              <a:rPr lang="ru-RU" sz="1400" b="1" dirty="0" err="1">
                <a:latin typeface="Arial" panose="020B0604020202020204" pitchFamily="34" charset="0"/>
                <a:cs typeface="Arial" panose="020B0604020202020204" pitchFamily="34" charset="0"/>
              </a:rPr>
              <a:t>can</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be</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described</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by</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the</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following</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equations</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analogically</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for</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copper</a:t>
            </a:r>
            <a:r>
              <a:rPr lang="ru-RU" sz="1400" b="1" dirty="0">
                <a:latin typeface="Arial" panose="020B0604020202020204" pitchFamily="34" charset="0"/>
                <a:cs typeface="Arial" panose="020B0604020202020204" pitchFamily="34" charset="0"/>
              </a:rPr>
              <a:t>):</a:t>
            </a:r>
          </a:p>
          <a:p>
            <a:endParaRPr lang="en-US" sz="1400" dirty="0" smtClean="0">
              <a:latin typeface="Arial" panose="020B0604020202020204" pitchFamily="34" charset="0"/>
              <a:cs typeface="Arial" panose="020B0604020202020204" pitchFamily="34" charset="0"/>
            </a:endParaRPr>
          </a:p>
          <a:p>
            <a:r>
              <a:rPr lang="ru-RU" sz="1400" b="1" dirty="0" err="1" smtClean="0">
                <a:solidFill>
                  <a:schemeClr val="accent6">
                    <a:lumMod val="75000"/>
                  </a:schemeClr>
                </a:solidFill>
                <a:latin typeface="Arial" panose="020B0604020202020204" pitchFamily="34" charset="0"/>
                <a:cs typeface="Arial" panose="020B0604020202020204" pitchFamily="34" charset="0"/>
              </a:rPr>
              <a:t>Ag</a:t>
            </a:r>
            <a:r>
              <a:rPr lang="ru-RU" sz="1400" b="1" baseline="30000" dirty="0">
                <a:solidFill>
                  <a:schemeClr val="accent6">
                    <a:lumMod val="75000"/>
                  </a:schemeClr>
                </a:solidFill>
                <a:latin typeface="Arial" panose="020B0604020202020204" pitchFamily="34" charset="0"/>
                <a:cs typeface="Arial" panose="020B0604020202020204" pitchFamily="34" charset="0"/>
              </a:rPr>
              <a:t>+</a:t>
            </a:r>
            <a:r>
              <a:rPr lang="ru-RU" sz="1400" b="1" dirty="0">
                <a:solidFill>
                  <a:schemeClr val="accent6">
                    <a:lumMod val="75000"/>
                  </a:schemeClr>
                </a:solidFill>
                <a:latin typeface="Arial" panose="020B0604020202020204" pitchFamily="34" charset="0"/>
                <a:cs typeface="Arial" panose="020B0604020202020204" pitchFamily="34" charset="0"/>
              </a:rPr>
              <a:t> + CO	</a:t>
            </a:r>
            <a:r>
              <a:rPr lang="en-US" sz="1400" b="1" dirty="0" smtClean="0">
                <a:solidFill>
                  <a:schemeClr val="accent6">
                    <a:lumMod val="75000"/>
                  </a:schemeClr>
                </a:solidFill>
                <a:latin typeface="Arial" panose="020B0604020202020204" pitchFamily="34" charset="0"/>
                <a:cs typeface="Arial" panose="020B0604020202020204" pitchFamily="34" charset="0"/>
              </a:rPr>
              <a:t>= </a:t>
            </a:r>
            <a:r>
              <a:rPr lang="ru-RU" sz="1400" b="1" dirty="0" err="1" smtClean="0">
                <a:solidFill>
                  <a:schemeClr val="accent6">
                    <a:lumMod val="75000"/>
                  </a:schemeClr>
                </a:solidFill>
                <a:latin typeface="Arial" panose="020B0604020202020204" pitchFamily="34" charset="0"/>
                <a:cs typeface="Arial" panose="020B0604020202020204" pitchFamily="34" charset="0"/>
              </a:rPr>
              <a:t>Ag</a:t>
            </a:r>
            <a:r>
              <a:rPr lang="ru-RU" sz="1400" b="1" dirty="0" smtClean="0">
                <a:solidFill>
                  <a:schemeClr val="accent6">
                    <a:lumMod val="75000"/>
                  </a:schemeClr>
                </a:solidFill>
                <a:latin typeface="Arial" panose="020B0604020202020204" pitchFamily="34" charset="0"/>
                <a:cs typeface="Arial" panose="020B0604020202020204" pitchFamily="34" charset="0"/>
              </a:rPr>
              <a:t>(CO</a:t>
            </a:r>
            <a:r>
              <a:rPr lang="ru-RU" sz="1400" b="1" dirty="0">
                <a:solidFill>
                  <a:schemeClr val="accent6">
                    <a:lumMod val="75000"/>
                  </a:schemeClr>
                </a:solidFill>
                <a:latin typeface="Arial" panose="020B0604020202020204" pitchFamily="34" charset="0"/>
                <a:cs typeface="Arial" panose="020B0604020202020204" pitchFamily="34" charset="0"/>
              </a:rPr>
              <a:t>)</a:t>
            </a:r>
            <a:r>
              <a:rPr lang="ru-RU" sz="1400" b="1" baseline="30000" dirty="0">
                <a:solidFill>
                  <a:schemeClr val="accent6">
                    <a:lumMod val="75000"/>
                  </a:schemeClr>
                </a:solidFill>
                <a:latin typeface="Arial" panose="020B0604020202020204" pitchFamily="34" charset="0"/>
                <a:cs typeface="Arial" panose="020B0604020202020204" pitchFamily="34" charset="0"/>
              </a:rPr>
              <a:t>+</a:t>
            </a:r>
            <a:endParaRPr lang="ru-RU" sz="1400" b="1" dirty="0">
              <a:solidFill>
                <a:schemeClr val="accent6">
                  <a:lumMod val="75000"/>
                </a:schemeClr>
              </a:solidFill>
              <a:latin typeface="Arial" panose="020B0604020202020204" pitchFamily="34" charset="0"/>
              <a:cs typeface="Arial" panose="020B0604020202020204" pitchFamily="34" charset="0"/>
            </a:endParaRPr>
          </a:p>
          <a:p>
            <a:r>
              <a:rPr lang="ru-RU" sz="1400" b="1" dirty="0" err="1" smtClean="0">
                <a:solidFill>
                  <a:schemeClr val="accent6">
                    <a:lumMod val="75000"/>
                  </a:schemeClr>
                </a:solidFill>
                <a:latin typeface="Arial" panose="020B0604020202020204" pitchFamily="34" charset="0"/>
                <a:cs typeface="Arial" panose="020B0604020202020204" pitchFamily="34" charset="0"/>
              </a:rPr>
              <a:t>Ag</a:t>
            </a:r>
            <a:r>
              <a:rPr lang="ru-RU" sz="1400" b="1" dirty="0" smtClean="0">
                <a:solidFill>
                  <a:schemeClr val="accent6">
                    <a:lumMod val="75000"/>
                  </a:schemeClr>
                </a:solidFill>
                <a:latin typeface="Arial" panose="020B0604020202020204" pitchFamily="34" charset="0"/>
                <a:cs typeface="Arial" panose="020B0604020202020204" pitchFamily="34" charset="0"/>
              </a:rPr>
              <a:t>(CO</a:t>
            </a:r>
            <a:r>
              <a:rPr lang="ru-RU" sz="1400" b="1" dirty="0">
                <a:solidFill>
                  <a:schemeClr val="accent6">
                    <a:lumMod val="75000"/>
                  </a:schemeClr>
                </a:solidFill>
                <a:latin typeface="Arial" panose="020B0604020202020204" pitchFamily="34" charset="0"/>
                <a:cs typeface="Arial" panose="020B0604020202020204" pitchFamily="34" charset="0"/>
              </a:rPr>
              <a:t>)</a:t>
            </a:r>
            <a:r>
              <a:rPr lang="ru-RU" sz="1400" b="1" baseline="30000" dirty="0">
                <a:solidFill>
                  <a:schemeClr val="accent6">
                    <a:lumMod val="75000"/>
                  </a:schemeClr>
                </a:solidFill>
                <a:latin typeface="Arial" panose="020B0604020202020204" pitchFamily="34" charset="0"/>
                <a:cs typeface="Arial" panose="020B0604020202020204" pitchFamily="34" charset="0"/>
              </a:rPr>
              <a:t>+</a:t>
            </a:r>
            <a:r>
              <a:rPr lang="ru-RU" sz="1400" b="1" dirty="0">
                <a:solidFill>
                  <a:schemeClr val="accent6">
                    <a:lumMod val="75000"/>
                  </a:schemeClr>
                </a:solidFill>
                <a:latin typeface="Arial" panose="020B0604020202020204" pitchFamily="34" charset="0"/>
                <a:cs typeface="Arial" panose="020B0604020202020204" pitchFamily="34" charset="0"/>
              </a:rPr>
              <a:t> + </a:t>
            </a:r>
            <a:r>
              <a:rPr lang="ru-RU" sz="1400" b="1" dirty="0" err="1">
                <a:solidFill>
                  <a:schemeClr val="accent6">
                    <a:lumMod val="75000"/>
                  </a:schemeClr>
                </a:solidFill>
                <a:latin typeface="Arial" panose="020B0604020202020204" pitchFamily="34" charset="0"/>
                <a:cs typeface="Arial" panose="020B0604020202020204" pitchFamily="34" charset="0"/>
              </a:rPr>
              <a:t>Ag</a:t>
            </a:r>
            <a:r>
              <a:rPr lang="ru-RU" sz="1400" b="1" baseline="30000" dirty="0" smtClean="0">
                <a:solidFill>
                  <a:schemeClr val="accent6">
                    <a:lumMod val="75000"/>
                  </a:schemeClr>
                </a:solidFill>
                <a:latin typeface="Arial" panose="020B0604020202020204" pitchFamily="34" charset="0"/>
                <a:cs typeface="Arial" panose="020B0604020202020204" pitchFamily="34" charset="0"/>
              </a:rPr>
              <a:t>+</a:t>
            </a:r>
            <a:r>
              <a:rPr lang="en-US" sz="1400" b="1" dirty="0" smtClean="0">
                <a:solidFill>
                  <a:schemeClr val="accent6">
                    <a:lumMod val="75000"/>
                  </a:schemeClr>
                </a:solidFill>
                <a:latin typeface="Arial" panose="020B0604020202020204" pitchFamily="34" charset="0"/>
                <a:cs typeface="Arial" panose="020B0604020202020204" pitchFamily="34" charset="0"/>
              </a:rPr>
              <a:t>=</a:t>
            </a:r>
            <a:r>
              <a:rPr lang="ru-RU" sz="1400" b="1" dirty="0" smtClean="0">
                <a:solidFill>
                  <a:schemeClr val="accent6">
                    <a:lumMod val="75000"/>
                  </a:schemeClr>
                </a:solidFill>
                <a:latin typeface="Arial" panose="020B0604020202020204" pitchFamily="34" charset="0"/>
                <a:cs typeface="Arial" panose="020B0604020202020204" pitchFamily="34" charset="0"/>
              </a:rPr>
              <a:t>Ag</a:t>
            </a:r>
            <a:r>
              <a:rPr lang="ru-RU" sz="1400" b="1" baseline="-25000" dirty="0" smtClean="0">
                <a:solidFill>
                  <a:schemeClr val="accent6">
                    <a:lumMod val="75000"/>
                  </a:schemeClr>
                </a:solidFill>
                <a:latin typeface="Arial" panose="020B0604020202020204" pitchFamily="34" charset="0"/>
                <a:cs typeface="Arial" panose="020B0604020202020204" pitchFamily="34" charset="0"/>
              </a:rPr>
              <a:t>2</a:t>
            </a:r>
            <a:r>
              <a:rPr lang="ru-RU" sz="1400" b="1" dirty="0" smtClean="0">
                <a:solidFill>
                  <a:schemeClr val="accent6">
                    <a:lumMod val="75000"/>
                  </a:schemeClr>
                </a:solidFill>
                <a:latin typeface="Arial" panose="020B0604020202020204" pitchFamily="34" charset="0"/>
                <a:cs typeface="Arial" panose="020B0604020202020204" pitchFamily="34" charset="0"/>
              </a:rPr>
              <a:t>(CO)</a:t>
            </a:r>
            <a:r>
              <a:rPr lang="ru-RU" sz="1400" b="1" baseline="30000" dirty="0" smtClean="0">
                <a:solidFill>
                  <a:schemeClr val="accent6">
                    <a:lumMod val="75000"/>
                  </a:schemeClr>
                </a:solidFill>
                <a:latin typeface="Arial" panose="020B0604020202020204" pitchFamily="34" charset="0"/>
                <a:cs typeface="Arial" panose="020B0604020202020204" pitchFamily="34" charset="0"/>
              </a:rPr>
              <a:t>2</a:t>
            </a:r>
            <a:r>
              <a:rPr lang="ru-RU" sz="1400" b="1" baseline="30000" dirty="0">
                <a:solidFill>
                  <a:schemeClr val="accent6">
                    <a:lumMod val="75000"/>
                  </a:schemeClr>
                </a:solidFill>
                <a:latin typeface="Arial" panose="020B0604020202020204" pitchFamily="34" charset="0"/>
                <a:cs typeface="Arial" panose="020B0604020202020204" pitchFamily="34" charset="0"/>
              </a:rPr>
              <a:t>+</a:t>
            </a:r>
            <a:endParaRPr lang="ru-RU" sz="1400" b="1" dirty="0">
              <a:solidFill>
                <a:schemeClr val="accent6">
                  <a:lumMod val="75000"/>
                </a:schemeClr>
              </a:solidFill>
              <a:latin typeface="Arial" panose="020B0604020202020204" pitchFamily="34" charset="0"/>
              <a:cs typeface="Arial" panose="020B0604020202020204" pitchFamily="34" charset="0"/>
            </a:endParaRPr>
          </a:p>
          <a:p>
            <a:r>
              <a:rPr lang="ru-RU" sz="1400" b="1" dirty="0" smtClean="0">
                <a:solidFill>
                  <a:schemeClr val="accent6">
                    <a:lumMod val="75000"/>
                  </a:schemeClr>
                </a:solidFill>
                <a:latin typeface="Arial" panose="020B0604020202020204" pitchFamily="34" charset="0"/>
                <a:cs typeface="Arial" panose="020B0604020202020204" pitchFamily="34" charset="0"/>
              </a:rPr>
              <a:t>Ag</a:t>
            </a:r>
            <a:r>
              <a:rPr lang="ru-RU" sz="1400" b="1" baseline="-25000" dirty="0">
                <a:solidFill>
                  <a:schemeClr val="accent6">
                    <a:lumMod val="75000"/>
                  </a:schemeClr>
                </a:solidFill>
                <a:latin typeface="Arial" panose="020B0604020202020204" pitchFamily="34" charset="0"/>
                <a:cs typeface="Arial" panose="020B0604020202020204" pitchFamily="34" charset="0"/>
              </a:rPr>
              <a:t>2</a:t>
            </a:r>
            <a:r>
              <a:rPr lang="ru-RU" sz="1400" b="1" dirty="0" smtClean="0">
                <a:solidFill>
                  <a:schemeClr val="accent6">
                    <a:lumMod val="75000"/>
                  </a:schemeClr>
                </a:solidFill>
                <a:latin typeface="Arial" panose="020B0604020202020204" pitchFamily="34" charset="0"/>
                <a:cs typeface="Arial" panose="020B0604020202020204" pitchFamily="34" charset="0"/>
              </a:rPr>
              <a:t>(CO)</a:t>
            </a:r>
            <a:r>
              <a:rPr lang="ru-RU" sz="1400" b="1" baseline="30000" dirty="0" smtClean="0">
                <a:solidFill>
                  <a:schemeClr val="accent6">
                    <a:lumMod val="75000"/>
                  </a:schemeClr>
                </a:solidFill>
                <a:latin typeface="Arial" panose="020B0604020202020204" pitchFamily="34" charset="0"/>
                <a:cs typeface="Arial" panose="020B0604020202020204" pitchFamily="34" charset="0"/>
              </a:rPr>
              <a:t>2</a:t>
            </a:r>
            <a:r>
              <a:rPr lang="ru-RU" sz="1400" b="1" baseline="30000" dirty="0">
                <a:solidFill>
                  <a:schemeClr val="accent6">
                    <a:lumMod val="75000"/>
                  </a:schemeClr>
                </a:solidFill>
                <a:latin typeface="Arial" panose="020B0604020202020204" pitchFamily="34" charset="0"/>
                <a:cs typeface="Arial" panose="020B0604020202020204" pitchFamily="34" charset="0"/>
              </a:rPr>
              <a:t>+</a:t>
            </a:r>
            <a:r>
              <a:rPr lang="ru-RU" sz="1400" b="1" dirty="0">
                <a:solidFill>
                  <a:schemeClr val="accent6">
                    <a:lumMod val="75000"/>
                  </a:schemeClr>
                </a:solidFill>
                <a:latin typeface="Arial" panose="020B0604020202020204" pitchFamily="34" charset="0"/>
                <a:cs typeface="Arial" panose="020B0604020202020204" pitchFamily="34" charset="0"/>
              </a:rPr>
              <a:t> + </a:t>
            </a:r>
            <a:r>
              <a:rPr lang="ru-RU" sz="1400" b="1" dirty="0" smtClean="0">
                <a:solidFill>
                  <a:schemeClr val="accent6">
                    <a:lumMod val="75000"/>
                  </a:schemeClr>
                </a:solidFill>
                <a:latin typeface="Arial" panose="020B0604020202020204" pitchFamily="34" charset="0"/>
                <a:cs typeface="Arial" panose="020B0604020202020204" pitchFamily="34" charset="0"/>
              </a:rPr>
              <a:t>H</a:t>
            </a:r>
            <a:r>
              <a:rPr lang="ru-RU" sz="1400" b="1" baseline="-25000" dirty="0" smtClean="0">
                <a:solidFill>
                  <a:schemeClr val="accent6">
                    <a:lumMod val="75000"/>
                  </a:schemeClr>
                </a:solidFill>
                <a:latin typeface="Arial" panose="020B0604020202020204" pitchFamily="34" charset="0"/>
                <a:cs typeface="Arial" panose="020B0604020202020204" pitchFamily="34" charset="0"/>
              </a:rPr>
              <a:t>2</a:t>
            </a:r>
            <a:r>
              <a:rPr lang="ru-RU" sz="1400" b="1" dirty="0" smtClean="0">
                <a:solidFill>
                  <a:schemeClr val="accent6">
                    <a:lumMod val="75000"/>
                  </a:schemeClr>
                </a:solidFill>
                <a:latin typeface="Arial" panose="020B0604020202020204" pitchFamily="34" charset="0"/>
                <a:cs typeface="Arial" panose="020B0604020202020204" pitchFamily="34" charset="0"/>
              </a:rPr>
              <a:t>O</a:t>
            </a:r>
            <a:r>
              <a:rPr lang="en-US" sz="1400" b="1" dirty="0" smtClean="0">
                <a:solidFill>
                  <a:schemeClr val="accent6">
                    <a:lumMod val="75000"/>
                  </a:schemeClr>
                </a:solidFill>
                <a:latin typeface="Arial" panose="020B0604020202020204" pitchFamily="34" charset="0"/>
                <a:cs typeface="Arial" panose="020B0604020202020204" pitchFamily="34" charset="0"/>
              </a:rPr>
              <a:t>=</a:t>
            </a:r>
            <a:r>
              <a:rPr lang="ru-RU" sz="1400" b="1" dirty="0" smtClean="0">
                <a:solidFill>
                  <a:schemeClr val="accent6">
                    <a:lumMod val="75000"/>
                  </a:schemeClr>
                </a:solidFill>
                <a:latin typeface="Arial" panose="020B0604020202020204" pitchFamily="34" charset="0"/>
                <a:cs typeface="Arial" panose="020B0604020202020204" pitchFamily="34" charset="0"/>
              </a:rPr>
              <a:t>2 </a:t>
            </a:r>
            <a:r>
              <a:rPr lang="ru-RU" sz="1400" b="1" dirty="0" err="1">
                <a:solidFill>
                  <a:schemeClr val="accent6">
                    <a:lumMod val="75000"/>
                  </a:schemeClr>
                </a:solidFill>
                <a:latin typeface="Arial" panose="020B0604020202020204" pitchFamily="34" charset="0"/>
                <a:cs typeface="Arial" panose="020B0604020202020204" pitchFamily="34" charset="0"/>
              </a:rPr>
              <a:t>Ag</a:t>
            </a:r>
            <a:r>
              <a:rPr lang="ru-RU" sz="1400" b="1" dirty="0">
                <a:solidFill>
                  <a:schemeClr val="accent6">
                    <a:lumMod val="75000"/>
                  </a:schemeClr>
                </a:solidFill>
                <a:latin typeface="Arial" panose="020B0604020202020204" pitchFamily="34" charset="0"/>
                <a:cs typeface="Arial" panose="020B0604020202020204" pitchFamily="34" charset="0"/>
              </a:rPr>
              <a:t> + CO</a:t>
            </a:r>
            <a:r>
              <a:rPr lang="ru-RU" sz="1400" b="1" baseline="-25000" dirty="0">
                <a:solidFill>
                  <a:schemeClr val="accent6">
                    <a:lumMod val="75000"/>
                  </a:schemeClr>
                </a:solidFill>
                <a:latin typeface="Arial" panose="020B0604020202020204" pitchFamily="34" charset="0"/>
                <a:cs typeface="Arial" panose="020B0604020202020204" pitchFamily="34" charset="0"/>
              </a:rPr>
              <a:t>2</a:t>
            </a:r>
            <a:r>
              <a:rPr lang="ru-RU" sz="1400" b="1" dirty="0">
                <a:solidFill>
                  <a:schemeClr val="accent6">
                    <a:lumMod val="75000"/>
                  </a:schemeClr>
                </a:solidFill>
                <a:latin typeface="Arial" panose="020B0604020202020204" pitchFamily="34" charset="0"/>
                <a:cs typeface="Arial" panose="020B0604020202020204" pitchFamily="34" charset="0"/>
              </a:rPr>
              <a:t> + 2 H</a:t>
            </a:r>
            <a:r>
              <a:rPr lang="ru-RU" sz="1400" b="1" baseline="30000" dirty="0">
                <a:solidFill>
                  <a:schemeClr val="accent6">
                    <a:lumMod val="75000"/>
                  </a:schemeClr>
                </a:solidFill>
                <a:latin typeface="Arial" panose="020B0604020202020204" pitchFamily="34" charset="0"/>
                <a:cs typeface="Arial" panose="020B0604020202020204" pitchFamily="34" charset="0"/>
              </a:rPr>
              <a:t>+</a:t>
            </a:r>
            <a:endParaRPr lang="ru-RU" sz="1400" b="1" dirty="0">
              <a:solidFill>
                <a:schemeClr val="accent6">
                  <a:lumMod val="75000"/>
                </a:schemeClr>
              </a:solidFill>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rPr>
              <a:t> </a:t>
            </a:r>
          </a:p>
          <a:p>
            <a:r>
              <a:rPr lang="ru-RU" sz="1400" b="1" dirty="0">
                <a:solidFill>
                  <a:srgbClr val="C00000"/>
                </a:solidFill>
                <a:latin typeface="Arial" panose="020B0604020202020204" pitchFamily="34" charset="0"/>
                <a:cs typeface="Arial" panose="020B0604020202020204" pitchFamily="34" charset="0"/>
              </a:rPr>
              <a:t>3. </a:t>
            </a:r>
            <a:r>
              <a:rPr lang="ru-RU" sz="1400" b="1" dirty="0" err="1">
                <a:solidFill>
                  <a:srgbClr val="C00000"/>
                </a:solidFill>
                <a:latin typeface="Arial" panose="020B0604020202020204" pitchFamily="34" charset="0"/>
                <a:cs typeface="Arial" panose="020B0604020202020204" pitchFamily="34" charset="0"/>
              </a:rPr>
              <a:t>Separation</a:t>
            </a:r>
            <a:r>
              <a:rPr lang="ru-RU" sz="1400" b="1" dirty="0">
                <a:solidFill>
                  <a:srgbClr val="C00000"/>
                </a:solidFill>
                <a:latin typeface="Arial" panose="020B0604020202020204" pitchFamily="34" charset="0"/>
                <a:cs typeface="Arial" panose="020B0604020202020204" pitchFamily="34" charset="0"/>
              </a:rPr>
              <a:t> </a:t>
            </a:r>
            <a:r>
              <a:rPr lang="ru-RU" sz="1400" b="1" dirty="0" err="1">
                <a:solidFill>
                  <a:srgbClr val="C00000"/>
                </a:solidFill>
                <a:latin typeface="Arial" panose="020B0604020202020204" pitchFamily="34" charset="0"/>
                <a:cs typeface="Arial" panose="020B0604020202020204" pitchFamily="34" charset="0"/>
              </a:rPr>
              <a:t>by</a:t>
            </a:r>
            <a:r>
              <a:rPr lang="ru-RU" sz="1400" b="1" dirty="0">
                <a:solidFill>
                  <a:srgbClr val="C00000"/>
                </a:solidFill>
                <a:latin typeface="Arial" panose="020B0604020202020204" pitchFamily="34" charset="0"/>
                <a:cs typeface="Arial" panose="020B0604020202020204" pitchFamily="34" charset="0"/>
              </a:rPr>
              <a:t> </a:t>
            </a:r>
            <a:r>
              <a:rPr lang="ru-RU" sz="1400" b="1" dirty="0" err="1">
                <a:solidFill>
                  <a:srgbClr val="C00000"/>
                </a:solidFill>
                <a:latin typeface="Arial" panose="020B0604020202020204" pitchFamily="34" charset="0"/>
                <a:cs typeface="Arial" panose="020B0604020202020204" pitchFamily="34" charset="0"/>
              </a:rPr>
              <a:t>sulphur</a:t>
            </a:r>
            <a:r>
              <a:rPr lang="ru-RU" sz="1400" b="1" dirty="0">
                <a:solidFill>
                  <a:srgbClr val="C00000"/>
                </a:solidFill>
                <a:latin typeface="Arial" panose="020B0604020202020204" pitchFamily="34" charset="0"/>
                <a:cs typeface="Arial" panose="020B0604020202020204" pitchFamily="34" charset="0"/>
              </a:rPr>
              <a:t> </a:t>
            </a:r>
            <a:r>
              <a:rPr lang="ru-RU" sz="1400" b="1" dirty="0" err="1">
                <a:solidFill>
                  <a:srgbClr val="C00000"/>
                </a:solidFill>
                <a:latin typeface="Arial" panose="020B0604020202020204" pitchFamily="34" charset="0"/>
                <a:cs typeface="Arial" panose="020B0604020202020204" pitchFamily="34" charset="0"/>
              </a:rPr>
              <a:t>dioxide</a:t>
            </a:r>
            <a:endParaRPr lang="ru-RU" sz="1400" dirty="0">
              <a:solidFill>
                <a:srgbClr val="C00000"/>
              </a:solidFill>
              <a:latin typeface="Arial" panose="020B0604020202020204" pitchFamily="34" charset="0"/>
              <a:cs typeface="Arial" panose="020B0604020202020204" pitchFamily="34" charset="0"/>
            </a:endParaRPr>
          </a:p>
          <a:p>
            <a:r>
              <a:rPr lang="ru-RU" sz="1400" b="1" dirty="0" err="1" smtClean="0">
                <a:latin typeface="Arial" panose="020B0604020202020204" pitchFamily="34" charset="0"/>
                <a:cs typeface="Arial" panose="020B0604020202020204" pitchFamily="34" charset="0"/>
              </a:rPr>
              <a:t>Separation</a:t>
            </a:r>
            <a:r>
              <a:rPr lang="ru-RU" sz="1400" b="1" dirty="0" smtClean="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of</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copper</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sulphite</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from</a:t>
            </a:r>
            <a:r>
              <a:rPr lang="ru-RU" sz="1400" b="1" dirty="0">
                <a:latin typeface="Arial" panose="020B0604020202020204" pitchFamily="34" charset="0"/>
                <a:cs typeface="Arial" panose="020B0604020202020204" pitchFamily="34" charset="0"/>
              </a:rPr>
              <a:t> H</a:t>
            </a:r>
            <a:r>
              <a:rPr lang="ru-RU" sz="1400" b="1" baseline="-25000" dirty="0">
                <a:latin typeface="Arial" panose="020B0604020202020204" pitchFamily="34" charset="0"/>
                <a:cs typeface="Arial" panose="020B0604020202020204" pitchFamily="34" charset="0"/>
              </a:rPr>
              <a:t>2</a:t>
            </a:r>
            <a:r>
              <a:rPr lang="ru-RU" sz="1400" b="1" dirty="0">
                <a:latin typeface="Arial" panose="020B0604020202020204" pitchFamily="34" charset="0"/>
                <a:cs typeface="Arial" panose="020B0604020202020204" pitchFamily="34" charset="0"/>
              </a:rPr>
              <a:t>SO</a:t>
            </a:r>
            <a:r>
              <a:rPr lang="ru-RU" sz="1400" b="1" baseline="-25000" dirty="0">
                <a:latin typeface="Arial" panose="020B0604020202020204" pitchFamily="34" charset="0"/>
                <a:cs typeface="Arial" panose="020B0604020202020204" pitchFamily="34" charset="0"/>
              </a:rPr>
              <a:t>4</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environment</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at</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ambient</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temperature</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is</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possible</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via</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reduction</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by</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sulphur</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dioxide</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Nevertheless</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if</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the</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process</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proceeds</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at</a:t>
            </a:r>
            <a:r>
              <a:rPr lang="ru-RU" sz="1400" b="1" dirty="0">
                <a:latin typeface="Arial" panose="020B0604020202020204" pitchFamily="34" charset="0"/>
                <a:cs typeface="Arial" panose="020B0604020202020204" pitchFamily="34" charset="0"/>
              </a:rPr>
              <a:t> 100°C </a:t>
            </a:r>
            <a:r>
              <a:rPr lang="ru-RU" sz="1400" b="1" dirty="0" err="1">
                <a:latin typeface="Arial" panose="020B0604020202020204" pitchFamily="34" charset="0"/>
                <a:cs typeface="Arial" panose="020B0604020202020204" pitchFamily="34" charset="0"/>
              </a:rPr>
              <a:t>and</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the</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pressure</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of</a:t>
            </a:r>
            <a:r>
              <a:rPr lang="ru-RU" sz="1400" b="1" dirty="0">
                <a:latin typeface="Arial" panose="020B0604020202020204" pitchFamily="34" charset="0"/>
                <a:cs typeface="Arial" panose="020B0604020202020204" pitchFamily="34" charset="0"/>
              </a:rPr>
              <a:t> 0.34 </a:t>
            </a:r>
            <a:r>
              <a:rPr lang="ru-RU" sz="1400" b="1" dirty="0" err="1">
                <a:latin typeface="Arial" panose="020B0604020202020204" pitchFamily="34" charset="0"/>
                <a:cs typeface="Arial" panose="020B0604020202020204" pitchFamily="34" charset="0"/>
              </a:rPr>
              <a:t>MPa</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metal</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copper</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is</a:t>
            </a:r>
            <a:r>
              <a:rPr lang="ru-RU" sz="1400" b="1" dirty="0">
                <a:latin typeface="Arial" panose="020B0604020202020204" pitchFamily="34" charset="0"/>
                <a:cs typeface="Arial" panose="020B0604020202020204" pitchFamily="34" charset="0"/>
              </a:rPr>
              <a:t> </a:t>
            </a:r>
            <a:r>
              <a:rPr lang="ru-RU" sz="1400" b="1" dirty="0" err="1">
                <a:latin typeface="Arial" panose="020B0604020202020204" pitchFamily="34" charset="0"/>
                <a:cs typeface="Arial" panose="020B0604020202020204" pitchFamily="34" charset="0"/>
              </a:rPr>
              <a:t>separated</a:t>
            </a:r>
            <a:r>
              <a:rPr lang="ru-RU" sz="1400" b="1" dirty="0">
                <a:latin typeface="Arial" panose="020B0604020202020204" pitchFamily="34" charset="0"/>
                <a:cs typeface="Arial" panose="020B0604020202020204" pitchFamily="34" charset="0"/>
              </a:rPr>
              <a:t>.</a:t>
            </a:r>
          </a:p>
          <a:p>
            <a:endParaRPr lang="en-US" sz="1400" dirty="0" smtClean="0">
              <a:latin typeface="Arial" panose="020B0604020202020204" pitchFamily="34" charset="0"/>
              <a:cs typeface="Arial" panose="020B0604020202020204" pitchFamily="34" charset="0"/>
            </a:endParaRPr>
          </a:p>
          <a:p>
            <a:r>
              <a:rPr lang="ru-RU" sz="1400" b="1" dirty="0" smtClean="0">
                <a:solidFill>
                  <a:schemeClr val="accent6">
                    <a:lumMod val="75000"/>
                  </a:schemeClr>
                </a:solidFill>
                <a:latin typeface="Arial" panose="020B0604020202020204" pitchFamily="34" charset="0"/>
                <a:cs typeface="Arial" panose="020B0604020202020204" pitchFamily="34" charset="0"/>
              </a:rPr>
              <a:t>SO</a:t>
            </a:r>
            <a:r>
              <a:rPr lang="ru-RU" sz="1400" b="1" baseline="-25000" dirty="0" smtClean="0">
                <a:solidFill>
                  <a:schemeClr val="accent6">
                    <a:lumMod val="75000"/>
                  </a:schemeClr>
                </a:solidFill>
                <a:latin typeface="Arial" panose="020B0604020202020204" pitchFamily="34" charset="0"/>
                <a:cs typeface="Arial" panose="020B0604020202020204" pitchFamily="34" charset="0"/>
              </a:rPr>
              <a:t>2</a:t>
            </a:r>
            <a:r>
              <a:rPr lang="ru-RU" sz="1400" b="1" dirty="0" smtClean="0">
                <a:solidFill>
                  <a:schemeClr val="accent6">
                    <a:lumMod val="75000"/>
                  </a:schemeClr>
                </a:solidFill>
                <a:latin typeface="Arial" panose="020B0604020202020204" pitchFamily="34" charset="0"/>
                <a:cs typeface="Arial" panose="020B0604020202020204" pitchFamily="34" charset="0"/>
              </a:rPr>
              <a:t> </a:t>
            </a:r>
            <a:r>
              <a:rPr lang="ru-RU" sz="1400" b="1" dirty="0">
                <a:solidFill>
                  <a:schemeClr val="accent6">
                    <a:lumMod val="75000"/>
                  </a:schemeClr>
                </a:solidFill>
                <a:latin typeface="Arial" panose="020B0604020202020204" pitchFamily="34" charset="0"/>
                <a:cs typeface="Arial" panose="020B0604020202020204" pitchFamily="34" charset="0"/>
              </a:rPr>
              <a:t>+ </a:t>
            </a:r>
            <a:r>
              <a:rPr lang="ru-RU" sz="1400" b="1" dirty="0" smtClean="0">
                <a:solidFill>
                  <a:schemeClr val="accent6">
                    <a:lumMod val="75000"/>
                  </a:schemeClr>
                </a:solidFill>
                <a:latin typeface="Arial" panose="020B0604020202020204" pitchFamily="34" charset="0"/>
                <a:cs typeface="Arial" panose="020B0604020202020204" pitchFamily="34" charset="0"/>
              </a:rPr>
              <a:t>H</a:t>
            </a:r>
            <a:r>
              <a:rPr lang="ru-RU" sz="1400" b="1" baseline="-25000" dirty="0" smtClean="0">
                <a:solidFill>
                  <a:schemeClr val="accent6">
                    <a:lumMod val="75000"/>
                  </a:schemeClr>
                </a:solidFill>
                <a:latin typeface="Arial" panose="020B0604020202020204" pitchFamily="34" charset="0"/>
                <a:cs typeface="Arial" panose="020B0604020202020204" pitchFamily="34" charset="0"/>
              </a:rPr>
              <a:t>2</a:t>
            </a:r>
            <a:r>
              <a:rPr lang="ru-RU" sz="1400" b="1" dirty="0" smtClean="0">
                <a:solidFill>
                  <a:schemeClr val="accent6">
                    <a:lumMod val="75000"/>
                  </a:schemeClr>
                </a:solidFill>
                <a:latin typeface="Arial" panose="020B0604020202020204" pitchFamily="34" charset="0"/>
                <a:cs typeface="Arial" panose="020B0604020202020204" pitchFamily="34" charset="0"/>
              </a:rPr>
              <a:t>O</a:t>
            </a:r>
            <a:r>
              <a:rPr lang="en-US" sz="1400" b="1" dirty="0" smtClean="0">
                <a:solidFill>
                  <a:schemeClr val="accent6">
                    <a:lumMod val="75000"/>
                  </a:schemeClr>
                </a:solidFill>
                <a:latin typeface="Arial" panose="020B0604020202020204" pitchFamily="34" charset="0"/>
                <a:cs typeface="Arial" panose="020B0604020202020204" pitchFamily="34" charset="0"/>
              </a:rPr>
              <a:t>=</a:t>
            </a:r>
            <a:r>
              <a:rPr lang="ru-RU" sz="1400" b="1" dirty="0" smtClean="0">
                <a:solidFill>
                  <a:schemeClr val="accent6">
                    <a:lumMod val="75000"/>
                  </a:schemeClr>
                </a:solidFill>
                <a:latin typeface="Arial" panose="020B0604020202020204" pitchFamily="34" charset="0"/>
                <a:cs typeface="Arial" panose="020B0604020202020204" pitchFamily="34" charset="0"/>
              </a:rPr>
              <a:t>H</a:t>
            </a:r>
            <a:r>
              <a:rPr lang="ru-RU" sz="1400" b="1" baseline="30000" dirty="0">
                <a:solidFill>
                  <a:schemeClr val="accent6">
                    <a:lumMod val="75000"/>
                  </a:schemeClr>
                </a:solidFill>
                <a:latin typeface="Arial" panose="020B0604020202020204" pitchFamily="34" charset="0"/>
                <a:cs typeface="Arial" panose="020B0604020202020204" pitchFamily="34" charset="0"/>
              </a:rPr>
              <a:t>+</a:t>
            </a:r>
            <a:r>
              <a:rPr lang="ru-RU" sz="1400" b="1" dirty="0">
                <a:solidFill>
                  <a:schemeClr val="accent6">
                    <a:lumMod val="75000"/>
                  </a:schemeClr>
                </a:solidFill>
                <a:latin typeface="Arial" panose="020B0604020202020204" pitchFamily="34" charset="0"/>
                <a:cs typeface="Arial" panose="020B0604020202020204" pitchFamily="34" charset="0"/>
              </a:rPr>
              <a:t> + HSO</a:t>
            </a:r>
            <a:r>
              <a:rPr lang="ru-RU" sz="1400" b="1" baseline="-25000" dirty="0">
                <a:solidFill>
                  <a:schemeClr val="accent6">
                    <a:lumMod val="75000"/>
                  </a:schemeClr>
                </a:solidFill>
                <a:latin typeface="Arial" panose="020B0604020202020204" pitchFamily="34" charset="0"/>
                <a:cs typeface="Arial" panose="020B0604020202020204" pitchFamily="34" charset="0"/>
              </a:rPr>
              <a:t>3</a:t>
            </a:r>
            <a:r>
              <a:rPr lang="ru-RU" sz="1400" b="1" baseline="30000" dirty="0">
                <a:solidFill>
                  <a:schemeClr val="accent6">
                    <a:lumMod val="75000"/>
                  </a:schemeClr>
                </a:solidFill>
                <a:latin typeface="Arial" panose="020B0604020202020204" pitchFamily="34" charset="0"/>
                <a:cs typeface="Arial" panose="020B0604020202020204" pitchFamily="34" charset="0"/>
              </a:rPr>
              <a:t>-</a:t>
            </a:r>
            <a:endParaRPr lang="ru-RU" sz="1400" b="1" dirty="0">
              <a:solidFill>
                <a:schemeClr val="accent6">
                  <a:lumMod val="75000"/>
                </a:schemeClr>
              </a:solidFill>
              <a:latin typeface="Arial" panose="020B0604020202020204" pitchFamily="34" charset="0"/>
              <a:cs typeface="Arial" panose="020B0604020202020204" pitchFamily="34" charset="0"/>
            </a:endParaRPr>
          </a:p>
          <a:p>
            <a:r>
              <a:rPr lang="ru-RU" sz="1400" b="1" dirty="0" smtClean="0">
                <a:solidFill>
                  <a:schemeClr val="accent6">
                    <a:lumMod val="75000"/>
                  </a:schemeClr>
                </a:solidFill>
                <a:latin typeface="Arial" panose="020B0604020202020204" pitchFamily="34" charset="0"/>
                <a:cs typeface="Arial" panose="020B0604020202020204" pitchFamily="34" charset="0"/>
              </a:rPr>
              <a:t>Cu</a:t>
            </a:r>
            <a:r>
              <a:rPr lang="ru-RU" sz="1400" b="1" baseline="30000" dirty="0" smtClean="0">
                <a:solidFill>
                  <a:schemeClr val="accent6">
                    <a:lumMod val="75000"/>
                  </a:schemeClr>
                </a:solidFill>
                <a:latin typeface="Arial" panose="020B0604020202020204" pitchFamily="34" charset="0"/>
                <a:cs typeface="Arial" panose="020B0604020202020204" pitchFamily="34" charset="0"/>
              </a:rPr>
              <a:t>2</a:t>
            </a:r>
            <a:r>
              <a:rPr lang="ru-RU" sz="1400" b="1" baseline="30000" dirty="0">
                <a:solidFill>
                  <a:schemeClr val="accent6">
                    <a:lumMod val="75000"/>
                  </a:schemeClr>
                </a:solidFill>
                <a:latin typeface="Arial" panose="020B0604020202020204" pitchFamily="34" charset="0"/>
                <a:cs typeface="Arial" panose="020B0604020202020204" pitchFamily="34" charset="0"/>
              </a:rPr>
              <a:t>+</a:t>
            </a:r>
            <a:r>
              <a:rPr lang="ru-RU" sz="1400" b="1" dirty="0">
                <a:solidFill>
                  <a:schemeClr val="accent6">
                    <a:lumMod val="75000"/>
                  </a:schemeClr>
                </a:solidFill>
                <a:latin typeface="Arial" panose="020B0604020202020204" pitchFamily="34" charset="0"/>
                <a:cs typeface="Arial" panose="020B0604020202020204" pitchFamily="34" charset="0"/>
              </a:rPr>
              <a:t> + HS</a:t>
            </a:r>
            <a:r>
              <a:rPr lang="ru-RU" sz="1400" b="1" baseline="-25000" dirty="0">
                <a:solidFill>
                  <a:schemeClr val="accent6">
                    <a:lumMod val="75000"/>
                  </a:schemeClr>
                </a:solidFill>
                <a:latin typeface="Arial" panose="020B0604020202020204" pitchFamily="34" charset="0"/>
                <a:cs typeface="Arial" panose="020B0604020202020204" pitchFamily="34" charset="0"/>
              </a:rPr>
              <a:t>O</a:t>
            </a:r>
            <a:r>
              <a:rPr lang="ru-RU" sz="1400" b="1" dirty="0">
                <a:solidFill>
                  <a:schemeClr val="accent6">
                    <a:lumMod val="75000"/>
                  </a:schemeClr>
                </a:solidFill>
                <a:latin typeface="Arial" panose="020B0604020202020204" pitchFamily="34" charset="0"/>
                <a:cs typeface="Arial" panose="020B0604020202020204" pitchFamily="34" charset="0"/>
              </a:rPr>
              <a:t>3</a:t>
            </a:r>
            <a:r>
              <a:rPr lang="ru-RU" sz="1400" b="1" baseline="30000" dirty="0">
                <a:solidFill>
                  <a:schemeClr val="accent6">
                    <a:lumMod val="75000"/>
                  </a:schemeClr>
                </a:solidFill>
                <a:latin typeface="Arial" panose="020B0604020202020204" pitchFamily="34" charset="0"/>
                <a:cs typeface="Arial" panose="020B0604020202020204" pitchFamily="34" charset="0"/>
              </a:rPr>
              <a:t>-</a:t>
            </a:r>
            <a:r>
              <a:rPr lang="ru-RU" sz="1400" b="1" dirty="0">
                <a:solidFill>
                  <a:schemeClr val="accent6">
                    <a:lumMod val="75000"/>
                  </a:schemeClr>
                </a:solidFill>
                <a:latin typeface="Arial" panose="020B0604020202020204" pitchFamily="34" charset="0"/>
                <a:cs typeface="Arial" panose="020B0604020202020204" pitchFamily="34" charset="0"/>
              </a:rPr>
              <a:t> + </a:t>
            </a:r>
            <a:r>
              <a:rPr lang="ru-RU" sz="1400" b="1" dirty="0" smtClean="0">
                <a:solidFill>
                  <a:schemeClr val="accent6">
                    <a:lumMod val="75000"/>
                  </a:schemeClr>
                </a:solidFill>
                <a:latin typeface="Arial" panose="020B0604020202020204" pitchFamily="34" charset="0"/>
                <a:cs typeface="Arial" panose="020B0604020202020204" pitchFamily="34" charset="0"/>
              </a:rPr>
              <a:t>H</a:t>
            </a:r>
            <a:r>
              <a:rPr lang="ru-RU" sz="1400" b="1" baseline="-25000" dirty="0" smtClean="0">
                <a:solidFill>
                  <a:schemeClr val="accent6">
                    <a:lumMod val="75000"/>
                  </a:schemeClr>
                </a:solidFill>
                <a:latin typeface="Arial" panose="020B0604020202020204" pitchFamily="34" charset="0"/>
                <a:cs typeface="Arial" panose="020B0604020202020204" pitchFamily="34" charset="0"/>
              </a:rPr>
              <a:t>2</a:t>
            </a:r>
            <a:r>
              <a:rPr lang="ru-RU" sz="1400" b="1" dirty="0" smtClean="0">
                <a:solidFill>
                  <a:schemeClr val="accent6">
                    <a:lumMod val="75000"/>
                  </a:schemeClr>
                </a:solidFill>
                <a:latin typeface="Arial" panose="020B0604020202020204" pitchFamily="34" charset="0"/>
                <a:cs typeface="Arial" panose="020B0604020202020204" pitchFamily="34" charset="0"/>
              </a:rPr>
              <a:t>O</a:t>
            </a:r>
            <a:r>
              <a:rPr lang="en-US" sz="1400" b="1" dirty="0" smtClean="0">
                <a:solidFill>
                  <a:schemeClr val="accent6">
                    <a:lumMod val="75000"/>
                  </a:schemeClr>
                </a:solidFill>
                <a:latin typeface="Arial" panose="020B0604020202020204" pitchFamily="34" charset="0"/>
                <a:cs typeface="Arial" panose="020B0604020202020204" pitchFamily="34" charset="0"/>
              </a:rPr>
              <a:t>=</a:t>
            </a:r>
            <a:r>
              <a:rPr lang="ru-RU" sz="1400" b="1" dirty="0" err="1" smtClean="0">
                <a:solidFill>
                  <a:schemeClr val="accent6">
                    <a:lumMod val="75000"/>
                  </a:schemeClr>
                </a:solidFill>
                <a:latin typeface="Arial" panose="020B0604020202020204" pitchFamily="34" charset="0"/>
                <a:cs typeface="Arial" panose="020B0604020202020204" pitchFamily="34" charset="0"/>
              </a:rPr>
              <a:t>Cu</a:t>
            </a:r>
            <a:r>
              <a:rPr lang="ru-RU" sz="1400" b="1" dirty="0" smtClean="0">
                <a:solidFill>
                  <a:schemeClr val="accent6">
                    <a:lumMod val="75000"/>
                  </a:schemeClr>
                </a:solidFill>
                <a:latin typeface="Arial" panose="020B0604020202020204" pitchFamily="34" charset="0"/>
                <a:cs typeface="Arial" panose="020B0604020202020204" pitchFamily="34" charset="0"/>
              </a:rPr>
              <a:t> </a:t>
            </a:r>
            <a:r>
              <a:rPr lang="ru-RU" sz="1400" b="1" dirty="0">
                <a:solidFill>
                  <a:schemeClr val="accent6">
                    <a:lumMod val="75000"/>
                  </a:schemeClr>
                </a:solidFill>
                <a:latin typeface="Arial" panose="020B0604020202020204" pitchFamily="34" charset="0"/>
                <a:cs typeface="Arial" panose="020B0604020202020204" pitchFamily="34" charset="0"/>
              </a:rPr>
              <a:t>+ HSO</a:t>
            </a:r>
            <a:r>
              <a:rPr lang="ru-RU" sz="1400" b="1" baseline="-25000" dirty="0">
                <a:solidFill>
                  <a:schemeClr val="accent6">
                    <a:lumMod val="75000"/>
                  </a:schemeClr>
                </a:solidFill>
                <a:latin typeface="Arial" panose="020B0604020202020204" pitchFamily="34" charset="0"/>
                <a:cs typeface="Arial" panose="020B0604020202020204" pitchFamily="34" charset="0"/>
              </a:rPr>
              <a:t>4</a:t>
            </a:r>
            <a:r>
              <a:rPr lang="ru-RU" sz="1400" b="1" baseline="30000" dirty="0">
                <a:solidFill>
                  <a:schemeClr val="accent6">
                    <a:lumMod val="75000"/>
                  </a:schemeClr>
                </a:solidFill>
                <a:latin typeface="Arial" panose="020B0604020202020204" pitchFamily="34" charset="0"/>
                <a:cs typeface="Arial" panose="020B0604020202020204" pitchFamily="34" charset="0"/>
              </a:rPr>
              <a:t>-</a:t>
            </a:r>
            <a:r>
              <a:rPr lang="ru-RU" sz="1400" b="1" dirty="0">
                <a:solidFill>
                  <a:schemeClr val="accent6">
                    <a:lumMod val="75000"/>
                  </a:schemeClr>
                </a:solidFill>
                <a:latin typeface="Arial" panose="020B0604020202020204" pitchFamily="34" charset="0"/>
                <a:cs typeface="Arial" panose="020B0604020202020204" pitchFamily="34" charset="0"/>
              </a:rPr>
              <a:t> + </a:t>
            </a:r>
            <a:r>
              <a:rPr lang="ru-RU" sz="1400" b="1" dirty="0" smtClean="0">
                <a:solidFill>
                  <a:schemeClr val="accent6">
                    <a:lumMod val="75000"/>
                  </a:schemeClr>
                </a:solidFill>
                <a:latin typeface="Arial" panose="020B0604020202020204" pitchFamily="34" charset="0"/>
                <a:cs typeface="Arial" panose="020B0604020202020204" pitchFamily="34" charset="0"/>
              </a:rPr>
              <a:t>2H</a:t>
            </a:r>
            <a:r>
              <a:rPr lang="ru-RU" sz="1400" b="1" baseline="30000" dirty="0" smtClean="0">
                <a:solidFill>
                  <a:schemeClr val="accent6">
                    <a:lumMod val="75000"/>
                  </a:schemeClr>
                </a:solidFill>
                <a:latin typeface="Arial" panose="020B0604020202020204" pitchFamily="34" charset="0"/>
                <a:cs typeface="Arial" panose="020B0604020202020204" pitchFamily="34" charset="0"/>
              </a:rPr>
              <a:t>+</a:t>
            </a:r>
            <a:endParaRPr lang="ru-RU" sz="1400" b="1" dirty="0">
              <a:solidFill>
                <a:schemeClr val="accent6">
                  <a:lumMod val="75000"/>
                </a:schemeClr>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34866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a:solidFill>
                  <a:srgbClr val="0000FF"/>
                </a:solidFill>
                <a:latin typeface="Times New Roman" panose="02020603050405020304" pitchFamily="18" charset="0"/>
                <a:ea typeface="Times New Roman" panose="02020603050405020304" pitchFamily="18" charset="0"/>
                <a:cs typeface="Arial" panose="020B0604020202020204" pitchFamily="34" charset="0"/>
              </a:rPr>
              <a:t>Ion</a:t>
            </a:r>
            <a:r>
              <a:rPr lang="ru-RU" b="1" dirty="0">
                <a:solidFill>
                  <a:srgbClr val="0000FF"/>
                </a:solidFill>
                <a:latin typeface="Times New Roman" panose="02020603050405020304" pitchFamily="18" charset="0"/>
                <a:ea typeface="Times New Roman" panose="02020603050405020304" pitchFamily="18" charset="0"/>
                <a:cs typeface="Arial" panose="020B0604020202020204" pitchFamily="34" charset="0"/>
              </a:rPr>
              <a:t> </a:t>
            </a:r>
            <a:r>
              <a:rPr lang="ru-RU" b="1" dirty="0" err="1">
                <a:solidFill>
                  <a:srgbClr val="0000FF"/>
                </a:solidFill>
                <a:latin typeface="Times New Roman" panose="02020603050405020304" pitchFamily="18" charset="0"/>
                <a:ea typeface="Times New Roman" panose="02020603050405020304" pitchFamily="18" charset="0"/>
                <a:cs typeface="Arial" panose="020B0604020202020204" pitchFamily="34" charset="0"/>
              </a:rPr>
              <a:t>exchange</a:t>
            </a:r>
            <a:r>
              <a:rPr lang="ru-RU" sz="3200" dirty="0">
                <a:latin typeface="Calibri" panose="020F0502020204030204" pitchFamily="34" charset="0"/>
                <a:ea typeface="Calibri" panose="020F0502020204030204" pitchFamily="34" charset="0"/>
                <a:cs typeface="Arial" panose="020B0604020202020204" pitchFamily="34" charset="0"/>
              </a:rPr>
              <a:t/>
            </a:r>
            <a:br>
              <a:rPr lang="ru-RU" sz="3200" dirty="0">
                <a:latin typeface="Calibri" panose="020F0502020204030204" pitchFamily="34" charset="0"/>
                <a:ea typeface="Calibri" panose="020F0502020204030204" pitchFamily="34" charset="0"/>
                <a:cs typeface="Arial" panose="020B0604020202020204" pitchFamily="34" charset="0"/>
              </a:rPr>
            </a:br>
            <a:endParaRPr lang="ru-RU" dirty="0"/>
          </a:p>
        </p:txBody>
      </p:sp>
      <p:sp>
        <p:nvSpPr>
          <p:cNvPr id="3" name="Объект 2"/>
          <p:cNvSpPr>
            <a:spLocks noGrp="1"/>
          </p:cNvSpPr>
          <p:nvPr>
            <p:ph idx="1"/>
          </p:nvPr>
        </p:nvSpPr>
        <p:spPr>
          <a:xfrm>
            <a:off x="376644" y="1027906"/>
            <a:ext cx="11449596" cy="5250974"/>
          </a:xfrm>
        </p:spPr>
        <p:style>
          <a:lnRef idx="2">
            <a:schemeClr val="accent1"/>
          </a:lnRef>
          <a:fillRef idx="1">
            <a:schemeClr val="lt1"/>
          </a:fillRef>
          <a:effectRef idx="0">
            <a:schemeClr val="accent1"/>
          </a:effectRef>
          <a:fontRef idx="minor">
            <a:schemeClr val="dk1"/>
          </a:fontRef>
        </p:style>
        <p:txBody>
          <a:bodyPr>
            <a:noAutofit/>
          </a:bodyPr>
          <a:lstStyle/>
          <a:p>
            <a:pPr marL="0" indent="0">
              <a:lnSpc>
                <a:spcPts val="635"/>
              </a:lnSpc>
              <a:spcAft>
                <a:spcPts val="0"/>
              </a:spcAft>
              <a:buNone/>
            </a:pPr>
            <a:endParaRPr lang="ru-RU" sz="1800" dirty="0" smtClean="0">
              <a:latin typeface="Arial" panose="020B0604020202020204" pitchFamily="34" charset="0"/>
              <a:ea typeface="Calibri" panose="020F0502020204030204" pitchFamily="34" charset="0"/>
              <a:cs typeface="Arial" panose="020B0604020202020204" pitchFamily="34" charset="0"/>
            </a:endParaRPr>
          </a:p>
          <a:p>
            <a:pPr indent="0" algn="just">
              <a:lnSpc>
                <a:spcPct val="99000"/>
              </a:lnSpc>
              <a:spcAft>
                <a:spcPts val="0"/>
              </a:spcAft>
              <a:buNone/>
            </a:pPr>
            <a:r>
              <a:rPr lang="ru-RU" sz="1800" dirty="0" err="1" smtClean="0">
                <a:latin typeface="Arial" panose="020B0604020202020204" pitchFamily="34" charset="0"/>
                <a:ea typeface="Times New Roman" panose="02020603050405020304" pitchFamily="18" charset="0"/>
                <a:cs typeface="Arial" panose="020B0604020202020204" pitchFamily="34" charset="0"/>
              </a:rPr>
              <a:t>The</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ion</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exchange</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process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is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based</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on</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the</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ability</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of</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some</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substances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to</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adsorb</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ions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from</a:t>
            </a:r>
            <a:r>
              <a:rPr lang="ru-RU" sz="1800" dirty="0" smtClean="0">
                <a:latin typeface="Arial" panose="020B0604020202020204" pitchFamily="34" charset="0"/>
                <a:ea typeface="Times New Roman" panose="02020603050405020304" pitchFamily="18" charset="0"/>
                <a:cs typeface="Arial" panose="020B0604020202020204" pitchFamily="34" charset="0"/>
              </a:rPr>
              <a:t> a </a:t>
            </a:r>
            <a:r>
              <a:rPr lang="ru-RU" sz="1800" dirty="0" err="1" smtClean="0">
                <a:latin typeface="Arial" panose="020B0604020202020204" pitchFamily="34" charset="0"/>
                <a:ea typeface="Times New Roman" panose="02020603050405020304" pitchFamily="18" charset="0"/>
                <a:cs typeface="Arial" panose="020B0604020202020204" pitchFamily="34" charset="0"/>
              </a:rPr>
              <a:t>solution</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and</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to</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release</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ions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with</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the</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same</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charge</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back</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to</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the</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solution</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Fig</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en-US" sz="1800" dirty="0">
                <a:latin typeface="Arial" panose="020B0604020202020204" pitchFamily="34" charset="0"/>
                <a:ea typeface="Times New Roman" panose="02020603050405020304" pitchFamily="18" charset="0"/>
                <a:cs typeface="Arial" panose="020B0604020202020204" pitchFamily="34" charset="0"/>
              </a:rPr>
              <a:t>9</a:t>
            </a:r>
            <a:r>
              <a:rPr lang="ru-RU" sz="1800" dirty="0" smtClean="0">
                <a:latin typeface="Arial" panose="020B0604020202020204" pitchFamily="34" charset="0"/>
                <a:ea typeface="Times New Roman" panose="02020603050405020304" pitchFamily="18" charset="0"/>
                <a:cs typeface="Arial" panose="020B0604020202020204" pitchFamily="34" charset="0"/>
              </a:rPr>
              <a:t>.</a:t>
            </a:r>
            <a:r>
              <a:rPr lang="en-US" sz="1800" dirty="0" smtClean="0">
                <a:latin typeface="Arial" panose="020B0604020202020204" pitchFamily="34" charset="0"/>
                <a:ea typeface="Times New Roman" panose="02020603050405020304" pitchFamily="18" charset="0"/>
                <a:cs typeface="Arial" panose="020B0604020202020204" pitchFamily="34" charset="0"/>
              </a:rPr>
              <a:t>5</a:t>
            </a:r>
            <a:r>
              <a:rPr lang="ru-RU" sz="1800" dirty="0" smtClean="0">
                <a:latin typeface="Arial" panose="020B0604020202020204" pitchFamily="34" charset="0"/>
                <a:ea typeface="Times New Roman" panose="02020603050405020304" pitchFamily="18" charset="0"/>
                <a:cs typeface="Arial" panose="020B0604020202020204" pitchFamily="34" charset="0"/>
              </a:rPr>
              <a:t>). </a:t>
            </a:r>
            <a:endParaRPr lang="en-US" sz="1800" dirty="0" smtClean="0">
              <a:latin typeface="Arial" panose="020B0604020202020204" pitchFamily="34" charset="0"/>
              <a:ea typeface="Times New Roman" panose="02020603050405020304" pitchFamily="18" charset="0"/>
              <a:cs typeface="Arial" panose="020B0604020202020204" pitchFamily="34" charset="0"/>
            </a:endParaRPr>
          </a:p>
          <a:p>
            <a:pPr indent="0" algn="just">
              <a:lnSpc>
                <a:spcPct val="99000"/>
              </a:lnSpc>
              <a:spcAft>
                <a:spcPts val="0"/>
              </a:spcAft>
              <a:buNone/>
            </a:pPr>
            <a:r>
              <a:rPr lang="ru-RU" sz="1800" dirty="0" err="1" smtClean="0">
                <a:latin typeface="Arial" panose="020B0604020202020204" pitchFamily="34" charset="0"/>
                <a:ea typeface="Times New Roman" panose="02020603050405020304" pitchFamily="18" charset="0"/>
                <a:cs typeface="Arial" panose="020B0604020202020204" pitchFamily="34" charset="0"/>
              </a:rPr>
              <a:t>These</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substances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are</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called</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u="sng" dirty="0" err="1" smtClean="0">
                <a:latin typeface="Arial" panose="020B0604020202020204" pitchFamily="34" charset="0"/>
                <a:ea typeface="Times New Roman" panose="02020603050405020304" pitchFamily="18" charset="0"/>
                <a:cs typeface="Arial" panose="020B0604020202020204" pitchFamily="34" charset="0"/>
              </a:rPr>
              <a:t>ion</a:t>
            </a:r>
            <a:r>
              <a:rPr lang="ru-RU" sz="1800" u="sng" dirty="0" smtClean="0">
                <a:latin typeface="Arial" panose="020B0604020202020204" pitchFamily="34" charset="0"/>
                <a:ea typeface="Times New Roman" panose="02020603050405020304" pitchFamily="18" charset="0"/>
                <a:cs typeface="Arial" panose="020B0604020202020204" pitchFamily="34" charset="0"/>
              </a:rPr>
              <a:t> </a:t>
            </a:r>
            <a:r>
              <a:rPr lang="ru-RU" sz="1800" u="sng" dirty="0" err="1" smtClean="0">
                <a:latin typeface="Arial" panose="020B0604020202020204" pitchFamily="34" charset="0"/>
                <a:ea typeface="Times New Roman" panose="02020603050405020304" pitchFamily="18" charset="0"/>
                <a:cs typeface="Arial" panose="020B0604020202020204" pitchFamily="34" charset="0"/>
              </a:rPr>
              <a:t>exchangers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Ion</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exchangers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ionexes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are</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dissoluble</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high</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molecular</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solid</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compounds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containing</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active</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groups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able</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to</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exchange</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ions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for</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ions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of</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dissolved</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electrolytes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endParaRPr lang="en-US" sz="1800" dirty="0" smtClean="0">
              <a:latin typeface="Arial" panose="020B0604020202020204" pitchFamily="34" charset="0"/>
              <a:ea typeface="Times New Roman" panose="02020603050405020304" pitchFamily="18" charset="0"/>
              <a:cs typeface="Arial" panose="020B0604020202020204" pitchFamily="34" charset="0"/>
            </a:endParaRPr>
          </a:p>
          <a:p>
            <a:pPr indent="0" algn="just">
              <a:lnSpc>
                <a:spcPct val="99000"/>
              </a:lnSpc>
              <a:spcAft>
                <a:spcPts val="0"/>
              </a:spcAft>
              <a:buNone/>
            </a:pPr>
            <a:r>
              <a:rPr lang="ru-RU" sz="1800" dirty="0" err="1" smtClean="0">
                <a:latin typeface="Arial" panose="020B0604020202020204" pitchFamily="34" charset="0"/>
                <a:ea typeface="Times New Roman" panose="02020603050405020304" pitchFamily="18" charset="0"/>
                <a:cs typeface="Arial" panose="020B0604020202020204" pitchFamily="34" charset="0"/>
              </a:rPr>
              <a:t>According</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to</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the</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type</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of</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the</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exchanged</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electrons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they</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are</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denoted</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as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u="sng" dirty="0" err="1" smtClean="0">
                <a:latin typeface="Arial" panose="020B0604020202020204" pitchFamily="34" charset="0"/>
                <a:ea typeface="Times New Roman" panose="02020603050405020304" pitchFamily="18" charset="0"/>
                <a:cs typeface="Arial" panose="020B0604020202020204" pitchFamily="34" charset="0"/>
              </a:rPr>
              <a:t>catexes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cations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and</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u="sng" dirty="0" err="1" smtClean="0">
                <a:latin typeface="Arial" panose="020B0604020202020204" pitchFamily="34" charset="0"/>
                <a:ea typeface="Times New Roman" panose="02020603050405020304" pitchFamily="18" charset="0"/>
                <a:cs typeface="Arial" panose="020B0604020202020204" pitchFamily="34" charset="0"/>
              </a:rPr>
              <a:t>anexes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anions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endParaRPr lang="en-US" sz="1800" dirty="0" smtClean="0">
              <a:latin typeface="Arial" panose="020B0604020202020204" pitchFamily="34" charset="0"/>
              <a:ea typeface="Times New Roman" panose="02020603050405020304" pitchFamily="18" charset="0"/>
              <a:cs typeface="Arial" panose="020B0604020202020204" pitchFamily="34" charset="0"/>
            </a:endParaRPr>
          </a:p>
          <a:p>
            <a:pPr indent="0" algn="just">
              <a:lnSpc>
                <a:spcPct val="99000"/>
              </a:lnSpc>
              <a:spcAft>
                <a:spcPts val="0"/>
              </a:spcAft>
              <a:buNone/>
            </a:pPr>
            <a:r>
              <a:rPr lang="ru-RU" sz="1800" dirty="0" err="1" smtClean="0">
                <a:latin typeface="Arial" panose="020B0604020202020204" pitchFamily="34" charset="0"/>
                <a:ea typeface="Times New Roman" panose="02020603050405020304" pitchFamily="18" charset="0"/>
                <a:cs typeface="Arial" panose="020B0604020202020204" pitchFamily="34" charset="0"/>
              </a:rPr>
              <a:t>In</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hydrometallurgy</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ionexes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are</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applied</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especially</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for</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sorption</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of</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metals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from</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highly</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diluted</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solutions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such</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as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mine</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waters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waste</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waters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from</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productions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and</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leachates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with</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low</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metals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contents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further</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for</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sorption</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from</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mashes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for</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separation</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of</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chemically</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similar</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metals</a:t>
            </a:r>
            <a:r>
              <a:rPr lang="ru-RU" sz="1800" dirty="0" smtClean="0">
                <a:latin typeface="Arial" panose="020B0604020202020204" pitchFamily="34" charset="0"/>
                <a:ea typeface="Times New Roman" panose="02020603050405020304" pitchFamily="18" charset="0"/>
                <a:cs typeface="Arial" panose="020B0604020202020204" pitchFamily="34" charset="0"/>
              </a:rPr>
              <a:t> </a:t>
            </a:r>
            <a:r>
              <a:rPr lang="ru-RU" sz="1800" dirty="0" err="1" smtClean="0">
                <a:latin typeface="Arial" panose="020B0604020202020204" pitchFamily="34" charset="0"/>
                <a:ea typeface="Times New Roman" panose="02020603050405020304" pitchFamily="18" charset="0"/>
                <a:cs typeface="Arial" panose="020B0604020202020204" pitchFamily="34" charset="0"/>
              </a:rPr>
              <a:t>etc</a:t>
            </a:r>
            <a:r>
              <a:rPr lang="ru-RU" sz="1800" dirty="0" smtClean="0">
                <a:latin typeface="Arial" panose="020B0604020202020204" pitchFamily="34" charset="0"/>
                <a:ea typeface="Times New Roman" panose="02020603050405020304" pitchFamily="18" charset="0"/>
                <a:cs typeface="Arial" panose="020B0604020202020204" pitchFamily="34" charset="0"/>
              </a:rPr>
              <a:t>.</a:t>
            </a:r>
            <a:endParaRPr lang="en-US" sz="1800" dirty="0" smtClean="0">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ru-RU" sz="1800" dirty="0" err="1" smtClean="0">
                <a:latin typeface="Arial" panose="020B0604020202020204" pitchFamily="34" charset="0"/>
                <a:cs typeface="Arial" panose="020B0604020202020204" pitchFamily="34" charset="0"/>
              </a:rPr>
              <a:t>C</a:t>
            </a:r>
            <a:r>
              <a:rPr lang="ru-RU" sz="1800" dirty="0" err="1">
                <a:latin typeface="Arial" panose="020B0604020202020204" pitchFamily="34" charset="0"/>
                <a:ea typeface="Times New Roman" panose="02020603050405020304" pitchFamily="18" charset="0"/>
                <a:cs typeface="Arial" panose="020B0604020202020204" pitchFamily="34" charset="0"/>
              </a:rPr>
              <a:t>ations</a:t>
            </a:r>
            <a:r>
              <a:rPr lang="ru-RU" sz="1800" dirty="0" smtClean="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usually</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substitute</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their</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hydrogen</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cations</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for</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an</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equivalent</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amount</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of</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other</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cations</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present</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in</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the</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liquid</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phase</a:t>
            </a:r>
            <a:r>
              <a:rPr lang="ru-RU" sz="1800" dirty="0">
                <a:latin typeface="Arial" panose="020B0604020202020204" pitchFamily="34" charset="0"/>
                <a:cs typeface="Arial" panose="020B0604020202020204" pitchFamily="34" charset="0"/>
              </a:rPr>
              <a:t>. A </a:t>
            </a:r>
            <a:r>
              <a:rPr lang="ru-RU" sz="1800" dirty="0" err="1">
                <a:latin typeface="Arial" panose="020B0604020202020204" pitchFamily="34" charset="0"/>
                <a:cs typeface="Arial" panose="020B0604020202020204" pitchFamily="34" charset="0"/>
              </a:rPr>
              <a:t>typical</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reaction</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of</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cations</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exchange</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is</a:t>
            </a:r>
            <a:r>
              <a:rPr lang="ru-RU" sz="1800" dirty="0">
                <a:latin typeface="Arial" panose="020B0604020202020204" pitchFamily="34" charset="0"/>
                <a:cs typeface="Arial" panose="020B0604020202020204" pitchFamily="34" charset="0"/>
              </a:rPr>
              <a:t>:</a:t>
            </a:r>
          </a:p>
          <a:p>
            <a:pPr marL="0" indent="0">
              <a:buNone/>
            </a:pPr>
            <a:r>
              <a:rPr lang="ru-RU" sz="1800" dirty="0" smtClean="0">
                <a:latin typeface="Arial" panose="020B0604020202020204" pitchFamily="34" charset="0"/>
                <a:cs typeface="Arial" panose="020B0604020202020204" pitchFamily="34" charset="0"/>
              </a:rPr>
              <a:t>HR </a:t>
            </a:r>
            <a:r>
              <a:rPr lang="ru-RU" sz="1800" dirty="0">
                <a:latin typeface="Arial" panose="020B0604020202020204" pitchFamily="34" charset="0"/>
                <a:cs typeface="Arial" panose="020B0604020202020204" pitchFamily="34" charset="0"/>
              </a:rPr>
              <a:t>+ </a:t>
            </a:r>
            <a:r>
              <a:rPr lang="ru-RU" sz="1800" dirty="0" err="1" smtClean="0">
                <a:latin typeface="Arial" panose="020B0604020202020204" pitchFamily="34" charset="0"/>
                <a:cs typeface="Arial" panose="020B0604020202020204" pitchFamily="34" charset="0"/>
              </a:rPr>
              <a:t>NaCl</a:t>
            </a:r>
            <a:r>
              <a:rPr lang="en-US" sz="1800" dirty="0" smtClean="0">
                <a:latin typeface="Arial" panose="020B0604020202020204" pitchFamily="34" charset="0"/>
                <a:cs typeface="Arial" panose="020B0604020202020204" pitchFamily="34" charset="0"/>
              </a:rPr>
              <a:t>=</a:t>
            </a:r>
            <a:r>
              <a:rPr lang="ru-RU" sz="1800" dirty="0" err="1" smtClean="0">
                <a:latin typeface="Arial" panose="020B0604020202020204" pitchFamily="34" charset="0"/>
                <a:cs typeface="Arial" panose="020B0604020202020204" pitchFamily="34" charset="0"/>
              </a:rPr>
              <a:t>NaR</a:t>
            </a:r>
            <a:r>
              <a:rPr lang="ru-RU" sz="1800" dirty="0" smtClean="0">
                <a:latin typeface="Arial" panose="020B0604020202020204" pitchFamily="34" charset="0"/>
                <a:cs typeface="Arial" panose="020B0604020202020204" pitchFamily="34" charset="0"/>
              </a:rPr>
              <a:t> </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HCl</a:t>
            </a:r>
            <a:endParaRPr lang="ru-RU" sz="1800" dirty="0">
              <a:latin typeface="Arial" panose="020B0604020202020204" pitchFamily="34" charset="0"/>
              <a:cs typeface="Arial" panose="020B0604020202020204" pitchFamily="34" charset="0"/>
            </a:endParaRPr>
          </a:p>
          <a:p>
            <a:pPr marL="0" indent="0">
              <a:buNone/>
            </a:pPr>
            <a:r>
              <a:rPr lang="ru-RU" sz="1800" dirty="0" err="1" smtClean="0">
                <a:latin typeface="Arial" panose="020B0604020202020204" pitchFamily="34" charset="0"/>
                <a:cs typeface="Arial" panose="020B0604020202020204" pitchFamily="34" charset="0"/>
              </a:rPr>
              <a:t>where</a:t>
            </a:r>
            <a:r>
              <a:rPr lang="ru-RU" sz="1800" dirty="0" smtClean="0">
                <a:latin typeface="Arial" panose="020B0604020202020204" pitchFamily="34" charset="0"/>
                <a:cs typeface="Arial" panose="020B0604020202020204" pitchFamily="34" charset="0"/>
              </a:rPr>
              <a:t> </a:t>
            </a:r>
            <a:r>
              <a:rPr lang="ru-RU" sz="1800" dirty="0">
                <a:latin typeface="Arial" panose="020B0604020202020204" pitchFamily="34" charset="0"/>
                <a:cs typeface="Arial" panose="020B0604020202020204" pitchFamily="34" charset="0"/>
              </a:rPr>
              <a:t>R </a:t>
            </a:r>
            <a:r>
              <a:rPr lang="ru-RU" sz="1800" dirty="0" err="1">
                <a:latin typeface="Arial" panose="020B0604020202020204" pitchFamily="34" charset="0"/>
                <a:cs typeface="Arial" panose="020B0604020202020204" pitchFamily="34" charset="0"/>
              </a:rPr>
              <a:t>denotes</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the</a:t>
            </a:r>
            <a:r>
              <a:rPr lang="ru-RU" sz="1800" dirty="0">
                <a:latin typeface="Arial" panose="020B0604020202020204" pitchFamily="34" charset="0"/>
                <a:cs typeface="Arial" panose="020B0604020202020204" pitchFamily="34" charset="0"/>
              </a:rPr>
              <a:t> </a:t>
            </a:r>
            <a:r>
              <a:rPr lang="ru-RU" sz="1800" dirty="0" err="1" smtClean="0">
                <a:latin typeface="Arial" panose="020B0604020202020204" pitchFamily="34" charset="0"/>
                <a:cs typeface="Arial" panose="020B0604020202020204" pitchFamily="34" charset="0"/>
              </a:rPr>
              <a:t>c</a:t>
            </a:r>
            <a:r>
              <a:rPr lang="ru-RU" sz="1800" dirty="0" err="1" smtClean="0">
                <a:latin typeface="Arial" panose="020B0604020202020204" pitchFamily="34" charset="0"/>
                <a:ea typeface="Times New Roman" panose="02020603050405020304" pitchFamily="18" charset="0"/>
                <a:cs typeface="Arial" panose="020B0604020202020204" pitchFamily="34" charset="0"/>
              </a:rPr>
              <a:t>ation</a:t>
            </a:r>
            <a:r>
              <a:rPr lang="ru-RU" sz="1800" dirty="0" smtClean="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body</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which</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is</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actually</a:t>
            </a:r>
            <a:r>
              <a:rPr lang="ru-RU" sz="1800" dirty="0">
                <a:latin typeface="Arial" panose="020B0604020202020204" pitchFamily="34" charset="0"/>
                <a:cs typeface="Arial" panose="020B0604020202020204" pitchFamily="34" charset="0"/>
              </a:rPr>
              <a:t> a </a:t>
            </a:r>
            <a:r>
              <a:rPr lang="ru-RU" sz="1800" dirty="0" err="1">
                <a:latin typeface="Arial" panose="020B0604020202020204" pitchFamily="34" charset="0"/>
                <a:cs typeface="Arial" panose="020B0604020202020204" pitchFamily="34" charset="0"/>
              </a:rPr>
              <a:t>macro-anion</a:t>
            </a:r>
            <a:r>
              <a:rPr lang="ru-RU" sz="1800" dirty="0">
                <a:latin typeface="Arial" panose="020B0604020202020204" pitchFamily="34" charset="0"/>
                <a:cs typeface="Arial" panose="020B0604020202020204" pitchFamily="34" charset="0"/>
              </a:rPr>
              <a:t>.</a:t>
            </a:r>
          </a:p>
          <a:p>
            <a:pPr marL="571500" indent="-342900" algn="just">
              <a:lnSpc>
                <a:spcPct val="99000"/>
              </a:lnSpc>
            </a:pPr>
            <a:endParaRPr lang="ru-RU" sz="1800" dirty="0" smtClean="0">
              <a:latin typeface="Arial" panose="020B0604020202020204" pitchFamily="34" charset="0"/>
              <a:ea typeface="Calibri" panose="020F0502020204030204" pitchFamily="34" charset="0"/>
              <a:cs typeface="Arial" panose="020B0604020202020204" pitchFamily="34" charset="0"/>
            </a:endParaRPr>
          </a:p>
          <a:p>
            <a:endParaRPr lang="ru-RU" sz="18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a:stretch>
            <a:fillRect/>
          </a:stretch>
        </p:blipFill>
        <p:spPr>
          <a:xfrm>
            <a:off x="7741591" y="4852131"/>
            <a:ext cx="3466667" cy="1542857"/>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27298516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1044</TotalTime>
  <Words>784</Words>
  <Application>Microsoft Office PowerPoint</Application>
  <PresentationFormat>Широкоэкранный</PresentationFormat>
  <Paragraphs>129</Paragraphs>
  <Slides>11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Arial</vt:lpstr>
      <vt:lpstr>Calibri</vt:lpstr>
      <vt:lpstr>Calibri Light</vt:lpstr>
      <vt:lpstr>Times New Roman</vt:lpstr>
      <vt:lpstr>Wingdings</vt:lpstr>
      <vt:lpstr>Тема Office</vt:lpstr>
      <vt:lpstr>Metallurgical engineering   MET4331 </vt:lpstr>
      <vt:lpstr>Презентация PowerPoint</vt:lpstr>
      <vt:lpstr>Презентация PowerPoint</vt:lpstr>
      <vt:lpstr>Crystallization </vt:lpstr>
      <vt:lpstr>Презентация PowerPoint</vt:lpstr>
      <vt:lpstr>Separation of metals from solutions using another metal – cementation </vt:lpstr>
      <vt:lpstr>Separation of metals from solutions by gasses</vt:lpstr>
      <vt:lpstr>Презентация PowerPoint</vt:lpstr>
      <vt:lpstr>Ion exchange </vt:lpstr>
      <vt:lpstr>Solvent extraction   </vt:lpstr>
      <vt:lpstr>Answer to the following 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Extractive metallurgy</dc:title>
  <dc:creator>Sholanov, Nurlan</dc:creator>
  <cp:lastModifiedBy>Gulzira</cp:lastModifiedBy>
  <cp:revision>56</cp:revision>
  <dcterms:created xsi:type="dcterms:W3CDTF">2020-08-05T11:19:05Z</dcterms:created>
  <dcterms:modified xsi:type="dcterms:W3CDTF">2020-10-07T05:44:33Z</dcterms:modified>
</cp:coreProperties>
</file>