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81" r:id="rId4"/>
    <p:sldId id="285" r:id="rId5"/>
    <p:sldId id="286" r:id="rId6"/>
    <p:sldId id="287" r:id="rId7"/>
    <p:sldId id="288" r:id="rId8"/>
    <p:sldId id="289" r:id="rId9"/>
    <p:sldId id="290" r:id="rId10"/>
    <p:sldId id="291" r:id="rId11"/>
    <p:sldId id="292" r:id="rId12"/>
    <p:sldId id="271" r:id="rId13"/>
    <p:sldId id="293" r:id="rId14"/>
    <p:sldId id="269"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1A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AC5AB4-AC1C-4CFD-8552-79E4B787E348}" v="16" dt="2020-08-23T13:38:56.299"/>
    <p1510:client id="{D42A4AEF-D6D2-430F-9ED5-69F4D7E4A882}" v="175" dt="2020-08-23T13:59:36.028"/>
  </p1510:revLst>
</p1510:revInfo>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6B601F9-A01D-46B4-B9F1-EBAF499683E1}"/>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 xmlns:a16="http://schemas.microsoft.com/office/drawing/2014/main" id="{9193C986-402A-4CE0-B186-BD8102ED3C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 xmlns:a16="http://schemas.microsoft.com/office/drawing/2014/main" id="{83B26571-E911-4B8B-95D1-1E1015879774}"/>
              </a:ext>
            </a:extLst>
          </p:cNvPr>
          <p:cNvSpPr>
            <a:spLocks noGrp="1"/>
          </p:cNvSpPr>
          <p:nvPr>
            <p:ph type="dt" sz="half" idx="10"/>
          </p:nvPr>
        </p:nvSpPr>
        <p:spPr/>
        <p:txBody>
          <a:bodyPr/>
          <a:lstStyle/>
          <a:p>
            <a:fld id="{F6EB4574-ACC3-4491-927B-CA3416675F0C}" type="datetimeFigureOut">
              <a:rPr lang="ru-RU" smtClean="0"/>
              <a:t>12.10.2020</a:t>
            </a:fld>
            <a:endParaRPr lang="ru-RU"/>
          </a:p>
        </p:txBody>
      </p:sp>
      <p:sp>
        <p:nvSpPr>
          <p:cNvPr id="5" name="Нижний колонтитул 4">
            <a:extLst>
              <a:ext uri="{FF2B5EF4-FFF2-40B4-BE49-F238E27FC236}">
                <a16:creationId xmlns="" xmlns:a16="http://schemas.microsoft.com/office/drawing/2014/main" id="{83F3E186-59B8-4286-AB46-B4EEC60A24E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447F0948-5580-424F-8BE7-A57D0830DA5C}"/>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2979565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C4644BB-D115-4D4B-A04C-F2BFD4832D59}"/>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 xmlns:a16="http://schemas.microsoft.com/office/drawing/2014/main" id="{67A97581-078E-492A-BF73-9D4CAE8B07E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07CC865C-35AE-4613-B5D4-A7DB14BFF223}"/>
              </a:ext>
            </a:extLst>
          </p:cNvPr>
          <p:cNvSpPr>
            <a:spLocks noGrp="1"/>
          </p:cNvSpPr>
          <p:nvPr>
            <p:ph type="dt" sz="half" idx="10"/>
          </p:nvPr>
        </p:nvSpPr>
        <p:spPr/>
        <p:txBody>
          <a:bodyPr/>
          <a:lstStyle/>
          <a:p>
            <a:fld id="{F6EB4574-ACC3-4491-927B-CA3416675F0C}" type="datetimeFigureOut">
              <a:rPr lang="ru-RU" smtClean="0"/>
              <a:t>12.10.2020</a:t>
            </a:fld>
            <a:endParaRPr lang="ru-RU"/>
          </a:p>
        </p:txBody>
      </p:sp>
      <p:sp>
        <p:nvSpPr>
          <p:cNvPr id="5" name="Нижний колонтитул 4">
            <a:extLst>
              <a:ext uri="{FF2B5EF4-FFF2-40B4-BE49-F238E27FC236}">
                <a16:creationId xmlns="" xmlns:a16="http://schemas.microsoft.com/office/drawing/2014/main" id="{25C408E1-8A45-4A96-803A-C8B4BAB7AAB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79D5F9CE-5D73-4403-A27C-C51DDE40DA00}"/>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2043843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 xmlns:a16="http://schemas.microsoft.com/office/drawing/2014/main" id="{66A6B6D0-0A72-4841-9A0E-B7E581483D3E}"/>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 xmlns:a16="http://schemas.microsoft.com/office/drawing/2014/main" id="{5AA937AB-5CB5-4948-91B0-1EF83198714D}"/>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93BD1560-3212-45F6-93DC-AC7BED8CA16C}"/>
              </a:ext>
            </a:extLst>
          </p:cNvPr>
          <p:cNvSpPr>
            <a:spLocks noGrp="1"/>
          </p:cNvSpPr>
          <p:nvPr>
            <p:ph type="dt" sz="half" idx="10"/>
          </p:nvPr>
        </p:nvSpPr>
        <p:spPr/>
        <p:txBody>
          <a:bodyPr/>
          <a:lstStyle/>
          <a:p>
            <a:fld id="{F6EB4574-ACC3-4491-927B-CA3416675F0C}" type="datetimeFigureOut">
              <a:rPr lang="ru-RU" smtClean="0"/>
              <a:t>12.10.2020</a:t>
            </a:fld>
            <a:endParaRPr lang="ru-RU"/>
          </a:p>
        </p:txBody>
      </p:sp>
      <p:sp>
        <p:nvSpPr>
          <p:cNvPr id="5" name="Нижний колонтитул 4">
            <a:extLst>
              <a:ext uri="{FF2B5EF4-FFF2-40B4-BE49-F238E27FC236}">
                <a16:creationId xmlns="" xmlns:a16="http://schemas.microsoft.com/office/drawing/2014/main" id="{46987DDD-B937-4FD2-8C17-0AA54E94EA8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D689CCC4-E21B-46AA-AC9F-D61636620090}"/>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2852347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0E6068B-9C0D-4831-A446-4A5A40328ADA}"/>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 xmlns:a16="http://schemas.microsoft.com/office/drawing/2014/main" id="{6BBB5D6F-95AB-41F8-ADB7-0F9300E94ACB}"/>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EB5030E7-AC25-477A-B3FC-6B8591B77A95}"/>
              </a:ext>
            </a:extLst>
          </p:cNvPr>
          <p:cNvSpPr>
            <a:spLocks noGrp="1"/>
          </p:cNvSpPr>
          <p:nvPr>
            <p:ph type="dt" sz="half" idx="10"/>
          </p:nvPr>
        </p:nvSpPr>
        <p:spPr/>
        <p:txBody>
          <a:bodyPr/>
          <a:lstStyle/>
          <a:p>
            <a:fld id="{F6EB4574-ACC3-4491-927B-CA3416675F0C}" type="datetimeFigureOut">
              <a:rPr lang="ru-RU" smtClean="0"/>
              <a:t>12.10.2020</a:t>
            </a:fld>
            <a:endParaRPr lang="ru-RU"/>
          </a:p>
        </p:txBody>
      </p:sp>
      <p:sp>
        <p:nvSpPr>
          <p:cNvPr id="5" name="Нижний колонтитул 4">
            <a:extLst>
              <a:ext uri="{FF2B5EF4-FFF2-40B4-BE49-F238E27FC236}">
                <a16:creationId xmlns="" xmlns:a16="http://schemas.microsoft.com/office/drawing/2014/main" id="{A8B25F35-F30C-4211-86B5-46CFCFA78E1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650D8B88-3561-47B2-942A-53CB5D206E0F}"/>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1349490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F78F2D7-A886-46E9-9C7A-7284D6716E28}"/>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 xmlns:a16="http://schemas.microsoft.com/office/drawing/2014/main" id="{3D90C568-23E5-4722-AAAB-783578A3C9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 xmlns:a16="http://schemas.microsoft.com/office/drawing/2014/main" id="{4D8C801C-ED60-4308-8CED-9E520904123C}"/>
              </a:ext>
            </a:extLst>
          </p:cNvPr>
          <p:cNvSpPr>
            <a:spLocks noGrp="1"/>
          </p:cNvSpPr>
          <p:nvPr>
            <p:ph type="dt" sz="half" idx="10"/>
          </p:nvPr>
        </p:nvSpPr>
        <p:spPr/>
        <p:txBody>
          <a:bodyPr/>
          <a:lstStyle/>
          <a:p>
            <a:fld id="{F6EB4574-ACC3-4491-927B-CA3416675F0C}" type="datetimeFigureOut">
              <a:rPr lang="ru-RU" smtClean="0"/>
              <a:t>12.10.2020</a:t>
            </a:fld>
            <a:endParaRPr lang="ru-RU"/>
          </a:p>
        </p:txBody>
      </p:sp>
      <p:sp>
        <p:nvSpPr>
          <p:cNvPr id="5" name="Нижний колонтитул 4">
            <a:extLst>
              <a:ext uri="{FF2B5EF4-FFF2-40B4-BE49-F238E27FC236}">
                <a16:creationId xmlns="" xmlns:a16="http://schemas.microsoft.com/office/drawing/2014/main" id="{D49A4347-25C1-43F3-A350-33E6E77EF53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B076077A-0961-40A5-B809-96758A12B747}"/>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2513200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3A3307E-F796-4BC4-8E3A-25833ABB059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 xmlns:a16="http://schemas.microsoft.com/office/drawing/2014/main" id="{51CF81DE-37A1-4AEB-AE09-03FA941B5117}"/>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 xmlns:a16="http://schemas.microsoft.com/office/drawing/2014/main" id="{A02AC451-55E8-4B37-8F13-D57F0E33A4C1}"/>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 xmlns:a16="http://schemas.microsoft.com/office/drawing/2014/main" id="{3F0E09A0-0F77-45F4-93B8-72EA788E1627}"/>
              </a:ext>
            </a:extLst>
          </p:cNvPr>
          <p:cNvSpPr>
            <a:spLocks noGrp="1"/>
          </p:cNvSpPr>
          <p:nvPr>
            <p:ph type="dt" sz="half" idx="10"/>
          </p:nvPr>
        </p:nvSpPr>
        <p:spPr/>
        <p:txBody>
          <a:bodyPr/>
          <a:lstStyle/>
          <a:p>
            <a:fld id="{F6EB4574-ACC3-4491-927B-CA3416675F0C}" type="datetimeFigureOut">
              <a:rPr lang="ru-RU" smtClean="0"/>
              <a:t>12.10.2020</a:t>
            </a:fld>
            <a:endParaRPr lang="ru-RU"/>
          </a:p>
        </p:txBody>
      </p:sp>
      <p:sp>
        <p:nvSpPr>
          <p:cNvPr id="6" name="Нижний колонтитул 5">
            <a:extLst>
              <a:ext uri="{FF2B5EF4-FFF2-40B4-BE49-F238E27FC236}">
                <a16:creationId xmlns="" xmlns:a16="http://schemas.microsoft.com/office/drawing/2014/main" id="{2709CB6E-6811-4A17-B189-0F1815B6F45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BEF7176F-4BFE-4976-BB71-7745457AD8EE}"/>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597687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4B88DF7-947F-4341-BEF0-ED04800C0FA3}"/>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 xmlns:a16="http://schemas.microsoft.com/office/drawing/2014/main" id="{C54F0229-C0DF-420D-8033-E45B226B1F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 xmlns:a16="http://schemas.microsoft.com/office/drawing/2014/main" id="{DAA61169-DE9A-42D4-AF94-26CC092CC1B7}"/>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 xmlns:a16="http://schemas.microsoft.com/office/drawing/2014/main" id="{AE5FE667-652F-458A-9C16-F9BB21D052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 xmlns:a16="http://schemas.microsoft.com/office/drawing/2014/main" id="{96362131-16D5-42C4-9EA0-79CD4E3488E9}"/>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 xmlns:a16="http://schemas.microsoft.com/office/drawing/2014/main" id="{7294050A-C3A4-4B22-A13B-69435008CF5A}"/>
              </a:ext>
            </a:extLst>
          </p:cNvPr>
          <p:cNvSpPr>
            <a:spLocks noGrp="1"/>
          </p:cNvSpPr>
          <p:nvPr>
            <p:ph type="dt" sz="half" idx="10"/>
          </p:nvPr>
        </p:nvSpPr>
        <p:spPr/>
        <p:txBody>
          <a:bodyPr/>
          <a:lstStyle/>
          <a:p>
            <a:fld id="{F6EB4574-ACC3-4491-927B-CA3416675F0C}" type="datetimeFigureOut">
              <a:rPr lang="ru-RU" smtClean="0"/>
              <a:t>12.10.2020</a:t>
            </a:fld>
            <a:endParaRPr lang="ru-RU"/>
          </a:p>
        </p:txBody>
      </p:sp>
      <p:sp>
        <p:nvSpPr>
          <p:cNvPr id="8" name="Нижний колонтитул 7">
            <a:extLst>
              <a:ext uri="{FF2B5EF4-FFF2-40B4-BE49-F238E27FC236}">
                <a16:creationId xmlns="" xmlns:a16="http://schemas.microsoft.com/office/drawing/2014/main" id="{649FD769-79F9-4FAF-8015-09041E064595}"/>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 xmlns:a16="http://schemas.microsoft.com/office/drawing/2014/main" id="{F7991375-81DF-41DB-8E87-CF782112DB1B}"/>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3852435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409F110-15DE-4827-8B98-57D230F46065}"/>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 xmlns:a16="http://schemas.microsoft.com/office/drawing/2014/main" id="{F71BD253-66FE-4E78-A9C9-92C98262E961}"/>
              </a:ext>
            </a:extLst>
          </p:cNvPr>
          <p:cNvSpPr>
            <a:spLocks noGrp="1"/>
          </p:cNvSpPr>
          <p:nvPr>
            <p:ph type="dt" sz="half" idx="10"/>
          </p:nvPr>
        </p:nvSpPr>
        <p:spPr/>
        <p:txBody>
          <a:bodyPr/>
          <a:lstStyle/>
          <a:p>
            <a:fld id="{F6EB4574-ACC3-4491-927B-CA3416675F0C}" type="datetimeFigureOut">
              <a:rPr lang="ru-RU" smtClean="0"/>
              <a:t>12.10.2020</a:t>
            </a:fld>
            <a:endParaRPr lang="ru-RU"/>
          </a:p>
        </p:txBody>
      </p:sp>
      <p:sp>
        <p:nvSpPr>
          <p:cNvPr id="4" name="Нижний колонтитул 3">
            <a:extLst>
              <a:ext uri="{FF2B5EF4-FFF2-40B4-BE49-F238E27FC236}">
                <a16:creationId xmlns="" xmlns:a16="http://schemas.microsoft.com/office/drawing/2014/main" id="{27CA03BA-38CF-4D06-BFBF-79D068574B56}"/>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 xmlns:a16="http://schemas.microsoft.com/office/drawing/2014/main" id="{22394204-54A6-43B8-BD10-29F38C7EAB02}"/>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3460772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 xmlns:a16="http://schemas.microsoft.com/office/drawing/2014/main" id="{F12D0AB2-9623-406A-A19C-F80840AB801C}"/>
              </a:ext>
            </a:extLst>
          </p:cNvPr>
          <p:cNvSpPr>
            <a:spLocks noGrp="1"/>
          </p:cNvSpPr>
          <p:nvPr>
            <p:ph type="dt" sz="half" idx="10"/>
          </p:nvPr>
        </p:nvSpPr>
        <p:spPr/>
        <p:txBody>
          <a:bodyPr/>
          <a:lstStyle/>
          <a:p>
            <a:fld id="{F6EB4574-ACC3-4491-927B-CA3416675F0C}" type="datetimeFigureOut">
              <a:rPr lang="ru-RU" smtClean="0"/>
              <a:t>12.10.2020</a:t>
            </a:fld>
            <a:endParaRPr lang="ru-RU"/>
          </a:p>
        </p:txBody>
      </p:sp>
      <p:sp>
        <p:nvSpPr>
          <p:cNvPr id="3" name="Нижний колонтитул 2">
            <a:extLst>
              <a:ext uri="{FF2B5EF4-FFF2-40B4-BE49-F238E27FC236}">
                <a16:creationId xmlns="" xmlns:a16="http://schemas.microsoft.com/office/drawing/2014/main" id="{CBACD7BF-EFFF-4762-B5E3-C7A99E38DDAF}"/>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 xmlns:a16="http://schemas.microsoft.com/office/drawing/2014/main" id="{3F739FE8-02E5-4EB7-A5C4-EBA3A67E67AB}"/>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1033323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75435A4-FD4F-4017-9784-2EA08A431514}"/>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 xmlns:a16="http://schemas.microsoft.com/office/drawing/2014/main" id="{B8E9F000-277F-4FAC-9A26-E0AC97A56F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 xmlns:a16="http://schemas.microsoft.com/office/drawing/2014/main" id="{4E008E6B-B977-4941-8C9F-C59D95B679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5C03D93E-7111-4F06-AE29-37BD0912137F}"/>
              </a:ext>
            </a:extLst>
          </p:cNvPr>
          <p:cNvSpPr>
            <a:spLocks noGrp="1"/>
          </p:cNvSpPr>
          <p:nvPr>
            <p:ph type="dt" sz="half" idx="10"/>
          </p:nvPr>
        </p:nvSpPr>
        <p:spPr/>
        <p:txBody>
          <a:bodyPr/>
          <a:lstStyle/>
          <a:p>
            <a:fld id="{F6EB4574-ACC3-4491-927B-CA3416675F0C}" type="datetimeFigureOut">
              <a:rPr lang="ru-RU" smtClean="0"/>
              <a:t>12.10.2020</a:t>
            </a:fld>
            <a:endParaRPr lang="ru-RU"/>
          </a:p>
        </p:txBody>
      </p:sp>
      <p:sp>
        <p:nvSpPr>
          <p:cNvPr id="6" name="Нижний колонтитул 5">
            <a:extLst>
              <a:ext uri="{FF2B5EF4-FFF2-40B4-BE49-F238E27FC236}">
                <a16:creationId xmlns="" xmlns:a16="http://schemas.microsoft.com/office/drawing/2014/main" id="{7D8E65B9-9701-4DAD-B948-86E0B5CD232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64117F49-C0E6-4D1F-B639-8D73A708F2C9}"/>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1841506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F8A8E013-53CB-4945-B787-81422A8340F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 xmlns:a16="http://schemas.microsoft.com/office/drawing/2014/main" id="{93D8468D-1812-4D1C-BC84-A05EB25A1E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 xmlns:a16="http://schemas.microsoft.com/office/drawing/2014/main" id="{F053A971-BE7C-463E-9D45-0B6F15288A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05091C14-2D0B-4818-A7CA-7D49F88DCB34}"/>
              </a:ext>
            </a:extLst>
          </p:cNvPr>
          <p:cNvSpPr>
            <a:spLocks noGrp="1"/>
          </p:cNvSpPr>
          <p:nvPr>
            <p:ph type="dt" sz="half" idx="10"/>
          </p:nvPr>
        </p:nvSpPr>
        <p:spPr/>
        <p:txBody>
          <a:bodyPr/>
          <a:lstStyle/>
          <a:p>
            <a:fld id="{F6EB4574-ACC3-4491-927B-CA3416675F0C}" type="datetimeFigureOut">
              <a:rPr lang="ru-RU" smtClean="0"/>
              <a:t>12.10.2020</a:t>
            </a:fld>
            <a:endParaRPr lang="ru-RU"/>
          </a:p>
        </p:txBody>
      </p:sp>
      <p:sp>
        <p:nvSpPr>
          <p:cNvPr id="6" name="Нижний колонтитул 5">
            <a:extLst>
              <a:ext uri="{FF2B5EF4-FFF2-40B4-BE49-F238E27FC236}">
                <a16:creationId xmlns="" xmlns:a16="http://schemas.microsoft.com/office/drawing/2014/main" id="{AB9027C2-1AB4-4A79-B544-D9C849745B1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3F08D6DB-8C69-4B6F-A7F3-0287C31C4090}"/>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1178747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359E19F-61CA-423E-ACE1-A72C421813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 xmlns:a16="http://schemas.microsoft.com/office/drawing/2014/main" id="{D69E63EA-E575-4393-B817-B8A0D1871F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15DE9D97-6058-4149-BFDC-9BAA37F62F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B4574-ACC3-4491-927B-CA3416675F0C}" type="datetimeFigureOut">
              <a:rPr lang="ru-RU" smtClean="0"/>
              <a:t>12.10.2020</a:t>
            </a:fld>
            <a:endParaRPr lang="ru-RU"/>
          </a:p>
        </p:txBody>
      </p:sp>
      <p:sp>
        <p:nvSpPr>
          <p:cNvPr id="5" name="Нижний колонтитул 4">
            <a:extLst>
              <a:ext uri="{FF2B5EF4-FFF2-40B4-BE49-F238E27FC236}">
                <a16:creationId xmlns="" xmlns:a16="http://schemas.microsoft.com/office/drawing/2014/main" id="{D198F4C7-5736-42E0-AD73-C3089F7B55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 xmlns:a16="http://schemas.microsoft.com/office/drawing/2014/main" id="{F4EDCFB9-05CF-4FB4-8B56-6C9D9899D1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95DF5E-B315-4DB7-A7A6-990B96617E2D}" type="slidenum">
              <a:rPr lang="ru-RU" smtClean="0"/>
              <a:t>‹#›</a:t>
            </a:fld>
            <a:endParaRPr lang="ru-RU"/>
          </a:p>
        </p:txBody>
      </p:sp>
    </p:spTree>
    <p:extLst>
      <p:ext uri="{BB962C8B-B14F-4D97-AF65-F5344CB8AC3E}">
        <p14:creationId xmlns:p14="http://schemas.microsoft.com/office/powerpoint/2010/main" val="3037199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Electrorefining" TargetMode="External"/><Relationship Id="rId2" Type="http://schemas.openxmlformats.org/officeDocument/2006/relationships/hyperlink" Target="https://en.wikipedia.org/wiki/Electrowinning" TargetMode="External"/><Relationship Id="rId1" Type="http://schemas.openxmlformats.org/officeDocument/2006/relationships/slideLayout" Target="../slideLayouts/slideLayout2.xml"/><Relationship Id="rId6" Type="http://schemas.openxmlformats.org/officeDocument/2006/relationships/hyperlink" Target="https://en.wikipedia.org/wiki/Electroforming" TargetMode="External"/><Relationship Id="rId5" Type="http://schemas.openxmlformats.org/officeDocument/2006/relationships/hyperlink" Target="https://en.wikipedia.org/wiki/Electroplating" TargetMode="External"/><Relationship Id="rId4" Type="http://schemas.openxmlformats.org/officeDocument/2006/relationships/hyperlink" Target="https://en.wikipedia.org/wiki/Powder_metallurgy"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A385A7A-9CF8-4BEC-BDA8-6313E3947DCD}"/>
              </a:ext>
            </a:extLst>
          </p:cNvPr>
          <p:cNvSpPr>
            <a:spLocks noGrp="1"/>
          </p:cNvSpPr>
          <p:nvPr>
            <p:ph type="ctrTitle"/>
          </p:nvPr>
        </p:nvSpPr>
        <p:spPr/>
        <p:txBody>
          <a:bodyPr>
            <a:normAutofit fontScale="90000"/>
          </a:bodyPr>
          <a:lstStyle/>
          <a:p>
            <a:r>
              <a:rPr lang="en-US" sz="4400" b="1">
                <a:solidFill>
                  <a:schemeClr val="accent1">
                    <a:lumMod val="50000"/>
                  </a:schemeClr>
                </a:solidFill>
                <a:latin typeface="Arial"/>
                <a:cs typeface="Arial"/>
              </a:rPr>
              <a:t>Metallurgical engineering</a:t>
            </a:r>
            <a:r>
              <a:rPr lang="en-US" sz="4400" b="1">
                <a:latin typeface="Arial"/>
              </a:rPr>
              <a:t/>
            </a:r>
            <a:br>
              <a:rPr lang="en-US" sz="4400" b="1">
                <a:latin typeface="Arial"/>
              </a:rPr>
            </a:br>
            <a:r>
              <a:rPr lang="en-US" sz="4400" b="1">
                <a:latin typeface="Arial"/>
              </a:rPr>
              <a:t/>
            </a:r>
            <a:br>
              <a:rPr lang="en-US" sz="4400" b="1">
                <a:latin typeface="Arial"/>
              </a:rPr>
            </a:br>
            <a:r>
              <a:rPr lang="en-US" sz="4400" b="1">
                <a:solidFill>
                  <a:schemeClr val="accent1">
                    <a:lumMod val="50000"/>
                  </a:schemeClr>
                </a:solidFill>
                <a:latin typeface="Arial"/>
                <a:cs typeface="Arial"/>
              </a:rPr>
              <a:t> </a:t>
            </a:r>
            <a:r>
              <a:rPr lang="ru-RU" sz="4400" b="1">
                <a:solidFill>
                  <a:schemeClr val="accent1">
                    <a:lumMod val="50000"/>
                  </a:schemeClr>
                </a:solidFill>
                <a:latin typeface="Arial"/>
                <a:ea typeface="+mj-lt"/>
                <a:cs typeface="+mj-lt"/>
              </a:rPr>
              <a:t>MET4331</a:t>
            </a:r>
            <a:r>
              <a:rPr lang="ru-RU" sz="6600">
                <a:solidFill>
                  <a:srgbClr val="212121"/>
                </a:solidFill>
                <a:ea typeface="+mj-lt"/>
                <a:cs typeface="+mj-lt"/>
              </a:rPr>
              <a:t/>
            </a:r>
            <a:br>
              <a:rPr lang="ru-RU" sz="6600">
                <a:solidFill>
                  <a:srgbClr val="212121"/>
                </a:solidFill>
                <a:ea typeface="+mj-lt"/>
                <a:cs typeface="+mj-lt"/>
              </a:rPr>
            </a:br>
            <a:endParaRPr lang="en-US" sz="6600">
              <a:ea typeface="+mj-lt"/>
              <a:cs typeface="+mj-lt"/>
            </a:endParaRPr>
          </a:p>
        </p:txBody>
      </p:sp>
      <p:sp>
        <p:nvSpPr>
          <p:cNvPr id="3" name="Подзаголовок 2">
            <a:extLst>
              <a:ext uri="{FF2B5EF4-FFF2-40B4-BE49-F238E27FC236}">
                <a16:creationId xmlns="" xmlns:a16="http://schemas.microsoft.com/office/drawing/2014/main" id="{C8E272A4-6BFC-45CF-98D8-3D668B23545C}"/>
              </a:ext>
            </a:extLst>
          </p:cNvPr>
          <p:cNvSpPr>
            <a:spLocks noGrp="1"/>
          </p:cNvSpPr>
          <p:nvPr>
            <p:ph type="subTitle" idx="1"/>
          </p:nvPr>
        </p:nvSpPr>
        <p:spPr/>
        <p:txBody>
          <a:bodyPr vert="horz" lIns="91440" tIns="45720" rIns="91440" bIns="45720" rtlCol="0" anchor="t">
            <a:normAutofit/>
          </a:bodyPr>
          <a:lstStyle/>
          <a:p>
            <a:r>
              <a:rPr lang="en-US">
                <a:solidFill>
                  <a:srgbClr val="0070C0"/>
                </a:solidFill>
                <a:latin typeface="Arial"/>
                <a:cs typeface="Arial"/>
              </a:rPr>
              <a:t>3 credits</a:t>
            </a:r>
          </a:p>
          <a:p>
            <a:endParaRPr lang="en-US">
              <a:solidFill>
                <a:srgbClr val="0070C0"/>
              </a:solidFill>
              <a:latin typeface="Arial"/>
              <a:cs typeface="Arial"/>
            </a:endParaRPr>
          </a:p>
          <a:p>
            <a:r>
              <a:rPr lang="en-US" err="1">
                <a:solidFill>
                  <a:srgbClr val="0070C0"/>
                </a:solidFill>
                <a:latin typeface="Arial"/>
                <a:cs typeface="Arial"/>
              </a:rPr>
              <a:t>Ph.D</a:t>
            </a:r>
            <a:r>
              <a:rPr lang="en-US">
                <a:solidFill>
                  <a:srgbClr val="0070C0"/>
                </a:solidFill>
                <a:latin typeface="Arial"/>
                <a:cs typeface="Arial"/>
              </a:rPr>
              <a:t>, Assistant Professor </a:t>
            </a:r>
            <a:r>
              <a:rPr lang="en-US" err="1">
                <a:solidFill>
                  <a:srgbClr val="0070C0"/>
                </a:solidFill>
                <a:latin typeface="Arial"/>
                <a:cs typeface="Arial"/>
              </a:rPr>
              <a:t>Mamyrbayeva</a:t>
            </a:r>
            <a:r>
              <a:rPr lang="en-US">
                <a:solidFill>
                  <a:srgbClr val="0070C0"/>
                </a:solidFill>
                <a:latin typeface="Arial"/>
                <a:cs typeface="Arial"/>
              </a:rPr>
              <a:t> </a:t>
            </a:r>
            <a:r>
              <a:rPr lang="en-US" err="1">
                <a:solidFill>
                  <a:srgbClr val="0070C0"/>
                </a:solidFill>
                <a:latin typeface="Arial"/>
                <a:cs typeface="Arial"/>
              </a:rPr>
              <a:t>Kulzira</a:t>
            </a:r>
            <a:r>
              <a:rPr lang="en-US">
                <a:solidFill>
                  <a:srgbClr val="0070C0"/>
                </a:solidFill>
                <a:latin typeface="Arial"/>
                <a:cs typeface="Arial"/>
              </a:rPr>
              <a:t> </a:t>
            </a:r>
            <a:r>
              <a:rPr lang="en-US" err="1">
                <a:solidFill>
                  <a:srgbClr val="0070C0"/>
                </a:solidFill>
                <a:latin typeface="Arial"/>
                <a:cs typeface="Arial"/>
              </a:rPr>
              <a:t>Kaldybekovna</a:t>
            </a:r>
            <a:endParaRPr lang="en-US">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6639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817972"/>
            <a:ext cx="10515600" cy="375104"/>
          </a:xfrm>
        </p:spPr>
        <p:txBody>
          <a:bodyPr>
            <a:normAutofit fontScale="90000"/>
          </a:bodyPr>
          <a:lstStyle/>
          <a:p>
            <a:r>
              <a:rPr lang="en-US" sz="3100" b="1" dirty="0" smtClean="0">
                <a:solidFill>
                  <a:srgbClr val="7030A0"/>
                </a:solidFill>
                <a:latin typeface="Times New Roman" panose="02020603050405020304" pitchFamily="18" charset="0"/>
                <a:ea typeface="Times New Roman" panose="02020603050405020304" pitchFamily="18" charset="0"/>
                <a:cs typeface="Arial" panose="020B0604020202020204" pitchFamily="34" charset="0"/>
              </a:rPr>
              <a:t>3 Polarization</a:t>
            </a:r>
            <a:r>
              <a:rPr lang="ru-RU" sz="3100" b="1" dirty="0">
                <a:solidFill>
                  <a:srgbClr val="7030A0"/>
                </a:solidFill>
                <a:latin typeface="Times New Roman" panose="02020603050405020304" pitchFamily="18" charset="0"/>
                <a:ea typeface="Times New Roman" panose="02020603050405020304" pitchFamily="18" charset="0"/>
                <a:cs typeface="Arial" panose="020B0604020202020204" pitchFamily="34" charset="0"/>
              </a:rPr>
              <a:t/>
            </a:r>
            <a:br>
              <a:rPr lang="ru-RU" sz="3100" b="1" dirty="0">
                <a:solidFill>
                  <a:srgbClr val="7030A0"/>
                </a:solidFill>
                <a:latin typeface="Times New Roman" panose="02020603050405020304" pitchFamily="18" charset="0"/>
                <a:ea typeface="Times New Roman" panose="02020603050405020304" pitchFamily="18" charset="0"/>
                <a:cs typeface="Arial" panose="020B0604020202020204" pitchFamily="34" charset="0"/>
              </a:rPr>
            </a:br>
            <a:r>
              <a:rPr lang="en-US" dirty="0">
                <a:solidFill>
                  <a:srgbClr val="C00000"/>
                </a:solidFill>
                <a:latin typeface="Arial" panose="020B0604020202020204" pitchFamily="34" charset="0"/>
                <a:cs typeface="Arial" panose="020B0604020202020204" pitchFamily="34" charset="0"/>
              </a:rPr>
              <a:t> </a:t>
            </a:r>
            <a:r>
              <a:rPr lang="ru-RU" dirty="0">
                <a:solidFill>
                  <a:srgbClr val="C00000"/>
                </a:solidFill>
                <a:latin typeface="Arial" panose="020B0604020202020204" pitchFamily="34" charset="0"/>
                <a:cs typeface="Arial" panose="020B0604020202020204" pitchFamily="34" charset="0"/>
              </a:rPr>
              <a:t/>
            </a:r>
            <a:br>
              <a:rPr lang="ru-RU" dirty="0">
                <a:solidFill>
                  <a:srgbClr val="C00000"/>
                </a:solidFill>
                <a:latin typeface="Arial" panose="020B0604020202020204" pitchFamily="34" charset="0"/>
                <a:cs typeface="Arial" panose="020B0604020202020204" pitchFamily="34" charset="0"/>
              </a:rPr>
            </a:br>
            <a:endParaRPr lang="ru-RU" dirty="0">
              <a:solidFill>
                <a:srgbClr val="C00000"/>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907869" y="817972"/>
            <a:ext cx="10515600" cy="5254444"/>
          </a:xfrm>
        </p:spPr>
        <p:style>
          <a:lnRef idx="2">
            <a:schemeClr val="accent1"/>
          </a:lnRef>
          <a:fillRef idx="1">
            <a:schemeClr val="lt1"/>
          </a:fillRef>
          <a:effectRef idx="0">
            <a:schemeClr val="accent1"/>
          </a:effectRef>
          <a:fontRef idx="minor">
            <a:schemeClr val="dk1"/>
          </a:fontRef>
        </p:style>
        <p:txBody>
          <a:bodyPr>
            <a:normAutofit fontScale="55000" lnSpcReduction="20000"/>
          </a:bodyPr>
          <a:lstStyle/>
          <a:p>
            <a:pPr marL="0" indent="0" algn="just">
              <a:buNone/>
            </a:pPr>
            <a:r>
              <a:rPr lang="en-US" b="1" dirty="0" smtClean="0">
                <a:latin typeface="Arial" panose="020B0604020202020204" pitchFamily="34" charset="0"/>
                <a:cs typeface="Arial" panose="020B0604020202020204" pitchFamily="34" charset="0"/>
              </a:rPr>
              <a:t>Dissociation </a:t>
            </a:r>
            <a:r>
              <a:rPr lang="en-US" b="1" dirty="0">
                <a:latin typeface="Arial" panose="020B0604020202020204" pitchFamily="34" charset="0"/>
                <a:cs typeface="Arial" panose="020B0604020202020204" pitchFamily="34" charset="0"/>
              </a:rPr>
              <a:t>of a solution by an electric current results in a generation of a new cell by the occurring chemical reactions on the electrodes. </a:t>
            </a:r>
            <a:endParaRPr lang="en-US" b="1" dirty="0" smtClean="0">
              <a:latin typeface="Arial" panose="020B0604020202020204" pitchFamily="34" charset="0"/>
              <a:cs typeface="Arial" panose="020B0604020202020204" pitchFamily="34" charset="0"/>
            </a:endParaRPr>
          </a:p>
          <a:p>
            <a:pPr marL="0" indent="0" algn="just">
              <a:buNone/>
            </a:pPr>
            <a:r>
              <a:rPr lang="en-US" b="1" dirty="0" smtClean="0">
                <a:latin typeface="Arial" panose="020B0604020202020204" pitchFamily="34" charset="0"/>
                <a:cs typeface="Arial" panose="020B0604020202020204" pitchFamily="34" charset="0"/>
              </a:rPr>
              <a:t>The </a:t>
            </a:r>
            <a:r>
              <a:rPr lang="en-US" b="1" dirty="0">
                <a:latin typeface="Arial" panose="020B0604020202020204" pitchFamily="34" charset="0"/>
                <a:cs typeface="Arial" panose="020B0604020202020204" pitchFamily="34" charset="0"/>
              </a:rPr>
              <a:t>electromotive force of this cell affects against the electromotive force supplied from an external source. </a:t>
            </a:r>
            <a:endParaRPr lang="en-US" b="1" dirty="0" smtClean="0">
              <a:latin typeface="Arial" panose="020B0604020202020204" pitchFamily="34" charset="0"/>
              <a:cs typeface="Arial" panose="020B0604020202020204" pitchFamily="34" charset="0"/>
            </a:endParaRPr>
          </a:p>
          <a:p>
            <a:pPr marL="0" indent="0" algn="just">
              <a:buNone/>
            </a:pPr>
            <a:r>
              <a:rPr lang="ru-RU" b="1" dirty="0" err="1" smtClean="0">
                <a:latin typeface="Arial" panose="020B0604020202020204" pitchFamily="34" charset="0"/>
                <a:cs typeface="Arial" panose="020B0604020202020204" pitchFamily="34" charset="0"/>
              </a:rPr>
              <a:t>This</a:t>
            </a:r>
            <a:r>
              <a:rPr lang="ru-RU" b="1" dirty="0" smtClean="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is</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the</a:t>
            </a:r>
            <a:r>
              <a:rPr lang="ru-RU" b="1" dirty="0">
                <a:latin typeface="Arial" panose="020B0604020202020204" pitchFamily="34" charset="0"/>
                <a:cs typeface="Arial" panose="020B0604020202020204" pitchFamily="34" charset="0"/>
              </a:rPr>
              <a:t> </a:t>
            </a:r>
            <a:r>
              <a:rPr lang="ru-RU" b="1" dirty="0" err="1">
                <a:solidFill>
                  <a:srgbClr val="C00000"/>
                </a:solidFill>
                <a:latin typeface="Arial" panose="020B0604020202020204" pitchFamily="34" charset="0"/>
                <a:cs typeface="Arial" panose="020B0604020202020204" pitchFamily="34" charset="0"/>
              </a:rPr>
              <a:t>polarization</a:t>
            </a:r>
            <a:r>
              <a:rPr lang="ru-RU" b="1" dirty="0">
                <a:solidFill>
                  <a:srgbClr val="C00000"/>
                </a:solidFill>
                <a:latin typeface="Arial" panose="020B0604020202020204" pitchFamily="34" charset="0"/>
                <a:cs typeface="Arial" panose="020B0604020202020204" pitchFamily="34" charset="0"/>
              </a:rPr>
              <a:t> </a:t>
            </a:r>
            <a:r>
              <a:rPr lang="ru-RU" b="1" dirty="0" err="1">
                <a:solidFill>
                  <a:srgbClr val="C00000"/>
                </a:solidFill>
                <a:latin typeface="Arial" panose="020B0604020202020204" pitchFamily="34" charset="0"/>
                <a:cs typeface="Arial" panose="020B0604020202020204" pitchFamily="34" charset="0"/>
              </a:rPr>
              <a:t>voltage</a:t>
            </a:r>
            <a:r>
              <a:rPr lang="ru-RU" b="1" dirty="0">
                <a:solidFill>
                  <a:srgbClr val="C00000"/>
                </a:solidFill>
                <a:latin typeface="Arial" panose="020B0604020202020204" pitchFamily="34" charset="0"/>
                <a:cs typeface="Arial" panose="020B0604020202020204" pitchFamily="34" charset="0"/>
              </a:rPr>
              <a:t>.</a:t>
            </a:r>
          </a:p>
          <a:p>
            <a:pPr marL="0" indent="0" algn="just">
              <a:buNone/>
            </a:pPr>
            <a:r>
              <a:rPr lang="ru-RU" b="1" dirty="0">
                <a:latin typeface="Arial" panose="020B0604020202020204" pitchFamily="34" charset="0"/>
                <a:cs typeface="Arial" panose="020B0604020202020204" pitchFamily="34" charset="0"/>
              </a:rPr>
              <a:t> </a:t>
            </a:r>
          </a:p>
          <a:p>
            <a:pPr marL="514350" lvl="0" indent="-514350" algn="just">
              <a:lnSpc>
                <a:spcPct val="170000"/>
              </a:lnSpc>
              <a:buFont typeface="+mj-lt"/>
              <a:buAutoNum type="arabicPeriod"/>
            </a:pPr>
            <a:r>
              <a:rPr lang="en-US" b="1" i="1" u="sng" dirty="0">
                <a:solidFill>
                  <a:srgbClr val="C00000"/>
                </a:solidFill>
                <a:latin typeface="Arial" panose="020B0604020202020204" pitchFamily="34" charset="0"/>
                <a:cs typeface="Arial" panose="020B0604020202020204" pitchFamily="34" charset="0"/>
              </a:rPr>
              <a:t>Concentration polarization</a:t>
            </a:r>
            <a:r>
              <a:rPr lang="en-US" b="1" i="1" dirty="0">
                <a:solidFill>
                  <a:srgbClr val="C00000"/>
                </a:solidFill>
                <a:latin typeface="Arial" panose="020B0604020202020204" pitchFamily="34" charset="0"/>
                <a:cs typeface="Arial" panose="020B0604020202020204" pitchFamily="34" charset="0"/>
              </a:rPr>
              <a:t> </a:t>
            </a:r>
            <a:r>
              <a:rPr lang="en-US" b="1" i="1" dirty="0">
                <a:latin typeface="Arial" panose="020B0604020202020204" pitchFamily="34" charset="0"/>
                <a:cs typeface="Arial" panose="020B0604020202020204" pitchFamily="34" charset="0"/>
              </a:rPr>
              <a:t>– is a certain type of polarization which occurs during refining electrolysis due to the changes in concentrations of ions in the vicinities of electrodes. The concentration of ions increases around a dissoluble anode, while it decreases around a cathode. The generated concentration gradient, which is directly proportional to the intensity of electric current, can lead to a decrease in the rate of electrolysis. Therefore, its elimination by an intensive agitation of the electrolytic bath – enforced circulation using centrifugal pumps, mechanically or by flow of air bubbles – is </a:t>
            </a:r>
            <a:r>
              <a:rPr lang="en-US" b="1" i="1" dirty="0" smtClean="0">
                <a:latin typeface="Arial" panose="020B0604020202020204" pitchFamily="34" charset="0"/>
                <a:cs typeface="Arial" panose="020B0604020202020204" pitchFamily="34" charset="0"/>
              </a:rPr>
              <a:t>necessary.</a:t>
            </a:r>
          </a:p>
          <a:p>
            <a:pPr marL="514350" lvl="0" indent="-514350" algn="just">
              <a:lnSpc>
                <a:spcPct val="170000"/>
              </a:lnSpc>
              <a:buFont typeface="+mj-lt"/>
              <a:buAutoNum type="arabicPeriod"/>
            </a:pPr>
            <a:r>
              <a:rPr lang="en-US" b="1" i="1" u="sng" dirty="0" smtClean="0">
                <a:solidFill>
                  <a:srgbClr val="C00000"/>
                </a:solidFill>
                <a:latin typeface="Arial" panose="020B0604020202020204" pitchFamily="34" charset="0"/>
                <a:cs typeface="Arial" panose="020B0604020202020204" pitchFamily="34" charset="0"/>
              </a:rPr>
              <a:t>Chemical </a:t>
            </a:r>
            <a:r>
              <a:rPr lang="en-US" b="1" i="1" u="sng" dirty="0">
                <a:solidFill>
                  <a:srgbClr val="C00000"/>
                </a:solidFill>
                <a:latin typeface="Arial" panose="020B0604020202020204" pitchFamily="34" charset="0"/>
                <a:cs typeface="Arial" panose="020B0604020202020204" pitchFamily="34" charset="0"/>
              </a:rPr>
              <a:t>polarization</a:t>
            </a:r>
            <a:r>
              <a:rPr lang="en-US" b="1" i="1" dirty="0">
                <a:solidFill>
                  <a:srgbClr val="C00000"/>
                </a:solidFill>
                <a:latin typeface="Arial" panose="020B0604020202020204" pitchFamily="34" charset="0"/>
                <a:cs typeface="Arial" panose="020B0604020202020204" pitchFamily="34" charset="0"/>
              </a:rPr>
              <a:t> </a:t>
            </a:r>
            <a:r>
              <a:rPr lang="en-US" b="1" i="1" dirty="0">
                <a:latin typeface="Arial" panose="020B0604020202020204" pitchFamily="34" charset="0"/>
                <a:cs typeface="Arial" panose="020B0604020202020204" pitchFamily="34" charset="0"/>
              </a:rPr>
              <a:t>– is a result of generation of gasses and chemical compounds on the electrodes. It increases consumption of electrical energy. Therefore it is necessary to reduce its influence by an addition of a depolarizer into the electrolyte. Depolarizers are substances reacting with the produced chemical combustion gasses and therefore prevent chemical polarization.</a:t>
            </a:r>
            <a:endParaRPr lang="ru-RU" b="1" i="1" dirty="0">
              <a:latin typeface="Arial" panose="020B0604020202020204" pitchFamily="34" charset="0"/>
              <a:cs typeface="Arial" panose="020B0604020202020204" pitchFamily="34" charset="0"/>
            </a:endParaRPr>
          </a:p>
          <a:p>
            <a:pPr marL="0" indent="0" algn="just">
              <a:buNone/>
            </a:pPr>
            <a:endParaRPr lang="ru-RU"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7641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err="1">
                <a:solidFill>
                  <a:srgbClr val="FF0000"/>
                </a:solidFill>
                <a:latin typeface="Arial" panose="020B0604020202020204" pitchFamily="34" charset="0"/>
                <a:cs typeface="Arial" panose="020B0604020202020204" pitchFamily="34" charset="0"/>
              </a:rPr>
              <a:t>Faraday´s</a:t>
            </a:r>
            <a:r>
              <a:rPr lang="ru-RU" b="1" i="1" dirty="0">
                <a:solidFill>
                  <a:srgbClr val="FF0000"/>
                </a:solidFill>
                <a:latin typeface="Arial" panose="020B0604020202020204" pitchFamily="34" charset="0"/>
                <a:cs typeface="Arial" panose="020B0604020202020204" pitchFamily="34" charset="0"/>
              </a:rPr>
              <a:t> </a:t>
            </a:r>
            <a:r>
              <a:rPr lang="ru-RU" b="1" i="1" dirty="0" err="1">
                <a:solidFill>
                  <a:srgbClr val="FF0000"/>
                </a:solidFill>
                <a:latin typeface="Arial" panose="020B0604020202020204" pitchFamily="34" charset="0"/>
                <a:cs typeface="Arial" panose="020B0604020202020204" pitchFamily="34" charset="0"/>
              </a:rPr>
              <a:t>laws</a:t>
            </a:r>
            <a:r>
              <a:rPr lang="ru-RU" sz="3200" i="1" dirty="0">
                <a:solidFill>
                  <a:srgbClr val="FF0000"/>
                </a:solidFill>
                <a:latin typeface="Arial" panose="020B0604020202020204" pitchFamily="34" charset="0"/>
                <a:cs typeface="Arial" panose="020B0604020202020204" pitchFamily="34" charset="0"/>
              </a:rPr>
              <a:t/>
            </a:r>
            <a:br>
              <a:rPr lang="ru-RU" sz="3200" i="1" dirty="0">
                <a:solidFill>
                  <a:srgbClr val="FF0000"/>
                </a:solidFill>
                <a:latin typeface="Arial" panose="020B0604020202020204" pitchFamily="34" charset="0"/>
                <a:cs typeface="Arial" panose="020B0604020202020204" pitchFamily="34" charset="0"/>
              </a:rPr>
            </a:br>
            <a:endParaRPr lang="ru-RU" i="1" dirty="0">
              <a:solidFill>
                <a:srgbClr val="FF0000"/>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759823" y="1102813"/>
            <a:ext cx="10515600" cy="5515701"/>
          </a:xfrm>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lang="en-US" sz="1600" b="1" i="1" u="sng" dirty="0" smtClean="0">
                <a:solidFill>
                  <a:srgbClr val="C00000"/>
                </a:solidFill>
                <a:latin typeface="Arial" panose="020B0604020202020204" pitchFamily="34" charset="0"/>
                <a:cs typeface="Arial" panose="020B0604020202020204" pitchFamily="34" charset="0"/>
              </a:rPr>
              <a:t>1 </a:t>
            </a:r>
            <a:r>
              <a:rPr lang="ru-RU" sz="1600" b="1" i="1" u="sng" dirty="0" err="1" smtClean="0">
                <a:solidFill>
                  <a:srgbClr val="C00000"/>
                </a:solidFill>
                <a:latin typeface="Arial" panose="020B0604020202020204" pitchFamily="34" charset="0"/>
                <a:cs typeface="Arial" panose="020B0604020202020204" pitchFamily="34" charset="0"/>
              </a:rPr>
              <a:t>Faraday´s</a:t>
            </a:r>
            <a:r>
              <a:rPr lang="ru-RU" sz="1600" b="1" i="1" u="sng" dirty="0" smtClean="0">
                <a:solidFill>
                  <a:srgbClr val="C00000"/>
                </a:solidFill>
                <a:latin typeface="Arial" panose="020B0604020202020204" pitchFamily="34" charset="0"/>
                <a:cs typeface="Arial" panose="020B0604020202020204" pitchFamily="34" charset="0"/>
              </a:rPr>
              <a:t> </a:t>
            </a:r>
            <a:r>
              <a:rPr lang="ru-RU" sz="1600" b="1" i="1" u="sng" dirty="0" err="1" smtClean="0">
                <a:solidFill>
                  <a:srgbClr val="C00000"/>
                </a:solidFill>
                <a:latin typeface="Arial" panose="020B0604020202020204" pitchFamily="34" charset="0"/>
                <a:cs typeface="Arial" panose="020B0604020202020204" pitchFamily="34" charset="0"/>
              </a:rPr>
              <a:t>law</a:t>
            </a:r>
            <a:r>
              <a:rPr lang="ru-RU" sz="1600" b="1" i="1" u="sng" dirty="0">
                <a:latin typeface="Arial" panose="020B0604020202020204" pitchFamily="34" charset="0"/>
                <a:cs typeface="Arial" panose="020B0604020202020204" pitchFamily="34" charset="0"/>
              </a:rPr>
              <a:t/>
            </a:r>
            <a:br>
              <a:rPr lang="ru-RU" sz="1600" b="1" i="1" u="sng" dirty="0">
                <a:latin typeface="Arial" panose="020B0604020202020204" pitchFamily="34" charset="0"/>
                <a:cs typeface="Arial" panose="020B0604020202020204" pitchFamily="34" charset="0"/>
              </a:rPr>
            </a:br>
            <a:r>
              <a:rPr lang="en-US" sz="1600" b="1" i="1" dirty="0" smtClean="0">
                <a:latin typeface="Arial" panose="020B0604020202020204" pitchFamily="34" charset="0"/>
                <a:cs typeface="Arial" panose="020B0604020202020204" pitchFamily="34" charset="0"/>
              </a:rPr>
              <a:t>The </a:t>
            </a:r>
            <a:r>
              <a:rPr lang="en-US" sz="1600" b="1" i="1" dirty="0">
                <a:latin typeface="Arial" panose="020B0604020202020204" pitchFamily="34" charset="0"/>
                <a:cs typeface="Arial" panose="020B0604020202020204" pitchFamily="34" charset="0"/>
              </a:rPr>
              <a:t>mass of a substance altered at an electrode during electrolysis is directly proportional to the quantity of electricity transferred at that electrode.</a:t>
            </a:r>
            <a:endParaRPr lang="ru-RU" sz="1600" b="1" i="1" dirty="0">
              <a:latin typeface="Arial" panose="020B0604020202020204" pitchFamily="34" charset="0"/>
              <a:cs typeface="Arial" panose="020B0604020202020204" pitchFamily="34" charset="0"/>
            </a:endParaRPr>
          </a:p>
          <a:p>
            <a:pPr marL="0" indent="0" algn="just">
              <a:buNone/>
            </a:pPr>
            <a:r>
              <a:rPr lang="en-US" sz="1600" b="1" i="1" dirty="0" smtClean="0">
                <a:latin typeface="Arial" panose="020B0604020202020204" pitchFamily="34" charset="0"/>
                <a:cs typeface="Arial" panose="020B0604020202020204" pitchFamily="34" charset="0"/>
              </a:rPr>
              <a:t>Quantity </a:t>
            </a:r>
            <a:r>
              <a:rPr lang="en-US" sz="1600" b="1" i="1" dirty="0">
                <a:latin typeface="Arial" panose="020B0604020202020204" pitchFamily="34" charset="0"/>
                <a:cs typeface="Arial" panose="020B0604020202020204" pitchFamily="34" charset="0"/>
              </a:rPr>
              <a:t>of electricity refers to electrical charge, typically measured in coulombs, and not to electrical current.</a:t>
            </a:r>
            <a:endParaRPr lang="ru-RU" sz="1600" b="1" i="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 </a:t>
            </a:r>
            <a:r>
              <a:rPr lang="en-US" sz="1600" b="1" dirty="0" smtClean="0">
                <a:latin typeface="Arial" panose="020B0604020202020204" pitchFamily="34" charset="0"/>
                <a:cs typeface="Arial" panose="020B0604020202020204" pitchFamily="34" charset="0"/>
              </a:rPr>
              <a:t>	</a:t>
            </a:r>
            <a:r>
              <a:rPr lang="en-US" sz="1600" b="1" i="1" dirty="0" smtClean="0">
                <a:solidFill>
                  <a:srgbClr val="C00000"/>
                </a:solidFill>
                <a:latin typeface="Arial" panose="020B0604020202020204" pitchFamily="34" charset="0"/>
                <a:cs typeface="Arial" panose="020B0604020202020204" pitchFamily="34" charset="0"/>
              </a:rPr>
              <a:t>m </a:t>
            </a:r>
            <a:r>
              <a:rPr lang="en-US" sz="1600" b="1" i="1" dirty="0">
                <a:solidFill>
                  <a:srgbClr val="C00000"/>
                </a:solidFill>
                <a:latin typeface="Arial" panose="020B0604020202020204" pitchFamily="34" charset="0"/>
                <a:cs typeface="Arial" panose="020B0604020202020204" pitchFamily="34" charset="0"/>
              </a:rPr>
              <a:t>= </a:t>
            </a:r>
            <a:r>
              <a:rPr lang="en-US" sz="1600" b="1" i="1" dirty="0" smtClean="0">
                <a:solidFill>
                  <a:srgbClr val="C00000"/>
                </a:solidFill>
                <a:latin typeface="Arial" panose="020B0604020202020204" pitchFamily="34" charset="0"/>
                <a:cs typeface="Arial" panose="020B0604020202020204" pitchFamily="34" charset="0"/>
              </a:rPr>
              <a:t>q I </a:t>
            </a:r>
            <a:r>
              <a:rPr lang="en-US" sz="1600" b="1" i="1" dirty="0">
                <a:solidFill>
                  <a:srgbClr val="C00000"/>
                </a:solidFill>
                <a:latin typeface="Arial" panose="020B0604020202020204" pitchFamily="34" charset="0"/>
                <a:cs typeface="Arial" panose="020B0604020202020204" pitchFamily="34" charset="0"/>
              </a:rPr>
              <a:t>t</a:t>
            </a:r>
            <a:endParaRPr lang="ru-RU" sz="1600" b="1" i="1" dirty="0">
              <a:solidFill>
                <a:srgbClr val="C00000"/>
              </a:solidFill>
              <a:latin typeface="Arial" panose="020B0604020202020204" pitchFamily="34" charset="0"/>
              <a:cs typeface="Arial" panose="020B0604020202020204" pitchFamily="34" charset="0"/>
            </a:endParaRPr>
          </a:p>
          <a:p>
            <a:pPr marL="0" indent="0" algn="just">
              <a:buNone/>
            </a:pPr>
            <a:r>
              <a:rPr lang="en-US" sz="1600" b="1" dirty="0">
                <a:latin typeface="Arial" panose="020B0604020202020204" pitchFamily="34" charset="0"/>
                <a:cs typeface="Arial" panose="020B0604020202020204" pitchFamily="34" charset="0"/>
              </a:rPr>
              <a:t> </a:t>
            </a:r>
            <a:r>
              <a:rPr lang="en-US" sz="1600" b="1" i="1" dirty="0" smtClean="0">
                <a:latin typeface="Arial" panose="020B0604020202020204" pitchFamily="34" charset="0"/>
                <a:cs typeface="Arial" panose="020B0604020202020204" pitchFamily="34" charset="0"/>
              </a:rPr>
              <a:t>m </a:t>
            </a:r>
            <a:r>
              <a:rPr lang="en-US" sz="1600" b="1" dirty="0">
                <a:latin typeface="Arial" panose="020B0604020202020204" pitchFamily="34" charset="0"/>
                <a:cs typeface="Arial" panose="020B0604020202020204" pitchFamily="34" charset="0"/>
              </a:rPr>
              <a:t>- the mass of the substance altered at an electrode (g);</a:t>
            </a:r>
            <a:r>
              <a:rPr lang="en-US" sz="1600" b="1" i="1" dirty="0">
                <a:latin typeface="Arial" panose="020B0604020202020204" pitchFamily="34" charset="0"/>
                <a:cs typeface="Arial" panose="020B0604020202020204" pitchFamily="34" charset="0"/>
              </a:rPr>
              <a:t> </a:t>
            </a:r>
            <a:r>
              <a:rPr lang="en-US" sz="1600" b="1" i="1" dirty="0" smtClean="0">
                <a:solidFill>
                  <a:srgbClr val="C00000"/>
                </a:solidFill>
                <a:latin typeface="Arial" panose="020B0604020202020204" pitchFamily="34" charset="0"/>
                <a:cs typeface="Arial" panose="020B0604020202020204" pitchFamily="34" charset="0"/>
              </a:rPr>
              <a:t>q </a:t>
            </a:r>
            <a:endParaRPr lang="en-US" sz="1600" b="1" i="1" dirty="0" smtClean="0">
              <a:latin typeface="Arial" panose="020B0604020202020204" pitchFamily="34" charset="0"/>
              <a:cs typeface="Arial" panose="020B0604020202020204" pitchFamily="34" charset="0"/>
            </a:endParaRPr>
          </a:p>
          <a:p>
            <a:pPr marL="0" indent="0" algn="just">
              <a:buNone/>
            </a:pPr>
            <a:r>
              <a:rPr lang="en-US" sz="1600" b="1" i="1" dirty="0" smtClean="0">
                <a:latin typeface="Arial" panose="020B0604020202020204" pitchFamily="34" charset="0"/>
                <a:cs typeface="Arial" panose="020B0604020202020204" pitchFamily="34" charset="0"/>
              </a:rPr>
              <a:t>I </a:t>
            </a:r>
            <a:r>
              <a:rPr lang="en-US" sz="1600" b="1" dirty="0">
                <a:latin typeface="Arial" panose="020B0604020202020204" pitchFamily="34" charset="0"/>
                <a:cs typeface="Arial" panose="020B0604020202020204" pitchFamily="34" charset="0"/>
              </a:rPr>
              <a:t>–</a:t>
            </a:r>
            <a:r>
              <a:rPr lang="en-US" sz="1600" b="1" i="1" dirty="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current (A);</a:t>
            </a:r>
            <a:r>
              <a:rPr lang="en-US" sz="1600" b="1" i="1" dirty="0">
                <a:latin typeface="Arial" panose="020B0604020202020204" pitchFamily="34" charset="0"/>
                <a:cs typeface="Arial" panose="020B0604020202020204" pitchFamily="34" charset="0"/>
              </a:rPr>
              <a:t> t </a:t>
            </a:r>
            <a:r>
              <a:rPr lang="en-US" sz="1600" b="1" dirty="0">
                <a:latin typeface="Arial" panose="020B0604020202020204" pitchFamily="34" charset="0"/>
                <a:cs typeface="Arial" panose="020B0604020202020204" pitchFamily="34" charset="0"/>
              </a:rPr>
              <a:t>- time (s</a:t>
            </a:r>
            <a:r>
              <a:rPr lang="en-US" sz="1600" b="1" dirty="0" smtClean="0">
                <a:latin typeface="Arial" panose="020B0604020202020204" pitchFamily="34" charset="0"/>
                <a:cs typeface="Arial" panose="020B0604020202020204" pitchFamily="34" charset="0"/>
              </a:rPr>
              <a:t>).</a:t>
            </a:r>
          </a:p>
          <a:p>
            <a:pPr marL="0" lvl="0" indent="0" algn="just">
              <a:buNone/>
            </a:pPr>
            <a:r>
              <a:rPr lang="en-US" sz="1600" b="1" i="1" u="sng" dirty="0" smtClean="0">
                <a:solidFill>
                  <a:srgbClr val="C00000"/>
                </a:solidFill>
                <a:latin typeface="Arial" panose="020B0604020202020204" pitchFamily="34" charset="0"/>
                <a:cs typeface="Arial" panose="020B0604020202020204" pitchFamily="34" charset="0"/>
              </a:rPr>
              <a:t>2 </a:t>
            </a:r>
            <a:r>
              <a:rPr lang="ru-RU" sz="1600" b="1" i="1" u="sng" dirty="0" err="1" smtClean="0">
                <a:solidFill>
                  <a:srgbClr val="C00000"/>
                </a:solidFill>
                <a:latin typeface="Arial" panose="020B0604020202020204" pitchFamily="34" charset="0"/>
                <a:cs typeface="Arial" panose="020B0604020202020204" pitchFamily="34" charset="0"/>
              </a:rPr>
              <a:t>Faraday´s</a:t>
            </a:r>
            <a:r>
              <a:rPr lang="ru-RU" sz="1600" b="1" i="1" u="sng" dirty="0" smtClean="0">
                <a:solidFill>
                  <a:srgbClr val="C00000"/>
                </a:solidFill>
                <a:latin typeface="Arial" panose="020B0604020202020204" pitchFamily="34" charset="0"/>
                <a:cs typeface="Arial" panose="020B0604020202020204" pitchFamily="34" charset="0"/>
              </a:rPr>
              <a:t> </a:t>
            </a:r>
            <a:r>
              <a:rPr lang="ru-RU" sz="1600" b="1" i="1" u="sng" dirty="0" err="1" smtClean="0">
                <a:solidFill>
                  <a:srgbClr val="C00000"/>
                </a:solidFill>
                <a:latin typeface="Arial" panose="020B0604020202020204" pitchFamily="34" charset="0"/>
                <a:cs typeface="Arial" panose="020B0604020202020204" pitchFamily="34" charset="0"/>
              </a:rPr>
              <a:t>law</a:t>
            </a:r>
            <a:endParaRPr lang="en-US" sz="1600" b="1" i="1" u="sng" dirty="0">
              <a:solidFill>
                <a:srgbClr val="C00000"/>
              </a:solidFill>
              <a:latin typeface="Arial" panose="020B0604020202020204" pitchFamily="34" charset="0"/>
              <a:cs typeface="Arial" panose="020B0604020202020204" pitchFamily="34" charset="0"/>
            </a:endParaRPr>
          </a:p>
          <a:p>
            <a:pPr marL="0" lvl="0" indent="0" algn="just">
              <a:buNone/>
            </a:pPr>
            <a:r>
              <a:rPr lang="en-US" sz="1600" b="1" dirty="0" smtClean="0">
                <a:latin typeface="Arial" panose="020B0604020202020204" pitchFamily="34" charset="0"/>
                <a:cs typeface="Arial" panose="020B0604020202020204" pitchFamily="34" charset="0"/>
              </a:rPr>
              <a:t>For </a:t>
            </a:r>
            <a:r>
              <a:rPr lang="en-US" sz="1600" b="1" dirty="0">
                <a:latin typeface="Arial" panose="020B0604020202020204" pitchFamily="34" charset="0"/>
                <a:cs typeface="Arial" panose="020B0604020202020204" pitchFamily="34" charset="0"/>
              </a:rPr>
              <a:t>a given quantity of electricity (electric charge), the mass of an elemental material altered at an electrode is directly proportional to the element's equivalent weight.</a:t>
            </a:r>
            <a:endParaRPr lang="ru-RU" sz="1600" b="1" dirty="0">
              <a:latin typeface="Arial" panose="020B0604020202020204" pitchFamily="34" charset="0"/>
              <a:cs typeface="Arial" panose="020B0604020202020204" pitchFamily="34" charset="0"/>
            </a:endParaRPr>
          </a:p>
          <a:p>
            <a:pPr marL="0" indent="0" algn="just">
              <a:buNone/>
            </a:pPr>
            <a:r>
              <a:rPr lang="en-US" sz="1600" b="1" dirty="0">
                <a:latin typeface="Arial" panose="020B0604020202020204" pitchFamily="34" charset="0"/>
                <a:cs typeface="Arial" panose="020B0604020202020204" pitchFamily="34" charset="0"/>
              </a:rPr>
              <a:t>The equivalent weight of a substance is its molar mass divided by an integer that depends on the reaction undergone by the </a:t>
            </a:r>
            <a:r>
              <a:rPr lang="en-US" sz="1600" b="1" dirty="0" smtClean="0">
                <a:latin typeface="Arial" panose="020B0604020202020204" pitchFamily="34" charset="0"/>
                <a:cs typeface="Arial" panose="020B0604020202020204" pitchFamily="34" charset="0"/>
              </a:rPr>
              <a:t>material.</a:t>
            </a:r>
          </a:p>
          <a:p>
            <a:pPr marL="0" indent="0" algn="just">
              <a:buNone/>
            </a:pPr>
            <a:endParaRPr lang="en-US" sz="1600" b="1" i="1" dirty="0" smtClean="0">
              <a:latin typeface="Arial" panose="020B0604020202020204" pitchFamily="34" charset="0"/>
              <a:cs typeface="Arial" panose="020B0604020202020204" pitchFamily="34" charset="0"/>
            </a:endParaRPr>
          </a:p>
          <a:p>
            <a:pPr marL="0" indent="0" algn="just">
              <a:buNone/>
            </a:pPr>
            <a:r>
              <a:rPr lang="en-US" sz="1600" b="1" i="1" dirty="0" smtClean="0">
                <a:solidFill>
                  <a:srgbClr val="FF0000"/>
                </a:solidFill>
                <a:latin typeface="Arial" panose="020B0604020202020204" pitchFamily="34" charset="0"/>
                <a:cs typeface="Arial" panose="020B0604020202020204" pitchFamily="34" charset="0"/>
              </a:rPr>
              <a:t>			Q = </a:t>
            </a:r>
            <a:r>
              <a:rPr lang="en-US" sz="1600" b="1" i="1" dirty="0" err="1" smtClean="0">
                <a:solidFill>
                  <a:srgbClr val="FF0000"/>
                </a:solidFill>
                <a:latin typeface="Arial" panose="020B0604020202020204" pitchFamily="34" charset="0"/>
                <a:cs typeface="Arial" panose="020B0604020202020204" pitchFamily="34" charset="0"/>
              </a:rPr>
              <a:t>nzF</a:t>
            </a:r>
            <a:r>
              <a:rPr lang="en-US" sz="1600" b="1" i="1" dirty="0" smtClean="0">
                <a:solidFill>
                  <a:srgbClr val="FF0000"/>
                </a:solidFill>
                <a:latin typeface="Arial" panose="020B0604020202020204" pitchFamily="34" charset="0"/>
                <a:cs typeface="Arial" panose="020B0604020202020204" pitchFamily="34" charset="0"/>
              </a:rPr>
              <a:t> = It</a:t>
            </a:r>
          </a:p>
          <a:p>
            <a:pPr marL="0" indent="0" algn="just">
              <a:buNone/>
            </a:pPr>
            <a:r>
              <a:rPr lang="en-US" sz="1600" b="1" i="1" dirty="0" smtClean="0">
                <a:solidFill>
                  <a:srgbClr val="FF0000"/>
                </a:solidFill>
                <a:latin typeface="Arial" panose="020B0604020202020204" pitchFamily="34" charset="0"/>
                <a:cs typeface="Arial" panose="020B0604020202020204" pitchFamily="34" charset="0"/>
              </a:rPr>
              <a:t>Q </a:t>
            </a:r>
            <a:r>
              <a:rPr lang="en-US" sz="1600" b="1" dirty="0">
                <a:latin typeface="Arial" panose="020B0604020202020204" pitchFamily="34" charset="0"/>
                <a:cs typeface="Arial" panose="020B0604020202020204" pitchFamily="34" charset="0"/>
              </a:rPr>
              <a:t>- the total electric charge passed through the substance; </a:t>
            </a:r>
            <a:r>
              <a:rPr lang="en-US" sz="1600" b="1" i="1" dirty="0">
                <a:solidFill>
                  <a:srgbClr val="FF0000"/>
                </a:solidFill>
                <a:latin typeface="Arial" panose="020B0604020202020204" pitchFamily="34" charset="0"/>
                <a:cs typeface="Arial" panose="020B0604020202020204" pitchFamily="34" charset="0"/>
              </a:rPr>
              <a:t>F </a:t>
            </a:r>
            <a:r>
              <a:rPr lang="en-US" sz="1600" b="1" dirty="0">
                <a:latin typeface="Arial" panose="020B0604020202020204" pitchFamily="34" charset="0"/>
                <a:cs typeface="Arial" panose="020B0604020202020204" pitchFamily="34" charset="0"/>
              </a:rPr>
              <a:t>= 96 485 C mol-1 is the Faraday constant; </a:t>
            </a:r>
            <a:endParaRPr lang="en-US" sz="1600" b="1" dirty="0" smtClean="0">
              <a:latin typeface="Arial" panose="020B0604020202020204" pitchFamily="34" charset="0"/>
              <a:cs typeface="Arial" panose="020B0604020202020204" pitchFamily="34" charset="0"/>
            </a:endParaRPr>
          </a:p>
          <a:p>
            <a:pPr marL="0" indent="0" algn="just">
              <a:buNone/>
            </a:pPr>
            <a:r>
              <a:rPr lang="en-US" sz="1600" b="1" i="1" dirty="0" smtClean="0">
                <a:latin typeface="Arial" panose="020B0604020202020204" pitchFamily="34" charset="0"/>
                <a:cs typeface="Arial" panose="020B0604020202020204" pitchFamily="34" charset="0"/>
              </a:rPr>
              <a:t>M </a:t>
            </a:r>
            <a:r>
              <a:rPr lang="en-US" sz="1600" b="1" dirty="0">
                <a:latin typeface="Arial" panose="020B0604020202020204" pitchFamily="34" charset="0"/>
                <a:cs typeface="Arial" panose="020B0604020202020204" pitchFamily="34" charset="0"/>
              </a:rPr>
              <a:t>- the molar mass of the substance; </a:t>
            </a:r>
            <a:r>
              <a:rPr lang="en-US" sz="1600" b="1" i="1" dirty="0">
                <a:solidFill>
                  <a:srgbClr val="FF0000"/>
                </a:solidFill>
                <a:latin typeface="Arial" panose="020B0604020202020204" pitchFamily="34" charset="0"/>
                <a:cs typeface="Arial" panose="020B0604020202020204" pitchFamily="34" charset="0"/>
              </a:rPr>
              <a:t>z</a:t>
            </a:r>
            <a:r>
              <a:rPr lang="en-US" sz="1600" b="1" i="1" dirty="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 the valence number of ions of the substance (electrons transferred per ion). </a:t>
            </a:r>
            <a:endParaRPr lang="ru-RU" sz="1600" b="1" dirty="0">
              <a:latin typeface="Arial" panose="020B0604020202020204" pitchFamily="34" charset="0"/>
              <a:cs typeface="Arial" panose="020B0604020202020204" pitchFamily="34" charset="0"/>
            </a:endParaRPr>
          </a:p>
          <a:p>
            <a:pPr marL="0" indent="0" algn="just">
              <a:buNone/>
            </a:pPr>
            <a:endParaRPr lang="en-US" sz="1600" b="1" dirty="0" smtClean="0">
              <a:latin typeface="Arial" panose="020B0604020202020204" pitchFamily="34" charset="0"/>
              <a:cs typeface="Arial" panose="020B0604020202020204" pitchFamily="34" charset="0"/>
            </a:endParaRPr>
          </a:p>
          <a:p>
            <a:pPr marL="0" indent="0" algn="just">
              <a:buNone/>
            </a:pPr>
            <a:endParaRPr lang="ru-RU" sz="1600" b="1" dirty="0">
              <a:latin typeface="Arial" panose="020B0604020202020204" pitchFamily="34" charset="0"/>
              <a:cs typeface="Arial" panose="020B0604020202020204" pitchFamily="34" charset="0"/>
            </a:endParaRPr>
          </a:p>
          <a:p>
            <a:pPr algn="just"/>
            <a:endParaRPr lang="ru-RU" sz="1600" b="1" dirty="0">
              <a:latin typeface="Arial" panose="020B0604020202020204" pitchFamily="34" charset="0"/>
              <a:cs typeface="Arial" panose="020B0604020202020204" pitchFamily="34" charset="0"/>
            </a:endParaRPr>
          </a:p>
          <a:p>
            <a:pPr algn="just"/>
            <a:endParaRPr lang="ru-RU" sz="1600" b="1" dirty="0">
              <a:latin typeface="Arial" panose="020B0604020202020204" pitchFamily="34" charset="0"/>
              <a:cs typeface="Arial" panose="020B0604020202020204" pitchFamily="34" charset="0"/>
            </a:endParaRPr>
          </a:p>
        </p:txBody>
      </p:sp>
      <p:pic>
        <p:nvPicPr>
          <p:cNvPr id="26" name="Рисунок 25"/>
          <p:cNvPicPr>
            <a:picLocks noChangeAspect="1"/>
          </p:cNvPicPr>
          <p:nvPr/>
        </p:nvPicPr>
        <p:blipFill>
          <a:blip r:embed="rId2"/>
          <a:stretch>
            <a:fillRect/>
          </a:stretch>
        </p:blipFill>
        <p:spPr>
          <a:xfrm>
            <a:off x="3599447" y="4738550"/>
            <a:ext cx="1091663" cy="533400"/>
          </a:xfrm>
          <a:prstGeom prst="rect">
            <a:avLst/>
          </a:prstGeom>
        </p:spPr>
      </p:pic>
    </p:spTree>
    <p:extLst>
      <p:ext uri="{BB962C8B-B14F-4D97-AF65-F5344CB8AC3E}">
        <p14:creationId xmlns:p14="http://schemas.microsoft.com/office/powerpoint/2010/main" val="146574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93CCAB2-4036-4B36-B542-F9E8A83EA7E9}"/>
              </a:ext>
            </a:extLst>
          </p:cNvPr>
          <p:cNvSpPr>
            <a:spLocks noGrp="1"/>
          </p:cNvSpPr>
          <p:nvPr>
            <p:ph type="title"/>
          </p:nvPr>
        </p:nvSpPr>
        <p:spPr>
          <a:xfrm>
            <a:off x="838200" y="365125"/>
            <a:ext cx="10515600" cy="604693"/>
          </a:xfrm>
        </p:spPr>
        <p:txBody>
          <a:bodyPr>
            <a:noAutofit/>
          </a:bodyPr>
          <a:lstStyle/>
          <a:p>
            <a:pPr marL="457200" marR="1797050" lvl="1" algn="l">
              <a:spcBef>
                <a:spcPts val="295"/>
              </a:spcBef>
              <a:spcAft>
                <a:spcPts val="0"/>
              </a:spcAft>
              <a:buClr>
                <a:srgbClr val="2C2424"/>
              </a:buClr>
              <a:buSzPts val="1100"/>
              <a:tabLst>
                <a:tab pos="382905" algn="l"/>
              </a:tabLst>
            </a:pPr>
            <a:r>
              <a:rPr lang="en-US" sz="2800" b="1" dirty="0">
                <a:solidFill>
                  <a:srgbClr val="C00000"/>
                </a:solidFill>
                <a:latin typeface="Times New Roman" panose="02020603050405020304" pitchFamily="18" charset="0"/>
                <a:ea typeface="Wingdings" panose="05000000000000000000" pitchFamily="2" charset="2"/>
                <a:cs typeface="Wingdings" panose="05000000000000000000" pitchFamily="2" charset="2"/>
              </a:rPr>
              <a:t>Selection of a proper electrolyte </a:t>
            </a:r>
            <a:endParaRPr lang="ru-RU" sz="2800" b="1" dirty="0">
              <a:solidFill>
                <a:srgbClr val="C00000"/>
              </a:solidFill>
              <a:latin typeface="Times New Roman" panose="02020603050405020304" pitchFamily="18" charset="0"/>
              <a:ea typeface="Wingdings" panose="05000000000000000000" pitchFamily="2" charset="2"/>
              <a:cs typeface="Wingdings" panose="05000000000000000000" pitchFamily="2" charset="2"/>
            </a:endParaRPr>
          </a:p>
        </p:txBody>
      </p:sp>
      <p:sp>
        <p:nvSpPr>
          <p:cNvPr id="3" name="Объект 2">
            <a:extLst>
              <a:ext uri="{FF2B5EF4-FFF2-40B4-BE49-F238E27FC236}">
                <a16:creationId xmlns="" xmlns:a16="http://schemas.microsoft.com/office/drawing/2014/main" id="{AC059896-6B50-4CA5-A9C7-5059658195EC}"/>
              </a:ext>
            </a:extLst>
          </p:cNvPr>
          <p:cNvSpPr>
            <a:spLocks noGrp="1"/>
          </p:cNvSpPr>
          <p:nvPr>
            <p:ph idx="1"/>
          </p:nvPr>
        </p:nvSpPr>
        <p:spPr>
          <a:xfrm>
            <a:off x="838200" y="1327125"/>
            <a:ext cx="10784048" cy="5204303"/>
          </a:xfr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p>
            <a:pPr marL="201930" marR="198120" indent="0" algn="just">
              <a:lnSpc>
                <a:spcPct val="120000"/>
              </a:lnSpc>
              <a:spcAft>
                <a:spcPts val="0"/>
              </a:spcAft>
              <a:buNone/>
            </a:pPr>
            <a:r>
              <a:rPr lang="en-US" sz="2000" b="1" dirty="0">
                <a:solidFill>
                  <a:srgbClr val="000000"/>
                </a:solidFill>
                <a:latin typeface="Arial" panose="020B0604020202020204" pitchFamily="34" charset="0"/>
                <a:ea typeface="Times New Roman" panose="02020603050405020304" pitchFamily="18" charset="0"/>
                <a:cs typeface="Arial" panose="020B0604020202020204" pitchFamily="34" charset="0"/>
              </a:rPr>
              <a:t>In electrolytic operations, the selection of a proper electrolyte is the most important requirement. The basic conditions that an electrolyte must satisfy are: </a:t>
            </a:r>
          </a:p>
          <a:p>
            <a:pPr marL="201930" marR="198120" indent="0" algn="just">
              <a:lnSpc>
                <a:spcPct val="120000"/>
              </a:lnSpc>
              <a:spcAft>
                <a:spcPts val="0"/>
              </a:spcAft>
              <a:buNone/>
            </a:pPr>
            <a:r>
              <a:rPr lang="en-US" sz="2000" b="1" dirty="0">
                <a:solidFill>
                  <a:srgbClr val="000000"/>
                </a:solidFill>
                <a:latin typeface="Arial" panose="020B0604020202020204" pitchFamily="34" charset="0"/>
                <a:ea typeface="Times New Roman" panose="02020603050405020304" pitchFamily="18" charset="0"/>
                <a:cs typeface="Arial" panose="020B0604020202020204" pitchFamily="34" charset="0"/>
              </a:rPr>
              <a:t>1.	</a:t>
            </a:r>
            <a:r>
              <a:rPr lang="en-US" sz="2000" b="1" i="1" dirty="0">
                <a:solidFill>
                  <a:srgbClr val="000000"/>
                </a:solidFill>
                <a:latin typeface="Arial" panose="020B0604020202020204" pitchFamily="34" charset="0"/>
                <a:ea typeface="Times New Roman" panose="02020603050405020304" pitchFamily="18" charset="0"/>
                <a:cs typeface="Arial" panose="020B0604020202020204" pitchFamily="34" charset="0"/>
              </a:rPr>
              <a:t>it must have a sufficiently high ionic conductivity, and conduction must be entirely due ions. </a:t>
            </a:r>
          </a:p>
          <a:p>
            <a:pPr marL="201930" marR="198120" indent="0" algn="just">
              <a:lnSpc>
                <a:spcPct val="120000"/>
              </a:lnSpc>
              <a:spcAft>
                <a:spcPts val="0"/>
              </a:spcAft>
              <a:buNone/>
            </a:pPr>
            <a:r>
              <a:rPr lang="en-US" sz="2000" b="1" i="1" dirty="0">
                <a:solidFill>
                  <a:srgbClr val="000000"/>
                </a:solidFill>
                <a:latin typeface="Arial" panose="020B0604020202020204" pitchFamily="34" charset="0"/>
                <a:ea typeface="Times New Roman" panose="02020603050405020304" pitchFamily="18" charset="0"/>
                <a:cs typeface="Arial" panose="020B0604020202020204" pitchFamily="34" charset="0"/>
              </a:rPr>
              <a:t>2.	it must be chemically inert towards the electrodes, the container material, and the electrolysis products.</a:t>
            </a:r>
          </a:p>
          <a:p>
            <a:pPr marL="201930" marR="198120" indent="0" algn="just">
              <a:lnSpc>
                <a:spcPct val="120000"/>
              </a:lnSpc>
              <a:spcAft>
                <a:spcPts val="0"/>
              </a:spcAft>
              <a:buNone/>
            </a:pPr>
            <a:r>
              <a:rPr lang="en-US" sz="2000" b="1" i="1" dirty="0">
                <a:solidFill>
                  <a:srgbClr val="000000"/>
                </a:solidFill>
                <a:latin typeface="Arial" panose="020B0604020202020204" pitchFamily="34" charset="0"/>
                <a:ea typeface="Times New Roman" panose="02020603050405020304" pitchFamily="18" charset="0"/>
                <a:cs typeface="Arial" panose="020B0604020202020204" pitchFamily="34" charset="0"/>
              </a:rPr>
              <a:t>3.	it must be stable at the temperature of operation.</a:t>
            </a:r>
          </a:p>
          <a:p>
            <a:pPr marL="201930" marR="198120" indent="0" algn="just">
              <a:lnSpc>
                <a:spcPct val="120000"/>
              </a:lnSpc>
              <a:spcAft>
                <a:spcPts val="0"/>
              </a:spcAft>
              <a:buNone/>
            </a:pPr>
            <a:r>
              <a:rPr lang="en-US" sz="2000" b="1" i="1" dirty="0">
                <a:solidFill>
                  <a:srgbClr val="000000"/>
                </a:solidFill>
                <a:latin typeface="Arial" panose="020B0604020202020204" pitchFamily="34" charset="0"/>
                <a:ea typeface="Times New Roman" panose="02020603050405020304" pitchFamily="18" charset="0"/>
                <a:cs typeface="Arial" panose="020B0604020202020204" pitchFamily="34" charset="0"/>
              </a:rPr>
              <a:t>4.	when a solution containing the metal to be extracted is being used, then it must be chemically more stable than the solute.  </a:t>
            </a:r>
          </a:p>
          <a:p>
            <a:pPr marL="201930" marR="198120" indent="0" algn="just">
              <a:lnSpc>
                <a:spcPct val="120000"/>
              </a:lnSpc>
              <a:spcAft>
                <a:spcPts val="0"/>
              </a:spcAft>
              <a:buNone/>
            </a:pPr>
            <a:r>
              <a:rPr lang="en-US" sz="2000" b="1" dirty="0">
                <a:solidFill>
                  <a:srgbClr val="000000"/>
                </a:solidFill>
                <a:latin typeface="Arial" panose="020B0604020202020204" pitchFamily="34" charset="0"/>
                <a:ea typeface="Times New Roman" panose="02020603050405020304" pitchFamily="18" charset="0"/>
                <a:cs typeface="Arial" panose="020B0604020202020204" pitchFamily="34" charset="0"/>
              </a:rPr>
              <a:t>Common metals such as </a:t>
            </a:r>
            <a:r>
              <a:rPr lang="en-US" sz="2000" b="1" dirty="0">
                <a:solidFill>
                  <a:srgbClr val="C00000"/>
                </a:solidFill>
                <a:latin typeface="Arial" panose="020B0604020202020204" pitchFamily="34" charset="0"/>
                <a:ea typeface="Times New Roman" panose="02020603050405020304" pitchFamily="18" charset="0"/>
                <a:cs typeface="Arial" panose="020B0604020202020204" pitchFamily="34" charset="0"/>
              </a:rPr>
              <a:t>Cu, Zn, Sn, Au, and </a:t>
            </a:r>
            <a:r>
              <a:rPr lang="en-US" sz="2000" b="1" dirty="0" err="1">
                <a:solidFill>
                  <a:srgbClr val="C00000"/>
                </a:solidFill>
                <a:latin typeface="Arial" panose="020B0604020202020204" pitchFamily="34" charset="0"/>
                <a:ea typeface="Times New Roman" panose="02020603050405020304" pitchFamily="18" charset="0"/>
                <a:cs typeface="Arial" panose="020B0604020202020204" pitchFamily="34" charset="0"/>
              </a:rPr>
              <a:t>Mn</a:t>
            </a:r>
            <a:r>
              <a:rPr lang="en-US" sz="2000" b="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en-US" sz="2000" b="1" dirty="0">
                <a:solidFill>
                  <a:srgbClr val="000000"/>
                </a:solidFill>
                <a:latin typeface="Arial" panose="020B0604020202020204" pitchFamily="34" charset="0"/>
                <a:ea typeface="Times New Roman" panose="02020603050405020304" pitchFamily="18" charset="0"/>
                <a:cs typeface="Arial" panose="020B0604020202020204" pitchFamily="34" charset="0"/>
              </a:rPr>
              <a:t>can be produced by aqueous electrolysis, whereas reactive metals such as </a:t>
            </a:r>
            <a:r>
              <a:rPr lang="en-US" sz="2000" b="1" dirty="0" err="1">
                <a:solidFill>
                  <a:srgbClr val="C00000"/>
                </a:solidFill>
                <a:latin typeface="Arial" panose="020B0604020202020204" pitchFamily="34" charset="0"/>
                <a:ea typeface="Times New Roman" panose="02020603050405020304" pitchFamily="18" charset="0"/>
                <a:cs typeface="Arial" panose="020B0604020202020204" pitchFamily="34" charset="0"/>
              </a:rPr>
              <a:t>Ti</a:t>
            </a:r>
            <a:r>
              <a:rPr lang="en-US" sz="2000" b="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en-US" sz="2000" b="1" dirty="0" err="1">
                <a:solidFill>
                  <a:srgbClr val="C00000"/>
                </a:solidFill>
                <a:latin typeface="Arial" panose="020B0604020202020204" pitchFamily="34" charset="0"/>
                <a:ea typeface="Times New Roman" panose="02020603050405020304" pitchFamily="18" charset="0"/>
                <a:cs typeface="Arial" panose="020B0604020202020204" pitchFamily="34" charset="0"/>
              </a:rPr>
              <a:t>Zr</a:t>
            </a:r>
            <a:r>
              <a:rPr lang="en-US" sz="2000" b="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en-US" sz="2000" b="1" dirty="0" err="1">
                <a:solidFill>
                  <a:srgbClr val="C00000"/>
                </a:solidFill>
                <a:latin typeface="Arial" panose="020B0604020202020204" pitchFamily="34" charset="0"/>
                <a:ea typeface="Times New Roman" panose="02020603050405020304" pitchFamily="18" charset="0"/>
                <a:cs typeface="Arial" panose="020B0604020202020204" pitchFamily="34" charset="0"/>
              </a:rPr>
              <a:t>Th</a:t>
            </a:r>
            <a:r>
              <a:rPr lang="en-US" sz="2000" b="1" dirty="0">
                <a:solidFill>
                  <a:srgbClr val="C00000"/>
                </a:solidFill>
                <a:latin typeface="Arial" panose="020B0604020202020204" pitchFamily="34" charset="0"/>
                <a:ea typeface="Times New Roman" panose="02020603050405020304" pitchFamily="18" charset="0"/>
                <a:cs typeface="Arial" panose="020B0604020202020204" pitchFamily="34" charset="0"/>
              </a:rPr>
              <a:t>, Na, K, Mg, and Al </a:t>
            </a:r>
            <a:r>
              <a:rPr lang="en-US" sz="2000" b="1" dirty="0">
                <a:solidFill>
                  <a:srgbClr val="000000"/>
                </a:solidFill>
                <a:latin typeface="Arial" panose="020B0604020202020204" pitchFamily="34" charset="0"/>
                <a:ea typeface="Times New Roman" panose="02020603050405020304" pitchFamily="18" charset="0"/>
                <a:cs typeface="Arial" panose="020B0604020202020204" pitchFamily="34" charset="0"/>
              </a:rPr>
              <a:t>cannot. To obtain reactive metals, their fused salts must be electrolyzed at a high temperature. </a:t>
            </a:r>
          </a:p>
          <a:p>
            <a:pPr>
              <a:lnSpc>
                <a:spcPct val="120000"/>
              </a:lnSpc>
            </a:pPr>
            <a:endParaRPr lang="ru-RU" sz="2000" b="1" dirty="0">
              <a:solidFill>
                <a:srgbClr val="4472C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2250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i="1" dirty="0">
                <a:solidFill>
                  <a:srgbClr val="C00000"/>
                </a:solidFill>
                <a:latin typeface="TimesNewRoman,Italic"/>
              </a:rPr>
              <a:t>Effect of additives</a:t>
            </a:r>
            <a:br>
              <a:rPr lang="en-US" i="1" dirty="0">
                <a:solidFill>
                  <a:srgbClr val="C00000"/>
                </a:solidFill>
                <a:latin typeface="TimesNewRoman,Italic"/>
              </a:rPr>
            </a:br>
            <a:endParaRPr lang="ru-RU" dirty="0">
              <a:solidFill>
                <a:srgbClr val="C00000"/>
              </a:solidFill>
            </a:endParaRPr>
          </a:p>
        </p:txBody>
      </p:sp>
      <p:sp>
        <p:nvSpPr>
          <p:cNvPr id="3" name="Объект 2"/>
          <p:cNvSpPr>
            <a:spLocks noGrp="1"/>
          </p:cNvSpPr>
          <p:nvPr>
            <p:ph idx="1"/>
          </p:nvPr>
        </p:nvSpPr>
        <p:spPr>
          <a:xfrm>
            <a:off x="838200" y="1329236"/>
            <a:ext cx="10831286" cy="2650581"/>
          </a:xfrm>
        </p:spPr>
        <p:txBody>
          <a:bodyPr>
            <a:normAutofit/>
          </a:bodyPr>
          <a:lstStyle/>
          <a:p>
            <a:pPr marL="0" indent="0">
              <a:lnSpc>
                <a:spcPct val="150000"/>
              </a:lnSpc>
              <a:buNone/>
            </a:pPr>
            <a:r>
              <a:rPr lang="en-US" sz="2000" b="1" dirty="0" smtClean="0">
                <a:latin typeface="Arial" panose="020B0604020202020204" pitchFamily="34" charset="0"/>
                <a:cs typeface="Arial" panose="020B0604020202020204" pitchFamily="34" charset="0"/>
              </a:rPr>
              <a:t>Many </a:t>
            </a:r>
            <a:r>
              <a:rPr lang="en-US" sz="2000" b="1" dirty="0">
                <a:latin typeface="Arial" panose="020B0604020202020204" pitchFamily="34" charset="0"/>
                <a:cs typeface="Arial" panose="020B0604020202020204" pitchFamily="34" charset="0"/>
              </a:rPr>
              <a:t>substances, usually organic ones, significantly influence </a:t>
            </a:r>
            <a:r>
              <a:rPr lang="en-US" sz="2000" b="1" dirty="0" smtClean="0">
                <a:latin typeface="Arial" panose="020B0604020202020204" pitchFamily="34" charset="0"/>
                <a:cs typeface="Arial" panose="020B0604020202020204" pitchFamily="34" charset="0"/>
              </a:rPr>
              <a:t>deposit characteristics</a:t>
            </a:r>
            <a:r>
              <a:rPr lang="en-US" sz="2000" b="1" dirty="0">
                <a:latin typeface="Arial" panose="020B0604020202020204" pitchFamily="34" charset="0"/>
                <a:cs typeface="Arial" panose="020B0604020202020204" pitchFamily="34" charset="0"/>
              </a:rPr>
              <a:t>. </a:t>
            </a:r>
            <a:endParaRPr lang="en-US" sz="2000" b="1" dirty="0" smtClean="0">
              <a:latin typeface="Arial" panose="020B0604020202020204" pitchFamily="34" charset="0"/>
              <a:cs typeface="Arial" panose="020B0604020202020204" pitchFamily="34" charset="0"/>
            </a:endParaRPr>
          </a:p>
          <a:p>
            <a:pPr marL="0" indent="0" algn="just">
              <a:lnSpc>
                <a:spcPct val="150000"/>
              </a:lnSpc>
              <a:buNone/>
            </a:pPr>
            <a:r>
              <a:rPr lang="en-US" sz="2000" b="1" dirty="0" smtClean="0">
                <a:latin typeface="Arial" panose="020B0604020202020204" pitchFamily="34" charset="0"/>
                <a:cs typeface="Arial" panose="020B0604020202020204" pitchFamily="34" charset="0"/>
              </a:rPr>
              <a:t>Being </a:t>
            </a:r>
            <a:r>
              <a:rPr lang="en-US" sz="2000" b="1" dirty="0">
                <a:latin typeface="Arial" panose="020B0604020202020204" pitchFamily="34" charset="0"/>
                <a:cs typeface="Arial" panose="020B0604020202020204" pitchFamily="34" charset="0"/>
              </a:rPr>
              <a:t>adsorbed on the surface of the growing crystals, they </a:t>
            </a:r>
            <a:r>
              <a:rPr lang="en-US" sz="2000" b="1" dirty="0" smtClean="0">
                <a:latin typeface="Arial" panose="020B0604020202020204" pitchFamily="34" charset="0"/>
                <a:cs typeface="Arial" panose="020B0604020202020204" pitchFamily="34" charset="0"/>
              </a:rPr>
              <a:t>inhibit crystal </a:t>
            </a:r>
            <a:r>
              <a:rPr lang="en-US" sz="2000" b="1" dirty="0">
                <a:latin typeface="Arial" panose="020B0604020202020204" pitchFamily="34" charset="0"/>
                <a:cs typeface="Arial" panose="020B0604020202020204" pitchFamily="34" charset="0"/>
              </a:rPr>
              <a:t>growth, making the </a:t>
            </a:r>
            <a:r>
              <a:rPr lang="en-US" sz="2000" b="1" dirty="0" smtClean="0">
                <a:latin typeface="Arial" panose="020B0604020202020204" pitchFamily="34" charset="0"/>
                <a:cs typeface="Arial" panose="020B0604020202020204" pitchFamily="34" charset="0"/>
              </a:rPr>
              <a:t>continuous formation </a:t>
            </a:r>
            <a:r>
              <a:rPr lang="en-US" sz="2000" b="1" dirty="0">
                <a:latin typeface="Arial" panose="020B0604020202020204" pitchFamily="34" charset="0"/>
                <a:cs typeface="Arial" panose="020B0604020202020204" pitchFamily="34" charset="0"/>
              </a:rPr>
              <a:t>of new crystalline nuclei easier</a:t>
            </a:r>
            <a:r>
              <a:rPr lang="en-US" sz="2000" b="1" dirty="0" smtClean="0">
                <a:latin typeface="Arial" panose="020B0604020202020204" pitchFamily="34" charset="0"/>
                <a:cs typeface="Arial" panose="020B0604020202020204" pitchFamily="34" charset="0"/>
              </a:rPr>
              <a:t>, thus </a:t>
            </a:r>
            <a:r>
              <a:rPr lang="en-US" sz="2000" b="1" dirty="0">
                <a:latin typeface="Arial" panose="020B0604020202020204" pitchFamily="34" charset="0"/>
                <a:cs typeface="Arial" panose="020B0604020202020204" pitchFamily="34" charset="0"/>
              </a:rPr>
              <a:t>leading to polycrystalline deposits. Increasingly fine deposits that </a:t>
            </a:r>
            <a:r>
              <a:rPr lang="en-US" sz="2000" b="1" dirty="0" smtClean="0">
                <a:latin typeface="Arial" panose="020B0604020202020204" pitchFamily="34" charset="0"/>
                <a:cs typeface="Arial" panose="020B0604020202020204" pitchFamily="34" charset="0"/>
              </a:rPr>
              <a:t>are microcrystalline </a:t>
            </a:r>
            <a:r>
              <a:rPr lang="en-US" sz="2000" b="1" dirty="0">
                <a:latin typeface="Arial" panose="020B0604020202020204" pitchFamily="34" charset="0"/>
                <a:cs typeface="Arial" panose="020B0604020202020204" pitchFamily="34" charset="0"/>
              </a:rPr>
              <a:t>and smooth are obtained for increasing </a:t>
            </a:r>
            <a:r>
              <a:rPr lang="en-US" sz="2000" b="1" u="sng" dirty="0">
                <a:solidFill>
                  <a:srgbClr val="7030A0"/>
                </a:solidFill>
                <a:latin typeface="Arial" panose="020B0604020202020204" pitchFamily="34" charset="0"/>
                <a:cs typeface="Arial" panose="020B0604020202020204" pitchFamily="34" charset="0"/>
              </a:rPr>
              <a:t>deposition</a:t>
            </a:r>
            <a:r>
              <a:rPr lang="en-US" sz="2000" b="1" dirty="0">
                <a:latin typeface="Arial" panose="020B0604020202020204" pitchFamily="34" charset="0"/>
                <a:cs typeface="Arial" panose="020B0604020202020204" pitchFamily="34" charset="0"/>
              </a:rPr>
              <a:t> rates </a:t>
            </a:r>
            <a:r>
              <a:rPr lang="en-US" sz="2000" b="1" dirty="0" smtClean="0">
                <a:latin typeface="Arial" panose="020B0604020202020204" pitchFamily="34" charset="0"/>
                <a:cs typeface="Arial" panose="020B0604020202020204" pitchFamily="34" charset="0"/>
              </a:rPr>
              <a:t>and increasing </a:t>
            </a:r>
            <a:r>
              <a:rPr lang="en-US" sz="2000" b="1" dirty="0">
                <a:latin typeface="Arial" panose="020B0604020202020204" pitchFamily="34" charset="0"/>
                <a:cs typeface="Arial" panose="020B0604020202020204" pitchFamily="34" charset="0"/>
              </a:rPr>
              <a:t>additive contents.</a:t>
            </a:r>
            <a:endParaRPr lang="ru-RU"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988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DA7F4FB-B7CA-4B65-85F4-58AEFCDA3DBA}"/>
              </a:ext>
            </a:extLst>
          </p:cNvPr>
          <p:cNvSpPr>
            <a:spLocks noGrp="1"/>
          </p:cNvSpPr>
          <p:nvPr>
            <p:ph type="title"/>
          </p:nvPr>
        </p:nvSpPr>
        <p:spPr/>
        <p:txBody>
          <a:bodyPr/>
          <a:lstStyle/>
          <a:p>
            <a:r>
              <a:rPr lang="en-US" b="1">
                <a:solidFill>
                  <a:srgbClr val="C00000"/>
                </a:solidFill>
                <a:latin typeface="Arial" panose="020B0604020202020204" pitchFamily="34" charset="0"/>
                <a:cs typeface="Arial" panose="020B0604020202020204" pitchFamily="34" charset="0"/>
              </a:rPr>
              <a:t>Answer to the following questions:</a:t>
            </a:r>
            <a:endParaRPr lang="ru-RU" b="1">
              <a:solidFill>
                <a:srgbClr val="C00000"/>
              </a:solidFill>
              <a:latin typeface="Arial" panose="020B0604020202020204" pitchFamily="34" charset="0"/>
              <a:cs typeface="Arial" panose="020B0604020202020204" pitchFamily="34" charset="0"/>
            </a:endParaRPr>
          </a:p>
        </p:txBody>
      </p:sp>
      <p:sp>
        <p:nvSpPr>
          <p:cNvPr id="3" name="Объект 2">
            <a:extLst>
              <a:ext uri="{FF2B5EF4-FFF2-40B4-BE49-F238E27FC236}">
                <a16:creationId xmlns="" xmlns:a16="http://schemas.microsoft.com/office/drawing/2014/main" id="{016B8DA9-B5AF-4135-A281-B3269098F400}"/>
              </a:ext>
            </a:extLst>
          </p:cNvPr>
          <p:cNvSpPr>
            <a:spLocks noGrp="1"/>
          </p:cNvSpPr>
          <p:nvPr>
            <p:ph idx="1"/>
          </p:nvPr>
        </p:nvSpPr>
        <p:spPr>
          <a:xfrm>
            <a:off x="838200" y="2154341"/>
            <a:ext cx="10515600" cy="2990624"/>
          </a:xfrm>
        </p:spPr>
        <p:txBody>
          <a:bodyPr vert="horz" lIns="91440" tIns="45720" rIns="91440" bIns="45720" rtlCol="0" anchor="t">
            <a:noAutofit/>
          </a:bodyPr>
          <a:lstStyle/>
          <a:p>
            <a:pPr marL="342900" indent="-342900">
              <a:buAutoNum type="arabicParenR"/>
            </a:pPr>
            <a:r>
              <a:rPr lang="en-US" sz="2000" i="1" dirty="0">
                <a:latin typeface="Arial" panose="020B0604020202020204" pitchFamily="34" charset="0"/>
                <a:ea typeface="+mn-lt"/>
                <a:cs typeface="Arial" panose="020B0604020202020204" pitchFamily="34" charset="0"/>
              </a:rPr>
              <a:t>What </a:t>
            </a:r>
            <a:r>
              <a:rPr lang="en-US" sz="2000" i="1" dirty="0" smtClean="0">
                <a:latin typeface="Arial" panose="020B0604020202020204" pitchFamily="34" charset="0"/>
                <a:ea typeface="+mn-lt"/>
                <a:cs typeface="Arial" panose="020B0604020202020204" pitchFamily="34" charset="0"/>
              </a:rPr>
              <a:t>is t</a:t>
            </a:r>
            <a:r>
              <a:rPr lang="en-US" sz="2000" i="1" dirty="0" smtClean="0">
                <a:latin typeface="Arial" panose="020B0604020202020204" pitchFamily="34" charset="0"/>
                <a:ea typeface="Times New Roman" panose="02020603050405020304" pitchFamily="18" charset="0"/>
                <a:cs typeface="Arial" panose="020B0604020202020204" pitchFamily="34" charset="0"/>
              </a:rPr>
              <a:t>he </a:t>
            </a:r>
            <a:r>
              <a:rPr lang="en-US" sz="2000" i="1" dirty="0">
                <a:latin typeface="Arial" panose="020B0604020202020204" pitchFamily="34" charset="0"/>
                <a:ea typeface="Times New Roman" panose="02020603050405020304" pitchFamily="18" charset="0"/>
                <a:cs typeface="Arial" panose="020B0604020202020204" pitchFamily="34" charset="0"/>
              </a:rPr>
              <a:t>principle of electrometallurgical processes </a:t>
            </a:r>
            <a:r>
              <a:rPr lang="en-US" sz="2000" i="1" dirty="0" smtClean="0">
                <a:latin typeface="Arial" panose="020B0604020202020204" pitchFamily="34" charset="0"/>
                <a:ea typeface="+mn-lt"/>
                <a:cs typeface="Arial" panose="020B0604020202020204" pitchFamily="34" charset="0"/>
              </a:rPr>
              <a:t>?</a:t>
            </a:r>
            <a:endParaRPr lang="ru-RU" sz="2000" i="1" dirty="0">
              <a:latin typeface="Arial" panose="020B0604020202020204" pitchFamily="34" charset="0"/>
              <a:ea typeface="+mn-lt"/>
              <a:cs typeface="Arial" panose="020B0604020202020204" pitchFamily="34" charset="0"/>
            </a:endParaRPr>
          </a:p>
          <a:p>
            <a:pPr marL="342900" indent="-342900">
              <a:buAutoNum type="arabicParenR"/>
            </a:pPr>
            <a:r>
              <a:rPr lang="en-US" sz="2000" i="1" dirty="0">
                <a:latin typeface="Arial" panose="020B0604020202020204" pitchFamily="34" charset="0"/>
                <a:cs typeface="Arial" panose="020B0604020202020204" pitchFamily="34" charset="0"/>
              </a:rPr>
              <a:t>Which metal is extracted by Electrometallurgical method</a:t>
            </a:r>
            <a:r>
              <a:rPr lang="en-US" sz="2000" i="1" dirty="0" smtClean="0">
                <a:latin typeface="Arial" panose="020B0604020202020204" pitchFamily="34" charset="0"/>
                <a:cs typeface="Arial" panose="020B0604020202020204" pitchFamily="34" charset="0"/>
              </a:rPr>
              <a:t>?</a:t>
            </a:r>
          </a:p>
          <a:p>
            <a:pPr marL="342900" indent="-342900">
              <a:buAutoNum type="arabicParenR"/>
            </a:pPr>
            <a:r>
              <a:rPr lang="en-US" sz="2000" i="1" dirty="0" smtClean="0">
                <a:latin typeface="Arial" panose="020B0604020202020204" pitchFamily="34" charset="0"/>
                <a:ea typeface="+mn-lt"/>
                <a:cs typeface="Arial" panose="020B0604020202020204" pitchFamily="34" charset="0"/>
              </a:rPr>
              <a:t>What </a:t>
            </a:r>
            <a:r>
              <a:rPr lang="en-US" sz="2000" i="1" dirty="0">
                <a:latin typeface="Arial" panose="020B0604020202020204" pitchFamily="34" charset="0"/>
                <a:ea typeface="+mn-lt"/>
                <a:cs typeface="Arial" panose="020B0604020202020204" pitchFamily="34" charset="0"/>
              </a:rPr>
              <a:t>is </a:t>
            </a:r>
            <a:r>
              <a:rPr lang="en-US" sz="2000" i="1" dirty="0" smtClean="0">
                <a:latin typeface="Arial" panose="020B0604020202020204" pitchFamily="34" charset="0"/>
                <a:cs typeface="Arial" panose="020B0604020202020204" pitchFamily="34" charset="0"/>
              </a:rPr>
              <a:t>Electrolysis? </a:t>
            </a:r>
          </a:p>
          <a:p>
            <a:pPr marL="342900" indent="-342900">
              <a:buAutoNum type="arabicParenR"/>
            </a:pPr>
            <a:r>
              <a:rPr lang="en-US" sz="2000" i="1" dirty="0">
                <a:latin typeface="Arial" panose="020B0604020202020204" pitchFamily="34" charset="0"/>
                <a:ea typeface="+mn-lt"/>
                <a:cs typeface="Arial" panose="020B0604020202020204" pitchFamily="34" charset="0"/>
              </a:rPr>
              <a:t>What is Polarization?</a:t>
            </a:r>
          </a:p>
          <a:p>
            <a:pPr marL="342900" indent="-342900">
              <a:buAutoNum type="arabicParenR"/>
            </a:pPr>
            <a:r>
              <a:rPr lang="en-US" sz="2000" i="1" dirty="0">
                <a:latin typeface="Arial" panose="020B0604020202020204" pitchFamily="34" charset="0"/>
                <a:ea typeface="+mn-lt"/>
                <a:cs typeface="Arial" panose="020B0604020202020204" pitchFamily="34" charset="0"/>
              </a:rPr>
              <a:t>Explain of </a:t>
            </a:r>
            <a:r>
              <a:rPr lang="ru-RU" sz="2000" i="1" dirty="0" err="1">
                <a:latin typeface="Arial" panose="020B0604020202020204" pitchFamily="34" charset="0"/>
                <a:ea typeface="+mn-lt"/>
                <a:cs typeface="Arial" panose="020B0604020202020204" pitchFamily="34" charset="0"/>
              </a:rPr>
              <a:t>Faraday´s</a:t>
            </a:r>
            <a:r>
              <a:rPr lang="ru-RU" sz="2000" i="1" dirty="0">
                <a:latin typeface="Arial" panose="020B0604020202020204" pitchFamily="34" charset="0"/>
                <a:ea typeface="+mn-lt"/>
                <a:cs typeface="Arial" panose="020B0604020202020204" pitchFamily="34" charset="0"/>
              </a:rPr>
              <a:t> </a:t>
            </a:r>
            <a:r>
              <a:rPr lang="ru-RU" sz="2000" i="1" dirty="0" err="1">
                <a:latin typeface="Arial" panose="020B0604020202020204" pitchFamily="34" charset="0"/>
                <a:ea typeface="+mn-lt"/>
                <a:cs typeface="Arial" panose="020B0604020202020204" pitchFamily="34" charset="0"/>
              </a:rPr>
              <a:t>laws</a:t>
            </a:r>
            <a:endParaRPr lang="en-US" sz="2000" i="1" dirty="0">
              <a:latin typeface="Arial" panose="020B0604020202020204" pitchFamily="34" charset="0"/>
              <a:ea typeface="+mn-lt"/>
              <a:cs typeface="Arial" panose="020B0604020202020204" pitchFamily="34" charset="0"/>
            </a:endParaRPr>
          </a:p>
        </p:txBody>
      </p:sp>
    </p:spTree>
    <p:extLst>
      <p:ext uri="{BB962C8B-B14F-4D97-AF65-F5344CB8AC3E}">
        <p14:creationId xmlns:p14="http://schemas.microsoft.com/office/powerpoint/2010/main" val="3530848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CB9CB9D8-9202-4CEA-A612-DED5F18E8E39}"/>
              </a:ext>
            </a:extLst>
          </p:cNvPr>
          <p:cNvSpPr>
            <a:spLocks noGrp="1"/>
          </p:cNvSpPr>
          <p:nvPr>
            <p:ph idx="1"/>
          </p:nvPr>
        </p:nvSpPr>
        <p:spPr>
          <a:xfrm>
            <a:off x="852948" y="400727"/>
            <a:ext cx="11053482" cy="870400"/>
          </a:xfrm>
        </p:spPr>
        <p:txBody>
          <a:bodyPr vert="horz" lIns="91440" tIns="45720" rIns="91440" bIns="45720" rtlCol="0" anchor="t">
            <a:noAutofit/>
          </a:bodyPr>
          <a:lstStyle/>
          <a:p>
            <a:pPr marL="0" indent="0" algn="just">
              <a:buNone/>
            </a:pPr>
            <a:r>
              <a:rPr lang="en-US" sz="3200" b="1" dirty="0">
                <a:solidFill>
                  <a:srgbClr val="C00000"/>
                </a:solidFill>
                <a:latin typeface="Arial"/>
                <a:cs typeface="Arial"/>
              </a:rPr>
              <a:t>Lecture </a:t>
            </a:r>
            <a:r>
              <a:rPr lang="en-US" sz="3200" b="1" dirty="0" smtClean="0">
                <a:solidFill>
                  <a:srgbClr val="C00000"/>
                </a:solidFill>
                <a:latin typeface="Arial"/>
                <a:cs typeface="Arial"/>
              </a:rPr>
              <a:t>10</a:t>
            </a:r>
            <a:r>
              <a:rPr lang="ru-RU" sz="3200" b="1" dirty="0" smtClean="0">
                <a:solidFill>
                  <a:srgbClr val="C00000"/>
                </a:solidFill>
                <a:latin typeface="Arial"/>
                <a:cs typeface="Arial"/>
              </a:rPr>
              <a:t>.</a:t>
            </a:r>
            <a:r>
              <a:rPr lang="en-US" sz="3200" b="1" dirty="0" smtClean="0">
                <a:solidFill>
                  <a:srgbClr val="C00000"/>
                </a:solidFill>
                <a:latin typeface="Arial"/>
                <a:cs typeface="Arial"/>
              </a:rPr>
              <a:t> </a:t>
            </a:r>
            <a:r>
              <a:rPr lang="en-US" sz="3200" b="1" dirty="0">
                <a:solidFill>
                  <a:srgbClr val="C00000"/>
                </a:solidFill>
                <a:latin typeface="Arial"/>
                <a:cs typeface="Arial"/>
              </a:rPr>
              <a:t>Electrometallurgy</a:t>
            </a:r>
          </a:p>
          <a:p>
            <a:pPr marL="0" indent="0" algn="just">
              <a:buNone/>
            </a:pPr>
            <a:endParaRPr lang="en-US" sz="3200" b="1" dirty="0">
              <a:solidFill>
                <a:srgbClr val="C00000"/>
              </a:solidFill>
              <a:latin typeface="Arial"/>
              <a:cs typeface="Arial"/>
            </a:endParaRPr>
          </a:p>
          <a:p>
            <a:pPr marL="0" indent="0" algn="just">
              <a:buNone/>
            </a:pPr>
            <a:r>
              <a:rPr lang="en-US" sz="3200" b="1" i="1" dirty="0">
                <a:solidFill>
                  <a:srgbClr val="171AA9"/>
                </a:solidFill>
                <a:latin typeface="Arial"/>
                <a:cs typeface="Arial"/>
              </a:rPr>
              <a:t>Today’s subtopics:</a:t>
            </a:r>
          </a:p>
          <a:p>
            <a:pPr lvl="1"/>
            <a:r>
              <a:rPr lang="en-US" sz="2000" b="1" i="1" dirty="0">
                <a:solidFill>
                  <a:srgbClr val="171AA9"/>
                </a:solidFill>
                <a:latin typeface="Arial" panose="020B0604020202020204" pitchFamily="34" charset="0"/>
                <a:ea typeface="Times New Roman" panose="02020603050405020304" pitchFamily="18" charset="0"/>
                <a:cs typeface="Arial" panose="020B0604020202020204" pitchFamily="34" charset="0"/>
              </a:rPr>
              <a:t>The principle of electrometallurgical processes </a:t>
            </a:r>
            <a:endParaRPr lang="en-US" sz="2000" b="1" i="1" dirty="0" smtClean="0">
              <a:solidFill>
                <a:srgbClr val="171AA9"/>
              </a:solidFill>
              <a:latin typeface="Arial" panose="020B0604020202020204" pitchFamily="34" charset="0"/>
              <a:ea typeface="Times New Roman" panose="02020603050405020304" pitchFamily="18" charset="0"/>
              <a:cs typeface="Arial" panose="020B0604020202020204" pitchFamily="34" charset="0"/>
            </a:endParaRPr>
          </a:p>
          <a:p>
            <a:pPr lvl="1"/>
            <a:r>
              <a:rPr lang="en-US" sz="2000" b="1" i="1" dirty="0" smtClean="0">
                <a:solidFill>
                  <a:srgbClr val="171AA9"/>
                </a:solidFill>
                <a:latin typeface="Arial" panose="020B0604020202020204" pitchFamily="34" charset="0"/>
                <a:cs typeface="Arial" panose="020B0604020202020204" pitchFamily="34" charset="0"/>
              </a:rPr>
              <a:t>Electrolysis </a:t>
            </a:r>
          </a:p>
          <a:p>
            <a:pPr lvl="1"/>
            <a:r>
              <a:rPr lang="en-US" sz="2000" b="1" i="1" dirty="0" smtClean="0">
                <a:solidFill>
                  <a:srgbClr val="171AA9"/>
                </a:solidFill>
                <a:latin typeface="Arial" panose="020B0604020202020204" pitchFamily="34" charset="0"/>
                <a:ea typeface="Times New Roman" panose="02020603050405020304" pitchFamily="18" charset="0"/>
                <a:cs typeface="Arial" panose="020B0604020202020204" pitchFamily="34" charset="0"/>
              </a:rPr>
              <a:t>Standard </a:t>
            </a:r>
            <a:r>
              <a:rPr lang="en-US" sz="2000" b="1" i="1" dirty="0">
                <a:solidFill>
                  <a:srgbClr val="171AA9"/>
                </a:solidFill>
                <a:latin typeface="Arial" panose="020B0604020202020204" pitchFamily="34" charset="0"/>
                <a:ea typeface="Times New Roman" panose="02020603050405020304" pitchFamily="18" charset="0"/>
                <a:cs typeface="Arial" panose="020B0604020202020204" pitchFamily="34" charset="0"/>
              </a:rPr>
              <a:t>electrode potentials – row of electrochemical potentials </a:t>
            </a:r>
            <a:endParaRPr lang="en-US" sz="2000" b="1" i="1" dirty="0" smtClean="0">
              <a:solidFill>
                <a:srgbClr val="171AA9"/>
              </a:solidFill>
              <a:latin typeface="Arial" panose="020B0604020202020204" pitchFamily="34" charset="0"/>
              <a:ea typeface="Times New Roman" panose="02020603050405020304" pitchFamily="18" charset="0"/>
              <a:cs typeface="Arial" panose="020B0604020202020204" pitchFamily="34" charset="0"/>
            </a:endParaRPr>
          </a:p>
          <a:p>
            <a:pPr lvl="1"/>
            <a:r>
              <a:rPr lang="ru-RU" sz="2000" b="1" i="1" dirty="0" err="1" smtClean="0">
                <a:solidFill>
                  <a:srgbClr val="171AA9"/>
                </a:solidFill>
                <a:latin typeface="Arial" panose="020B0604020202020204" pitchFamily="34" charset="0"/>
                <a:ea typeface="Times New Roman" panose="02020603050405020304" pitchFamily="18" charset="0"/>
                <a:cs typeface="Arial" panose="020B0604020202020204" pitchFamily="34" charset="0"/>
              </a:rPr>
              <a:t>Dissociation</a:t>
            </a:r>
            <a:r>
              <a:rPr lang="ru-RU" sz="2000" b="1" i="1" dirty="0" smtClean="0">
                <a:solidFill>
                  <a:srgbClr val="171AA9"/>
                </a:solidFill>
                <a:latin typeface="Arial" panose="020B0604020202020204" pitchFamily="34" charset="0"/>
                <a:ea typeface="Times New Roman" panose="02020603050405020304" pitchFamily="18" charset="0"/>
                <a:cs typeface="Arial" panose="020B0604020202020204" pitchFamily="34" charset="0"/>
              </a:rPr>
              <a:t> </a:t>
            </a:r>
            <a:r>
              <a:rPr lang="ru-RU" sz="2000" b="1" i="1" dirty="0" err="1" smtClean="0">
                <a:solidFill>
                  <a:srgbClr val="171AA9"/>
                </a:solidFill>
                <a:latin typeface="Arial" panose="020B0604020202020204" pitchFamily="34" charset="0"/>
                <a:ea typeface="Times New Roman" panose="02020603050405020304" pitchFamily="18" charset="0"/>
                <a:cs typeface="Arial" panose="020B0604020202020204" pitchFamily="34" charset="0"/>
              </a:rPr>
              <a:t>pressure</a:t>
            </a:r>
            <a:endParaRPr lang="en-US" sz="2000" b="1" i="1" dirty="0" smtClean="0">
              <a:solidFill>
                <a:srgbClr val="171AA9"/>
              </a:solidFill>
              <a:latin typeface="Arial" panose="020B0604020202020204" pitchFamily="34" charset="0"/>
              <a:ea typeface="Times New Roman" panose="02020603050405020304" pitchFamily="18" charset="0"/>
              <a:cs typeface="Arial" panose="020B0604020202020204" pitchFamily="34" charset="0"/>
            </a:endParaRPr>
          </a:p>
          <a:p>
            <a:pPr lvl="1"/>
            <a:r>
              <a:rPr lang="ru-RU" sz="2000" b="1" i="1" dirty="0" err="1">
                <a:solidFill>
                  <a:srgbClr val="171AA9"/>
                </a:solidFill>
                <a:latin typeface="Arial" panose="020B0604020202020204" pitchFamily="34" charset="0"/>
                <a:cs typeface="Arial" panose="020B0604020202020204" pitchFamily="34" charset="0"/>
              </a:rPr>
              <a:t>Faraday´s</a:t>
            </a:r>
            <a:r>
              <a:rPr lang="ru-RU" sz="2000" b="1" i="1" dirty="0">
                <a:solidFill>
                  <a:srgbClr val="171AA9"/>
                </a:solidFill>
                <a:latin typeface="Arial" panose="020B0604020202020204" pitchFamily="34" charset="0"/>
                <a:cs typeface="Arial" panose="020B0604020202020204" pitchFamily="34" charset="0"/>
              </a:rPr>
              <a:t> </a:t>
            </a:r>
            <a:r>
              <a:rPr lang="ru-RU" sz="2000" b="1" i="1" dirty="0" err="1">
                <a:solidFill>
                  <a:srgbClr val="171AA9"/>
                </a:solidFill>
                <a:latin typeface="Arial" panose="020B0604020202020204" pitchFamily="34" charset="0"/>
                <a:cs typeface="Arial" panose="020B0604020202020204" pitchFamily="34" charset="0"/>
              </a:rPr>
              <a:t>laws</a:t>
            </a:r>
            <a:r>
              <a:rPr lang="ru-RU" sz="2000" i="1" dirty="0">
                <a:solidFill>
                  <a:srgbClr val="C00000"/>
                </a:solidFill>
                <a:latin typeface="Arial" panose="020B0604020202020204" pitchFamily="34" charset="0"/>
                <a:cs typeface="Arial" panose="020B0604020202020204" pitchFamily="34" charset="0"/>
              </a:rPr>
              <a:t/>
            </a:r>
            <a:br>
              <a:rPr lang="ru-RU" sz="2000" i="1" dirty="0">
                <a:solidFill>
                  <a:srgbClr val="C00000"/>
                </a:solidFill>
                <a:latin typeface="Arial" panose="020B0604020202020204" pitchFamily="34" charset="0"/>
                <a:cs typeface="Arial" panose="020B0604020202020204" pitchFamily="34" charset="0"/>
              </a:rPr>
            </a:br>
            <a:r>
              <a:rPr lang="en-US" sz="3200" b="1" dirty="0">
                <a:solidFill>
                  <a:srgbClr val="C00000"/>
                </a:solidFill>
                <a:latin typeface="Arial" panose="020B0604020202020204" pitchFamily="34" charset="0"/>
                <a:cs typeface="Arial" panose="020B0604020202020204" pitchFamily="34" charset="0"/>
              </a:rPr>
              <a:t/>
            </a:r>
            <a:br>
              <a:rPr lang="en-US" sz="3200" b="1" dirty="0">
                <a:solidFill>
                  <a:srgbClr val="C00000"/>
                </a:solidFill>
                <a:latin typeface="Arial" panose="020B0604020202020204" pitchFamily="34" charset="0"/>
                <a:cs typeface="Arial" panose="020B0604020202020204" pitchFamily="34" charset="0"/>
              </a:rPr>
            </a:br>
            <a:endParaRPr lang="ru-RU" sz="3200" b="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6312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CD26842-2E24-4140-8274-6B9871F40998}"/>
              </a:ext>
            </a:extLst>
          </p:cNvPr>
          <p:cNvSpPr>
            <a:spLocks noGrp="1"/>
          </p:cNvSpPr>
          <p:nvPr>
            <p:ph type="title"/>
          </p:nvPr>
        </p:nvSpPr>
        <p:spPr>
          <a:xfrm>
            <a:off x="592183" y="0"/>
            <a:ext cx="10515600" cy="624812"/>
          </a:xfrm>
        </p:spPr>
        <p:txBody>
          <a:bodyPr>
            <a:normAutofit/>
          </a:bodyPr>
          <a:lstStyle/>
          <a:p>
            <a:r>
              <a:rPr lang="en-US" sz="3200" b="1" i="1" dirty="0">
                <a:solidFill>
                  <a:srgbClr val="FF0000"/>
                </a:solidFill>
                <a:latin typeface="Arial" panose="020B0604020202020204" pitchFamily="34" charset="0"/>
                <a:cs typeface="Arial" panose="020B0604020202020204" pitchFamily="34" charset="0"/>
              </a:rPr>
              <a:t>Elec</a:t>
            </a:r>
            <a:r>
              <a:rPr lang="id-ID" sz="3200" b="1" i="1" dirty="0">
                <a:solidFill>
                  <a:srgbClr val="FF0000"/>
                </a:solidFill>
                <a:latin typeface="Arial" panose="020B0604020202020204" pitchFamily="34" charset="0"/>
                <a:cs typeface="Arial" panose="020B0604020202020204" pitchFamily="34" charset="0"/>
              </a:rPr>
              <a:t>rometallurg</a:t>
            </a:r>
            <a:r>
              <a:rPr lang="de-DE" sz="3200" b="1" i="1" dirty="0">
                <a:solidFill>
                  <a:srgbClr val="FF0000"/>
                </a:solidFill>
                <a:latin typeface="Arial" panose="020B0604020202020204" pitchFamily="34" charset="0"/>
                <a:cs typeface="Arial" panose="020B0604020202020204" pitchFamily="34" charset="0"/>
              </a:rPr>
              <a:t>y</a:t>
            </a:r>
            <a:endParaRPr lang="ru-RU" sz="3200" b="1" i="1" dirty="0">
              <a:solidFill>
                <a:srgbClr val="FF0000"/>
              </a:solidFill>
              <a:latin typeface="Arial" panose="020B0604020202020204" pitchFamily="34" charset="0"/>
              <a:cs typeface="Arial" panose="020B0604020202020204" pitchFamily="34" charset="0"/>
            </a:endParaRPr>
          </a:p>
        </p:txBody>
      </p:sp>
      <p:sp>
        <p:nvSpPr>
          <p:cNvPr id="3" name="Объект 2">
            <a:extLst>
              <a:ext uri="{FF2B5EF4-FFF2-40B4-BE49-F238E27FC236}">
                <a16:creationId xmlns="" xmlns:a16="http://schemas.microsoft.com/office/drawing/2014/main" id="{A1B8AC3B-2143-4B1D-871D-66FB22783FDF}"/>
              </a:ext>
            </a:extLst>
          </p:cNvPr>
          <p:cNvSpPr>
            <a:spLocks noGrp="1"/>
          </p:cNvSpPr>
          <p:nvPr>
            <p:ph idx="1"/>
          </p:nvPr>
        </p:nvSpPr>
        <p:spPr>
          <a:xfrm>
            <a:off x="592183" y="624812"/>
            <a:ext cx="11022676" cy="5806778"/>
          </a:xfrm>
        </p:spPr>
        <p:style>
          <a:lnRef idx="2">
            <a:schemeClr val="accent1"/>
          </a:lnRef>
          <a:fillRef idx="1">
            <a:schemeClr val="lt1"/>
          </a:fillRef>
          <a:effectRef idx="0">
            <a:schemeClr val="accent1"/>
          </a:effectRef>
          <a:fontRef idx="minor">
            <a:schemeClr val="dk1"/>
          </a:fontRef>
        </p:style>
        <p:txBody>
          <a:bodyPr>
            <a:noAutofit/>
          </a:bodyPr>
          <a:lstStyle/>
          <a:p>
            <a:pPr marL="0" indent="0" algn="just">
              <a:buNone/>
            </a:pPr>
            <a:r>
              <a:rPr lang="en-US" sz="1600" b="1" dirty="0">
                <a:latin typeface="Arial" panose="020B0604020202020204" pitchFamily="34" charset="0"/>
                <a:cs typeface="Arial" panose="020B0604020202020204" pitchFamily="34" charset="0"/>
              </a:rPr>
              <a:t>Electrometallurgy deals with the conversion of metallic salts, oxides or </a:t>
            </a:r>
            <a:r>
              <a:rPr lang="en-US" sz="1600" b="1" dirty="0" smtClean="0">
                <a:latin typeface="Arial" panose="020B0604020202020204" pitchFamily="34" charset="0"/>
                <a:cs typeface="Arial" panose="020B0604020202020204" pitchFamily="34" charset="0"/>
              </a:rPr>
              <a:t>sulfides into </a:t>
            </a:r>
            <a:r>
              <a:rPr lang="en-US" sz="1600" b="1" dirty="0">
                <a:latin typeface="Arial" panose="020B0604020202020204" pitchFamily="34" charset="0"/>
                <a:cs typeface="Arial" panose="020B0604020202020204" pitchFamily="34" charset="0"/>
              </a:rPr>
              <a:t>metals (</a:t>
            </a:r>
            <a:r>
              <a:rPr lang="en-US" sz="1600" b="1" dirty="0" err="1">
                <a:latin typeface="Arial" panose="020B0604020202020204" pitchFamily="34" charset="0"/>
                <a:cs typeface="Arial" panose="020B0604020202020204" pitchFamily="34" charset="0"/>
              </a:rPr>
              <a:t>electrowinning</a:t>
            </a:r>
            <a:r>
              <a:rPr lang="en-US" sz="1600" b="1" dirty="0">
                <a:latin typeface="Arial" panose="020B0604020202020204" pitchFamily="34" charset="0"/>
                <a:cs typeface="Arial" panose="020B0604020202020204" pitchFamily="34" charset="0"/>
              </a:rPr>
              <a:t>) or with purification of the metals (</a:t>
            </a:r>
            <a:r>
              <a:rPr lang="en-US" sz="1600" b="1" dirty="0" err="1">
                <a:latin typeface="Arial" panose="020B0604020202020204" pitchFamily="34" charset="0"/>
                <a:cs typeface="Arial" panose="020B0604020202020204" pitchFamily="34" charset="0"/>
              </a:rPr>
              <a:t>electrorefining</a:t>
            </a:r>
            <a:r>
              <a:rPr lang="en-US" sz="1600" b="1" dirty="0">
                <a:latin typeface="Arial" panose="020B0604020202020204" pitchFamily="34" charset="0"/>
                <a:cs typeface="Arial" panose="020B0604020202020204" pitchFamily="34" charset="0"/>
              </a:rPr>
              <a:t>) </a:t>
            </a:r>
            <a:r>
              <a:rPr lang="en-US" sz="1600" b="1" dirty="0" smtClean="0">
                <a:latin typeface="Arial" panose="020B0604020202020204" pitchFamily="34" charset="0"/>
                <a:cs typeface="Arial" panose="020B0604020202020204" pitchFamily="34" charset="0"/>
              </a:rPr>
              <a:t>by electrolytic </a:t>
            </a:r>
            <a:r>
              <a:rPr lang="en-US" sz="1600" b="1" dirty="0">
                <a:latin typeface="Arial" panose="020B0604020202020204" pitchFamily="34" charset="0"/>
                <a:cs typeface="Arial" panose="020B0604020202020204" pitchFamily="34" charset="0"/>
              </a:rPr>
              <a:t>processes, i.e. processes where the chemical energy required by </a:t>
            </a:r>
            <a:r>
              <a:rPr lang="en-US" sz="1600" b="1" dirty="0" smtClean="0">
                <a:latin typeface="Arial" panose="020B0604020202020204" pitchFamily="34" charset="0"/>
                <a:cs typeface="Arial" panose="020B0604020202020204" pitchFamily="34" charset="0"/>
              </a:rPr>
              <a:t>the chemical </a:t>
            </a:r>
            <a:r>
              <a:rPr lang="en-US" sz="1600" b="1" dirty="0">
                <a:latin typeface="Arial" panose="020B0604020202020204" pitchFamily="34" charset="0"/>
                <a:cs typeface="Arial" panose="020B0604020202020204" pitchFamily="34" charset="0"/>
              </a:rPr>
              <a:t>reactions is supplied by electrical energy, involving passage of an </a:t>
            </a:r>
            <a:r>
              <a:rPr lang="en-US" sz="1600" b="1" dirty="0" smtClean="0">
                <a:latin typeface="Arial" panose="020B0604020202020204" pitchFamily="34" charset="0"/>
                <a:cs typeface="Arial" panose="020B0604020202020204" pitchFamily="34" charset="0"/>
              </a:rPr>
              <a:t>electric current </a:t>
            </a:r>
            <a:r>
              <a:rPr lang="en-US" sz="1600" b="1" dirty="0">
                <a:latin typeface="Arial" panose="020B0604020202020204" pitchFamily="34" charset="0"/>
                <a:cs typeface="Arial" panose="020B0604020202020204" pitchFamily="34" charset="0"/>
              </a:rPr>
              <a:t>through an electrolyte that conducts current between two electrodes </a:t>
            </a:r>
            <a:endParaRPr lang="en-US" sz="1600" b="1" dirty="0" smtClean="0">
              <a:latin typeface="Arial" panose="020B0604020202020204" pitchFamily="34" charset="0"/>
              <a:cs typeface="Arial" panose="020B0604020202020204" pitchFamily="34" charset="0"/>
            </a:endParaRPr>
          </a:p>
          <a:p>
            <a:pPr marL="0" indent="0">
              <a:buNone/>
            </a:pPr>
            <a:r>
              <a:rPr lang="en-US" sz="1600" b="1" dirty="0" smtClean="0">
                <a:latin typeface="Arial" panose="020B0604020202020204" pitchFamily="34" charset="0"/>
                <a:ea typeface="Calibri" panose="020F0502020204030204" pitchFamily="34" charset="0"/>
                <a:cs typeface="Arial" panose="020B0604020202020204" pitchFamily="34" charset="0"/>
              </a:rPr>
              <a:t>Nowadays </a:t>
            </a:r>
            <a:r>
              <a:rPr lang="en-US" sz="1600" b="1" dirty="0">
                <a:latin typeface="Arial" panose="020B0604020202020204" pitchFamily="34" charset="0"/>
                <a:ea typeface="Calibri" panose="020F0502020204030204" pitchFamily="34" charset="0"/>
                <a:cs typeface="Arial" panose="020B0604020202020204" pitchFamily="34" charset="0"/>
              </a:rPr>
              <a:t>some metals are produced exclusively by electrolysis, whereas in the case of some others, a substantial percentage of the total production is by </a:t>
            </a:r>
            <a:r>
              <a:rPr lang="en-US" sz="1600" b="1" dirty="0" err="1">
                <a:latin typeface="Arial" panose="020B0604020202020204" pitchFamily="34" charset="0"/>
                <a:ea typeface="Calibri" panose="020F0502020204030204" pitchFamily="34" charset="0"/>
                <a:cs typeface="Arial" panose="020B0604020202020204" pitchFamily="34" charset="0"/>
              </a:rPr>
              <a:t>electrowinning</a:t>
            </a:r>
            <a:r>
              <a:rPr lang="en-US" sz="1600" b="1" dirty="0">
                <a:latin typeface="Arial" panose="020B0604020202020204" pitchFamily="34" charset="0"/>
                <a:ea typeface="Calibri" panose="020F0502020204030204" pitchFamily="34" charset="0"/>
                <a:cs typeface="Arial" panose="020B0604020202020204" pitchFamily="34" charset="0"/>
              </a:rPr>
              <a:t>. </a:t>
            </a:r>
          </a:p>
          <a:p>
            <a:pPr marL="0" indent="0" algn="just">
              <a:lnSpc>
                <a:spcPct val="107000"/>
              </a:lnSpc>
              <a:spcBef>
                <a:spcPts val="600"/>
              </a:spcBef>
              <a:buNone/>
            </a:pPr>
            <a:r>
              <a:rPr lang="en-US" sz="1600" b="1" dirty="0">
                <a:latin typeface="Arial" panose="020B0604020202020204" pitchFamily="34" charset="0"/>
                <a:ea typeface="Calibri" panose="020F0502020204030204" pitchFamily="34" charset="0"/>
                <a:cs typeface="Arial" panose="020B0604020202020204" pitchFamily="34" charset="0"/>
              </a:rPr>
              <a:t>The approximate percentages (by electrolysis) of some important metals are: </a:t>
            </a:r>
          </a:p>
          <a:p>
            <a:pPr marL="0" indent="0" algn="just">
              <a:lnSpc>
                <a:spcPct val="107000"/>
              </a:lnSpc>
              <a:spcBef>
                <a:spcPts val="600"/>
              </a:spcBef>
              <a:buNone/>
            </a:pPr>
            <a:r>
              <a:rPr lang="en-US" sz="1600" b="1" dirty="0" err="1">
                <a:solidFill>
                  <a:schemeClr val="accent2">
                    <a:lumMod val="75000"/>
                  </a:schemeClr>
                </a:solidFill>
                <a:latin typeface="Arial" panose="020B0604020202020204" pitchFamily="34" charset="0"/>
                <a:ea typeface="Calibri" panose="020F0502020204030204" pitchFamily="34" charset="0"/>
                <a:cs typeface="Arial" panose="020B0604020202020204" pitchFamily="34" charset="0"/>
              </a:rPr>
              <a:t>aluminium</a:t>
            </a:r>
            <a:r>
              <a:rPr lang="en-US" sz="1600" b="1" dirty="0">
                <a:solidFill>
                  <a:schemeClr val="accent2">
                    <a:lumMod val="75000"/>
                  </a:schemeClr>
                </a:solidFill>
                <a:latin typeface="Arial" panose="020B0604020202020204" pitchFamily="34" charset="0"/>
                <a:ea typeface="Calibri" panose="020F0502020204030204" pitchFamily="34" charset="0"/>
                <a:cs typeface="Arial" panose="020B0604020202020204" pitchFamily="34" charset="0"/>
              </a:rPr>
              <a:t> 100; sodium 100; lithium 100; magnesium 80; chromium 70; cobalt 50; cadmium 50; zinc 50; copper 10; nickel 10. </a:t>
            </a:r>
          </a:p>
          <a:p>
            <a:pPr marL="0" indent="0" algn="just">
              <a:lnSpc>
                <a:spcPct val="107000"/>
              </a:lnSpc>
              <a:spcBef>
                <a:spcPts val="600"/>
              </a:spcBef>
              <a:buNone/>
            </a:pPr>
            <a:r>
              <a:rPr lang="en-US" sz="1600" b="1" dirty="0">
                <a:latin typeface="Arial" panose="020B0604020202020204" pitchFamily="34" charset="0"/>
                <a:ea typeface="Calibri" panose="020F0502020204030204" pitchFamily="34" charset="0"/>
                <a:cs typeface="Arial" panose="020B0604020202020204" pitchFamily="34" charset="0"/>
              </a:rPr>
              <a:t>Electrolysis can be used, among other methods, to obtain other metals, for example, Be, </a:t>
            </a:r>
            <a:r>
              <a:rPr lang="ru-RU" sz="1600" b="1" dirty="0">
                <a:latin typeface="Arial" panose="020B0604020202020204" pitchFamily="34" charset="0"/>
                <a:ea typeface="Calibri" panose="020F0502020204030204" pitchFamily="34" charset="0"/>
                <a:cs typeface="Arial" panose="020B0604020202020204" pitchFamily="34" charset="0"/>
              </a:rPr>
              <a:t>Та</a:t>
            </a:r>
            <a:r>
              <a:rPr lang="en-US" sz="1600" b="1" dirty="0">
                <a:latin typeface="Arial" panose="020B0604020202020204" pitchFamily="34" charset="0"/>
                <a:ea typeface="Calibri" panose="020F0502020204030204" pitchFamily="34" charset="0"/>
                <a:cs typeface="Arial" panose="020B0604020202020204" pitchFamily="34" charset="0"/>
              </a:rPr>
              <a:t>, </a:t>
            </a:r>
            <a:r>
              <a:rPr lang="en-US" sz="1600" b="1" dirty="0" err="1">
                <a:latin typeface="Arial" panose="020B0604020202020204" pitchFamily="34" charset="0"/>
                <a:ea typeface="Calibri" panose="020F0502020204030204" pitchFamily="34" charset="0"/>
                <a:cs typeface="Arial" panose="020B0604020202020204" pitchFamily="34" charset="0"/>
              </a:rPr>
              <a:t>Nb</a:t>
            </a:r>
            <a:r>
              <a:rPr lang="en-US" sz="1600" b="1" dirty="0">
                <a:latin typeface="Arial" panose="020B0604020202020204" pitchFamily="34" charset="0"/>
                <a:ea typeface="Calibri" panose="020F0502020204030204" pitchFamily="34" charset="0"/>
                <a:cs typeface="Arial" panose="020B0604020202020204" pitchFamily="34" charset="0"/>
              </a:rPr>
              <a:t>, rare earths, Ga, </a:t>
            </a:r>
            <a:r>
              <a:rPr lang="en-US" sz="1600" b="1" dirty="0" err="1">
                <a:latin typeface="Arial" panose="020B0604020202020204" pitchFamily="34" charset="0"/>
                <a:ea typeface="Calibri" panose="020F0502020204030204" pitchFamily="34" charset="0"/>
                <a:cs typeface="Arial" panose="020B0604020202020204" pitchFamily="34" charset="0"/>
              </a:rPr>
              <a:t>Ti</a:t>
            </a:r>
            <a:r>
              <a:rPr lang="en-US" sz="1600" b="1" dirty="0">
                <a:latin typeface="Arial" panose="020B0604020202020204" pitchFamily="34" charset="0"/>
                <a:ea typeface="Calibri" panose="020F0502020204030204" pitchFamily="34" charset="0"/>
                <a:cs typeface="Arial" panose="020B0604020202020204" pitchFamily="34" charset="0"/>
              </a:rPr>
              <a:t>, TI, In, </a:t>
            </a:r>
            <a:r>
              <a:rPr lang="en-US" sz="1600" b="1" dirty="0" err="1">
                <a:latin typeface="Arial" panose="020B0604020202020204" pitchFamily="34" charset="0"/>
                <a:ea typeface="Calibri" panose="020F0502020204030204" pitchFamily="34" charset="0"/>
                <a:cs typeface="Arial" panose="020B0604020202020204" pitchFamily="34" charset="0"/>
              </a:rPr>
              <a:t>Zr</a:t>
            </a:r>
            <a:r>
              <a:rPr lang="en-US" sz="1600" b="1" dirty="0">
                <a:latin typeface="Arial" panose="020B0604020202020204" pitchFamily="34" charset="0"/>
                <a:ea typeface="Calibri" panose="020F0502020204030204" pitchFamily="34" charset="0"/>
                <a:cs typeface="Arial" panose="020B0604020202020204" pitchFamily="34" charset="0"/>
              </a:rPr>
              <a:t>, </a:t>
            </a:r>
            <a:r>
              <a:rPr lang="en-US" sz="1600" b="1" dirty="0" err="1">
                <a:latin typeface="Arial" panose="020B0604020202020204" pitchFamily="34" charset="0"/>
                <a:ea typeface="Calibri" panose="020F0502020204030204" pitchFamily="34" charset="0"/>
                <a:cs typeface="Arial" panose="020B0604020202020204" pitchFamily="34" charset="0"/>
              </a:rPr>
              <a:t>Hf</a:t>
            </a:r>
            <a:r>
              <a:rPr lang="en-US" sz="1600" b="1" dirty="0">
                <a:latin typeface="Arial" panose="020B0604020202020204" pitchFamily="34" charset="0"/>
                <a:ea typeface="Calibri" panose="020F0502020204030204" pitchFamily="34" charset="0"/>
                <a:cs typeface="Arial" panose="020B0604020202020204" pitchFamily="34" charset="0"/>
              </a:rPr>
              <a:t>, and B.</a:t>
            </a:r>
            <a:endParaRPr lang="ru-RU" sz="1600" b="1"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spcBef>
                <a:spcPts val="600"/>
              </a:spcBef>
              <a:buNone/>
            </a:pPr>
            <a:endParaRPr lang="en-US" sz="1600" b="1" spc="45"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07000"/>
              </a:lnSpc>
              <a:spcBef>
                <a:spcPts val="600"/>
              </a:spcBef>
              <a:buNone/>
            </a:pPr>
            <a:r>
              <a:rPr lang="en-US" sz="1600" b="1" spc="45" dirty="0">
                <a:solidFill>
                  <a:srgbClr val="000000"/>
                </a:solidFill>
                <a:latin typeface="Arial" panose="020B0604020202020204" pitchFamily="34" charset="0"/>
                <a:ea typeface="Times New Roman" panose="02020603050405020304" pitchFamily="18" charset="0"/>
                <a:cs typeface="Arial" panose="020B0604020202020204" pitchFamily="34" charset="0"/>
              </a:rPr>
              <a:t>The electrometallurgical processes can be categorized into four main groups:</a:t>
            </a:r>
            <a:endParaRPr lang="ru-RU" sz="1600" b="1" spc="45" dirty="0">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ct val="115000"/>
              </a:lnSpc>
              <a:buClr>
                <a:srgbClr val="000000"/>
              </a:buClr>
              <a:buSzPct val="100000"/>
              <a:buFont typeface="Arial" panose="020B0604020202020204" pitchFamily="34" charset="0"/>
              <a:buAutoNum type="arabicPeriod"/>
            </a:pPr>
            <a:r>
              <a:rPr lang="en-US" sz="1600" b="1" i="1" spc="45" dirty="0" err="1">
                <a:solidFill>
                  <a:srgbClr val="0000FF"/>
                </a:solidFill>
                <a:latin typeface="Arial" panose="020B0604020202020204" pitchFamily="34" charset="0"/>
                <a:ea typeface="Times New Roman" panose="02020603050405020304" pitchFamily="18" charset="0"/>
                <a:cs typeface="Arial" panose="020B0604020202020204" pitchFamily="34" charset="0"/>
                <a:hlinkClick r:id="rId2" tooltip="Electrowinning">
                  <a:extLst>
                    <a:ext uri="{A12FA001-AC4F-418D-AE19-62706E023703}">
                      <ahyp:hlinkClr xmlns="" xmlns:ahyp="http://schemas.microsoft.com/office/drawing/2018/hyperlinkcolor" val="tx"/>
                    </a:ext>
                  </a:extLst>
                </a:hlinkClick>
              </a:rPr>
              <a:t>Electrowinning</a:t>
            </a:r>
            <a:r>
              <a:rPr lang="en-US" sz="1600" b="1" i="1" spc="45" dirty="0">
                <a:latin typeface="Arial" panose="020B0604020202020204" pitchFamily="34" charset="0"/>
                <a:ea typeface="Times New Roman" panose="02020603050405020304" pitchFamily="18" charset="0"/>
                <a:cs typeface="Arial" panose="020B0604020202020204" pitchFamily="34" charset="0"/>
              </a:rPr>
              <a:t>,</a:t>
            </a:r>
            <a:r>
              <a:rPr lang="en-US" sz="1600" b="1" spc="45" dirty="0">
                <a:latin typeface="Arial" panose="020B0604020202020204" pitchFamily="34" charset="0"/>
                <a:ea typeface="Times New Roman" panose="02020603050405020304" pitchFamily="18" charset="0"/>
                <a:cs typeface="Arial" panose="020B0604020202020204" pitchFamily="34" charset="0"/>
              </a:rPr>
              <a:t> </a:t>
            </a:r>
            <a:r>
              <a:rPr lang="en-US" sz="1600" b="1" i="1" spc="45" dirty="0">
                <a:solidFill>
                  <a:srgbClr val="0000FF"/>
                </a:solidFill>
                <a:latin typeface="Arial" panose="020B0604020202020204" pitchFamily="34" charset="0"/>
                <a:cs typeface="Arial" panose="020B0604020202020204" pitchFamily="34" charset="0"/>
              </a:rPr>
              <a:t>the extraction of metal from ores</a:t>
            </a:r>
            <a:r>
              <a:rPr lang="kk-KZ" sz="1600" b="1" i="1" spc="45" dirty="0">
                <a:solidFill>
                  <a:srgbClr val="0000FF"/>
                </a:solidFill>
                <a:latin typeface="Arial" panose="020B0604020202020204" pitchFamily="34" charset="0"/>
                <a:cs typeface="Arial" panose="020B0604020202020204" pitchFamily="34" charset="0"/>
              </a:rPr>
              <a:t>.</a:t>
            </a:r>
            <a:endParaRPr lang="ru-RU" sz="1600" b="1" i="1" spc="45" dirty="0">
              <a:solidFill>
                <a:srgbClr val="0000FF"/>
              </a:solidFill>
              <a:latin typeface="Arial" panose="020B0604020202020204" pitchFamily="34" charset="0"/>
              <a:cs typeface="Arial" panose="020B0604020202020204" pitchFamily="34" charset="0"/>
            </a:endParaRPr>
          </a:p>
          <a:p>
            <a:pPr marL="342900" lvl="0" indent="-342900">
              <a:lnSpc>
                <a:spcPct val="115000"/>
              </a:lnSpc>
              <a:buClr>
                <a:srgbClr val="000000"/>
              </a:buClr>
              <a:buSzPct val="100000"/>
              <a:buFont typeface="Arial" panose="020B0604020202020204" pitchFamily="34" charset="0"/>
              <a:buAutoNum type="arabicPeriod"/>
            </a:pPr>
            <a:r>
              <a:rPr lang="en-US" sz="1600" b="1" i="1" spc="45" dirty="0" err="1">
                <a:solidFill>
                  <a:srgbClr val="0000FF"/>
                </a:solidFill>
                <a:latin typeface="Arial" panose="020B0604020202020204" pitchFamily="34" charset="0"/>
                <a:ea typeface="Times New Roman" panose="02020603050405020304" pitchFamily="18" charset="0"/>
                <a:cs typeface="Arial" panose="020B0604020202020204" pitchFamily="34" charset="0"/>
                <a:hlinkClick r:id="rId3" tooltip="Electrorefining">
                  <a:extLst>
                    <a:ext uri="{A12FA001-AC4F-418D-AE19-62706E023703}">
                      <ahyp:hlinkClr xmlns="" xmlns:ahyp="http://schemas.microsoft.com/office/drawing/2018/hyperlinkcolor" val="tx"/>
                    </a:ext>
                  </a:extLst>
                </a:hlinkClick>
              </a:rPr>
              <a:t>Electrorefining</a:t>
            </a:r>
            <a:r>
              <a:rPr lang="en-US" sz="1600" b="1" spc="45" dirty="0">
                <a:latin typeface="Arial" panose="020B0604020202020204" pitchFamily="34" charset="0"/>
                <a:ea typeface="Times New Roman" panose="02020603050405020304" pitchFamily="18" charset="0"/>
                <a:cs typeface="Arial" panose="020B0604020202020204" pitchFamily="34" charset="0"/>
              </a:rPr>
              <a:t>, </a:t>
            </a:r>
            <a:r>
              <a:rPr lang="en-US" sz="1600" b="1" i="1" spc="45" dirty="0">
                <a:solidFill>
                  <a:srgbClr val="0000FF"/>
                </a:solidFill>
                <a:latin typeface="Arial" panose="020B0604020202020204" pitchFamily="34" charset="0"/>
                <a:cs typeface="Arial" panose="020B0604020202020204" pitchFamily="34" charset="0"/>
              </a:rPr>
              <a:t>the purification of metals. </a:t>
            </a:r>
            <a:r>
              <a:rPr lang="en-US" sz="1600" b="1" spc="45" dirty="0">
                <a:solidFill>
                  <a:srgbClr val="0000FF"/>
                </a:solidFill>
                <a:latin typeface="Arial" panose="020B0604020202020204" pitchFamily="34" charset="0"/>
                <a:ea typeface="Times New Roman" panose="02020603050405020304" pitchFamily="18" charset="0"/>
                <a:cs typeface="Arial" panose="020B0604020202020204" pitchFamily="34" charset="0"/>
                <a:hlinkClick r:id="rId4" tooltip="Powder metallurgy">
                  <a:extLst>
                    <a:ext uri="{A12FA001-AC4F-418D-AE19-62706E023703}">
                      <ahyp:hlinkClr xmlns="" xmlns:ahyp="http://schemas.microsoft.com/office/drawing/2018/hyperlinkcolor" val="tx"/>
                    </a:ext>
                  </a:extLst>
                </a:hlinkClick>
              </a:rPr>
              <a:t>Metal powder production</a:t>
            </a:r>
            <a:r>
              <a:rPr lang="en-US" sz="1600" b="1" spc="45" dirty="0">
                <a:latin typeface="Arial" panose="020B0604020202020204" pitchFamily="34" charset="0"/>
                <a:ea typeface="Times New Roman" panose="02020603050405020304" pitchFamily="18" charset="0"/>
                <a:cs typeface="Arial" panose="020B0604020202020204" pitchFamily="34" charset="0"/>
              </a:rPr>
              <a:t> by electrodeposition is included in this category, or sometimes </a:t>
            </a:r>
            <a:r>
              <a:rPr lang="en-US" sz="1600" b="1" spc="45" dirty="0" err="1">
                <a:latin typeface="Arial" panose="020B0604020202020204" pitchFamily="34" charset="0"/>
                <a:ea typeface="Times New Roman" panose="02020603050405020304" pitchFamily="18" charset="0"/>
                <a:cs typeface="Arial" panose="020B0604020202020204" pitchFamily="34" charset="0"/>
              </a:rPr>
              <a:t>electrowinning</a:t>
            </a:r>
            <a:r>
              <a:rPr lang="en-US" sz="1600" b="1" spc="45" dirty="0">
                <a:latin typeface="Arial" panose="020B0604020202020204" pitchFamily="34" charset="0"/>
                <a:ea typeface="Times New Roman" panose="02020603050405020304" pitchFamily="18" charset="0"/>
                <a:cs typeface="Arial" panose="020B0604020202020204" pitchFamily="34" charset="0"/>
              </a:rPr>
              <a:t>, or a separate category depending on application.</a:t>
            </a:r>
            <a:r>
              <a:rPr lang="en-US" sz="1600" b="1" spc="45" baseline="30000" dirty="0">
                <a:latin typeface="Arial" panose="020B0604020202020204" pitchFamily="34" charset="0"/>
                <a:ea typeface="Times New Roman" panose="02020603050405020304" pitchFamily="18" charset="0"/>
                <a:cs typeface="Arial" panose="020B0604020202020204" pitchFamily="34" charset="0"/>
              </a:rPr>
              <a:t> </a:t>
            </a:r>
            <a:endParaRPr lang="ru-RU" sz="1600" b="1" spc="45" dirty="0">
              <a:latin typeface="Arial" panose="020B0604020202020204" pitchFamily="34" charset="0"/>
              <a:ea typeface="Times New Roman" panose="02020603050405020304" pitchFamily="18" charset="0"/>
              <a:cs typeface="Arial" panose="020B0604020202020204" pitchFamily="34" charset="0"/>
            </a:endParaRPr>
          </a:p>
          <a:p>
            <a:pPr marL="342900" indent="-342900">
              <a:lnSpc>
                <a:spcPct val="115000"/>
              </a:lnSpc>
              <a:buClr>
                <a:srgbClr val="000000"/>
              </a:buClr>
              <a:buSzPct val="100000"/>
              <a:buFont typeface="Arial" panose="020B0604020202020204" pitchFamily="34" charset="0"/>
              <a:buAutoNum type="arabicPeriod"/>
            </a:pPr>
            <a:r>
              <a:rPr lang="en-US" sz="1600" b="1" i="1" spc="45" dirty="0">
                <a:solidFill>
                  <a:srgbClr val="0000FF"/>
                </a:solidFill>
                <a:latin typeface="Arial" panose="020B0604020202020204" pitchFamily="34" charset="0"/>
                <a:ea typeface="Times New Roman" panose="02020603050405020304" pitchFamily="18" charset="0"/>
                <a:cs typeface="Arial" panose="020B0604020202020204" pitchFamily="34" charset="0"/>
                <a:hlinkClick r:id="rId5" tooltip="Electroplating">
                  <a:extLst>
                    <a:ext uri="{A12FA001-AC4F-418D-AE19-62706E023703}">
                      <ahyp:hlinkClr xmlns="" xmlns:ahyp="http://schemas.microsoft.com/office/drawing/2018/hyperlinkcolor" val="tx"/>
                    </a:ext>
                  </a:extLst>
                </a:hlinkClick>
              </a:rPr>
              <a:t>Electroplating</a:t>
            </a:r>
            <a:r>
              <a:rPr lang="en-US" sz="1600" b="1" spc="45" dirty="0">
                <a:latin typeface="Arial" panose="020B0604020202020204" pitchFamily="34" charset="0"/>
                <a:ea typeface="Times New Roman" panose="02020603050405020304" pitchFamily="18" charset="0"/>
                <a:cs typeface="Arial" panose="020B0604020202020204" pitchFamily="34" charset="0"/>
              </a:rPr>
              <a:t>, </a:t>
            </a:r>
            <a:r>
              <a:rPr lang="en-US" sz="1600" b="1" i="1" spc="45" dirty="0">
                <a:solidFill>
                  <a:srgbClr val="0000FF"/>
                </a:solidFill>
                <a:latin typeface="Arial" panose="020B0604020202020204" pitchFamily="34" charset="0"/>
                <a:cs typeface="Arial" panose="020B0604020202020204" pitchFamily="34" charset="0"/>
              </a:rPr>
              <a:t>the deposition of a layer of one metal on another</a:t>
            </a:r>
            <a:r>
              <a:rPr lang="kk-KZ" sz="1600" b="1" i="1" spc="45" dirty="0">
                <a:solidFill>
                  <a:srgbClr val="0000FF"/>
                </a:solidFill>
                <a:latin typeface="Arial" panose="020B0604020202020204" pitchFamily="34" charset="0"/>
                <a:cs typeface="Arial" panose="020B0604020202020204" pitchFamily="34" charset="0"/>
              </a:rPr>
              <a:t>.</a:t>
            </a:r>
            <a:endParaRPr lang="ru-RU" sz="1600" b="1" i="1" spc="45" dirty="0">
              <a:solidFill>
                <a:srgbClr val="0000FF"/>
              </a:solidFill>
              <a:latin typeface="Arial" panose="020B0604020202020204" pitchFamily="34" charset="0"/>
              <a:cs typeface="Arial" panose="020B0604020202020204" pitchFamily="34" charset="0"/>
            </a:endParaRPr>
          </a:p>
          <a:p>
            <a:pPr marL="342900" indent="-342900">
              <a:lnSpc>
                <a:spcPct val="115000"/>
              </a:lnSpc>
              <a:buClr>
                <a:srgbClr val="000000"/>
              </a:buClr>
              <a:buSzPct val="100000"/>
              <a:buFont typeface="Arial" panose="020B0604020202020204" pitchFamily="34" charset="0"/>
              <a:buAutoNum type="arabicPeriod"/>
            </a:pPr>
            <a:r>
              <a:rPr lang="en-US" sz="1600" b="1" i="1" spc="45" dirty="0">
                <a:solidFill>
                  <a:srgbClr val="0000FF"/>
                </a:solidFill>
                <a:latin typeface="Arial" panose="020B0604020202020204" pitchFamily="34" charset="0"/>
                <a:ea typeface="Times New Roman" panose="02020603050405020304" pitchFamily="18" charset="0"/>
                <a:cs typeface="Arial" panose="020B0604020202020204" pitchFamily="34" charset="0"/>
                <a:hlinkClick r:id="rId6" tooltip="Electroforming">
                  <a:extLst>
                    <a:ext uri="{A12FA001-AC4F-418D-AE19-62706E023703}">
                      <ahyp:hlinkClr xmlns="" xmlns:ahyp="http://schemas.microsoft.com/office/drawing/2018/hyperlinkcolor" val="tx"/>
                    </a:ext>
                  </a:extLst>
                </a:hlinkClick>
              </a:rPr>
              <a:t>Electroforming</a:t>
            </a:r>
            <a:r>
              <a:rPr lang="en-US" sz="1600" b="1" i="1" spc="45" dirty="0">
                <a:latin typeface="Arial" panose="020B0604020202020204" pitchFamily="34" charset="0"/>
                <a:ea typeface="Times New Roman" panose="02020603050405020304" pitchFamily="18" charset="0"/>
                <a:cs typeface="Arial" panose="020B0604020202020204" pitchFamily="34" charset="0"/>
              </a:rPr>
              <a:t>, </a:t>
            </a:r>
            <a:r>
              <a:rPr lang="en-US" sz="1600" b="1" i="1" spc="45" dirty="0">
                <a:solidFill>
                  <a:srgbClr val="0000FF"/>
                </a:solidFill>
                <a:latin typeface="Arial" panose="020B0604020202020204" pitchFamily="34" charset="0"/>
                <a:cs typeface="Arial" panose="020B0604020202020204" pitchFamily="34" charset="0"/>
              </a:rPr>
              <a:t>the manufacture of, usually thin, metal parts through electroplating</a:t>
            </a:r>
            <a:r>
              <a:rPr lang="kk-KZ" sz="1600" b="1" i="1" spc="45" dirty="0">
                <a:solidFill>
                  <a:srgbClr val="0000FF"/>
                </a:solidFill>
                <a:latin typeface="Arial" panose="020B0604020202020204" pitchFamily="34" charset="0"/>
                <a:cs typeface="Arial" panose="020B0604020202020204" pitchFamily="34" charset="0"/>
              </a:rPr>
              <a:t>.</a:t>
            </a:r>
            <a:endParaRPr lang="ru-RU" sz="1600" b="1" i="1" spc="45" dirty="0">
              <a:solidFill>
                <a:srgbClr val="0000FF"/>
              </a:solidFill>
              <a:latin typeface="Arial" panose="020B0604020202020204" pitchFamily="34" charset="0"/>
              <a:cs typeface="Arial" panose="020B0604020202020204" pitchFamily="34" charset="0"/>
            </a:endParaRPr>
          </a:p>
          <a:p>
            <a:pPr marL="0" indent="0" algn="just">
              <a:lnSpc>
                <a:spcPct val="107000"/>
              </a:lnSpc>
              <a:spcAft>
                <a:spcPts val="1000"/>
              </a:spcAft>
              <a:buNone/>
            </a:pPr>
            <a:endParaRPr lang="ru-RU" sz="1600" b="1" dirty="0">
              <a:latin typeface="Arial" panose="020B0604020202020204" pitchFamily="34" charset="0"/>
              <a:cs typeface="Arial" panose="020B0604020202020204" pitchFamily="34" charset="0"/>
            </a:endParaRPr>
          </a:p>
          <a:p>
            <a:endParaRPr lang="ru-RU"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2240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solidFill>
                  <a:srgbClr val="C00000"/>
                </a:solidFill>
                <a:latin typeface="Times New Roman" panose="02020603050405020304" pitchFamily="18" charset="0"/>
                <a:ea typeface="Times New Roman" panose="02020603050405020304" pitchFamily="18" charset="0"/>
                <a:cs typeface="Arial" panose="020B0604020202020204" pitchFamily="34" charset="0"/>
              </a:rPr>
              <a:t>The principle of electrometallurgical processes </a:t>
            </a:r>
            <a:endParaRPr lang="ru-RU" dirty="0">
              <a:solidFill>
                <a:srgbClr val="C00000"/>
              </a:solidFill>
            </a:endParaRPr>
          </a:p>
        </p:txBody>
      </p:sp>
      <p:sp>
        <p:nvSpPr>
          <p:cNvPr id="3" name="Объект 2"/>
          <p:cNvSpPr>
            <a:spLocks noGrp="1"/>
          </p:cNvSpPr>
          <p:nvPr>
            <p:ph idx="1"/>
          </p:nvPr>
        </p:nvSpPr>
        <p:spPr/>
        <p:txBody>
          <a:bodyPr>
            <a:normAutofit fontScale="70000" lnSpcReduction="20000"/>
          </a:bodyPr>
          <a:lstStyle/>
          <a:p>
            <a:pPr marL="635" indent="0" algn="just">
              <a:lnSpc>
                <a:spcPct val="98000"/>
              </a:lnSpc>
              <a:spcAft>
                <a:spcPts val="0"/>
              </a:spcAft>
              <a:buNone/>
            </a:pPr>
            <a:r>
              <a:rPr lang="en-US" dirty="0">
                <a:latin typeface="Arial" panose="020B0604020202020204" pitchFamily="34" charset="0"/>
                <a:ea typeface="Times New Roman" panose="02020603050405020304" pitchFamily="18" charset="0"/>
                <a:cs typeface="Arial" panose="020B0604020202020204" pitchFamily="34" charset="0"/>
              </a:rPr>
              <a:t>The principle of electrometallurgical processes is a passage of electrical current through dissociated solutions (electrolytes) accompanied by oxidation and reduction processes on the electrodes. </a:t>
            </a:r>
            <a:endParaRPr lang="en-US" dirty="0" smtClean="0">
              <a:latin typeface="Arial" panose="020B0604020202020204" pitchFamily="34" charset="0"/>
              <a:ea typeface="Times New Roman" panose="02020603050405020304" pitchFamily="18" charset="0"/>
              <a:cs typeface="Arial" panose="020B0604020202020204" pitchFamily="34" charset="0"/>
            </a:endParaRPr>
          </a:p>
          <a:p>
            <a:pPr marL="635" indent="0" algn="just">
              <a:lnSpc>
                <a:spcPct val="98000"/>
              </a:lnSpc>
              <a:spcAft>
                <a:spcPts val="0"/>
              </a:spcAft>
              <a:buNone/>
            </a:pPr>
            <a:r>
              <a:rPr lang="ru-RU" dirty="0" err="1" smtClean="0">
                <a:latin typeface="Arial" panose="020B0604020202020204" pitchFamily="34" charset="0"/>
                <a:ea typeface="Times New Roman" panose="02020603050405020304" pitchFamily="18" charset="0"/>
                <a:cs typeface="Arial" panose="020B0604020202020204" pitchFamily="34" charset="0"/>
              </a:rPr>
              <a:t>Electrometallurgy</a:t>
            </a:r>
            <a:r>
              <a:rPr lang="ru-RU" dirty="0" smtClean="0">
                <a:latin typeface="Arial" panose="020B0604020202020204" pitchFamily="34" charset="0"/>
                <a:ea typeface="Times New Roman" panose="02020603050405020304" pitchFamily="18" charset="0"/>
                <a:cs typeface="Arial" panose="020B0604020202020204" pitchFamily="34" charset="0"/>
              </a:rPr>
              <a:t> </a:t>
            </a:r>
            <a:r>
              <a:rPr lang="ru-RU" dirty="0" err="1">
                <a:latin typeface="Arial" panose="020B0604020202020204" pitchFamily="34" charset="0"/>
                <a:ea typeface="Times New Roman" panose="02020603050405020304" pitchFamily="18" charset="0"/>
                <a:cs typeface="Arial" panose="020B0604020202020204" pitchFamily="34" charset="0"/>
              </a:rPr>
              <a:t>is</a:t>
            </a:r>
            <a:r>
              <a:rPr lang="ru-RU" dirty="0">
                <a:latin typeface="Arial" panose="020B0604020202020204" pitchFamily="34" charset="0"/>
                <a:ea typeface="Times New Roman" panose="02020603050405020304" pitchFamily="18" charset="0"/>
                <a:cs typeface="Arial" panose="020B0604020202020204" pitchFamily="34" charset="0"/>
              </a:rPr>
              <a:t> </a:t>
            </a:r>
            <a:r>
              <a:rPr lang="ru-RU" dirty="0" err="1">
                <a:latin typeface="Arial" panose="020B0604020202020204" pitchFamily="34" charset="0"/>
                <a:ea typeface="Times New Roman" panose="02020603050405020304" pitchFamily="18" charset="0"/>
                <a:cs typeface="Arial" panose="020B0604020202020204" pitchFamily="34" charset="0"/>
              </a:rPr>
              <a:t>used</a:t>
            </a:r>
            <a:r>
              <a:rPr lang="ru-RU" dirty="0">
                <a:latin typeface="Arial" panose="020B0604020202020204" pitchFamily="34" charset="0"/>
                <a:ea typeface="Times New Roman" panose="02020603050405020304" pitchFamily="18" charset="0"/>
                <a:cs typeface="Arial" panose="020B0604020202020204" pitchFamily="34" charset="0"/>
              </a:rPr>
              <a:t> </a:t>
            </a:r>
            <a:r>
              <a:rPr lang="ru-RU" dirty="0" err="1">
                <a:latin typeface="Arial" panose="020B0604020202020204" pitchFamily="34" charset="0"/>
                <a:ea typeface="Times New Roman" panose="02020603050405020304" pitchFamily="18" charset="0"/>
                <a:cs typeface="Arial" panose="020B0604020202020204" pitchFamily="34" charset="0"/>
              </a:rPr>
              <a:t>for</a:t>
            </a:r>
            <a:r>
              <a:rPr lang="ru-RU" dirty="0">
                <a:latin typeface="Arial" panose="020B0604020202020204" pitchFamily="34" charset="0"/>
                <a:ea typeface="Times New Roman" panose="02020603050405020304" pitchFamily="18" charset="0"/>
                <a:cs typeface="Arial" panose="020B0604020202020204" pitchFamily="34" charset="0"/>
              </a:rPr>
              <a:t> </a:t>
            </a:r>
            <a:r>
              <a:rPr lang="ru-RU" dirty="0" err="1">
                <a:latin typeface="Arial" panose="020B0604020202020204" pitchFamily="34" charset="0"/>
                <a:ea typeface="Times New Roman" panose="02020603050405020304" pitchFamily="18" charset="0"/>
                <a:cs typeface="Arial" panose="020B0604020202020204" pitchFamily="34" charset="0"/>
              </a:rPr>
              <a:t>production</a:t>
            </a:r>
            <a:r>
              <a:rPr lang="ru-RU" dirty="0">
                <a:latin typeface="Arial" panose="020B0604020202020204" pitchFamily="34" charset="0"/>
                <a:ea typeface="Times New Roman" panose="02020603050405020304" pitchFamily="18" charset="0"/>
                <a:cs typeface="Arial" panose="020B0604020202020204" pitchFamily="34" charset="0"/>
              </a:rPr>
              <a:t> </a:t>
            </a:r>
            <a:r>
              <a:rPr lang="ru-RU" dirty="0" err="1">
                <a:latin typeface="Arial" panose="020B0604020202020204" pitchFamily="34" charset="0"/>
                <a:ea typeface="Times New Roman" panose="02020603050405020304" pitchFamily="18" charset="0"/>
                <a:cs typeface="Arial" panose="020B0604020202020204" pitchFamily="34" charset="0"/>
              </a:rPr>
              <a:t>of</a:t>
            </a:r>
            <a:r>
              <a:rPr lang="ru-RU" dirty="0">
                <a:latin typeface="Arial" panose="020B0604020202020204" pitchFamily="34" charset="0"/>
                <a:ea typeface="Times New Roman" panose="02020603050405020304" pitchFamily="18" charset="0"/>
                <a:cs typeface="Arial" panose="020B0604020202020204" pitchFamily="34" charset="0"/>
              </a:rPr>
              <a:t> </a:t>
            </a:r>
            <a:r>
              <a:rPr lang="ru-RU" dirty="0" err="1">
                <a:latin typeface="Arial" panose="020B0604020202020204" pitchFamily="34" charset="0"/>
                <a:ea typeface="Times New Roman" panose="02020603050405020304" pitchFamily="18" charset="0"/>
                <a:cs typeface="Arial" panose="020B0604020202020204" pitchFamily="34" charset="0"/>
              </a:rPr>
              <a:t>metals</a:t>
            </a:r>
            <a:r>
              <a:rPr lang="ru-RU" dirty="0">
                <a:latin typeface="Arial" panose="020B0604020202020204" pitchFamily="34" charset="0"/>
                <a:ea typeface="Times New Roman" panose="02020603050405020304" pitchFamily="18" charset="0"/>
                <a:cs typeface="Arial" panose="020B0604020202020204" pitchFamily="34" charset="0"/>
              </a:rPr>
              <a:t> </a:t>
            </a:r>
            <a:r>
              <a:rPr lang="ru-RU" dirty="0" err="1">
                <a:latin typeface="Arial" panose="020B0604020202020204" pitchFamily="34" charset="0"/>
                <a:ea typeface="Times New Roman" panose="02020603050405020304" pitchFamily="18" charset="0"/>
                <a:cs typeface="Arial" panose="020B0604020202020204" pitchFamily="34" charset="0"/>
              </a:rPr>
              <a:t>from</a:t>
            </a:r>
            <a:r>
              <a:rPr lang="ru-RU" dirty="0">
                <a:latin typeface="Arial" panose="020B0604020202020204" pitchFamily="34" charset="0"/>
                <a:ea typeface="Times New Roman" panose="02020603050405020304" pitchFamily="18" charset="0"/>
                <a:cs typeface="Arial" panose="020B0604020202020204" pitchFamily="34" charset="0"/>
              </a:rPr>
              <a:t>:</a:t>
            </a:r>
            <a:endParaRPr lang="ru-RU" sz="2000" dirty="0">
              <a:latin typeface="Arial" panose="020B0604020202020204" pitchFamily="34" charset="0"/>
              <a:ea typeface="Calibri" panose="020F0502020204030204" pitchFamily="34" charset="0"/>
              <a:cs typeface="Arial" panose="020B0604020202020204" pitchFamily="34" charset="0"/>
            </a:endParaRPr>
          </a:p>
          <a:p>
            <a:pPr marL="0" indent="0">
              <a:lnSpc>
                <a:spcPts val="305"/>
              </a:lnSpc>
              <a:spcAft>
                <a:spcPts val="0"/>
              </a:spcAft>
              <a:buNone/>
            </a:pPr>
            <a:r>
              <a:rPr lang="ru-RU" sz="2000" dirty="0">
                <a:latin typeface="Arial" panose="020B0604020202020204" pitchFamily="34" charset="0"/>
                <a:ea typeface="Times New Roman" panose="02020603050405020304" pitchFamily="18" charset="0"/>
                <a:cs typeface="Arial" panose="020B0604020202020204" pitchFamily="34" charset="0"/>
              </a:rPr>
              <a:t> </a:t>
            </a:r>
            <a:endParaRPr lang="ru-RU" sz="2000" dirty="0">
              <a:latin typeface="Arial" panose="020B0604020202020204" pitchFamily="34" charset="0"/>
              <a:ea typeface="Calibri" panose="020F0502020204030204" pitchFamily="34" charset="0"/>
              <a:cs typeface="Arial" panose="020B0604020202020204" pitchFamily="34" charset="0"/>
            </a:endParaRPr>
          </a:p>
          <a:p>
            <a:pPr lvl="0">
              <a:spcAft>
                <a:spcPts val="0"/>
              </a:spcAft>
              <a:buFont typeface="Wingdings" panose="05000000000000000000" pitchFamily="2" charset="2"/>
              <a:buChar char="ü"/>
              <a:tabLst>
                <a:tab pos="356235" algn="l"/>
              </a:tabLst>
            </a:pPr>
            <a:r>
              <a:rPr lang="en-US" i="1" u="sng"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PLS </a:t>
            </a:r>
            <a:r>
              <a:rPr lang="ru-RU" i="1" u="sng" dirty="0" err="1" smtClean="0">
                <a:solidFill>
                  <a:srgbClr val="0070C0"/>
                </a:solidFill>
                <a:latin typeface="Arial" panose="020B0604020202020204" pitchFamily="34" charset="0"/>
                <a:ea typeface="Times New Roman" panose="02020603050405020304" pitchFamily="18" charset="0"/>
                <a:cs typeface="Arial" panose="020B0604020202020204" pitchFamily="34" charset="0"/>
              </a:rPr>
              <a:t>of</a:t>
            </a:r>
            <a:r>
              <a:rPr lang="ru-RU" i="1" u="sng"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ru-RU" i="1" u="sng" dirty="0" err="1">
                <a:solidFill>
                  <a:srgbClr val="0070C0"/>
                </a:solidFill>
                <a:latin typeface="Arial" panose="020B0604020202020204" pitchFamily="34" charset="0"/>
                <a:ea typeface="Times New Roman" panose="02020603050405020304" pitchFamily="18" charset="0"/>
                <a:cs typeface="Arial" panose="020B0604020202020204" pitchFamily="34" charset="0"/>
              </a:rPr>
              <a:t>ores</a:t>
            </a:r>
            <a:endParaRPr lang="ru-RU" sz="2000" i="1" u="sng" dirty="0">
              <a:solidFill>
                <a:srgbClr val="0070C0"/>
              </a:solidFill>
              <a:latin typeface="Arial" panose="020B0604020202020204" pitchFamily="34" charset="0"/>
              <a:ea typeface="Calibri" panose="020F0502020204030204" pitchFamily="34" charset="0"/>
              <a:cs typeface="Arial" panose="020B0604020202020204" pitchFamily="34" charset="0"/>
            </a:endParaRPr>
          </a:p>
          <a:p>
            <a:pPr>
              <a:lnSpc>
                <a:spcPts val="305"/>
              </a:lnSpc>
              <a:spcAft>
                <a:spcPts val="0"/>
              </a:spcAft>
              <a:buFont typeface="Wingdings" panose="05000000000000000000" pitchFamily="2" charset="2"/>
              <a:buChar char="ü"/>
            </a:pPr>
            <a:endParaRPr lang="ru-RU" sz="2000" i="1" u="sng" dirty="0">
              <a:solidFill>
                <a:srgbClr val="0070C0"/>
              </a:solidFill>
              <a:latin typeface="Arial" panose="020B0604020202020204" pitchFamily="34" charset="0"/>
              <a:ea typeface="Calibri" panose="020F0502020204030204" pitchFamily="34" charset="0"/>
              <a:cs typeface="Arial" panose="020B0604020202020204" pitchFamily="34" charset="0"/>
            </a:endParaRPr>
          </a:p>
          <a:p>
            <a:pPr lvl="0">
              <a:spcAft>
                <a:spcPts val="0"/>
              </a:spcAft>
              <a:buFont typeface="Wingdings" panose="05000000000000000000" pitchFamily="2" charset="2"/>
              <a:buChar char="ü"/>
              <a:tabLst>
                <a:tab pos="356235" algn="l"/>
              </a:tabLst>
            </a:pPr>
            <a:r>
              <a:rPr lang="ru-RU" i="1" u="sng" dirty="0" err="1">
                <a:solidFill>
                  <a:srgbClr val="0070C0"/>
                </a:solidFill>
                <a:latin typeface="Arial" panose="020B0604020202020204" pitchFamily="34" charset="0"/>
                <a:ea typeface="Times New Roman" panose="02020603050405020304" pitchFamily="18" charset="0"/>
                <a:cs typeface="Arial" panose="020B0604020202020204" pitchFamily="34" charset="0"/>
              </a:rPr>
              <a:t>smelts</a:t>
            </a:r>
            <a:endParaRPr lang="ru-RU" sz="2000" i="1" u="sng" dirty="0">
              <a:solidFill>
                <a:srgbClr val="0070C0"/>
              </a:solidFill>
              <a:latin typeface="Arial" panose="020B0604020202020204" pitchFamily="34" charset="0"/>
              <a:ea typeface="Calibri" panose="020F0502020204030204" pitchFamily="34" charset="0"/>
              <a:cs typeface="Arial" panose="020B0604020202020204" pitchFamily="34" charset="0"/>
            </a:endParaRPr>
          </a:p>
          <a:p>
            <a:pPr>
              <a:lnSpc>
                <a:spcPts val="295"/>
              </a:lnSpc>
              <a:spcAft>
                <a:spcPts val="0"/>
              </a:spcAft>
              <a:buFont typeface="Wingdings" panose="05000000000000000000" pitchFamily="2" charset="2"/>
              <a:buChar char="ü"/>
            </a:pPr>
            <a:endParaRPr lang="ru-RU" sz="2000" i="1" u="sng" dirty="0">
              <a:solidFill>
                <a:srgbClr val="0070C0"/>
              </a:solidFill>
              <a:latin typeface="Arial" panose="020B0604020202020204" pitchFamily="34" charset="0"/>
              <a:ea typeface="Calibri" panose="020F0502020204030204" pitchFamily="34" charset="0"/>
              <a:cs typeface="Arial" panose="020B0604020202020204" pitchFamily="34" charset="0"/>
            </a:endParaRPr>
          </a:p>
          <a:p>
            <a:pPr lvl="0">
              <a:spcAft>
                <a:spcPts val="0"/>
              </a:spcAft>
              <a:buFont typeface="Wingdings" panose="05000000000000000000" pitchFamily="2" charset="2"/>
              <a:buChar char="ü"/>
              <a:tabLst>
                <a:tab pos="356235" algn="l"/>
              </a:tabLst>
            </a:pPr>
            <a:r>
              <a:rPr lang="ru-RU" i="1" u="sng" dirty="0" err="1" smtClean="0">
                <a:solidFill>
                  <a:srgbClr val="0070C0"/>
                </a:solidFill>
                <a:latin typeface="Arial" panose="020B0604020202020204" pitchFamily="34" charset="0"/>
                <a:ea typeface="Times New Roman" panose="02020603050405020304" pitchFamily="18" charset="0"/>
                <a:cs typeface="Arial" panose="020B0604020202020204" pitchFamily="34" charset="0"/>
              </a:rPr>
              <a:t>metallurgical</a:t>
            </a:r>
            <a:r>
              <a:rPr lang="ru-RU" i="1" u="sng"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ru-RU" i="1" u="sng" dirty="0" err="1">
                <a:solidFill>
                  <a:srgbClr val="0070C0"/>
                </a:solidFill>
                <a:latin typeface="Arial" panose="020B0604020202020204" pitchFamily="34" charset="0"/>
                <a:ea typeface="Times New Roman" panose="02020603050405020304" pitchFamily="18" charset="0"/>
                <a:cs typeface="Arial" panose="020B0604020202020204" pitchFamily="34" charset="0"/>
              </a:rPr>
              <a:t>semi-products</a:t>
            </a:r>
            <a:endParaRPr lang="ru-RU" sz="2000" i="1" u="sng" dirty="0">
              <a:solidFill>
                <a:srgbClr val="0070C0"/>
              </a:solidFill>
              <a:latin typeface="Arial" panose="020B0604020202020204" pitchFamily="34" charset="0"/>
              <a:ea typeface="Calibri" panose="020F0502020204030204" pitchFamily="34" charset="0"/>
              <a:cs typeface="Arial" panose="020B0604020202020204" pitchFamily="34" charset="0"/>
            </a:endParaRPr>
          </a:p>
          <a:p>
            <a:pPr>
              <a:lnSpc>
                <a:spcPts val="305"/>
              </a:lnSpc>
              <a:spcAft>
                <a:spcPts val="0"/>
              </a:spcAft>
              <a:buFont typeface="Wingdings" panose="05000000000000000000" pitchFamily="2" charset="2"/>
              <a:buChar char="ü"/>
            </a:pPr>
            <a:endParaRPr lang="ru-RU" sz="2000" i="1" u="sng" dirty="0">
              <a:solidFill>
                <a:srgbClr val="0070C0"/>
              </a:solidFill>
              <a:latin typeface="Arial" panose="020B0604020202020204" pitchFamily="34" charset="0"/>
              <a:ea typeface="Calibri" panose="020F0502020204030204" pitchFamily="34" charset="0"/>
              <a:cs typeface="Arial" panose="020B0604020202020204" pitchFamily="34" charset="0"/>
            </a:endParaRPr>
          </a:p>
          <a:p>
            <a:pPr lvl="0">
              <a:spcAft>
                <a:spcPts val="0"/>
              </a:spcAft>
              <a:buFont typeface="Wingdings" panose="05000000000000000000" pitchFamily="2" charset="2"/>
              <a:buChar char="ü"/>
              <a:tabLst>
                <a:tab pos="356235" algn="l"/>
              </a:tabLst>
            </a:pPr>
            <a:r>
              <a:rPr lang="ru-RU" i="1" u="sng" dirty="0" err="1">
                <a:solidFill>
                  <a:srgbClr val="0070C0"/>
                </a:solidFill>
                <a:latin typeface="Arial" panose="020B0604020202020204" pitchFamily="34" charset="0"/>
                <a:ea typeface="Times New Roman" panose="02020603050405020304" pitchFamily="18" charset="0"/>
                <a:cs typeface="Arial" panose="020B0604020202020204" pitchFamily="34" charset="0"/>
              </a:rPr>
              <a:t>metallurgical</a:t>
            </a:r>
            <a:r>
              <a:rPr lang="ru-RU" i="1" u="sng"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ru-RU" i="1" u="sng" dirty="0" err="1">
                <a:solidFill>
                  <a:srgbClr val="0070C0"/>
                </a:solidFill>
                <a:latin typeface="Arial" panose="020B0604020202020204" pitchFamily="34" charset="0"/>
                <a:ea typeface="Times New Roman" panose="02020603050405020304" pitchFamily="18" charset="0"/>
                <a:cs typeface="Arial" panose="020B0604020202020204" pitchFamily="34" charset="0"/>
              </a:rPr>
              <a:t>wastes</a:t>
            </a:r>
            <a:endParaRPr lang="ru-RU" sz="2000" i="1" u="sng" dirty="0">
              <a:solidFill>
                <a:srgbClr val="0070C0"/>
              </a:solidFill>
              <a:latin typeface="Arial" panose="020B0604020202020204" pitchFamily="34" charset="0"/>
              <a:ea typeface="Calibri" panose="020F0502020204030204" pitchFamily="34" charset="0"/>
              <a:cs typeface="Arial" panose="020B0604020202020204" pitchFamily="34" charset="0"/>
            </a:endParaRPr>
          </a:p>
          <a:p>
            <a:pPr marL="0" indent="0">
              <a:lnSpc>
                <a:spcPts val="355"/>
              </a:lnSpc>
              <a:spcAft>
                <a:spcPts val="0"/>
              </a:spcAft>
              <a:buNone/>
            </a:pPr>
            <a:r>
              <a:rPr lang="ru-RU" sz="2000" dirty="0">
                <a:latin typeface="Arial" panose="020B0604020202020204" pitchFamily="34" charset="0"/>
                <a:ea typeface="Times New Roman" panose="02020603050405020304" pitchFamily="18" charset="0"/>
                <a:cs typeface="Arial" panose="020B0604020202020204" pitchFamily="34" charset="0"/>
              </a:rPr>
              <a:t> </a:t>
            </a:r>
            <a:endParaRPr lang="ru-RU" sz="2000"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97000"/>
              </a:lnSpc>
              <a:spcAft>
                <a:spcPts val="0"/>
              </a:spcAft>
              <a:buNone/>
            </a:pPr>
            <a:r>
              <a:rPr lang="en-US" dirty="0">
                <a:latin typeface="Arial" panose="020B0604020202020204" pitchFamily="34" charset="0"/>
                <a:ea typeface="Times New Roman" panose="02020603050405020304" pitchFamily="18" charset="0"/>
                <a:cs typeface="Arial" panose="020B0604020202020204" pitchFamily="34" charset="0"/>
              </a:rPr>
              <a:t>Electrochemical methods together with hydrometallurgy enable economical processing of low-concentrated complex ores and usage of all components of an original raw material.</a:t>
            </a:r>
            <a:endParaRPr lang="ru-RU" sz="2000"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1167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612" y="373833"/>
            <a:ext cx="10515600" cy="749573"/>
          </a:xfrm>
        </p:spPr>
        <p:txBody>
          <a:bodyPr>
            <a:normAutofit fontScale="90000"/>
          </a:bodyPr>
          <a:lstStyle/>
          <a:p>
            <a:r>
              <a:rPr lang="en-US" b="1" i="1" dirty="0">
                <a:solidFill>
                  <a:srgbClr val="C00000"/>
                </a:solidFill>
                <a:latin typeface="Arial" panose="020B0604020202020204" pitchFamily="34" charset="0"/>
                <a:cs typeface="Arial" panose="020B0604020202020204" pitchFamily="34" charset="0"/>
              </a:rPr>
              <a:t>Electrolysis</a:t>
            </a:r>
            <a:r>
              <a:rPr lang="ru-RU" dirty="0">
                <a:latin typeface="Arial" panose="020B0604020202020204" pitchFamily="34" charset="0"/>
                <a:cs typeface="Arial" panose="020B0604020202020204" pitchFamily="34" charset="0"/>
              </a:rPr>
              <a:t/>
            </a:r>
            <a:br>
              <a:rPr lang="ru-RU" dirty="0">
                <a:latin typeface="Arial" panose="020B0604020202020204" pitchFamily="34" charset="0"/>
                <a:cs typeface="Arial" panose="020B0604020202020204" pitchFamily="34" charset="0"/>
              </a:rPr>
            </a:br>
            <a:endParaRPr lang="ru-RU"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646612" y="748619"/>
            <a:ext cx="8540931" cy="6217919"/>
          </a:xfrm>
        </p:spPr>
        <p:style>
          <a:lnRef idx="2">
            <a:schemeClr val="accent1"/>
          </a:lnRef>
          <a:fillRef idx="1">
            <a:schemeClr val="lt1"/>
          </a:fillRef>
          <a:effectRef idx="0">
            <a:schemeClr val="accent1"/>
          </a:effectRef>
          <a:fontRef idx="minor">
            <a:schemeClr val="dk1"/>
          </a:fontRef>
        </p:style>
        <p:txBody>
          <a:bodyPr>
            <a:noAutofit/>
          </a:bodyPr>
          <a:lstStyle/>
          <a:p>
            <a:pPr marL="0" indent="0" algn="just">
              <a:lnSpc>
                <a:spcPct val="120000"/>
              </a:lnSpc>
              <a:buNone/>
            </a:pPr>
            <a:r>
              <a:rPr lang="en-US" sz="1600" b="1" dirty="0" smtClean="0">
                <a:latin typeface="Arial" panose="020B0604020202020204" pitchFamily="34" charset="0"/>
                <a:cs typeface="Arial" panose="020B0604020202020204" pitchFamily="34" charset="0"/>
              </a:rPr>
              <a:t>Electrolysis </a:t>
            </a:r>
            <a:r>
              <a:rPr lang="en-US" sz="1600" b="1" dirty="0">
                <a:latin typeface="Arial" panose="020B0604020202020204" pitchFamily="34" charset="0"/>
                <a:cs typeface="Arial" panose="020B0604020202020204" pitchFamily="34" charset="0"/>
              </a:rPr>
              <a:t>is a chemical process, during which chemical conversions in an electrolytic solution occur due to the effect of direct current supplied from an external source. </a:t>
            </a:r>
            <a:endParaRPr lang="en-US" sz="1600" b="1" dirty="0" smtClean="0">
              <a:latin typeface="Arial" panose="020B0604020202020204" pitchFamily="34" charset="0"/>
              <a:cs typeface="Arial" panose="020B0604020202020204" pitchFamily="34" charset="0"/>
            </a:endParaRPr>
          </a:p>
          <a:p>
            <a:pPr marL="0" indent="0" algn="just">
              <a:lnSpc>
                <a:spcPct val="120000"/>
              </a:lnSpc>
              <a:buNone/>
            </a:pPr>
            <a:r>
              <a:rPr lang="en-US" sz="1600" b="1" dirty="0" smtClean="0">
                <a:latin typeface="Arial" panose="020B0604020202020204" pitchFamily="34" charset="0"/>
                <a:cs typeface="Arial" panose="020B0604020202020204" pitchFamily="34" charset="0"/>
              </a:rPr>
              <a:t>A </a:t>
            </a:r>
            <a:r>
              <a:rPr lang="en-US" sz="1600" b="1" dirty="0">
                <a:latin typeface="Arial" panose="020B0604020202020204" pitchFamily="34" charset="0"/>
                <a:cs typeface="Arial" panose="020B0604020202020204" pitchFamily="34" charset="0"/>
              </a:rPr>
              <a:t>device, in which electrolysis proceeds, is called an </a:t>
            </a:r>
            <a:r>
              <a:rPr lang="en-US" sz="1600" b="1" u="sng" dirty="0">
                <a:solidFill>
                  <a:srgbClr val="C00000"/>
                </a:solidFill>
                <a:latin typeface="Arial" panose="020B0604020202020204" pitchFamily="34" charset="0"/>
                <a:cs typeface="Arial" panose="020B0604020202020204" pitchFamily="34" charset="0"/>
              </a:rPr>
              <a:t>electrolytic cell.</a:t>
            </a:r>
          </a:p>
          <a:p>
            <a:pPr marL="0" indent="0" algn="just">
              <a:lnSpc>
                <a:spcPct val="120000"/>
              </a:lnSpc>
              <a:buNone/>
            </a:pPr>
            <a:r>
              <a:rPr lang="en-US" sz="1600" b="1" dirty="0" smtClean="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A substantial part of an electrolytic cell consists of a vessel with a solution or smelt of an appropriate electrolyte. Direct current is supplied to the solution from a suitable source using </a:t>
            </a:r>
            <a:r>
              <a:rPr lang="en-US" sz="1600" b="1" u="sng" dirty="0">
                <a:solidFill>
                  <a:srgbClr val="C00000"/>
                </a:solidFill>
                <a:latin typeface="Arial" panose="020B0604020202020204" pitchFamily="34" charset="0"/>
                <a:cs typeface="Arial" panose="020B0604020202020204" pitchFamily="34" charset="0"/>
              </a:rPr>
              <a:t>electrodes. </a:t>
            </a:r>
          </a:p>
          <a:p>
            <a:pPr marL="0" indent="0" algn="just">
              <a:lnSpc>
                <a:spcPct val="120000"/>
              </a:lnSpc>
              <a:buNone/>
            </a:pPr>
            <a:r>
              <a:rPr lang="en-US" sz="1600" b="1" dirty="0" smtClean="0">
                <a:latin typeface="Arial" panose="020B0604020202020204" pitchFamily="34" charset="0"/>
                <a:cs typeface="Arial" panose="020B0604020202020204" pitchFamily="34" charset="0"/>
              </a:rPr>
              <a:t>The </a:t>
            </a:r>
            <a:r>
              <a:rPr lang="en-US" sz="1600" b="1" dirty="0">
                <a:latin typeface="Arial" panose="020B0604020202020204" pitchFamily="34" charset="0"/>
                <a:cs typeface="Arial" panose="020B0604020202020204" pitchFamily="34" charset="0"/>
              </a:rPr>
              <a:t>electrode connected to the negative pole of a source, on which is always redundancy of electrons, is denoted </a:t>
            </a:r>
            <a:r>
              <a:rPr lang="en-US" sz="1600" b="1" u="sng" dirty="0">
                <a:solidFill>
                  <a:srgbClr val="C00000"/>
                </a:solidFill>
                <a:latin typeface="Arial" panose="020B0604020202020204" pitchFamily="34" charset="0"/>
                <a:cs typeface="Arial" panose="020B0604020202020204" pitchFamily="34" charset="0"/>
              </a:rPr>
              <a:t>cathode. </a:t>
            </a:r>
          </a:p>
          <a:p>
            <a:pPr marL="0" indent="0" algn="just">
              <a:lnSpc>
                <a:spcPct val="120000"/>
              </a:lnSpc>
              <a:buNone/>
            </a:pPr>
            <a:r>
              <a:rPr lang="en-US" sz="1600" b="1" dirty="0">
                <a:latin typeface="Arial" panose="020B0604020202020204" pitchFamily="34" charset="0"/>
                <a:cs typeface="Arial" panose="020B0604020202020204" pitchFamily="34" charset="0"/>
              </a:rPr>
              <a:t>The second electrode, connected to the positive pole, featuring lack of electrons, is denoted </a:t>
            </a:r>
            <a:r>
              <a:rPr lang="en-US" sz="1600" b="1" u="sng" dirty="0">
                <a:solidFill>
                  <a:srgbClr val="C00000"/>
                </a:solidFill>
                <a:latin typeface="Arial" panose="020B0604020202020204" pitchFamily="34" charset="0"/>
                <a:cs typeface="Arial" panose="020B0604020202020204" pitchFamily="34" charset="0"/>
              </a:rPr>
              <a:t>anode</a:t>
            </a:r>
            <a:r>
              <a:rPr lang="en-US" sz="1600" b="1" dirty="0">
                <a:solidFill>
                  <a:srgbClr val="C00000"/>
                </a:solidFill>
                <a:latin typeface="Arial" panose="020B0604020202020204" pitchFamily="34" charset="0"/>
                <a:cs typeface="Arial" panose="020B0604020202020204" pitchFamily="34" charset="0"/>
              </a:rPr>
              <a:t>. </a:t>
            </a:r>
            <a:endParaRPr lang="en-US" sz="1600" b="1" dirty="0" smtClean="0">
              <a:solidFill>
                <a:srgbClr val="C00000"/>
              </a:solidFill>
              <a:latin typeface="Arial" panose="020B0604020202020204" pitchFamily="34" charset="0"/>
              <a:cs typeface="Arial" panose="020B0604020202020204" pitchFamily="34" charset="0"/>
            </a:endParaRPr>
          </a:p>
          <a:p>
            <a:pPr marL="0" indent="0" algn="just">
              <a:lnSpc>
                <a:spcPct val="120000"/>
              </a:lnSpc>
              <a:buNone/>
            </a:pPr>
            <a:r>
              <a:rPr lang="en-US" sz="1600" b="1" dirty="0" smtClean="0">
                <a:latin typeface="Arial" panose="020B0604020202020204" pitchFamily="34" charset="0"/>
                <a:cs typeface="Arial" panose="020B0604020202020204" pitchFamily="34" charset="0"/>
              </a:rPr>
              <a:t>Current </a:t>
            </a:r>
            <a:r>
              <a:rPr lang="en-US" sz="1600" b="1" dirty="0">
                <a:latin typeface="Arial" panose="020B0604020202020204" pitchFamily="34" charset="0"/>
                <a:cs typeface="Arial" panose="020B0604020202020204" pitchFamily="34" charset="0"/>
              </a:rPr>
              <a:t>conduction in an electrolyte is enabled by free movements of ions. When a cell is circuited, positively charged ions (</a:t>
            </a:r>
            <a:r>
              <a:rPr lang="en-US" sz="1600" b="1" u="sng" dirty="0">
                <a:solidFill>
                  <a:srgbClr val="C00000"/>
                </a:solidFill>
                <a:latin typeface="Arial" panose="020B0604020202020204" pitchFamily="34" charset="0"/>
                <a:cs typeface="Arial" panose="020B0604020202020204" pitchFamily="34" charset="0"/>
              </a:rPr>
              <a:t>cations</a:t>
            </a:r>
            <a:r>
              <a:rPr lang="en-US" sz="1600" b="1" dirty="0">
                <a:solidFill>
                  <a:srgbClr val="C00000"/>
                </a:solidFill>
                <a:latin typeface="Arial" panose="020B0604020202020204" pitchFamily="34" charset="0"/>
                <a:cs typeface="Arial" panose="020B0604020202020204" pitchFamily="34" charset="0"/>
              </a:rPr>
              <a:t>)</a:t>
            </a:r>
            <a:r>
              <a:rPr lang="en-US" sz="1600" b="1" dirty="0">
                <a:latin typeface="Arial" panose="020B0604020202020204" pitchFamily="34" charset="0"/>
                <a:cs typeface="Arial" panose="020B0604020202020204" pitchFamily="34" charset="0"/>
              </a:rPr>
              <a:t> move to a cathode, while negatively charged ions </a:t>
            </a:r>
            <a:r>
              <a:rPr lang="en-US" sz="1600" b="1" dirty="0">
                <a:solidFill>
                  <a:srgbClr val="C00000"/>
                </a:solidFill>
                <a:latin typeface="Arial" panose="020B0604020202020204" pitchFamily="34" charset="0"/>
                <a:cs typeface="Arial" panose="020B0604020202020204" pitchFamily="34" charset="0"/>
              </a:rPr>
              <a:t>(</a:t>
            </a:r>
            <a:r>
              <a:rPr lang="en-US" sz="1600" b="1" u="sng" dirty="0">
                <a:solidFill>
                  <a:srgbClr val="C00000"/>
                </a:solidFill>
                <a:latin typeface="Arial" panose="020B0604020202020204" pitchFamily="34" charset="0"/>
                <a:cs typeface="Arial" panose="020B0604020202020204" pitchFamily="34" charset="0"/>
              </a:rPr>
              <a:t>anions</a:t>
            </a:r>
            <a:r>
              <a:rPr lang="en-US" sz="1600" b="1" dirty="0">
                <a:solidFill>
                  <a:srgbClr val="C00000"/>
                </a:solidFill>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move to an anode. Contacts of ions with electrodes result in an occurrence of oxidizing and reducing processes. The cathode transfers its redundant electrons to ions and reduces them, while the anode removes electrons from ions and oxidizes them. </a:t>
            </a:r>
            <a:r>
              <a:rPr lang="en-US" sz="1600" b="1" dirty="0" smtClean="0">
                <a:latin typeface="Arial" panose="020B0604020202020204" pitchFamily="34" charset="0"/>
                <a:cs typeface="Arial" panose="020B0604020202020204" pitchFamily="34" charset="0"/>
              </a:rPr>
              <a:t>These </a:t>
            </a:r>
            <a:r>
              <a:rPr lang="en-US" sz="1600" b="1" dirty="0">
                <a:latin typeface="Arial" panose="020B0604020202020204" pitchFamily="34" charset="0"/>
                <a:cs typeface="Arial" panose="020B0604020202020204" pitchFamily="34" charset="0"/>
              </a:rPr>
              <a:t>phenomena are denoted as </a:t>
            </a:r>
            <a:r>
              <a:rPr lang="en-US" sz="1600" b="1" u="sng" dirty="0">
                <a:solidFill>
                  <a:srgbClr val="C00000"/>
                </a:solidFill>
                <a:latin typeface="Arial" panose="020B0604020202020204" pitchFamily="34" charset="0"/>
                <a:cs typeface="Arial" panose="020B0604020202020204" pitchFamily="34" charset="0"/>
              </a:rPr>
              <a:t>cathodic reduction</a:t>
            </a:r>
            <a:r>
              <a:rPr lang="en-US" sz="1600" b="1" dirty="0">
                <a:solidFill>
                  <a:srgbClr val="C00000"/>
                </a:solidFill>
                <a:latin typeface="Arial" panose="020B0604020202020204" pitchFamily="34" charset="0"/>
                <a:cs typeface="Arial" panose="020B0604020202020204" pitchFamily="34" charset="0"/>
              </a:rPr>
              <a:t> and </a:t>
            </a:r>
            <a:r>
              <a:rPr lang="en-US" sz="1600" b="1" u="sng" dirty="0">
                <a:solidFill>
                  <a:srgbClr val="C00000"/>
                </a:solidFill>
                <a:latin typeface="Arial" panose="020B0604020202020204" pitchFamily="34" charset="0"/>
                <a:cs typeface="Arial" panose="020B0604020202020204" pitchFamily="34" charset="0"/>
              </a:rPr>
              <a:t>anodic oxidation</a:t>
            </a:r>
            <a:r>
              <a:rPr lang="en-US" sz="1600" b="1" dirty="0">
                <a:solidFill>
                  <a:srgbClr val="C00000"/>
                </a:solidFill>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(Fig. </a:t>
            </a:r>
            <a:r>
              <a:rPr lang="en-US" sz="1600" b="1" dirty="0" smtClean="0">
                <a:latin typeface="Arial" panose="020B0604020202020204" pitchFamily="34" charset="0"/>
                <a:cs typeface="Arial" panose="020B0604020202020204" pitchFamily="34" charset="0"/>
              </a:rPr>
              <a:t>1).</a:t>
            </a:r>
            <a:endParaRPr lang="ru-RU" sz="1600" b="1" dirty="0">
              <a:latin typeface="Arial" panose="020B0604020202020204" pitchFamily="34" charset="0"/>
              <a:cs typeface="Arial" panose="020B0604020202020204" pitchFamily="34" charset="0"/>
            </a:endParaRPr>
          </a:p>
          <a:p>
            <a:pPr marL="0" indent="0" algn="just">
              <a:lnSpc>
                <a:spcPct val="120000"/>
              </a:lnSpc>
              <a:buNone/>
            </a:pPr>
            <a:r>
              <a:rPr lang="en-US" sz="1600" b="1" dirty="0">
                <a:latin typeface="Arial" panose="020B0604020202020204" pitchFamily="34" charset="0"/>
                <a:cs typeface="Arial" panose="020B0604020202020204" pitchFamily="34" charset="0"/>
              </a:rPr>
              <a:t> </a:t>
            </a:r>
            <a:endParaRPr lang="ru-RU" sz="1600" b="1" dirty="0">
              <a:latin typeface="Arial" panose="020B0604020202020204" pitchFamily="34" charset="0"/>
              <a:cs typeface="Arial" panose="020B0604020202020204" pitchFamily="34" charset="0"/>
            </a:endParaRPr>
          </a:p>
          <a:p>
            <a:pPr marL="0" indent="0" algn="just">
              <a:lnSpc>
                <a:spcPct val="120000"/>
              </a:lnSpc>
              <a:buNone/>
            </a:pPr>
            <a:r>
              <a:rPr lang="en-US" sz="1600" b="1" dirty="0">
                <a:latin typeface="Arial" panose="020B0604020202020204" pitchFamily="34" charset="0"/>
                <a:cs typeface="Arial" panose="020B0604020202020204" pitchFamily="34" charset="0"/>
              </a:rPr>
              <a:t>Electrolysis has a wide application in technological practice. It is applied especially to produce metals, which cannot be produced by chemical processes in an industrial scale. These include especially very non-noble metals, such as sodium, potassium, calcium, magnesium, aluminum, etc., which are produced by </a:t>
            </a:r>
            <a:r>
              <a:rPr lang="en-US" sz="1600" b="1" dirty="0" err="1">
                <a:latin typeface="Arial" panose="020B0604020202020204" pitchFamily="34" charset="0"/>
                <a:cs typeface="Arial" panose="020B0604020202020204" pitchFamily="34" charset="0"/>
              </a:rPr>
              <a:t>electrolyses</a:t>
            </a:r>
            <a:r>
              <a:rPr lang="en-US" sz="1600" b="1" dirty="0">
                <a:latin typeface="Arial" panose="020B0604020202020204" pitchFamily="34" charset="0"/>
                <a:cs typeface="Arial" panose="020B0604020202020204" pitchFamily="34" charset="0"/>
              </a:rPr>
              <a:t> of smelted salts. Electrolysis is also applied to refine metals produced by other processes.</a:t>
            </a:r>
            <a:endParaRPr lang="ru-RU" sz="1600" b="1" dirty="0">
              <a:latin typeface="Arial" panose="020B0604020202020204" pitchFamily="34" charset="0"/>
              <a:cs typeface="Arial" panose="020B0604020202020204" pitchFamily="34" charset="0"/>
            </a:endParaRPr>
          </a:p>
          <a:p>
            <a:pPr marL="0" indent="0" algn="just">
              <a:lnSpc>
                <a:spcPct val="120000"/>
              </a:lnSpc>
              <a:buNone/>
            </a:pPr>
            <a:endParaRPr lang="ru-RU" sz="1600" b="1"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stretch>
            <a:fillRect/>
          </a:stretch>
        </p:blipFill>
        <p:spPr>
          <a:xfrm>
            <a:off x="9297813" y="2055223"/>
            <a:ext cx="2792625" cy="2420983"/>
          </a:xfrm>
          <a:prstGeom prst="rect">
            <a:avLst/>
          </a:prstGeom>
        </p:spPr>
      </p:pic>
    </p:spTree>
    <p:extLst>
      <p:ext uri="{BB962C8B-B14F-4D97-AF65-F5344CB8AC3E}">
        <p14:creationId xmlns:p14="http://schemas.microsoft.com/office/powerpoint/2010/main" val="693938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solidFill>
                  <a:srgbClr val="0000FF"/>
                </a:solidFill>
                <a:latin typeface="Times New Roman" panose="02020603050405020304" pitchFamily="18" charset="0"/>
                <a:ea typeface="Times New Roman" panose="02020603050405020304" pitchFamily="18" charset="0"/>
                <a:cs typeface="Arial" panose="020B0604020202020204" pitchFamily="34" charset="0"/>
              </a:rPr>
              <a:t>Standard electrode potentials – row of electrochemical potentials</a:t>
            </a:r>
            <a:r>
              <a:rPr lang="ru-RU" sz="3200" dirty="0">
                <a:latin typeface="Calibri" panose="020F0502020204030204" pitchFamily="34" charset="0"/>
                <a:ea typeface="Calibri" panose="020F0502020204030204" pitchFamily="34" charset="0"/>
                <a:cs typeface="Arial" panose="020B0604020202020204" pitchFamily="34" charset="0"/>
              </a:rPr>
              <a:t/>
            </a:r>
            <a:br>
              <a:rPr lang="ru-RU" sz="3200" dirty="0">
                <a:latin typeface="Calibri" panose="020F0502020204030204" pitchFamily="34" charset="0"/>
                <a:ea typeface="Calibri" panose="020F0502020204030204" pitchFamily="34" charset="0"/>
                <a:cs typeface="Arial" panose="020B0604020202020204" pitchFamily="34" charset="0"/>
              </a:rPr>
            </a:br>
            <a:endParaRPr lang="ru-RU" dirty="0"/>
          </a:p>
        </p:txBody>
      </p:sp>
      <p:sp>
        <p:nvSpPr>
          <p:cNvPr id="3" name="Объект 2"/>
          <p:cNvSpPr>
            <a:spLocks noGrp="1"/>
          </p:cNvSpPr>
          <p:nvPr>
            <p:ph idx="1"/>
          </p:nvPr>
        </p:nvSpPr>
        <p:spPr>
          <a:xfrm>
            <a:off x="777240" y="1207317"/>
            <a:ext cx="10515600" cy="5245734"/>
          </a:xfrm>
        </p:spPr>
        <p:txBody>
          <a:bodyPr>
            <a:normAutofit fontScale="62500" lnSpcReduction="20000"/>
          </a:bodyPr>
          <a:lstStyle/>
          <a:p>
            <a:pPr>
              <a:lnSpc>
                <a:spcPts val="635"/>
              </a:lnSpc>
              <a:spcAft>
                <a:spcPts val="0"/>
              </a:spcAft>
            </a:pPr>
            <a:endParaRPr lang="ru-RU" sz="2000" dirty="0">
              <a:latin typeface="Arial" panose="020B0604020202020204" pitchFamily="34" charset="0"/>
              <a:ea typeface="Calibri" panose="020F0502020204030204" pitchFamily="34" charset="0"/>
              <a:cs typeface="Arial" panose="020B0604020202020204" pitchFamily="34" charset="0"/>
            </a:endParaRPr>
          </a:p>
          <a:p>
            <a:pPr indent="0" algn="just">
              <a:lnSpc>
                <a:spcPct val="110000"/>
              </a:lnSpc>
              <a:spcAft>
                <a:spcPts val="0"/>
              </a:spcAft>
              <a:buNone/>
            </a:pPr>
            <a:r>
              <a:rPr lang="en-US" dirty="0">
                <a:latin typeface="Arial" panose="020B0604020202020204" pitchFamily="34" charset="0"/>
                <a:ea typeface="Times New Roman" panose="02020603050405020304" pitchFamily="18" charset="0"/>
                <a:cs typeface="Arial" panose="020B0604020202020204" pitchFamily="34" charset="0"/>
              </a:rPr>
              <a:t>After an immersion of a metal into a solution of its salts, the metal starts to dissolve and generate ions, which generates a certain dissolving pressure. Against this pressure affects the pressure of surrounding ions in the solution, the osmotic pressure. </a:t>
            </a:r>
            <a:endParaRPr lang="en-US" dirty="0" smtClean="0">
              <a:latin typeface="Arial" panose="020B0604020202020204" pitchFamily="34" charset="0"/>
              <a:ea typeface="Times New Roman" panose="02020603050405020304" pitchFamily="18" charset="0"/>
              <a:cs typeface="Arial" panose="020B0604020202020204" pitchFamily="34" charset="0"/>
            </a:endParaRPr>
          </a:p>
          <a:p>
            <a:pPr indent="0" algn="just">
              <a:lnSpc>
                <a:spcPct val="110000"/>
              </a:lnSpc>
              <a:spcAft>
                <a:spcPts val="0"/>
              </a:spcAft>
              <a:buNone/>
            </a:pPr>
            <a:r>
              <a:rPr lang="en-US" dirty="0" smtClean="0">
                <a:latin typeface="Arial" panose="020B0604020202020204" pitchFamily="34" charset="0"/>
                <a:ea typeface="Times New Roman" panose="02020603050405020304" pitchFamily="18" charset="0"/>
                <a:cs typeface="Arial" panose="020B0604020202020204" pitchFamily="34" charset="0"/>
              </a:rPr>
              <a:t>After </a:t>
            </a:r>
            <a:r>
              <a:rPr lang="en-US" dirty="0">
                <a:latin typeface="Arial" panose="020B0604020202020204" pitchFamily="34" charset="0"/>
                <a:ea typeface="Times New Roman" panose="02020603050405020304" pitchFamily="18" charset="0"/>
                <a:cs typeface="Arial" panose="020B0604020202020204" pitchFamily="34" charset="0"/>
              </a:rPr>
              <a:t>equalization of these pressures, equilibrium in a close vicinity of an electrode is established and </a:t>
            </a:r>
            <a:r>
              <a:rPr lang="en-US" dirty="0">
                <a:solidFill>
                  <a:srgbClr val="7030A0"/>
                </a:solidFill>
                <a:latin typeface="Arial" panose="020B0604020202020204" pitchFamily="34" charset="0"/>
                <a:ea typeface="Times New Roman" panose="02020603050405020304" pitchFamily="18" charset="0"/>
                <a:cs typeface="Arial" panose="020B0604020202020204" pitchFamily="34" charset="0"/>
              </a:rPr>
              <a:t>a thin electric bi-layer </a:t>
            </a:r>
            <a:r>
              <a:rPr lang="en-US" dirty="0">
                <a:latin typeface="Arial" panose="020B0604020202020204" pitchFamily="34" charset="0"/>
                <a:ea typeface="Times New Roman" panose="02020603050405020304" pitchFamily="18" charset="0"/>
                <a:cs typeface="Arial" panose="020B0604020202020204" pitchFamily="34" charset="0"/>
              </a:rPr>
              <a:t>generating a difference between the electrode and electrolyte potentials – </a:t>
            </a:r>
            <a:r>
              <a:rPr lang="en-US" u="sng" dirty="0">
                <a:solidFill>
                  <a:srgbClr val="C00000"/>
                </a:solidFill>
                <a:latin typeface="Arial" panose="020B0604020202020204" pitchFamily="34" charset="0"/>
                <a:ea typeface="Times New Roman" panose="02020603050405020304" pitchFamily="18" charset="0"/>
                <a:cs typeface="Arial" panose="020B0604020202020204" pitchFamily="34" charset="0"/>
              </a:rPr>
              <a:t>electromotive force</a:t>
            </a:r>
            <a:r>
              <a:rPr lang="en-US"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en-US" dirty="0">
                <a:latin typeface="Arial" panose="020B0604020202020204" pitchFamily="34" charset="0"/>
                <a:ea typeface="Times New Roman" panose="02020603050405020304" pitchFamily="18" charset="0"/>
                <a:cs typeface="Arial" panose="020B0604020202020204" pitchFamily="34" charset="0"/>
              </a:rPr>
              <a:t>– is produced. </a:t>
            </a:r>
            <a:endParaRPr lang="en-US" dirty="0" smtClean="0">
              <a:latin typeface="Arial" panose="020B0604020202020204" pitchFamily="34" charset="0"/>
              <a:ea typeface="Times New Roman" panose="02020603050405020304" pitchFamily="18" charset="0"/>
              <a:cs typeface="Arial" panose="020B0604020202020204" pitchFamily="34" charset="0"/>
            </a:endParaRPr>
          </a:p>
          <a:p>
            <a:pPr indent="0" algn="just">
              <a:lnSpc>
                <a:spcPct val="110000"/>
              </a:lnSpc>
              <a:spcAft>
                <a:spcPts val="0"/>
              </a:spcAft>
              <a:buNone/>
            </a:pPr>
            <a:r>
              <a:rPr lang="en-US" dirty="0" smtClean="0">
                <a:latin typeface="Arial" panose="020B0604020202020204" pitchFamily="34" charset="0"/>
                <a:ea typeface="Times New Roman" panose="02020603050405020304" pitchFamily="18" charset="0"/>
                <a:cs typeface="Arial" panose="020B0604020202020204" pitchFamily="34" charset="0"/>
              </a:rPr>
              <a:t>The </a:t>
            </a:r>
            <a:r>
              <a:rPr lang="en-US" dirty="0">
                <a:latin typeface="Arial" panose="020B0604020202020204" pitchFamily="34" charset="0"/>
                <a:ea typeface="Times New Roman" panose="02020603050405020304" pitchFamily="18" charset="0"/>
                <a:cs typeface="Arial" panose="020B0604020202020204" pitchFamily="34" charset="0"/>
              </a:rPr>
              <a:t>value of the force is different for different metals</a:t>
            </a:r>
            <a:r>
              <a:rPr lang="en-US" dirty="0" smtClean="0">
                <a:latin typeface="Arial" panose="020B0604020202020204" pitchFamily="34" charset="0"/>
                <a:ea typeface="Times New Roman" panose="02020603050405020304" pitchFamily="18" charset="0"/>
                <a:cs typeface="Arial" panose="020B0604020202020204" pitchFamily="34" charset="0"/>
              </a:rPr>
              <a:t>.</a:t>
            </a:r>
          </a:p>
          <a:p>
            <a:pPr indent="0" algn="just">
              <a:lnSpc>
                <a:spcPct val="110000"/>
              </a:lnSpc>
              <a:spcAft>
                <a:spcPts val="0"/>
              </a:spcAft>
              <a:buNone/>
            </a:pPr>
            <a:r>
              <a:rPr lang="en-US" dirty="0" smtClean="0">
                <a:latin typeface="Arial" panose="020B0604020202020204" pitchFamily="34" charset="0"/>
                <a:ea typeface="Times New Roman" panose="02020603050405020304" pitchFamily="18" charset="0"/>
                <a:cs typeface="Arial" panose="020B0604020202020204" pitchFamily="34" charset="0"/>
              </a:rPr>
              <a:t> </a:t>
            </a:r>
            <a:r>
              <a:rPr lang="en-US" dirty="0">
                <a:latin typeface="Arial" panose="020B0604020202020204" pitchFamily="34" charset="0"/>
                <a:ea typeface="Times New Roman" panose="02020603050405020304" pitchFamily="18" charset="0"/>
                <a:cs typeface="Arial" panose="020B0604020202020204" pitchFamily="34" charset="0"/>
              </a:rPr>
              <a:t>A potential of such a half-cell cannot be measured, therefore two half-cells are usually connected and a difference between their potentials is then measured. </a:t>
            </a:r>
            <a:endParaRPr lang="en-US" dirty="0" smtClean="0">
              <a:latin typeface="Arial" panose="020B0604020202020204" pitchFamily="34" charset="0"/>
              <a:ea typeface="Times New Roman" panose="02020603050405020304" pitchFamily="18" charset="0"/>
              <a:cs typeface="Arial" panose="020B0604020202020204" pitchFamily="34" charset="0"/>
            </a:endParaRPr>
          </a:p>
          <a:p>
            <a:pPr indent="0" algn="just">
              <a:lnSpc>
                <a:spcPct val="110000"/>
              </a:lnSpc>
              <a:spcAft>
                <a:spcPts val="0"/>
              </a:spcAft>
              <a:buNone/>
            </a:pPr>
            <a:r>
              <a:rPr lang="en-US" dirty="0" smtClean="0">
                <a:latin typeface="Arial" panose="020B0604020202020204" pitchFamily="34" charset="0"/>
                <a:ea typeface="Times New Roman" panose="02020603050405020304" pitchFamily="18" charset="0"/>
                <a:cs typeface="Arial" panose="020B0604020202020204" pitchFamily="34" charset="0"/>
              </a:rPr>
              <a:t>A </a:t>
            </a:r>
            <a:r>
              <a:rPr lang="en-US" dirty="0">
                <a:latin typeface="Arial" panose="020B0604020202020204" pitchFamily="34" charset="0"/>
                <a:ea typeface="Times New Roman" panose="02020603050405020304" pitchFamily="18" charset="0"/>
                <a:cs typeface="Arial" panose="020B0604020202020204" pitchFamily="34" charset="0"/>
              </a:rPr>
              <a:t>standard hydrogen electrode with the potential of 0.0 V was established to be the basic comparative half-cell. The charge of the standard potential is then obtained according to the relation of a given electrode to the hydrogen electrode</a:t>
            </a:r>
            <a:r>
              <a:rPr lang="en-US" dirty="0" smtClean="0">
                <a:latin typeface="Arial" panose="020B0604020202020204" pitchFamily="34" charset="0"/>
                <a:ea typeface="Times New Roman" panose="02020603050405020304" pitchFamily="18" charset="0"/>
                <a:cs typeface="Arial" panose="020B0604020202020204" pitchFamily="34" charset="0"/>
              </a:rPr>
              <a:t>.</a:t>
            </a:r>
          </a:p>
          <a:p>
            <a:pPr marL="0" marR="863600" indent="0" algn="ctr">
              <a:lnSpc>
                <a:spcPct val="114000"/>
              </a:lnSpc>
              <a:spcAft>
                <a:spcPts val="0"/>
              </a:spcAft>
              <a:buNone/>
            </a:pPr>
            <a:r>
              <a:rPr lang="en-US" sz="2300" b="1" dirty="0" smtClean="0">
                <a:latin typeface="Arial" panose="020B0604020202020204" pitchFamily="34" charset="0"/>
                <a:ea typeface="Times New Roman" panose="02020603050405020304" pitchFamily="18" charset="0"/>
                <a:cs typeface="Arial" panose="020B0604020202020204" pitchFamily="34" charset="0"/>
              </a:rPr>
              <a:t>Example</a:t>
            </a:r>
            <a:r>
              <a:rPr lang="en-US" sz="2300" b="1" dirty="0">
                <a:latin typeface="Arial" panose="020B0604020202020204" pitchFamily="34" charset="0"/>
                <a:ea typeface="Times New Roman" panose="02020603050405020304" pitchFamily="18" charset="0"/>
                <a:cs typeface="Arial" panose="020B0604020202020204" pitchFamily="34" charset="0"/>
              </a:rPr>
              <a:t>: </a:t>
            </a:r>
            <a:r>
              <a:rPr lang="en-US" sz="2300" dirty="0" smtClean="0">
                <a:latin typeface="Arial" panose="020B0604020202020204" pitchFamily="34" charset="0"/>
                <a:ea typeface="Times New Roman" panose="02020603050405020304" pitchFamily="18" charset="0"/>
                <a:cs typeface="Arial" panose="020B0604020202020204" pitchFamily="34" charset="0"/>
              </a:rPr>
              <a:t>Cu</a:t>
            </a:r>
            <a:r>
              <a:rPr lang="en-US" sz="2300" baseline="30000" dirty="0" smtClean="0">
                <a:latin typeface="Arial" panose="020B0604020202020204" pitchFamily="34" charset="0"/>
                <a:ea typeface="Times New Roman" panose="02020603050405020304" pitchFamily="18" charset="0"/>
                <a:cs typeface="Arial" panose="020B0604020202020204" pitchFamily="34" charset="0"/>
              </a:rPr>
              <a:t>2+</a:t>
            </a:r>
            <a:r>
              <a:rPr lang="en-US" sz="2300" dirty="0" smtClean="0">
                <a:latin typeface="Arial" panose="020B0604020202020204" pitchFamily="34" charset="0"/>
                <a:ea typeface="Times New Roman" panose="02020603050405020304" pitchFamily="18" charset="0"/>
                <a:cs typeface="Arial" panose="020B0604020202020204" pitchFamily="34" charset="0"/>
              </a:rPr>
              <a:t>/ </a:t>
            </a:r>
            <a:r>
              <a:rPr lang="en-US" sz="2300" dirty="0">
                <a:latin typeface="Arial" panose="020B0604020202020204" pitchFamily="34" charset="0"/>
                <a:ea typeface="Times New Roman" panose="02020603050405020304" pitchFamily="18" charset="0"/>
                <a:cs typeface="Arial" panose="020B0604020202020204" pitchFamily="34" charset="0"/>
              </a:rPr>
              <a:t>Cu is a positive pole in a cell if </a:t>
            </a:r>
            <a:r>
              <a:rPr lang="en-US" sz="2300" dirty="0" err="1">
                <a:latin typeface="Arial" panose="020B0604020202020204" pitchFamily="34" charset="0"/>
                <a:ea typeface="Times New Roman" panose="02020603050405020304" pitchFamily="18" charset="0"/>
                <a:cs typeface="Arial" panose="020B0604020202020204" pitchFamily="34" charset="0"/>
              </a:rPr>
              <a:t>a</a:t>
            </a:r>
            <a:r>
              <a:rPr lang="en-US" sz="2300" baseline="-25000" dirty="0" err="1">
                <a:latin typeface="Arial" panose="020B0604020202020204" pitchFamily="34" charset="0"/>
                <a:ea typeface="Times New Roman" panose="02020603050405020304" pitchFamily="18" charset="0"/>
                <a:cs typeface="Arial" panose="020B0604020202020204" pitchFamily="34" charset="0"/>
              </a:rPr>
              <a:t>H</a:t>
            </a:r>
            <a:r>
              <a:rPr lang="en-US" sz="2300" baseline="-25000" dirty="0">
                <a:latin typeface="Arial" panose="020B0604020202020204" pitchFamily="34" charset="0"/>
                <a:ea typeface="Times New Roman" panose="02020603050405020304" pitchFamily="18" charset="0"/>
                <a:cs typeface="Arial" panose="020B0604020202020204" pitchFamily="34" charset="0"/>
              </a:rPr>
              <a:t>+ </a:t>
            </a:r>
            <a:r>
              <a:rPr lang="en-US" sz="2300" dirty="0">
                <a:latin typeface="Arial" panose="020B0604020202020204" pitchFamily="34" charset="0"/>
                <a:ea typeface="Times New Roman" panose="02020603050405020304" pitchFamily="18" charset="0"/>
                <a:cs typeface="Arial" panose="020B0604020202020204" pitchFamily="34" charset="0"/>
              </a:rPr>
              <a:t>= </a:t>
            </a:r>
            <a:r>
              <a:rPr lang="en-US" sz="2300" dirty="0" smtClean="0">
                <a:latin typeface="Arial" panose="020B0604020202020204" pitchFamily="34" charset="0"/>
                <a:ea typeface="Times New Roman" panose="02020603050405020304" pitchFamily="18" charset="0"/>
                <a:cs typeface="Arial" panose="020B0604020202020204" pitchFamily="34" charset="0"/>
              </a:rPr>
              <a:t>a</a:t>
            </a:r>
            <a:r>
              <a:rPr lang="en-US" sz="2300" baseline="-25000" dirty="0" smtClean="0">
                <a:latin typeface="Arial" panose="020B0604020202020204" pitchFamily="34" charset="0"/>
                <a:ea typeface="Times New Roman" panose="02020603050405020304" pitchFamily="18" charset="0"/>
                <a:cs typeface="Arial" panose="020B0604020202020204" pitchFamily="34" charset="0"/>
              </a:rPr>
              <a:t>Cu2</a:t>
            </a:r>
            <a:r>
              <a:rPr lang="en-US" sz="2300" baseline="-25000" dirty="0">
                <a:latin typeface="Arial" panose="020B0604020202020204" pitchFamily="34" charset="0"/>
                <a:ea typeface="Times New Roman" panose="02020603050405020304" pitchFamily="18" charset="0"/>
                <a:cs typeface="Arial" panose="020B0604020202020204" pitchFamily="34" charset="0"/>
              </a:rPr>
              <a:t>+</a:t>
            </a:r>
            <a:r>
              <a:rPr lang="en-US" sz="2300" b="1" dirty="0">
                <a:latin typeface="Arial" panose="020B0604020202020204" pitchFamily="34" charset="0"/>
                <a:ea typeface="Times New Roman" panose="02020603050405020304" pitchFamily="18" charset="0"/>
                <a:cs typeface="Arial" panose="020B0604020202020204" pitchFamily="34" charset="0"/>
              </a:rPr>
              <a:t> </a:t>
            </a:r>
            <a:r>
              <a:rPr lang="en-US" sz="2300" dirty="0">
                <a:latin typeface="Arial" panose="020B0604020202020204" pitchFamily="34" charset="0"/>
                <a:ea typeface="Times New Roman" panose="02020603050405020304" pitchFamily="18" charset="0"/>
                <a:cs typeface="Arial" panose="020B0604020202020204" pitchFamily="34" charset="0"/>
              </a:rPr>
              <a:t>= </a:t>
            </a:r>
            <a:r>
              <a:rPr lang="en-US" sz="2300" dirty="0" smtClean="0">
                <a:latin typeface="Arial" panose="020B0604020202020204" pitchFamily="34" charset="0"/>
                <a:ea typeface="Times New Roman" panose="02020603050405020304" pitchFamily="18" charset="0"/>
                <a:cs typeface="Arial" panose="020B0604020202020204" pitchFamily="34" charset="0"/>
              </a:rPr>
              <a:t>1</a:t>
            </a:r>
          </a:p>
          <a:p>
            <a:pPr marL="0" marR="863600" indent="0" algn="ctr">
              <a:lnSpc>
                <a:spcPct val="114000"/>
              </a:lnSpc>
              <a:spcAft>
                <a:spcPts val="0"/>
              </a:spcAft>
              <a:buNone/>
            </a:pPr>
            <a:r>
              <a:rPr lang="en-US" sz="2300" dirty="0" smtClean="0">
                <a:latin typeface="Arial" panose="020B0604020202020204" pitchFamily="34" charset="0"/>
                <a:ea typeface="Times New Roman" panose="02020603050405020304" pitchFamily="18" charset="0"/>
                <a:cs typeface="Arial" panose="020B0604020202020204" pitchFamily="34" charset="0"/>
              </a:rPr>
              <a:t> </a:t>
            </a:r>
            <a:r>
              <a:rPr lang="en-US" sz="2300" dirty="0">
                <a:latin typeface="Arial" panose="020B0604020202020204" pitchFamily="34" charset="0"/>
                <a:ea typeface="Times New Roman" panose="02020603050405020304" pitchFamily="18" charset="0"/>
                <a:cs typeface="Arial" panose="020B0604020202020204" pitchFamily="34" charset="0"/>
              </a:rPr>
              <a:t>is E</a:t>
            </a:r>
            <a:r>
              <a:rPr lang="en-US" sz="2300" baseline="-25000" dirty="0">
                <a:latin typeface="Arial" panose="020B0604020202020204" pitchFamily="34" charset="0"/>
                <a:ea typeface="Times New Roman" panose="02020603050405020304" pitchFamily="18" charset="0"/>
                <a:cs typeface="Arial" panose="020B0604020202020204" pitchFamily="34" charset="0"/>
              </a:rPr>
              <a:t>Cu2+ / Cu </a:t>
            </a:r>
            <a:r>
              <a:rPr lang="en-US" sz="2300" dirty="0">
                <a:latin typeface="Arial" panose="020B0604020202020204" pitchFamily="34" charset="0"/>
                <a:ea typeface="Times New Roman" panose="02020603050405020304" pitchFamily="18" charset="0"/>
                <a:cs typeface="Arial" panose="020B0604020202020204" pitchFamily="34" charset="0"/>
              </a:rPr>
              <a:t>= + 0,34 V</a:t>
            </a:r>
            <a:r>
              <a:rPr lang="en-US" sz="2300" b="1" dirty="0">
                <a:latin typeface="Arial" panose="020B0604020202020204" pitchFamily="34" charset="0"/>
                <a:ea typeface="Times New Roman" panose="02020603050405020304" pitchFamily="18" charset="0"/>
                <a:cs typeface="Arial" panose="020B0604020202020204" pitchFamily="34" charset="0"/>
              </a:rPr>
              <a:t> </a:t>
            </a:r>
            <a:endParaRPr lang="en-US" sz="2300" b="1" dirty="0" smtClean="0">
              <a:latin typeface="Arial" panose="020B0604020202020204" pitchFamily="34" charset="0"/>
              <a:ea typeface="Times New Roman" panose="02020603050405020304" pitchFamily="18" charset="0"/>
              <a:cs typeface="Arial" panose="020B0604020202020204" pitchFamily="34" charset="0"/>
            </a:endParaRPr>
          </a:p>
          <a:p>
            <a:pPr marL="0" marR="863600" indent="0" algn="ctr">
              <a:lnSpc>
                <a:spcPct val="114000"/>
              </a:lnSpc>
              <a:spcAft>
                <a:spcPts val="0"/>
              </a:spcAft>
              <a:buNone/>
            </a:pPr>
            <a:r>
              <a:rPr lang="en-US" sz="2300" dirty="0" smtClean="0">
                <a:latin typeface="Arial" panose="020B0604020202020204" pitchFamily="34" charset="0"/>
                <a:ea typeface="Times New Roman" panose="02020603050405020304" pitchFamily="18" charset="0"/>
                <a:cs typeface="Arial" panose="020B0604020202020204" pitchFamily="34" charset="0"/>
              </a:rPr>
              <a:t>Zn</a:t>
            </a:r>
            <a:r>
              <a:rPr lang="en-US" sz="2300" baseline="30000" dirty="0" smtClean="0">
                <a:latin typeface="Arial" panose="020B0604020202020204" pitchFamily="34" charset="0"/>
                <a:ea typeface="Times New Roman" panose="02020603050405020304" pitchFamily="18" charset="0"/>
                <a:cs typeface="Arial" panose="020B0604020202020204" pitchFamily="34" charset="0"/>
              </a:rPr>
              <a:t>2+</a:t>
            </a:r>
            <a:r>
              <a:rPr lang="en-US" sz="2300" dirty="0" smtClean="0">
                <a:latin typeface="Arial" panose="020B0604020202020204" pitchFamily="34" charset="0"/>
                <a:ea typeface="Times New Roman" panose="02020603050405020304" pitchFamily="18" charset="0"/>
                <a:cs typeface="Arial" panose="020B0604020202020204" pitchFamily="34" charset="0"/>
              </a:rPr>
              <a:t>/ Zn </a:t>
            </a:r>
            <a:r>
              <a:rPr lang="en-US" sz="2300" dirty="0">
                <a:latin typeface="Arial" panose="020B0604020202020204" pitchFamily="34" charset="0"/>
                <a:ea typeface="Times New Roman" panose="02020603050405020304" pitchFamily="18" charset="0"/>
                <a:cs typeface="Arial" panose="020B0604020202020204" pitchFamily="34" charset="0"/>
              </a:rPr>
              <a:t>is a negative pole in a cell if </a:t>
            </a:r>
            <a:r>
              <a:rPr lang="en-US" sz="2300" dirty="0" err="1">
                <a:latin typeface="Arial" panose="020B0604020202020204" pitchFamily="34" charset="0"/>
                <a:ea typeface="Times New Roman" panose="02020603050405020304" pitchFamily="18" charset="0"/>
                <a:cs typeface="Arial" panose="020B0604020202020204" pitchFamily="34" charset="0"/>
              </a:rPr>
              <a:t>a</a:t>
            </a:r>
            <a:r>
              <a:rPr lang="en-US" sz="2300" baseline="-25000" dirty="0" err="1">
                <a:latin typeface="Arial" panose="020B0604020202020204" pitchFamily="34" charset="0"/>
                <a:ea typeface="Times New Roman" panose="02020603050405020304" pitchFamily="18" charset="0"/>
                <a:cs typeface="Arial" panose="020B0604020202020204" pitchFamily="34" charset="0"/>
              </a:rPr>
              <a:t>H</a:t>
            </a:r>
            <a:r>
              <a:rPr lang="en-US" sz="2300" baseline="-25000" dirty="0">
                <a:latin typeface="Arial" panose="020B0604020202020204" pitchFamily="34" charset="0"/>
                <a:ea typeface="Times New Roman" panose="02020603050405020304" pitchFamily="18" charset="0"/>
                <a:cs typeface="Arial" panose="020B0604020202020204" pitchFamily="34" charset="0"/>
              </a:rPr>
              <a:t>+ </a:t>
            </a:r>
            <a:r>
              <a:rPr lang="en-US" sz="2300" dirty="0">
                <a:latin typeface="Arial" panose="020B0604020202020204" pitchFamily="34" charset="0"/>
                <a:ea typeface="Times New Roman" panose="02020603050405020304" pitchFamily="18" charset="0"/>
                <a:cs typeface="Arial" panose="020B0604020202020204" pitchFamily="34" charset="0"/>
              </a:rPr>
              <a:t>= </a:t>
            </a:r>
            <a:r>
              <a:rPr lang="en-US" sz="2300" dirty="0" smtClean="0">
                <a:latin typeface="Arial" panose="020B0604020202020204" pitchFamily="34" charset="0"/>
                <a:ea typeface="Times New Roman" panose="02020603050405020304" pitchFamily="18" charset="0"/>
                <a:cs typeface="Arial" panose="020B0604020202020204" pitchFamily="34" charset="0"/>
              </a:rPr>
              <a:t>a</a:t>
            </a:r>
            <a:r>
              <a:rPr lang="en-US" sz="2300" baseline="-25000" dirty="0" smtClean="0">
                <a:latin typeface="Arial" panose="020B0604020202020204" pitchFamily="34" charset="0"/>
                <a:ea typeface="Times New Roman" panose="02020603050405020304" pitchFamily="18" charset="0"/>
                <a:cs typeface="Arial" panose="020B0604020202020204" pitchFamily="34" charset="0"/>
              </a:rPr>
              <a:t>Zn2</a:t>
            </a:r>
            <a:r>
              <a:rPr lang="en-US" sz="2300" baseline="-25000" dirty="0">
                <a:latin typeface="Arial" panose="020B0604020202020204" pitchFamily="34" charset="0"/>
                <a:ea typeface="Times New Roman" panose="02020603050405020304" pitchFamily="18" charset="0"/>
                <a:cs typeface="Arial" panose="020B0604020202020204" pitchFamily="34" charset="0"/>
              </a:rPr>
              <a:t>+ </a:t>
            </a:r>
            <a:r>
              <a:rPr lang="en-US" sz="2300" dirty="0">
                <a:latin typeface="Arial" panose="020B0604020202020204" pitchFamily="34" charset="0"/>
                <a:ea typeface="Times New Roman" panose="02020603050405020304" pitchFamily="18" charset="0"/>
                <a:cs typeface="Arial" panose="020B0604020202020204" pitchFamily="34" charset="0"/>
              </a:rPr>
              <a:t>= </a:t>
            </a:r>
            <a:r>
              <a:rPr lang="en-US" sz="2300" dirty="0" smtClean="0">
                <a:latin typeface="Arial" panose="020B0604020202020204" pitchFamily="34" charset="0"/>
                <a:ea typeface="Times New Roman" panose="02020603050405020304" pitchFamily="18" charset="0"/>
                <a:cs typeface="Arial" panose="020B0604020202020204" pitchFamily="34" charset="0"/>
              </a:rPr>
              <a:t>1</a:t>
            </a:r>
          </a:p>
          <a:p>
            <a:pPr marL="0" marR="863600" indent="0" algn="ctr">
              <a:lnSpc>
                <a:spcPct val="114000"/>
              </a:lnSpc>
              <a:spcAft>
                <a:spcPts val="0"/>
              </a:spcAft>
              <a:buNone/>
            </a:pPr>
            <a:r>
              <a:rPr lang="en-US" sz="2300" dirty="0" smtClean="0">
                <a:latin typeface="Arial" panose="020B0604020202020204" pitchFamily="34" charset="0"/>
                <a:ea typeface="Times New Roman" panose="02020603050405020304" pitchFamily="18" charset="0"/>
                <a:cs typeface="Arial" panose="020B0604020202020204" pitchFamily="34" charset="0"/>
              </a:rPr>
              <a:t> </a:t>
            </a:r>
            <a:r>
              <a:rPr lang="en-US" sz="2300" dirty="0">
                <a:latin typeface="Arial" panose="020B0604020202020204" pitchFamily="34" charset="0"/>
                <a:ea typeface="Times New Roman" panose="02020603050405020304" pitchFamily="18" charset="0"/>
                <a:cs typeface="Arial" panose="020B0604020202020204" pitchFamily="34" charset="0"/>
              </a:rPr>
              <a:t>is EZn</a:t>
            </a:r>
            <a:r>
              <a:rPr lang="en-US" sz="2300" baseline="30000" dirty="0">
                <a:latin typeface="Arial" panose="020B0604020202020204" pitchFamily="34" charset="0"/>
                <a:ea typeface="Times New Roman" panose="02020603050405020304" pitchFamily="18" charset="0"/>
                <a:cs typeface="Arial" panose="020B0604020202020204" pitchFamily="34" charset="0"/>
              </a:rPr>
              <a:t>2+</a:t>
            </a:r>
            <a:r>
              <a:rPr lang="en-US" sz="2300" dirty="0">
                <a:latin typeface="Arial" panose="020B0604020202020204" pitchFamily="34" charset="0"/>
                <a:ea typeface="Times New Roman" panose="02020603050405020304" pitchFamily="18" charset="0"/>
                <a:cs typeface="Arial" panose="020B0604020202020204" pitchFamily="34" charset="0"/>
              </a:rPr>
              <a:t> / Zn = - 0,76 V</a:t>
            </a:r>
            <a:endParaRPr lang="ru-RU" sz="2300" dirty="0">
              <a:latin typeface="Arial" panose="020B0604020202020204" pitchFamily="34" charset="0"/>
              <a:ea typeface="Calibri" panose="020F0502020204030204" pitchFamily="34" charset="0"/>
              <a:cs typeface="Arial" panose="020B0604020202020204" pitchFamily="34" charset="0"/>
            </a:endParaRPr>
          </a:p>
          <a:p>
            <a:pPr indent="0" algn="just">
              <a:lnSpc>
                <a:spcPct val="110000"/>
              </a:lnSpc>
              <a:spcAft>
                <a:spcPts val="0"/>
              </a:spcAft>
              <a:buNone/>
            </a:pPr>
            <a:endParaRPr lang="ru-RU" sz="2000" dirty="0" smtClean="0">
              <a:latin typeface="Arial" panose="020B0604020202020204" pitchFamily="34" charset="0"/>
              <a:ea typeface="Calibri" panose="020F0502020204030204" pitchFamily="34" charset="0"/>
              <a:cs typeface="Arial" panose="020B0604020202020204" pitchFamily="34" charset="0"/>
            </a:endParaRPr>
          </a:p>
          <a:p>
            <a:endParaRPr lang="ru-RU" sz="2300" baseline="-250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02084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55639" y="536440"/>
            <a:ext cx="10515600" cy="4351338"/>
          </a:xfrm>
        </p:spPr>
        <p:txBody>
          <a:bodyPr/>
          <a:lstStyle/>
          <a:p>
            <a:pPr marL="0" indent="0" algn="just">
              <a:buNone/>
            </a:pPr>
            <a:r>
              <a:rPr lang="en-US" altLang="ru-RU" dirty="0">
                <a:latin typeface="Arial" panose="020B0604020202020204" pitchFamily="34" charset="0"/>
                <a:ea typeface="Times New Roman" panose="02020603050405020304" pitchFamily="18" charset="0"/>
                <a:cs typeface="Arial" panose="020B0604020202020204" pitchFamily="34" charset="0"/>
              </a:rPr>
              <a:t>Standard potentials characterize reducing or oxidizing abilities of particles in aqueous solutions. </a:t>
            </a:r>
            <a:endParaRPr lang="en-US" altLang="ru-RU" dirty="0" smtClean="0">
              <a:latin typeface="Arial" panose="020B0604020202020204" pitchFamily="34" charset="0"/>
              <a:ea typeface="Times New Roman" panose="02020603050405020304" pitchFamily="18" charset="0"/>
              <a:cs typeface="Arial" panose="020B0604020202020204" pitchFamily="34" charset="0"/>
            </a:endParaRPr>
          </a:p>
          <a:p>
            <a:pPr marL="0" indent="0" algn="just">
              <a:buNone/>
            </a:pPr>
            <a:r>
              <a:rPr lang="en-US" altLang="ru-RU" dirty="0" smtClean="0">
                <a:latin typeface="Arial" panose="020B0604020202020204" pitchFamily="34" charset="0"/>
                <a:ea typeface="Times New Roman" panose="02020603050405020304" pitchFamily="18" charset="0"/>
                <a:cs typeface="Arial" panose="020B0604020202020204" pitchFamily="34" charset="0"/>
              </a:rPr>
              <a:t>The </a:t>
            </a:r>
            <a:r>
              <a:rPr lang="en-US" altLang="ru-RU" dirty="0">
                <a:latin typeface="Arial" panose="020B0604020202020204" pitchFamily="34" charset="0"/>
                <a:ea typeface="Times New Roman" panose="02020603050405020304" pitchFamily="18" charset="0"/>
                <a:cs typeface="Arial" panose="020B0604020202020204" pitchFamily="34" charset="0"/>
              </a:rPr>
              <a:t>more negative is the standard potential, the stronger is the reducing agent (Fig. </a:t>
            </a:r>
            <a:r>
              <a:rPr lang="en-US" altLang="ru-RU" dirty="0" smtClean="0">
                <a:latin typeface="Arial" panose="020B0604020202020204" pitchFamily="34" charset="0"/>
                <a:ea typeface="Times New Roman" panose="02020603050405020304" pitchFamily="18" charset="0"/>
                <a:cs typeface="Arial" panose="020B0604020202020204" pitchFamily="34" charset="0"/>
              </a:rPr>
              <a:t>2). </a:t>
            </a:r>
          </a:p>
          <a:p>
            <a:pPr marL="0" indent="0" algn="just">
              <a:buNone/>
            </a:pPr>
            <a:r>
              <a:rPr lang="en-US" altLang="ru-RU" dirty="0" smtClean="0">
                <a:latin typeface="Arial" panose="020B0604020202020204" pitchFamily="34" charset="0"/>
                <a:ea typeface="Times New Roman" panose="02020603050405020304" pitchFamily="18" charset="0"/>
                <a:cs typeface="Arial" panose="020B0604020202020204" pitchFamily="34" charset="0"/>
              </a:rPr>
              <a:t>Metals </a:t>
            </a:r>
            <a:r>
              <a:rPr lang="en-US" altLang="ru-RU" dirty="0">
                <a:latin typeface="Arial" panose="020B0604020202020204" pitchFamily="34" charset="0"/>
                <a:ea typeface="Times New Roman" panose="02020603050405020304" pitchFamily="18" charset="0"/>
                <a:cs typeface="Arial" panose="020B0604020202020204" pitchFamily="34" charset="0"/>
              </a:rPr>
              <a:t>located at the bottom end of the row of electrochemical potentials (alkali and alkaline earth metals) represent very strong reducing agents and are easily </a:t>
            </a:r>
            <a:r>
              <a:rPr lang="en-US" altLang="ru-RU" dirty="0" err="1">
                <a:latin typeface="Arial" panose="020B0604020202020204" pitchFamily="34" charset="0"/>
                <a:ea typeface="Times New Roman" panose="02020603050405020304" pitchFamily="18" charset="0"/>
                <a:cs typeface="Arial" panose="020B0604020202020204" pitchFamily="34" charset="0"/>
              </a:rPr>
              <a:t>oxidizable</a:t>
            </a:r>
            <a:r>
              <a:rPr lang="en-US" altLang="ru-RU" dirty="0">
                <a:latin typeface="Arial" panose="020B0604020202020204" pitchFamily="34" charset="0"/>
                <a:ea typeface="Times New Roman" panose="02020603050405020304" pitchFamily="18" charset="0"/>
                <a:cs typeface="Arial" panose="020B0604020202020204" pitchFamily="34" charset="0"/>
              </a:rPr>
              <a:t>. </a:t>
            </a:r>
            <a:endParaRPr lang="en-US" altLang="ru-RU" dirty="0" smtClean="0">
              <a:latin typeface="Arial" panose="020B0604020202020204" pitchFamily="34" charset="0"/>
              <a:ea typeface="Times New Roman" panose="02020603050405020304" pitchFamily="18" charset="0"/>
              <a:cs typeface="Arial" panose="020B0604020202020204" pitchFamily="34" charset="0"/>
            </a:endParaRPr>
          </a:p>
          <a:p>
            <a:pPr marL="0" indent="0" algn="just">
              <a:buNone/>
            </a:pPr>
            <a:r>
              <a:rPr lang="en-US" altLang="ru-RU" dirty="0" smtClean="0">
                <a:latin typeface="Arial" panose="020B0604020202020204" pitchFamily="34" charset="0"/>
                <a:ea typeface="Times New Roman" panose="02020603050405020304" pitchFamily="18" charset="0"/>
                <a:cs typeface="Arial" panose="020B0604020202020204" pitchFamily="34" charset="0"/>
              </a:rPr>
              <a:t>Metals </a:t>
            </a:r>
            <a:r>
              <a:rPr lang="en-US" altLang="ru-RU" dirty="0">
                <a:latin typeface="Arial" panose="020B0604020202020204" pitchFamily="34" charset="0"/>
                <a:ea typeface="Times New Roman" panose="02020603050405020304" pitchFamily="18" charset="0"/>
                <a:cs typeface="Arial" panose="020B0604020202020204" pitchFamily="34" charset="0"/>
              </a:rPr>
              <a:t>with negative standard potentials are denoted non-noble metals, metals with positive standard potentials are denoted noble metals.</a:t>
            </a:r>
            <a:endParaRPr lang="ru-RU" altLang="ru-RU" sz="1600" dirty="0">
              <a:latin typeface="Arial" panose="020B0604020202020204" pitchFamily="34" charset="0"/>
            </a:endParaRPr>
          </a:p>
          <a:p>
            <a:pPr marL="0" indent="0" algn="just">
              <a:buNone/>
            </a:pPr>
            <a:endParaRPr lang="ru-RU" dirty="0"/>
          </a:p>
        </p:txBody>
      </p:sp>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2769" y="5078628"/>
            <a:ext cx="6786640" cy="114156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2462022" y="6446436"/>
            <a:ext cx="689323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ru-RU" sz="11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Fig. 2 </a:t>
            </a:r>
            <a:r>
              <a:rPr kumimoji="0" lang="en-US" altLang="ru-RU"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Row of metals according to standard electrode potential values (according to the theoretical</a:t>
            </a:r>
            <a:r>
              <a:rPr kumimoji="0" lang="en-US" altLang="ru-RU" sz="11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ru-RU"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nobility).</a:t>
            </a:r>
            <a:endParaRPr kumimoji="0" lang="en-US"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75376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0000FF"/>
                </a:solidFill>
                <a:latin typeface="Times New Roman" panose="02020603050405020304" pitchFamily="18" charset="0"/>
                <a:ea typeface="Times New Roman" panose="02020603050405020304" pitchFamily="18" charset="0"/>
                <a:cs typeface="Arial" panose="020B0604020202020204" pitchFamily="34" charset="0"/>
              </a:rPr>
              <a:t>Description of basic terms</a:t>
            </a:r>
            <a:r>
              <a:rPr lang="ru-RU" sz="3200" dirty="0">
                <a:latin typeface="Calibri" panose="020F0502020204030204" pitchFamily="34" charset="0"/>
                <a:ea typeface="Calibri" panose="020F0502020204030204" pitchFamily="34" charset="0"/>
                <a:cs typeface="Arial" panose="020B0604020202020204" pitchFamily="34" charset="0"/>
              </a:rPr>
              <a:t/>
            </a:r>
            <a:br>
              <a:rPr lang="ru-RU" sz="3200" dirty="0">
                <a:latin typeface="Calibri" panose="020F0502020204030204" pitchFamily="34" charset="0"/>
                <a:ea typeface="Calibri" panose="020F0502020204030204" pitchFamily="34" charset="0"/>
                <a:cs typeface="Arial" panose="020B0604020202020204" pitchFamily="34" charset="0"/>
              </a:rPr>
            </a:br>
            <a:endParaRPr lang="ru-RU" dirty="0"/>
          </a:p>
        </p:txBody>
      </p:sp>
      <p:sp>
        <p:nvSpPr>
          <p:cNvPr id="3" name="Объект 2"/>
          <p:cNvSpPr>
            <a:spLocks noGrp="1"/>
          </p:cNvSpPr>
          <p:nvPr>
            <p:ph idx="1"/>
          </p:nvPr>
        </p:nvSpPr>
        <p:spPr>
          <a:xfrm>
            <a:off x="899160" y="1027906"/>
            <a:ext cx="10515600" cy="4351338"/>
          </a:xfrm>
        </p:spPr>
        <p:txBody>
          <a:bodyPr/>
          <a:lstStyle/>
          <a:p>
            <a:pPr marL="0" indent="0">
              <a:lnSpc>
                <a:spcPts val="600"/>
              </a:lnSpc>
              <a:spcAft>
                <a:spcPts val="0"/>
              </a:spcAft>
              <a:buNone/>
            </a:pPr>
            <a:r>
              <a:rPr lang="en-US" sz="2000" dirty="0">
                <a:latin typeface="Times New Roman" panose="02020603050405020304" pitchFamily="18" charset="0"/>
                <a:ea typeface="Times New Roman" panose="02020603050405020304" pitchFamily="18" charset="0"/>
                <a:cs typeface="Arial" panose="020B0604020202020204" pitchFamily="34" charset="0"/>
              </a:rPr>
              <a:t> </a:t>
            </a:r>
            <a:endParaRPr lang="ru-RU" sz="2000" dirty="0">
              <a:latin typeface="Calibri" panose="020F0502020204030204" pitchFamily="34" charset="0"/>
              <a:ea typeface="Calibri" panose="020F0502020204030204" pitchFamily="34" charset="0"/>
              <a:cs typeface="Arial" panose="020B0604020202020204" pitchFamily="34" charset="0"/>
            </a:endParaRPr>
          </a:p>
          <a:p>
            <a:pPr marL="0" indent="0">
              <a:spcAft>
                <a:spcPts val="0"/>
              </a:spcAft>
              <a:buNone/>
            </a:pPr>
            <a:r>
              <a:rPr lang="en-US" b="1" dirty="0">
                <a:solidFill>
                  <a:srgbClr val="7030A0"/>
                </a:solidFill>
                <a:latin typeface="Times New Roman" panose="02020603050405020304" pitchFamily="18" charset="0"/>
                <a:ea typeface="Times New Roman" panose="02020603050405020304" pitchFamily="18" charset="0"/>
                <a:cs typeface="Arial" panose="020B0604020202020204" pitchFamily="34" charset="0"/>
              </a:rPr>
              <a:t>1. Electrochemical potential</a:t>
            </a:r>
            <a:endParaRPr lang="ru-RU" b="1" dirty="0">
              <a:solidFill>
                <a:srgbClr val="7030A0"/>
              </a:solidFill>
              <a:latin typeface="Times New Roman" panose="02020603050405020304" pitchFamily="18" charset="0"/>
              <a:ea typeface="Times New Roman" panose="02020603050405020304" pitchFamily="18" charset="0"/>
              <a:cs typeface="Arial" panose="020B0604020202020204" pitchFamily="34" charset="0"/>
            </a:endParaRPr>
          </a:p>
          <a:p>
            <a:pPr marL="0" indent="0">
              <a:lnSpc>
                <a:spcPts val="1290"/>
              </a:lnSpc>
              <a:spcAft>
                <a:spcPts val="0"/>
              </a:spcAft>
              <a:buNone/>
            </a:pPr>
            <a:r>
              <a:rPr lang="en-US" sz="2000" dirty="0">
                <a:latin typeface="Times New Roman" panose="02020603050405020304" pitchFamily="18" charset="0"/>
                <a:ea typeface="Times New Roman" panose="02020603050405020304" pitchFamily="18" charset="0"/>
                <a:cs typeface="Arial" panose="020B0604020202020204" pitchFamily="34" charset="0"/>
              </a:rPr>
              <a:t> </a:t>
            </a:r>
            <a:endParaRPr lang="ru-RU" sz="2000" dirty="0">
              <a:latin typeface="Calibri" panose="020F0502020204030204" pitchFamily="34" charset="0"/>
              <a:ea typeface="Calibri" panose="020F0502020204030204" pitchFamily="34" charset="0"/>
              <a:cs typeface="Arial" panose="020B0604020202020204" pitchFamily="34" charset="0"/>
            </a:endParaRPr>
          </a:p>
          <a:p>
            <a:pPr marR="12700" indent="0" algn="just">
              <a:lnSpc>
                <a:spcPct val="98000"/>
              </a:lnSpc>
              <a:spcAft>
                <a:spcPts val="0"/>
              </a:spcAft>
              <a:buNone/>
            </a:pPr>
            <a:r>
              <a:rPr lang="en-US" dirty="0">
                <a:latin typeface="Times New Roman" panose="02020603050405020304" pitchFamily="18" charset="0"/>
                <a:ea typeface="Times New Roman" panose="02020603050405020304" pitchFamily="18" charset="0"/>
                <a:cs typeface="Arial" panose="020B0604020202020204" pitchFamily="34" charset="0"/>
              </a:rPr>
              <a:t>Substitution of charges, possibly electrons, between two materials is given by their electrochemical potentials. The tendency of a metal to convert to a solution of its salts is given by the Nernst equation</a:t>
            </a:r>
            <a:r>
              <a:rPr lang="en-US" dirty="0" smtClean="0">
                <a:latin typeface="Times New Roman" panose="02020603050405020304" pitchFamily="18" charset="0"/>
                <a:ea typeface="Times New Roman" panose="02020603050405020304" pitchFamily="18" charset="0"/>
                <a:cs typeface="Arial" panose="020B0604020202020204" pitchFamily="34" charset="0"/>
              </a:rPr>
              <a:t>:</a:t>
            </a:r>
          </a:p>
          <a:p>
            <a:pPr marR="12700" indent="0" algn="just">
              <a:lnSpc>
                <a:spcPct val="98000"/>
              </a:lnSpc>
              <a:buNone/>
            </a:pPr>
            <a:endParaRPr lang="en-US" sz="2000" dirty="0" smtClean="0"/>
          </a:p>
          <a:p>
            <a:pPr marR="12700" indent="0" algn="just">
              <a:lnSpc>
                <a:spcPct val="98000"/>
              </a:lnSpc>
              <a:buNone/>
            </a:pPr>
            <a:endParaRPr lang="en-US" sz="2000" dirty="0"/>
          </a:p>
          <a:p>
            <a:pPr marR="12700" indent="0" algn="just">
              <a:lnSpc>
                <a:spcPct val="98000"/>
              </a:lnSpc>
              <a:buNone/>
            </a:pPr>
            <a:r>
              <a:rPr lang="en-US" dirty="0">
                <a:latin typeface="Times New Roman" panose="02020603050405020304" pitchFamily="18" charset="0"/>
                <a:ea typeface="Times New Roman" panose="02020603050405020304" pitchFamily="18" charset="0"/>
                <a:cs typeface="Arial" panose="020B0604020202020204" pitchFamily="34" charset="0"/>
              </a:rPr>
              <a:t>The standard electrode potential of a hydrogen electrode, used as a primary standard for pH measurements, is equal to:</a:t>
            </a:r>
            <a:endParaRPr lang="ru-RU" dirty="0">
              <a:latin typeface="Times New Roman" panose="02020603050405020304" pitchFamily="18" charset="0"/>
              <a:ea typeface="Times New Roman" panose="02020603050405020304" pitchFamily="18" charset="0"/>
              <a:cs typeface="Arial" panose="020B0604020202020204" pitchFamily="34" charset="0"/>
            </a:endParaRPr>
          </a:p>
          <a:p>
            <a:pPr marR="12700" indent="0" algn="just">
              <a:lnSpc>
                <a:spcPct val="98000"/>
              </a:lnSpc>
              <a:spcAft>
                <a:spcPts val="0"/>
              </a:spcAft>
              <a:buNone/>
            </a:pPr>
            <a:endParaRPr lang="en-US" sz="2000" dirty="0" smtClean="0">
              <a:latin typeface="Calibri" panose="020F0502020204030204" pitchFamily="34" charset="0"/>
              <a:ea typeface="Calibri" panose="020F0502020204030204" pitchFamily="34" charset="0"/>
              <a:cs typeface="Arial" panose="020B0604020202020204" pitchFamily="34" charset="0"/>
            </a:endParaRPr>
          </a:p>
          <a:p>
            <a:pPr marL="0" indent="0">
              <a:buNone/>
            </a:pPr>
            <a:endParaRPr lang="ru-RU" dirty="0"/>
          </a:p>
        </p:txBody>
      </p:sp>
      <p:pic>
        <p:nvPicPr>
          <p:cNvPr id="7" name="Рисунок 6"/>
          <p:cNvPicPr>
            <a:picLocks noChangeAspect="1"/>
          </p:cNvPicPr>
          <p:nvPr/>
        </p:nvPicPr>
        <p:blipFill>
          <a:blip r:embed="rId2"/>
          <a:stretch>
            <a:fillRect/>
          </a:stretch>
        </p:blipFill>
        <p:spPr>
          <a:xfrm>
            <a:off x="4488611" y="3526427"/>
            <a:ext cx="1751738" cy="571500"/>
          </a:xfrm>
          <a:prstGeom prst="rect">
            <a:avLst/>
          </a:prstGeom>
        </p:spPr>
      </p:pic>
      <p:pic>
        <p:nvPicPr>
          <p:cNvPr id="8" name="Рисунок 7"/>
          <p:cNvPicPr>
            <a:picLocks noChangeAspect="1"/>
          </p:cNvPicPr>
          <p:nvPr/>
        </p:nvPicPr>
        <p:blipFill>
          <a:blip r:embed="rId3"/>
          <a:stretch>
            <a:fillRect/>
          </a:stretch>
        </p:blipFill>
        <p:spPr>
          <a:xfrm>
            <a:off x="3933335" y="5368358"/>
            <a:ext cx="3541557" cy="812800"/>
          </a:xfrm>
          <a:prstGeom prst="rect">
            <a:avLst/>
          </a:prstGeom>
        </p:spPr>
      </p:pic>
    </p:spTree>
    <p:extLst>
      <p:ext uri="{BB962C8B-B14F-4D97-AF65-F5344CB8AC3E}">
        <p14:creationId xmlns:p14="http://schemas.microsoft.com/office/powerpoint/2010/main" val="839097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marL="635">
              <a:spcAft>
                <a:spcPts val="0"/>
              </a:spcAft>
            </a:pPr>
            <a:r>
              <a:rPr lang="en-US" sz="3100" b="1" dirty="0">
                <a:solidFill>
                  <a:srgbClr val="7030A0"/>
                </a:solidFill>
                <a:latin typeface="Times New Roman" panose="02020603050405020304" pitchFamily="18" charset="0"/>
                <a:ea typeface="Times New Roman" panose="02020603050405020304" pitchFamily="18" charset="0"/>
                <a:cs typeface="Arial" panose="020B0604020202020204" pitchFamily="34" charset="0"/>
              </a:rPr>
              <a:t>2 </a:t>
            </a:r>
            <a:r>
              <a:rPr lang="ru-RU" sz="3100" b="1" dirty="0" err="1">
                <a:solidFill>
                  <a:srgbClr val="7030A0"/>
                </a:solidFill>
                <a:latin typeface="Times New Roman" panose="02020603050405020304" pitchFamily="18" charset="0"/>
                <a:ea typeface="Times New Roman" panose="02020603050405020304" pitchFamily="18" charset="0"/>
                <a:cs typeface="Arial" panose="020B0604020202020204" pitchFamily="34" charset="0"/>
              </a:rPr>
              <a:t>Dissociation</a:t>
            </a:r>
            <a:r>
              <a:rPr lang="ru-RU" sz="3100" b="1" dirty="0">
                <a:solidFill>
                  <a:srgbClr val="7030A0"/>
                </a:solidFill>
                <a:latin typeface="Times New Roman" panose="02020603050405020304" pitchFamily="18" charset="0"/>
                <a:ea typeface="Times New Roman" panose="02020603050405020304" pitchFamily="18" charset="0"/>
                <a:cs typeface="Arial" panose="020B0604020202020204" pitchFamily="34" charset="0"/>
              </a:rPr>
              <a:t> </a:t>
            </a:r>
            <a:r>
              <a:rPr lang="ru-RU" sz="3100" b="1" dirty="0" err="1">
                <a:solidFill>
                  <a:srgbClr val="7030A0"/>
                </a:solidFill>
                <a:latin typeface="Times New Roman" panose="02020603050405020304" pitchFamily="18" charset="0"/>
                <a:ea typeface="Times New Roman" panose="02020603050405020304" pitchFamily="18" charset="0"/>
                <a:cs typeface="Arial" panose="020B0604020202020204" pitchFamily="34" charset="0"/>
              </a:rPr>
              <a:t>pressure</a:t>
            </a:r>
            <a:r>
              <a:rPr lang="ru-RU" sz="3100" b="1" dirty="0">
                <a:solidFill>
                  <a:srgbClr val="7030A0"/>
                </a:solidFill>
                <a:latin typeface="Times New Roman" panose="02020603050405020304" pitchFamily="18" charset="0"/>
                <a:ea typeface="Times New Roman" panose="02020603050405020304" pitchFamily="18" charset="0"/>
                <a:cs typeface="Arial" panose="020B0604020202020204" pitchFamily="34" charset="0"/>
              </a:rPr>
              <a:t/>
            </a:r>
            <a:br>
              <a:rPr lang="ru-RU" sz="3100" b="1" dirty="0">
                <a:solidFill>
                  <a:srgbClr val="7030A0"/>
                </a:solidFill>
                <a:latin typeface="Times New Roman" panose="02020603050405020304" pitchFamily="18" charset="0"/>
                <a:ea typeface="Times New Roman" panose="02020603050405020304" pitchFamily="18" charset="0"/>
                <a:cs typeface="Arial" panose="020B0604020202020204" pitchFamily="34" charset="0"/>
              </a:rPr>
            </a:br>
            <a:r>
              <a:rPr lang="ru-RU" sz="3600" dirty="0">
                <a:solidFill>
                  <a:srgbClr val="C00000"/>
                </a:solidFill>
                <a:latin typeface="Times New Roman" panose="02020603050405020304" pitchFamily="18" charset="0"/>
                <a:ea typeface="Times New Roman" panose="02020603050405020304" pitchFamily="18" charset="0"/>
                <a:cs typeface="Arial" panose="020B0604020202020204" pitchFamily="34" charset="0"/>
              </a:rPr>
              <a:t> </a:t>
            </a:r>
            <a:r>
              <a:rPr lang="ru-RU" sz="3600" dirty="0">
                <a:solidFill>
                  <a:srgbClr val="C00000"/>
                </a:solidFill>
                <a:latin typeface="Calibri" panose="020F0502020204030204" pitchFamily="34" charset="0"/>
                <a:ea typeface="Calibri" panose="020F0502020204030204" pitchFamily="34" charset="0"/>
                <a:cs typeface="Arial" panose="020B0604020202020204" pitchFamily="34" charset="0"/>
              </a:rPr>
              <a:t/>
            </a:r>
            <a:br>
              <a:rPr lang="ru-RU" sz="3600" dirty="0">
                <a:solidFill>
                  <a:srgbClr val="C00000"/>
                </a:solidFill>
                <a:latin typeface="Calibri" panose="020F0502020204030204" pitchFamily="34" charset="0"/>
                <a:ea typeface="Calibri" panose="020F0502020204030204" pitchFamily="34" charset="0"/>
                <a:cs typeface="Arial" panose="020B0604020202020204" pitchFamily="34" charset="0"/>
              </a:rPr>
            </a:br>
            <a:endParaRPr lang="ru-RU" dirty="0">
              <a:solidFill>
                <a:srgbClr val="C00000"/>
              </a:solidFill>
            </a:endParaRPr>
          </a:p>
        </p:txBody>
      </p:sp>
      <p:sp>
        <p:nvSpPr>
          <p:cNvPr id="3" name="Объект 2"/>
          <p:cNvSpPr>
            <a:spLocks noGrp="1"/>
          </p:cNvSpPr>
          <p:nvPr>
            <p:ph idx="1"/>
          </p:nvPr>
        </p:nvSpPr>
        <p:spPr>
          <a:xfrm>
            <a:off x="838200" y="1146356"/>
            <a:ext cx="10515600" cy="4351338"/>
          </a:xfrm>
        </p:spPr>
        <p:txBody>
          <a:bodyPr>
            <a:noAutofit/>
          </a:bodyPr>
          <a:lstStyle/>
          <a:p>
            <a:pPr marL="635" indent="0" algn="just">
              <a:lnSpc>
                <a:spcPct val="98000"/>
              </a:lnSpc>
              <a:spcAft>
                <a:spcPts val="0"/>
              </a:spcAft>
              <a:buNone/>
            </a:pPr>
            <a:r>
              <a:rPr lang="en-US" sz="1800" b="1" dirty="0" smtClean="0">
                <a:latin typeface="Arial" panose="020B0604020202020204" pitchFamily="34" charset="0"/>
                <a:ea typeface="Times New Roman" panose="02020603050405020304" pitchFamily="18" charset="0"/>
                <a:cs typeface="Arial" panose="020B0604020202020204" pitchFamily="34" charset="0"/>
              </a:rPr>
              <a:t>To </a:t>
            </a:r>
            <a:r>
              <a:rPr lang="en-US" sz="1800" b="1" dirty="0">
                <a:latin typeface="Arial" panose="020B0604020202020204" pitchFamily="34" charset="0"/>
                <a:ea typeface="Times New Roman" panose="02020603050405020304" pitchFamily="18" charset="0"/>
                <a:cs typeface="Arial" panose="020B0604020202020204" pitchFamily="34" charset="0"/>
              </a:rPr>
              <a:t>perform electrolysis of a given electrolyte, it is necessary to supply the electrodes with a sufficiently high voltage. </a:t>
            </a:r>
            <a:endParaRPr lang="en-US" sz="1800" b="1" dirty="0" smtClean="0">
              <a:latin typeface="Arial" panose="020B0604020202020204" pitchFamily="34" charset="0"/>
              <a:ea typeface="Times New Roman" panose="02020603050405020304" pitchFamily="18" charset="0"/>
              <a:cs typeface="Arial" panose="020B0604020202020204" pitchFamily="34" charset="0"/>
            </a:endParaRPr>
          </a:p>
          <a:p>
            <a:pPr marL="635" indent="0" algn="just">
              <a:lnSpc>
                <a:spcPct val="98000"/>
              </a:lnSpc>
              <a:spcAft>
                <a:spcPts val="0"/>
              </a:spcAft>
              <a:buNone/>
            </a:pPr>
            <a:r>
              <a:rPr lang="en-US" sz="1800" b="1" dirty="0" smtClean="0">
                <a:latin typeface="Arial" panose="020B0604020202020204" pitchFamily="34" charset="0"/>
                <a:ea typeface="Times New Roman" panose="02020603050405020304" pitchFamily="18" charset="0"/>
                <a:cs typeface="Arial" panose="020B0604020202020204" pitchFamily="34" charset="0"/>
              </a:rPr>
              <a:t>The </a:t>
            </a:r>
            <a:r>
              <a:rPr lang="en-US" sz="1800" b="1" dirty="0">
                <a:latin typeface="Arial" panose="020B0604020202020204" pitchFamily="34" charset="0"/>
                <a:ea typeface="Times New Roman" panose="02020603050405020304" pitchFamily="18" charset="0"/>
                <a:cs typeface="Arial" panose="020B0604020202020204" pitchFamily="34" charset="0"/>
              </a:rPr>
              <a:t>minimum voltage necessary to ensure passage of electric current through a solution is denoted electrolyte dissociation pressure. Its value is given by the relation:</a:t>
            </a:r>
            <a:endParaRPr lang="ru-RU" sz="1800" b="1" dirty="0">
              <a:latin typeface="Arial" panose="020B0604020202020204" pitchFamily="34" charset="0"/>
              <a:ea typeface="Calibri" panose="020F0502020204030204" pitchFamily="34" charset="0"/>
              <a:cs typeface="Arial" panose="020B0604020202020204" pitchFamily="34" charset="0"/>
            </a:endParaRPr>
          </a:p>
          <a:p>
            <a:pPr marL="0" indent="0">
              <a:lnSpc>
                <a:spcPts val="320"/>
              </a:lnSpc>
              <a:spcAft>
                <a:spcPts val="0"/>
              </a:spcAft>
              <a:buNone/>
            </a:pPr>
            <a:r>
              <a:rPr lang="en-US" sz="1800" b="1" dirty="0">
                <a:latin typeface="Arial" panose="020B0604020202020204" pitchFamily="34" charset="0"/>
                <a:ea typeface="Times New Roman" panose="02020603050405020304" pitchFamily="18" charset="0"/>
                <a:cs typeface="Arial" panose="020B0604020202020204" pitchFamily="34" charset="0"/>
              </a:rPr>
              <a:t> </a:t>
            </a:r>
            <a:endParaRPr lang="ru-RU" sz="1800" b="1" dirty="0">
              <a:latin typeface="Arial" panose="020B0604020202020204" pitchFamily="34" charset="0"/>
              <a:ea typeface="Calibri" panose="020F0502020204030204" pitchFamily="34" charset="0"/>
              <a:cs typeface="Arial" panose="020B0604020202020204" pitchFamily="34" charset="0"/>
            </a:endParaRPr>
          </a:p>
          <a:p>
            <a:pPr marL="2273935" indent="0">
              <a:spcAft>
                <a:spcPts val="0"/>
              </a:spcAft>
              <a:buNone/>
            </a:pPr>
            <a:r>
              <a:rPr lang="en-US" sz="18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U</a:t>
            </a:r>
            <a:r>
              <a:rPr lang="en-US" sz="1800" b="1" dirty="0">
                <a:solidFill>
                  <a:srgbClr val="C00000"/>
                </a:solidFill>
                <a:latin typeface="Arial" panose="020B0604020202020204" pitchFamily="34" charset="0"/>
                <a:ea typeface="Times New Roman" panose="02020603050405020304" pitchFamily="18" charset="0"/>
                <a:cs typeface="Arial" panose="020B0604020202020204" pitchFamily="34" charset="0"/>
              </a:rPr>
              <a:t>r</a:t>
            </a:r>
            <a:r>
              <a:rPr lang="en-US" sz="18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en-US" sz="1800" b="1" dirty="0">
                <a:solidFill>
                  <a:srgbClr val="C00000"/>
                </a:solidFill>
                <a:latin typeface="Arial" panose="020B0604020202020204" pitchFamily="34" charset="0"/>
                <a:ea typeface="Times New Roman" panose="02020603050405020304" pitchFamily="18" charset="0"/>
                <a:cs typeface="Arial" panose="020B0604020202020204" pitchFamily="34" charset="0"/>
              </a:rPr>
              <a:t>=</a:t>
            </a:r>
            <a:r>
              <a:rPr lang="en-US" sz="18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U</a:t>
            </a:r>
            <a:r>
              <a:rPr lang="en-US" sz="1800" b="1" dirty="0">
                <a:solidFill>
                  <a:srgbClr val="C00000"/>
                </a:solidFill>
                <a:latin typeface="Arial" panose="020B0604020202020204" pitchFamily="34" charset="0"/>
                <a:ea typeface="Times New Roman" panose="02020603050405020304" pitchFamily="18" charset="0"/>
                <a:cs typeface="Arial" panose="020B0604020202020204" pitchFamily="34" charset="0"/>
              </a:rPr>
              <a:t>p</a:t>
            </a:r>
            <a:r>
              <a:rPr lang="en-US" sz="18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en-US" sz="1800" b="1" dirty="0">
                <a:solidFill>
                  <a:srgbClr val="C00000"/>
                </a:solidFill>
                <a:latin typeface="Arial" panose="020B0604020202020204" pitchFamily="34" charset="0"/>
                <a:ea typeface="Times New Roman" panose="02020603050405020304" pitchFamily="18" charset="0"/>
                <a:cs typeface="Arial" panose="020B0604020202020204" pitchFamily="34" charset="0"/>
              </a:rPr>
              <a:t>+</a:t>
            </a:r>
            <a:r>
              <a:rPr lang="en-US" sz="18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en-US" sz="18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I</a:t>
            </a:r>
            <a:r>
              <a:rPr lang="en-US" sz="1800" b="1" dirty="0" err="1">
                <a:solidFill>
                  <a:srgbClr val="C00000"/>
                </a:solidFill>
                <a:latin typeface="Arial" panose="020B0604020202020204" pitchFamily="34" charset="0"/>
                <a:ea typeface="Times New Roman" panose="02020603050405020304" pitchFamily="18" charset="0"/>
                <a:cs typeface="Arial" panose="020B0604020202020204" pitchFamily="34" charset="0"/>
              </a:rPr>
              <a:t>z</a:t>
            </a:r>
            <a:r>
              <a:rPr lang="en-US" sz="18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R</a:t>
            </a:r>
            <a:endParaRPr lang="ru-RU" sz="1800" b="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marL="0" indent="0">
              <a:lnSpc>
                <a:spcPts val="310"/>
              </a:lnSpc>
              <a:spcAft>
                <a:spcPts val="0"/>
              </a:spcAft>
              <a:buNone/>
            </a:pPr>
            <a:r>
              <a:rPr lang="en-US" sz="1800" b="1" dirty="0">
                <a:latin typeface="Arial" panose="020B0604020202020204" pitchFamily="34" charset="0"/>
                <a:ea typeface="Times New Roman" panose="02020603050405020304" pitchFamily="18" charset="0"/>
                <a:cs typeface="Arial" panose="020B0604020202020204" pitchFamily="34" charset="0"/>
              </a:rPr>
              <a:t> </a:t>
            </a:r>
            <a:endParaRPr lang="ru-RU" sz="1800" b="1" dirty="0">
              <a:latin typeface="Arial" panose="020B0604020202020204" pitchFamily="34" charset="0"/>
              <a:ea typeface="Calibri" panose="020F0502020204030204" pitchFamily="34" charset="0"/>
              <a:cs typeface="Arial" panose="020B0604020202020204" pitchFamily="34" charset="0"/>
            </a:endParaRPr>
          </a:p>
          <a:p>
            <a:pPr marL="0" indent="0">
              <a:spcAft>
                <a:spcPts val="0"/>
              </a:spcAft>
              <a:buNone/>
            </a:pPr>
            <a:r>
              <a:rPr lang="en-US" sz="1800" b="1" dirty="0">
                <a:latin typeface="Arial" panose="020B0604020202020204" pitchFamily="34" charset="0"/>
                <a:ea typeface="Times New Roman" panose="02020603050405020304" pitchFamily="18" charset="0"/>
                <a:cs typeface="Arial" panose="020B0604020202020204" pitchFamily="34" charset="0"/>
              </a:rPr>
              <a:t>where </a:t>
            </a:r>
            <a:r>
              <a:rPr lang="en-US" sz="18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U</a:t>
            </a:r>
            <a:r>
              <a:rPr lang="en-US" sz="1800" b="1" dirty="0">
                <a:solidFill>
                  <a:srgbClr val="C00000"/>
                </a:solidFill>
                <a:latin typeface="Arial" panose="020B0604020202020204" pitchFamily="34" charset="0"/>
                <a:ea typeface="Times New Roman" panose="02020603050405020304" pitchFamily="18" charset="0"/>
                <a:cs typeface="Arial" panose="020B0604020202020204" pitchFamily="34" charset="0"/>
              </a:rPr>
              <a:t>p</a:t>
            </a:r>
            <a:r>
              <a:rPr lang="en-US" sz="1800" b="1" dirty="0">
                <a:latin typeface="Arial" panose="020B0604020202020204" pitchFamily="34" charset="0"/>
                <a:ea typeface="Times New Roman" panose="02020603050405020304" pitchFamily="18" charset="0"/>
                <a:cs typeface="Arial" panose="020B0604020202020204" pitchFamily="34" charset="0"/>
              </a:rPr>
              <a:t> – polarization voltage; </a:t>
            </a:r>
            <a:r>
              <a:rPr lang="en-US" sz="18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I</a:t>
            </a:r>
            <a:r>
              <a:rPr lang="en-US" sz="1800" b="1" dirty="0" err="1">
                <a:solidFill>
                  <a:srgbClr val="C00000"/>
                </a:solidFill>
                <a:latin typeface="Arial" panose="020B0604020202020204" pitchFamily="34" charset="0"/>
                <a:ea typeface="Times New Roman" panose="02020603050405020304" pitchFamily="18" charset="0"/>
                <a:cs typeface="Arial" panose="020B0604020202020204" pitchFamily="34" charset="0"/>
              </a:rPr>
              <a:t>z</a:t>
            </a:r>
            <a:r>
              <a:rPr lang="en-US" sz="1800" b="1" dirty="0">
                <a:latin typeface="Arial" panose="020B0604020202020204" pitchFamily="34" charset="0"/>
                <a:ea typeface="Times New Roman" panose="02020603050405020304" pitchFamily="18" charset="0"/>
                <a:cs typeface="Arial" panose="020B0604020202020204" pitchFamily="34" charset="0"/>
              </a:rPr>
              <a:t> – cut-off current; </a:t>
            </a:r>
            <a:r>
              <a:rPr lang="en-US" sz="1800" b="1" dirty="0">
                <a:solidFill>
                  <a:srgbClr val="C00000"/>
                </a:solidFill>
                <a:latin typeface="Arial" panose="020B0604020202020204" pitchFamily="34" charset="0"/>
                <a:ea typeface="Times New Roman" panose="02020603050405020304" pitchFamily="18" charset="0"/>
                <a:cs typeface="Arial" panose="020B0604020202020204" pitchFamily="34" charset="0"/>
              </a:rPr>
              <a:t>R</a:t>
            </a:r>
            <a:r>
              <a:rPr lang="en-US" sz="1800" b="1" dirty="0">
                <a:latin typeface="Arial" panose="020B0604020202020204" pitchFamily="34" charset="0"/>
                <a:ea typeface="Times New Roman" panose="02020603050405020304" pitchFamily="18" charset="0"/>
                <a:cs typeface="Arial" panose="020B0604020202020204" pitchFamily="34" charset="0"/>
              </a:rPr>
              <a:t> – resistance of electrolyte.</a:t>
            </a:r>
            <a:endParaRPr lang="ru-RU" sz="1800" b="1" dirty="0">
              <a:latin typeface="Arial" panose="020B0604020202020204" pitchFamily="34" charset="0"/>
              <a:ea typeface="Calibri" panose="020F0502020204030204" pitchFamily="34" charset="0"/>
              <a:cs typeface="Arial" panose="020B0604020202020204" pitchFamily="34" charset="0"/>
            </a:endParaRPr>
          </a:p>
          <a:p>
            <a:pPr marL="0" indent="0">
              <a:lnSpc>
                <a:spcPts val="335"/>
              </a:lnSpc>
              <a:spcAft>
                <a:spcPts val="0"/>
              </a:spcAft>
              <a:buNone/>
            </a:pPr>
            <a:r>
              <a:rPr lang="en-US" sz="1800" b="1" dirty="0">
                <a:latin typeface="Arial" panose="020B0604020202020204" pitchFamily="34" charset="0"/>
                <a:ea typeface="Times New Roman" panose="02020603050405020304" pitchFamily="18" charset="0"/>
                <a:cs typeface="Arial" panose="020B0604020202020204" pitchFamily="34" charset="0"/>
              </a:rPr>
              <a:t> </a:t>
            </a:r>
            <a:endParaRPr lang="ru-RU" sz="1800" b="1" dirty="0">
              <a:latin typeface="Arial" panose="020B0604020202020204" pitchFamily="34" charset="0"/>
              <a:ea typeface="Calibri" panose="020F0502020204030204" pitchFamily="34" charset="0"/>
              <a:cs typeface="Arial" panose="020B0604020202020204" pitchFamily="34" charset="0"/>
            </a:endParaRPr>
          </a:p>
          <a:p>
            <a:pPr marL="0" marR="12700" indent="0" algn="just">
              <a:lnSpc>
                <a:spcPct val="97000"/>
              </a:lnSpc>
              <a:spcAft>
                <a:spcPts val="0"/>
              </a:spcAft>
              <a:buNone/>
            </a:pPr>
            <a:r>
              <a:rPr lang="en-US" sz="1800" b="1" dirty="0">
                <a:latin typeface="Arial" panose="020B0604020202020204" pitchFamily="34" charset="0"/>
                <a:ea typeface="Times New Roman" panose="02020603050405020304" pitchFamily="18" charset="0"/>
                <a:cs typeface="Arial" panose="020B0604020202020204" pitchFamily="34" charset="0"/>
              </a:rPr>
              <a:t>The polarization voltage is equal to a difference between the polarization potentials of anode and cathode.</a:t>
            </a:r>
            <a:endParaRPr lang="ru-RU" sz="1800" b="1" dirty="0">
              <a:latin typeface="Arial" panose="020B0604020202020204" pitchFamily="34" charset="0"/>
              <a:ea typeface="Calibri" panose="020F0502020204030204" pitchFamily="34" charset="0"/>
              <a:cs typeface="Arial" panose="020B0604020202020204" pitchFamily="34" charset="0"/>
            </a:endParaRPr>
          </a:p>
          <a:p>
            <a:pPr marL="0" indent="0">
              <a:lnSpc>
                <a:spcPts val="325"/>
              </a:lnSpc>
              <a:spcAft>
                <a:spcPts val="0"/>
              </a:spcAft>
              <a:buNone/>
            </a:pPr>
            <a:r>
              <a:rPr lang="en-US" sz="1800" b="1" dirty="0">
                <a:latin typeface="Arial" panose="020B0604020202020204" pitchFamily="34" charset="0"/>
                <a:ea typeface="Times New Roman" panose="02020603050405020304" pitchFamily="18" charset="0"/>
                <a:cs typeface="Arial" panose="020B0604020202020204" pitchFamily="34" charset="0"/>
              </a:rPr>
              <a:t> </a:t>
            </a:r>
            <a:endParaRPr lang="ru-RU" sz="1800" b="1" dirty="0">
              <a:latin typeface="Arial" panose="020B0604020202020204" pitchFamily="34" charset="0"/>
              <a:ea typeface="Calibri" panose="020F0502020204030204" pitchFamily="34" charset="0"/>
              <a:cs typeface="Arial" panose="020B0604020202020204" pitchFamily="34" charset="0"/>
            </a:endParaRPr>
          </a:p>
          <a:p>
            <a:pPr marL="0" marR="12065" indent="0" algn="ctr">
              <a:spcAft>
                <a:spcPts val="0"/>
              </a:spcAft>
              <a:buNone/>
            </a:pPr>
            <a:r>
              <a:rPr lang="en-US" sz="18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U</a:t>
            </a:r>
            <a:r>
              <a:rPr lang="en-US" sz="1800" b="1" dirty="0">
                <a:solidFill>
                  <a:srgbClr val="C00000"/>
                </a:solidFill>
                <a:latin typeface="Arial" panose="020B0604020202020204" pitchFamily="34" charset="0"/>
                <a:ea typeface="Times New Roman" panose="02020603050405020304" pitchFamily="18" charset="0"/>
                <a:cs typeface="Arial" panose="020B0604020202020204" pitchFamily="34" charset="0"/>
              </a:rPr>
              <a:t>p</a:t>
            </a:r>
            <a:r>
              <a:rPr lang="en-US" sz="18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en-US" sz="1800" b="1" dirty="0">
                <a:solidFill>
                  <a:srgbClr val="C00000"/>
                </a:solidFill>
                <a:latin typeface="Arial" panose="020B0604020202020204" pitchFamily="34" charset="0"/>
                <a:ea typeface="Times New Roman" panose="02020603050405020304" pitchFamily="18" charset="0"/>
                <a:cs typeface="Arial" panose="020B0604020202020204" pitchFamily="34" charset="0"/>
              </a:rPr>
              <a:t>=</a:t>
            </a:r>
            <a:r>
              <a:rPr lang="en-US" sz="18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en-US" sz="18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E</a:t>
            </a:r>
            <a:r>
              <a:rPr lang="en-US" sz="1800" b="1" dirty="0" err="1">
                <a:solidFill>
                  <a:srgbClr val="C00000"/>
                </a:solidFill>
                <a:latin typeface="Arial" panose="020B0604020202020204" pitchFamily="34" charset="0"/>
                <a:ea typeface="Times New Roman" panose="02020603050405020304" pitchFamily="18" charset="0"/>
                <a:cs typeface="Arial" panose="020B0604020202020204" pitchFamily="34" charset="0"/>
              </a:rPr>
              <a:t>pa</a:t>
            </a:r>
            <a:r>
              <a:rPr lang="en-US" sz="18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en-US" sz="1800" b="1" dirty="0">
                <a:solidFill>
                  <a:srgbClr val="C00000"/>
                </a:solidFill>
                <a:latin typeface="Arial" panose="020B0604020202020204" pitchFamily="34" charset="0"/>
                <a:ea typeface="Times New Roman" panose="02020603050405020304" pitchFamily="18" charset="0"/>
                <a:cs typeface="Arial" panose="020B0604020202020204" pitchFamily="34" charset="0"/>
              </a:rPr>
              <a:t>–</a:t>
            </a:r>
            <a:r>
              <a:rPr lang="en-US" sz="18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en-US" sz="18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E</a:t>
            </a:r>
            <a:r>
              <a:rPr lang="en-US" sz="1800" b="1" dirty="0" err="1">
                <a:solidFill>
                  <a:srgbClr val="C00000"/>
                </a:solidFill>
                <a:latin typeface="Arial" panose="020B0604020202020204" pitchFamily="34" charset="0"/>
                <a:ea typeface="Times New Roman" panose="02020603050405020304" pitchFamily="18" charset="0"/>
                <a:cs typeface="Arial" panose="020B0604020202020204" pitchFamily="34" charset="0"/>
              </a:rPr>
              <a:t>pk</a:t>
            </a:r>
            <a:endParaRPr lang="ru-RU" sz="1800" b="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marL="0" indent="0">
              <a:lnSpc>
                <a:spcPts val="290"/>
              </a:lnSpc>
              <a:spcAft>
                <a:spcPts val="0"/>
              </a:spcAft>
              <a:buNone/>
            </a:pPr>
            <a:r>
              <a:rPr lang="en-US" sz="1800" b="1" dirty="0">
                <a:latin typeface="Arial" panose="020B0604020202020204" pitchFamily="34" charset="0"/>
                <a:ea typeface="Times New Roman" panose="02020603050405020304" pitchFamily="18" charset="0"/>
                <a:cs typeface="Arial" panose="020B0604020202020204" pitchFamily="34" charset="0"/>
              </a:rPr>
              <a:t> </a:t>
            </a:r>
            <a:endParaRPr lang="ru-RU" sz="1800" b="1"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97000"/>
              </a:lnSpc>
              <a:spcAft>
                <a:spcPts val="0"/>
              </a:spcAft>
              <a:buNone/>
            </a:pPr>
            <a:r>
              <a:rPr lang="en-US" sz="1800" b="1" dirty="0">
                <a:latin typeface="Arial" panose="020B0604020202020204" pitchFamily="34" charset="0"/>
                <a:ea typeface="Times New Roman" panose="02020603050405020304" pitchFamily="18" charset="0"/>
                <a:cs typeface="Arial" panose="020B0604020202020204" pitchFamily="34" charset="0"/>
              </a:rPr>
              <a:t>The potential of a polarized electrode is </a:t>
            </a:r>
            <a:r>
              <a:rPr lang="en-US" sz="1800" b="1" i="1" dirty="0">
                <a:latin typeface="Arial" panose="020B0604020202020204" pitchFamily="34" charset="0"/>
                <a:ea typeface="Times New Roman" panose="02020603050405020304" pitchFamily="18" charset="0"/>
                <a:cs typeface="Arial" panose="020B0604020202020204" pitchFamily="34" charset="0"/>
              </a:rPr>
              <a:t>E</a:t>
            </a:r>
            <a:r>
              <a:rPr lang="en-US" sz="1800" b="1" dirty="0">
                <a:latin typeface="Arial" panose="020B0604020202020204" pitchFamily="34" charset="0"/>
                <a:ea typeface="Times New Roman" panose="02020603050405020304" pitchFamily="18" charset="0"/>
                <a:cs typeface="Arial" panose="020B0604020202020204" pitchFamily="34" charset="0"/>
              </a:rPr>
              <a:t>p = </a:t>
            </a:r>
            <a:r>
              <a:rPr lang="en-US" sz="1800" b="1" i="1" dirty="0">
                <a:latin typeface="Arial" panose="020B0604020202020204" pitchFamily="34" charset="0"/>
                <a:ea typeface="Times New Roman" panose="02020603050405020304" pitchFamily="18" charset="0"/>
                <a:cs typeface="Arial" panose="020B0604020202020204" pitchFamily="34" charset="0"/>
              </a:rPr>
              <a:t>E</a:t>
            </a:r>
            <a:r>
              <a:rPr lang="en-US" sz="1800" b="1" dirty="0">
                <a:latin typeface="Arial" panose="020B0604020202020204" pitchFamily="34" charset="0"/>
                <a:ea typeface="Times New Roman" panose="02020603050405020304" pitchFamily="18" charset="0"/>
                <a:cs typeface="Arial" panose="020B0604020202020204" pitchFamily="34" charset="0"/>
              </a:rPr>
              <a:t> + , where is overvoltage. Then the dissociation pressure is given as:</a:t>
            </a:r>
            <a:endParaRPr lang="ru-RU" sz="1800" b="1" dirty="0">
              <a:latin typeface="Arial" panose="020B0604020202020204" pitchFamily="34" charset="0"/>
              <a:ea typeface="Calibri" panose="020F0502020204030204" pitchFamily="34" charset="0"/>
              <a:cs typeface="Arial" panose="020B0604020202020204" pitchFamily="34" charset="0"/>
            </a:endParaRPr>
          </a:p>
          <a:p>
            <a:pPr marL="0" indent="0">
              <a:lnSpc>
                <a:spcPts val="395"/>
              </a:lnSpc>
              <a:spcAft>
                <a:spcPts val="0"/>
              </a:spcAft>
              <a:buNone/>
            </a:pPr>
            <a:r>
              <a:rPr lang="en-US" sz="1800" dirty="0">
                <a:latin typeface="Arial" panose="020B0604020202020204" pitchFamily="34" charset="0"/>
                <a:ea typeface="Times New Roman" panose="02020603050405020304" pitchFamily="18" charset="0"/>
                <a:cs typeface="Arial" panose="020B0604020202020204" pitchFamily="34" charset="0"/>
              </a:rPr>
              <a:t> </a:t>
            </a:r>
            <a:endParaRPr lang="ru-RU" sz="1800" dirty="0">
              <a:latin typeface="Arial" panose="020B0604020202020204" pitchFamily="34" charset="0"/>
              <a:ea typeface="Calibri" panose="020F0502020204030204" pitchFamily="34" charset="0"/>
              <a:cs typeface="Arial" panose="020B0604020202020204" pitchFamily="34" charset="0"/>
            </a:endParaRPr>
          </a:p>
          <a:p>
            <a:pPr marL="0" marR="12065" indent="0" algn="ctr">
              <a:spcAft>
                <a:spcPts val="0"/>
              </a:spcAft>
              <a:buNone/>
              <a:tabLst>
                <a:tab pos="101600" algn="l"/>
                <a:tab pos="101600" algn="l"/>
              </a:tabLst>
            </a:pPr>
            <a:r>
              <a:rPr lang="en-US" sz="1800" i="1" dirty="0">
                <a:latin typeface="Arial" panose="020B0604020202020204" pitchFamily="34" charset="0"/>
                <a:ea typeface="Times New Roman" panose="02020603050405020304" pitchFamily="18" charset="0"/>
                <a:cs typeface="Arial" panose="020B0604020202020204" pitchFamily="34" charset="0"/>
              </a:rPr>
              <a:t>U</a:t>
            </a:r>
            <a:r>
              <a:rPr lang="en-US" sz="1800" dirty="0">
                <a:latin typeface="Arial" panose="020B0604020202020204" pitchFamily="34" charset="0"/>
                <a:ea typeface="Times New Roman" panose="02020603050405020304" pitchFamily="18" charset="0"/>
                <a:cs typeface="Arial" panose="020B0604020202020204" pitchFamily="34" charset="0"/>
              </a:rPr>
              <a:t>r</a:t>
            </a:r>
            <a:r>
              <a:rPr lang="en-US" sz="1800" i="1" dirty="0">
                <a:latin typeface="Arial" panose="020B0604020202020204" pitchFamily="34" charset="0"/>
                <a:ea typeface="Times New Roman" panose="02020603050405020304" pitchFamily="18" charset="0"/>
                <a:cs typeface="Arial" panose="020B0604020202020204" pitchFamily="34" charset="0"/>
              </a:rPr>
              <a:t> </a:t>
            </a:r>
            <a:r>
              <a:rPr lang="en-US" sz="1800" dirty="0">
                <a:latin typeface="Arial" panose="020B0604020202020204" pitchFamily="34" charset="0"/>
                <a:ea typeface="Times New Roman" panose="02020603050405020304" pitchFamily="18" charset="0"/>
                <a:cs typeface="Arial" panose="020B0604020202020204" pitchFamily="34" charset="0"/>
              </a:rPr>
              <a:t>= (</a:t>
            </a:r>
            <a:r>
              <a:rPr lang="en-US" sz="1800" i="1" dirty="0" err="1">
                <a:latin typeface="Arial" panose="020B0604020202020204" pitchFamily="34" charset="0"/>
                <a:ea typeface="Times New Roman" panose="02020603050405020304" pitchFamily="18" charset="0"/>
                <a:cs typeface="Arial" panose="020B0604020202020204" pitchFamily="34" charset="0"/>
              </a:rPr>
              <a:t>E</a:t>
            </a:r>
            <a:r>
              <a:rPr lang="en-US" sz="1800" dirty="0" err="1">
                <a:latin typeface="Arial" panose="020B0604020202020204" pitchFamily="34" charset="0"/>
                <a:ea typeface="Times New Roman" panose="02020603050405020304" pitchFamily="18" charset="0"/>
                <a:cs typeface="Arial" panose="020B0604020202020204" pitchFamily="34" charset="0"/>
              </a:rPr>
              <a:t>a</a:t>
            </a:r>
            <a:r>
              <a:rPr lang="en-US" sz="1800" i="1" dirty="0">
                <a:latin typeface="Arial" panose="020B0604020202020204" pitchFamily="34" charset="0"/>
                <a:ea typeface="Times New Roman" panose="02020603050405020304" pitchFamily="18" charset="0"/>
                <a:cs typeface="Arial" panose="020B0604020202020204" pitchFamily="34" charset="0"/>
              </a:rPr>
              <a:t> </a:t>
            </a:r>
            <a:r>
              <a:rPr lang="en-US" sz="1800" dirty="0" smtClean="0">
                <a:latin typeface="Arial" panose="020B0604020202020204" pitchFamily="34" charset="0"/>
                <a:ea typeface="Times New Roman" panose="02020603050405020304" pitchFamily="18" charset="0"/>
                <a:cs typeface="Arial" panose="020B0604020202020204" pitchFamily="34" charset="0"/>
              </a:rPr>
              <a:t>+a</a:t>
            </a:r>
            <a:r>
              <a:rPr lang="en-US" sz="1800" dirty="0">
                <a:latin typeface="Arial" panose="020B0604020202020204" pitchFamily="34" charset="0"/>
                <a:ea typeface="Times New Roman" panose="02020603050405020304" pitchFamily="18" charset="0"/>
                <a:cs typeface="Arial" panose="020B0604020202020204" pitchFamily="34" charset="0"/>
              </a:rPr>
              <a:t>) – (</a:t>
            </a:r>
            <a:r>
              <a:rPr lang="en-US" sz="1800" i="1" dirty="0" err="1">
                <a:latin typeface="Arial" panose="020B0604020202020204" pitchFamily="34" charset="0"/>
                <a:ea typeface="Times New Roman" panose="02020603050405020304" pitchFamily="18" charset="0"/>
                <a:cs typeface="Arial" panose="020B0604020202020204" pitchFamily="34" charset="0"/>
              </a:rPr>
              <a:t>E</a:t>
            </a:r>
            <a:r>
              <a:rPr lang="en-US" sz="1800" dirty="0" err="1">
                <a:latin typeface="Arial" panose="020B0604020202020204" pitchFamily="34" charset="0"/>
                <a:ea typeface="Times New Roman" panose="02020603050405020304" pitchFamily="18" charset="0"/>
                <a:cs typeface="Arial" panose="020B0604020202020204" pitchFamily="34" charset="0"/>
              </a:rPr>
              <a:t>k</a:t>
            </a:r>
            <a:r>
              <a:rPr lang="en-US" sz="1800" dirty="0">
                <a:latin typeface="Arial" panose="020B0604020202020204" pitchFamily="34" charset="0"/>
                <a:ea typeface="Times New Roman" panose="02020603050405020304" pitchFamily="18" charset="0"/>
                <a:cs typeface="Arial" panose="020B0604020202020204" pitchFamily="34" charset="0"/>
              </a:rPr>
              <a:t> </a:t>
            </a:r>
            <a:r>
              <a:rPr lang="en-US" sz="1800" dirty="0" smtClean="0">
                <a:latin typeface="Arial" panose="020B0604020202020204" pitchFamily="34" charset="0"/>
                <a:ea typeface="Times New Roman" panose="02020603050405020304" pitchFamily="18" charset="0"/>
                <a:cs typeface="Arial" panose="020B0604020202020204" pitchFamily="34" charset="0"/>
              </a:rPr>
              <a:t>+k</a:t>
            </a:r>
            <a:r>
              <a:rPr lang="en-US" sz="1800" dirty="0">
                <a:latin typeface="Arial" panose="020B0604020202020204" pitchFamily="34" charset="0"/>
                <a:ea typeface="Times New Roman" panose="02020603050405020304" pitchFamily="18" charset="0"/>
                <a:cs typeface="Arial" panose="020B0604020202020204" pitchFamily="34" charset="0"/>
              </a:rPr>
              <a:t>)</a:t>
            </a:r>
            <a:endParaRPr lang="ru-RU" sz="1800"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ru-RU"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42863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685</TotalTime>
  <Words>1118</Words>
  <Application>Microsoft Office PowerPoint</Application>
  <PresentationFormat>Широкоэкранный</PresentationFormat>
  <Paragraphs>123</Paragraphs>
  <Slides>14</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14</vt:i4>
      </vt:variant>
    </vt:vector>
  </HeadingPairs>
  <TitlesOfParts>
    <vt:vector size="21" baseType="lpstr">
      <vt:lpstr>Arial</vt:lpstr>
      <vt:lpstr>Calibri</vt:lpstr>
      <vt:lpstr>Calibri Light</vt:lpstr>
      <vt:lpstr>Times New Roman</vt:lpstr>
      <vt:lpstr>TimesNewRoman,Italic</vt:lpstr>
      <vt:lpstr>Wingdings</vt:lpstr>
      <vt:lpstr>Тема Office</vt:lpstr>
      <vt:lpstr>Metallurgical engineering   MET4331 </vt:lpstr>
      <vt:lpstr>Презентация PowerPoint</vt:lpstr>
      <vt:lpstr>Elecrometallurgy</vt:lpstr>
      <vt:lpstr>The principle of electrometallurgical processes </vt:lpstr>
      <vt:lpstr>Electrolysis </vt:lpstr>
      <vt:lpstr>Standard electrode potentials – row of electrochemical potentials </vt:lpstr>
      <vt:lpstr>Презентация PowerPoint</vt:lpstr>
      <vt:lpstr>Description of basic terms </vt:lpstr>
      <vt:lpstr>2 Dissociation pressure   </vt:lpstr>
      <vt:lpstr>3 Polarization   </vt:lpstr>
      <vt:lpstr>Faraday´s laws </vt:lpstr>
      <vt:lpstr>Selection of a proper electrolyte </vt:lpstr>
      <vt:lpstr>Effect of additives </vt:lpstr>
      <vt:lpstr>Answer to the following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Metallurgical engineering   MET4331</dc:title>
  <dc:creator>Sholanov, Nurlan</dc:creator>
  <cp:lastModifiedBy>Gulzira</cp:lastModifiedBy>
  <cp:revision>152</cp:revision>
  <dcterms:created xsi:type="dcterms:W3CDTF">2020-08-13T10:14:23Z</dcterms:created>
  <dcterms:modified xsi:type="dcterms:W3CDTF">2020-10-11T19:33:56Z</dcterms:modified>
</cp:coreProperties>
</file>