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82" r:id="rId4"/>
    <p:sldId id="283" r:id="rId5"/>
    <p:sldId id="260" r:id="rId6"/>
    <p:sldId id="288" r:id="rId7"/>
    <p:sldId id="267" r:id="rId8"/>
    <p:sldId id="285" r:id="rId9"/>
    <p:sldId id="270" r:id="rId10"/>
    <p:sldId id="284" r:id="rId11"/>
    <p:sldId id="287" r:id="rId12"/>
    <p:sldId id="286" r:id="rId13"/>
    <p:sldId id="271"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AC5AB4-AC1C-4CFD-8552-79E4B787E348}" v="16" dt="2020-08-23T13:38:56.299"/>
    <p1510:client id="{D42A4AEF-D6D2-430F-9ED5-69F4D7E4A882}" v="175" dt="2020-08-23T13:59:36.028"/>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215DB-02F4-43E7-820A-2129F9BDE36A}" type="datetimeFigureOut">
              <a:rPr lang="ru-RU" smtClean="0"/>
              <a:t>11.10.2020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91993C-B642-4C84-B2FB-F20472A507B1}" type="slidenum">
              <a:rPr lang="ru-RU" smtClean="0"/>
              <a:t>‹#›</a:t>
            </a:fld>
            <a:endParaRPr lang="ru-RU"/>
          </a:p>
        </p:txBody>
      </p:sp>
    </p:spTree>
    <p:extLst>
      <p:ext uri="{BB962C8B-B14F-4D97-AF65-F5344CB8AC3E}">
        <p14:creationId xmlns:p14="http://schemas.microsoft.com/office/powerpoint/2010/main" val="2869235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791993C-B642-4C84-B2FB-F20472A507B1}" type="slidenum">
              <a:rPr lang="ru-RU" smtClean="0"/>
              <a:t>11</a:t>
            </a:fld>
            <a:endParaRPr lang="ru-RU"/>
          </a:p>
        </p:txBody>
      </p:sp>
    </p:spTree>
    <p:extLst>
      <p:ext uri="{BB962C8B-B14F-4D97-AF65-F5344CB8AC3E}">
        <p14:creationId xmlns:p14="http://schemas.microsoft.com/office/powerpoint/2010/main" val="283276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6B601F9-A01D-46B4-B9F1-EBAF499683E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9193C986-402A-4CE0-B186-BD8102ED3C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83B26571-E911-4B8B-95D1-1E1015879774}"/>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5" name="Нижний колонтитул 4">
            <a:extLst>
              <a:ext uri="{FF2B5EF4-FFF2-40B4-BE49-F238E27FC236}">
                <a16:creationId xmlns="" xmlns:a16="http://schemas.microsoft.com/office/drawing/2014/main" id="{83F3E186-59B8-4286-AB46-B4EEC60A24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447F0948-5580-424F-8BE7-A57D0830DA5C}"/>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97956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C4644BB-D115-4D4B-A04C-F2BFD4832D5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67A97581-078E-492A-BF73-9D4CAE8B07E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07CC865C-35AE-4613-B5D4-A7DB14BFF223}"/>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5" name="Нижний колонтитул 4">
            <a:extLst>
              <a:ext uri="{FF2B5EF4-FFF2-40B4-BE49-F238E27FC236}">
                <a16:creationId xmlns="" xmlns:a16="http://schemas.microsoft.com/office/drawing/2014/main" id="{25C408E1-8A45-4A96-803A-C8B4BAB7AAB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79D5F9CE-5D73-4403-A27C-C51DDE40DA0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04384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66A6B6D0-0A72-4841-9A0E-B7E581483D3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5AA937AB-5CB5-4948-91B0-1EF83198714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93BD1560-3212-45F6-93DC-AC7BED8CA16C}"/>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5" name="Нижний колонтитул 4">
            <a:extLst>
              <a:ext uri="{FF2B5EF4-FFF2-40B4-BE49-F238E27FC236}">
                <a16:creationId xmlns="" xmlns:a16="http://schemas.microsoft.com/office/drawing/2014/main" id="{46987DDD-B937-4FD2-8C17-0AA54E94EA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D689CCC4-E21B-46AA-AC9F-D6163662009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852347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0E6068B-9C0D-4831-A446-4A5A40328AD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6BBB5D6F-95AB-41F8-ADB7-0F9300E94AC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EB5030E7-AC25-477A-B3FC-6B8591B77A95}"/>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5" name="Нижний колонтитул 4">
            <a:extLst>
              <a:ext uri="{FF2B5EF4-FFF2-40B4-BE49-F238E27FC236}">
                <a16:creationId xmlns="" xmlns:a16="http://schemas.microsoft.com/office/drawing/2014/main" id="{A8B25F35-F30C-4211-86B5-46CFCFA78E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650D8B88-3561-47B2-942A-53CB5D206E0F}"/>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34949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78F2D7-A886-46E9-9C7A-7284D6716E2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3D90C568-23E5-4722-AAAB-783578A3C9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4D8C801C-ED60-4308-8CED-9E520904123C}"/>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5" name="Нижний колонтитул 4">
            <a:extLst>
              <a:ext uri="{FF2B5EF4-FFF2-40B4-BE49-F238E27FC236}">
                <a16:creationId xmlns="" xmlns:a16="http://schemas.microsoft.com/office/drawing/2014/main" id="{D49A4347-25C1-43F3-A350-33E6E77EF5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B076077A-0961-40A5-B809-96758A12B747}"/>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2513200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3A3307E-F796-4BC4-8E3A-25833ABB059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51CF81DE-37A1-4AEB-AE09-03FA941B511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A02AC451-55E8-4B37-8F13-D57F0E33A4C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3F0E09A0-0F77-45F4-93B8-72EA788E1627}"/>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6" name="Нижний колонтитул 5">
            <a:extLst>
              <a:ext uri="{FF2B5EF4-FFF2-40B4-BE49-F238E27FC236}">
                <a16:creationId xmlns="" xmlns:a16="http://schemas.microsoft.com/office/drawing/2014/main" id="{2709CB6E-6811-4A17-B189-0F1815B6F45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BEF7176F-4BFE-4976-BB71-7745457AD8EE}"/>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59768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4B88DF7-947F-4341-BEF0-ED04800C0FA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C54F0229-C0DF-420D-8033-E45B226B1F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DAA61169-DE9A-42D4-AF94-26CC092CC1B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AE5FE667-652F-458A-9C16-F9BB21D05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96362131-16D5-42C4-9EA0-79CD4E3488E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7294050A-C3A4-4B22-A13B-69435008CF5A}"/>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8" name="Нижний колонтитул 7">
            <a:extLst>
              <a:ext uri="{FF2B5EF4-FFF2-40B4-BE49-F238E27FC236}">
                <a16:creationId xmlns="" xmlns:a16="http://schemas.microsoft.com/office/drawing/2014/main" id="{649FD769-79F9-4FAF-8015-09041E06459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F7991375-81DF-41DB-8E87-CF782112DB1B}"/>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3852435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409F110-15DE-4827-8B98-57D230F4606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F71BD253-66FE-4E78-A9C9-92C98262E961}"/>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4" name="Нижний колонтитул 3">
            <a:extLst>
              <a:ext uri="{FF2B5EF4-FFF2-40B4-BE49-F238E27FC236}">
                <a16:creationId xmlns="" xmlns:a16="http://schemas.microsoft.com/office/drawing/2014/main" id="{27CA03BA-38CF-4D06-BFBF-79D068574B56}"/>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22394204-54A6-43B8-BD10-29F38C7EAB02}"/>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346077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F12D0AB2-9623-406A-A19C-F80840AB801C}"/>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3" name="Нижний колонтитул 2">
            <a:extLst>
              <a:ext uri="{FF2B5EF4-FFF2-40B4-BE49-F238E27FC236}">
                <a16:creationId xmlns="" xmlns:a16="http://schemas.microsoft.com/office/drawing/2014/main" id="{CBACD7BF-EFFF-4762-B5E3-C7A99E38DDA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3F739FE8-02E5-4EB7-A5C4-EBA3A67E67AB}"/>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03332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75435A4-FD4F-4017-9784-2EA08A43151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B8E9F000-277F-4FAC-9A26-E0AC97A56F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4E008E6B-B977-4941-8C9F-C59D95B67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5C03D93E-7111-4F06-AE29-37BD0912137F}"/>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6" name="Нижний колонтитул 5">
            <a:extLst>
              <a:ext uri="{FF2B5EF4-FFF2-40B4-BE49-F238E27FC236}">
                <a16:creationId xmlns="" xmlns:a16="http://schemas.microsoft.com/office/drawing/2014/main" id="{7D8E65B9-9701-4DAD-B948-86E0B5CD232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64117F49-C0E6-4D1F-B639-8D73A708F2C9}"/>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84150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8A8E013-53CB-4945-B787-81422A8340F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93D8468D-1812-4D1C-BC84-A05EB25A1E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F053A971-BE7C-463E-9D45-0B6F15288A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05091C14-2D0B-4818-A7CA-7D49F88DCB34}"/>
              </a:ext>
            </a:extLst>
          </p:cNvPr>
          <p:cNvSpPr>
            <a:spLocks noGrp="1"/>
          </p:cNvSpPr>
          <p:nvPr>
            <p:ph type="dt" sz="half" idx="10"/>
          </p:nvPr>
        </p:nvSpPr>
        <p:spPr/>
        <p:txBody>
          <a:bodyPr/>
          <a:lstStyle/>
          <a:p>
            <a:fld id="{F6EB4574-ACC3-4491-927B-CA3416675F0C}" type="datetimeFigureOut">
              <a:rPr lang="ru-RU" smtClean="0"/>
              <a:t>11.10.2020</a:t>
            </a:fld>
            <a:endParaRPr lang="ru-RU"/>
          </a:p>
        </p:txBody>
      </p:sp>
      <p:sp>
        <p:nvSpPr>
          <p:cNvPr id="6" name="Нижний колонтитул 5">
            <a:extLst>
              <a:ext uri="{FF2B5EF4-FFF2-40B4-BE49-F238E27FC236}">
                <a16:creationId xmlns="" xmlns:a16="http://schemas.microsoft.com/office/drawing/2014/main" id="{AB9027C2-1AB4-4A79-B544-D9C849745B1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3F08D6DB-8C69-4B6F-A7F3-0287C31C4090}"/>
              </a:ext>
            </a:extLst>
          </p:cNvPr>
          <p:cNvSpPr>
            <a:spLocks noGrp="1"/>
          </p:cNvSpPr>
          <p:nvPr>
            <p:ph type="sldNum" sz="quarter" idx="12"/>
          </p:nvPr>
        </p:nvSpPr>
        <p:spPr/>
        <p:txBody>
          <a:bodyPr/>
          <a:lstStyle/>
          <a:p>
            <a:fld id="{C095DF5E-B315-4DB7-A7A6-990B96617E2D}" type="slidenum">
              <a:rPr lang="ru-RU" smtClean="0"/>
              <a:t>‹#›</a:t>
            </a:fld>
            <a:endParaRPr lang="ru-RU"/>
          </a:p>
        </p:txBody>
      </p:sp>
    </p:spTree>
    <p:extLst>
      <p:ext uri="{BB962C8B-B14F-4D97-AF65-F5344CB8AC3E}">
        <p14:creationId xmlns:p14="http://schemas.microsoft.com/office/powerpoint/2010/main" val="117874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359E19F-61CA-423E-ACE1-A72C421813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D69E63EA-E575-4393-B817-B8A0D1871F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15DE9D97-6058-4149-BFDC-9BAA37F62F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B4574-ACC3-4491-927B-CA3416675F0C}" type="datetimeFigureOut">
              <a:rPr lang="ru-RU" smtClean="0"/>
              <a:t>11.10.2020</a:t>
            </a:fld>
            <a:endParaRPr lang="ru-RU"/>
          </a:p>
        </p:txBody>
      </p:sp>
      <p:sp>
        <p:nvSpPr>
          <p:cNvPr id="5" name="Нижний колонтитул 4">
            <a:extLst>
              <a:ext uri="{FF2B5EF4-FFF2-40B4-BE49-F238E27FC236}">
                <a16:creationId xmlns="" xmlns:a16="http://schemas.microsoft.com/office/drawing/2014/main" id="{D198F4C7-5736-42E0-AD73-C3089F7B55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F4EDCFB9-05CF-4FB4-8B56-6C9D9899D1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F5E-B315-4DB7-A7A6-990B96617E2D}" type="slidenum">
              <a:rPr lang="ru-RU" smtClean="0"/>
              <a:t>‹#›</a:t>
            </a:fld>
            <a:endParaRPr lang="ru-RU"/>
          </a:p>
        </p:txBody>
      </p:sp>
    </p:spTree>
    <p:extLst>
      <p:ext uri="{BB962C8B-B14F-4D97-AF65-F5344CB8AC3E}">
        <p14:creationId xmlns:p14="http://schemas.microsoft.com/office/powerpoint/2010/main" val="3037199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ecoprecision.com/technologies/electroform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lectrowinning" TargetMode="External"/><Relationship Id="rId2" Type="http://schemas.openxmlformats.org/officeDocument/2006/relationships/hyperlink" Target="https://en.wikipedia.org/wiki/Electrophoretic_deposition" TargetMode="External"/><Relationship Id="rId1" Type="http://schemas.openxmlformats.org/officeDocument/2006/relationships/slideLayout" Target="../slideLayouts/slideLayout2.xml"/><Relationship Id="rId6" Type="http://schemas.openxmlformats.org/officeDocument/2006/relationships/hyperlink" Target="https://en.wikipedia.org/wiki/Electroforming" TargetMode="External"/><Relationship Id="rId5" Type="http://schemas.openxmlformats.org/officeDocument/2006/relationships/hyperlink" Target="https://en.wikipedia.org/wiki/Electroplating" TargetMode="External"/><Relationship Id="rId4" Type="http://schemas.openxmlformats.org/officeDocument/2006/relationships/hyperlink" Target="https://en.wikipedia.org/wiki/Electrorefinin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A385A7A-9CF8-4BEC-BDA8-6313E3947DCD}"/>
              </a:ext>
            </a:extLst>
          </p:cNvPr>
          <p:cNvSpPr>
            <a:spLocks noGrp="1"/>
          </p:cNvSpPr>
          <p:nvPr>
            <p:ph type="ctrTitle"/>
          </p:nvPr>
        </p:nvSpPr>
        <p:spPr/>
        <p:txBody>
          <a:bodyPr>
            <a:normAutofit fontScale="90000"/>
          </a:bodyPr>
          <a:lstStyle/>
          <a:p>
            <a:r>
              <a:rPr lang="en-US" sz="4400" b="1">
                <a:solidFill>
                  <a:schemeClr val="accent1">
                    <a:lumMod val="50000"/>
                  </a:schemeClr>
                </a:solidFill>
                <a:latin typeface="Arial"/>
                <a:cs typeface="Arial"/>
              </a:rPr>
              <a:t>Metallurgical engineering</a:t>
            </a:r>
            <a:r>
              <a:rPr lang="en-US" sz="4400" b="1">
                <a:latin typeface="Arial"/>
              </a:rPr>
              <a:t/>
            </a:r>
            <a:br>
              <a:rPr lang="en-US" sz="4400" b="1">
                <a:latin typeface="Arial"/>
              </a:rPr>
            </a:br>
            <a:r>
              <a:rPr lang="en-US" sz="4400" b="1">
                <a:latin typeface="Arial"/>
              </a:rPr>
              <a:t/>
            </a:r>
            <a:br>
              <a:rPr lang="en-US" sz="4400" b="1">
                <a:latin typeface="Arial"/>
              </a:rPr>
            </a:br>
            <a:r>
              <a:rPr lang="en-US" sz="4400" b="1">
                <a:solidFill>
                  <a:schemeClr val="accent1">
                    <a:lumMod val="50000"/>
                  </a:schemeClr>
                </a:solidFill>
                <a:latin typeface="Arial"/>
                <a:cs typeface="Arial"/>
              </a:rPr>
              <a:t> </a:t>
            </a:r>
            <a:r>
              <a:rPr lang="ru-RU" sz="4400" b="1">
                <a:solidFill>
                  <a:schemeClr val="accent1">
                    <a:lumMod val="50000"/>
                  </a:schemeClr>
                </a:solidFill>
                <a:latin typeface="Arial"/>
                <a:ea typeface="+mj-lt"/>
                <a:cs typeface="+mj-lt"/>
              </a:rPr>
              <a:t>MET4331</a:t>
            </a:r>
            <a:r>
              <a:rPr lang="ru-RU" sz="6600">
                <a:solidFill>
                  <a:srgbClr val="212121"/>
                </a:solidFill>
                <a:ea typeface="+mj-lt"/>
                <a:cs typeface="+mj-lt"/>
              </a:rPr>
              <a:t/>
            </a:r>
            <a:br>
              <a:rPr lang="ru-RU" sz="6600">
                <a:solidFill>
                  <a:srgbClr val="212121"/>
                </a:solidFill>
                <a:ea typeface="+mj-lt"/>
                <a:cs typeface="+mj-lt"/>
              </a:rPr>
            </a:br>
            <a:endParaRPr lang="en-US" sz="6600">
              <a:ea typeface="+mj-lt"/>
              <a:cs typeface="+mj-lt"/>
            </a:endParaRPr>
          </a:p>
        </p:txBody>
      </p:sp>
      <p:sp>
        <p:nvSpPr>
          <p:cNvPr id="3" name="Подзаголовок 2">
            <a:extLst>
              <a:ext uri="{FF2B5EF4-FFF2-40B4-BE49-F238E27FC236}">
                <a16:creationId xmlns="" xmlns:a16="http://schemas.microsoft.com/office/drawing/2014/main" id="{C8E272A4-6BFC-45CF-98D8-3D668B23545C}"/>
              </a:ext>
            </a:extLst>
          </p:cNvPr>
          <p:cNvSpPr>
            <a:spLocks noGrp="1"/>
          </p:cNvSpPr>
          <p:nvPr>
            <p:ph type="subTitle" idx="1"/>
          </p:nvPr>
        </p:nvSpPr>
        <p:spPr/>
        <p:txBody>
          <a:bodyPr vert="horz" lIns="91440" tIns="45720" rIns="91440" bIns="45720" rtlCol="0" anchor="t">
            <a:normAutofit/>
          </a:bodyPr>
          <a:lstStyle/>
          <a:p>
            <a:r>
              <a:rPr lang="en-US">
                <a:solidFill>
                  <a:srgbClr val="0070C0"/>
                </a:solidFill>
                <a:latin typeface="Arial"/>
                <a:cs typeface="Arial"/>
              </a:rPr>
              <a:t>3 credits</a:t>
            </a:r>
          </a:p>
          <a:p>
            <a:endParaRPr lang="en-US">
              <a:solidFill>
                <a:srgbClr val="0070C0"/>
              </a:solidFill>
              <a:latin typeface="Arial"/>
              <a:cs typeface="Arial"/>
            </a:endParaRPr>
          </a:p>
          <a:p>
            <a:r>
              <a:rPr lang="en-US" err="1">
                <a:solidFill>
                  <a:srgbClr val="0070C0"/>
                </a:solidFill>
                <a:latin typeface="Arial"/>
                <a:cs typeface="Arial"/>
              </a:rPr>
              <a:t>Ph.D</a:t>
            </a:r>
            <a:r>
              <a:rPr lang="en-US">
                <a:solidFill>
                  <a:srgbClr val="0070C0"/>
                </a:solidFill>
                <a:latin typeface="Arial"/>
                <a:cs typeface="Arial"/>
              </a:rPr>
              <a:t>, Assistant Professor </a:t>
            </a:r>
            <a:r>
              <a:rPr lang="en-US" err="1">
                <a:solidFill>
                  <a:srgbClr val="0070C0"/>
                </a:solidFill>
                <a:latin typeface="Arial"/>
                <a:cs typeface="Arial"/>
              </a:rPr>
              <a:t>Mamyrbayeva</a:t>
            </a:r>
            <a:r>
              <a:rPr lang="en-US">
                <a:solidFill>
                  <a:srgbClr val="0070C0"/>
                </a:solidFill>
                <a:latin typeface="Arial"/>
                <a:cs typeface="Arial"/>
              </a:rPr>
              <a:t> </a:t>
            </a:r>
            <a:r>
              <a:rPr lang="en-US" err="1">
                <a:solidFill>
                  <a:srgbClr val="0070C0"/>
                </a:solidFill>
                <a:latin typeface="Arial"/>
                <a:cs typeface="Arial"/>
              </a:rPr>
              <a:t>Kulzira</a:t>
            </a:r>
            <a:r>
              <a:rPr lang="en-US">
                <a:solidFill>
                  <a:srgbClr val="0070C0"/>
                </a:solidFill>
                <a:latin typeface="Arial"/>
                <a:cs typeface="Arial"/>
              </a:rPr>
              <a:t> </a:t>
            </a:r>
            <a:r>
              <a:rPr lang="en-US" err="1">
                <a:solidFill>
                  <a:srgbClr val="0070C0"/>
                </a:solidFill>
                <a:latin typeface="Arial"/>
                <a:cs typeface="Arial"/>
              </a:rPr>
              <a:t>Kaldybekovna</a:t>
            </a:r>
            <a:endParaRPr lang="en-US">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63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4E4C83E-ED68-4C22-A533-05F1B1B3CD7C}"/>
              </a:ext>
            </a:extLst>
          </p:cNvPr>
          <p:cNvSpPr>
            <a:spLocks noGrp="1"/>
          </p:cNvSpPr>
          <p:nvPr>
            <p:ph type="title"/>
          </p:nvPr>
        </p:nvSpPr>
        <p:spPr/>
        <p:txBody>
          <a:bodyPr/>
          <a:lstStyle/>
          <a:p>
            <a:r>
              <a:rPr lang="ru-RU" b="1">
                <a:ea typeface="+mj-lt"/>
                <a:cs typeface="+mj-lt"/>
              </a:rPr>
              <a:t>Example: </a:t>
            </a:r>
            <a:endParaRPr lang="ru-RU"/>
          </a:p>
        </p:txBody>
      </p:sp>
      <p:sp>
        <p:nvSpPr>
          <p:cNvPr id="3" name="Объект 2">
            <a:extLst>
              <a:ext uri="{FF2B5EF4-FFF2-40B4-BE49-F238E27FC236}">
                <a16:creationId xmlns="" xmlns:a16="http://schemas.microsoft.com/office/drawing/2014/main" id="{26876FAD-EF4C-4B4F-A168-03530D5A1A89}"/>
              </a:ext>
            </a:extLst>
          </p:cNvPr>
          <p:cNvSpPr>
            <a:spLocks noGrp="1"/>
          </p:cNvSpPr>
          <p:nvPr>
            <p:ph idx="1"/>
          </p:nvPr>
        </p:nvSpPr>
        <p:spPr>
          <a:xfrm>
            <a:off x="951411" y="1320528"/>
            <a:ext cx="5816601" cy="4351338"/>
          </a:xfrm>
        </p:spPr>
        <p:txBody>
          <a:bodyPr vert="horz" lIns="91440" tIns="45720" rIns="91440" bIns="45720" rtlCol="0" anchor="t">
            <a:normAutofit/>
          </a:bodyPr>
          <a:lstStyle/>
          <a:p>
            <a:pPr marL="0" indent="0" algn="just">
              <a:buNone/>
            </a:pPr>
            <a:r>
              <a:rPr lang="en-US" sz="2400" dirty="0">
                <a:latin typeface="Arial" panose="020B0604020202020204" pitchFamily="34" charset="0"/>
                <a:cs typeface="Arial" panose="020B0604020202020204" pitchFamily="34" charset="0"/>
              </a:rPr>
              <a:t>Production of Al, for which the electrolyte consists of </a:t>
            </a:r>
            <a:r>
              <a:rPr lang="en-US" sz="2400" dirty="0" smtClean="0">
                <a:latin typeface="Arial" panose="020B0604020202020204" pitchFamily="34" charset="0"/>
                <a:cs typeface="Arial" panose="020B0604020202020204" pitchFamily="34" charset="0"/>
              </a:rPr>
              <a:t>Na</a:t>
            </a:r>
            <a:r>
              <a:rPr lang="en-US" sz="2400" baseline="-25000" dirty="0" smtClean="0">
                <a:latin typeface="Arial" panose="020B0604020202020204" pitchFamily="34" charset="0"/>
                <a:cs typeface="Arial" panose="020B0604020202020204" pitchFamily="34" charset="0"/>
              </a:rPr>
              <a:t>3</a:t>
            </a:r>
            <a:r>
              <a:rPr lang="en-US" sz="2400" dirty="0" smtClean="0">
                <a:latin typeface="Arial" panose="020B0604020202020204" pitchFamily="34" charset="0"/>
                <a:cs typeface="Arial" panose="020B0604020202020204" pitchFamily="34" charset="0"/>
              </a:rPr>
              <a:t>AlF</a:t>
            </a:r>
            <a:r>
              <a:rPr lang="en-US" sz="2400" baseline="-25000" dirty="0" smtClean="0">
                <a:latin typeface="Arial" panose="020B0604020202020204" pitchFamily="34" charset="0"/>
                <a:cs typeface="Arial" panose="020B0604020202020204" pitchFamily="34" charset="0"/>
              </a:rPr>
              <a:t>6</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Al</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O</a:t>
            </a:r>
            <a:r>
              <a:rPr lang="en-US" sz="2400" baseline="-25000" dirty="0">
                <a:latin typeface="Arial" panose="020B0604020202020204" pitchFamily="34" charset="0"/>
                <a:cs typeface="Arial" panose="020B0604020202020204" pitchFamily="34" charset="0"/>
              </a:rPr>
              <a:t>3</a:t>
            </a:r>
            <a:r>
              <a:rPr lang="en-US" sz="2400" dirty="0">
                <a:latin typeface="Arial" panose="020B0604020202020204" pitchFamily="34" charset="0"/>
                <a:cs typeface="Arial" panose="020B0604020202020204" pitchFamily="34" charset="0"/>
              </a:rPr>
              <a:t> + (CaF</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marL="0" indent="0" algn="just">
              <a:buNone/>
            </a:pPr>
            <a:r>
              <a:rPr lang="en-US" sz="2400" dirty="0" smtClean="0">
                <a:latin typeface="Arial" panose="020B0604020202020204" pitchFamily="34" charset="0"/>
                <a:cs typeface="Arial" panose="020B0604020202020204" pitchFamily="34" charset="0"/>
              </a:rPr>
              <a:t>The</a:t>
            </a:r>
            <a:r>
              <a:rPr lang="en-US" sz="2400" dirty="0">
                <a:latin typeface="Arial" panose="020B0604020202020204" pitchFamily="34" charset="0"/>
                <a:cs typeface="Arial" panose="020B0604020202020204" pitchFamily="34" charset="0"/>
              </a:rPr>
              <a:t>  anode is formed from a graphite block, the cathode consists of a steel bath with graphite lining – the produced metal generates there. </a:t>
            </a:r>
            <a:endParaRPr lang="en-US" sz="2400" dirty="0">
              <a:latin typeface="Arial" panose="020B0604020202020204" pitchFamily="34" charset="0"/>
              <a:ea typeface="+mn-lt"/>
              <a:cs typeface="Arial" panose="020B0604020202020204" pitchFamily="34" charset="0"/>
            </a:endParaRPr>
          </a:p>
          <a:p>
            <a:pPr marL="0" indent="0" algn="just">
              <a:lnSpc>
                <a:spcPct val="114999"/>
              </a:lnSpc>
              <a:buNone/>
            </a:pPr>
            <a:r>
              <a:rPr lang="en-US" sz="2400" dirty="0">
                <a:latin typeface="Arial" panose="020B0604020202020204" pitchFamily="34" charset="0"/>
                <a:cs typeface="Arial" panose="020B0604020202020204" pitchFamily="34" charset="0"/>
              </a:rPr>
              <a:t>Reaction on the anode: </a:t>
            </a:r>
            <a:endParaRPr lang="en-US" sz="2400" dirty="0">
              <a:latin typeface="Arial" panose="020B0604020202020204" pitchFamily="34" charset="0"/>
              <a:ea typeface="+mn-lt"/>
              <a:cs typeface="Arial" panose="020B0604020202020204" pitchFamily="34" charset="0"/>
            </a:endParaRPr>
          </a:p>
          <a:p>
            <a:endParaRPr lang="ru-RU" sz="2400" dirty="0">
              <a:latin typeface="Arial" panose="020B0604020202020204" pitchFamily="34" charset="0"/>
              <a:ea typeface="+mn-lt"/>
              <a:cs typeface="Arial" panose="020B0604020202020204" pitchFamily="34" charset="0"/>
            </a:endParaRPr>
          </a:p>
          <a:p>
            <a:endParaRPr lang="ru-RU" sz="2400" baseline="-25000" dirty="0">
              <a:latin typeface="Arial" panose="020B0604020202020204" pitchFamily="34" charset="0"/>
              <a:cs typeface="Arial" panose="020B0604020202020204" pitchFamily="34" charset="0"/>
            </a:endParaRPr>
          </a:p>
        </p:txBody>
      </p:sp>
      <p:sp>
        <p:nvSpPr>
          <p:cNvPr id="4" name="TextBox 1">
            <a:extLst>
              <a:ext uri="{FF2B5EF4-FFF2-40B4-BE49-F238E27FC236}">
                <a16:creationId xmlns="" xmlns:a16="http://schemas.microsoft.com/office/drawing/2014/main" id="{E0B6D12F-04EF-42D0-96D5-160FF84CE686}"/>
              </a:ext>
            </a:extLst>
          </p:cNvPr>
          <p:cNvSpPr txBox="1"/>
          <p:nvPr/>
        </p:nvSpPr>
        <p:spPr>
          <a:xfrm>
            <a:off x="1064020" y="4262735"/>
            <a:ext cx="4239499" cy="83099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dirty="0">
                <a:latin typeface="Arial" panose="020B0604020202020204" pitchFamily="34" charset="0"/>
                <a:cs typeface="Arial" panose="020B0604020202020204" pitchFamily="34" charset="0"/>
              </a:rPr>
              <a:t>2AlO </a:t>
            </a:r>
            <a:r>
              <a:rPr lang="en-US" sz="1600" b="1" baseline="30000" dirty="0">
                <a:latin typeface="Arial" panose="020B0604020202020204" pitchFamily="34" charset="0"/>
                <a:cs typeface="Arial" panose="020B0604020202020204" pitchFamily="34" charset="0"/>
              </a:rPr>
              <a:t>3-</a:t>
            </a:r>
            <a:r>
              <a:rPr lang="en-US" sz="1600" b="1" dirty="0">
                <a:latin typeface="Arial" panose="020B0604020202020204" pitchFamily="34" charset="0"/>
                <a:cs typeface="Arial" panose="020B0604020202020204" pitchFamily="34" charset="0"/>
              </a:rPr>
              <a:t> - 6e- = Al O + 3/2O </a:t>
            </a:r>
            <a:endParaRPr lang="ru-RU" sz="1600" dirty="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Al</a:t>
            </a:r>
            <a:r>
              <a:rPr lang="en-US" sz="1600" b="1" baseline="30000" dirty="0">
                <a:latin typeface="Arial" panose="020B0604020202020204" pitchFamily="34" charset="0"/>
                <a:cs typeface="Arial" panose="020B0604020202020204" pitchFamily="34" charset="0"/>
              </a:rPr>
              <a:t>3+</a:t>
            </a:r>
            <a:r>
              <a:rPr lang="en-US" sz="1600" b="1" dirty="0">
                <a:latin typeface="Arial" panose="020B0604020202020204" pitchFamily="34" charset="0"/>
                <a:cs typeface="Arial" panose="020B0604020202020204" pitchFamily="34" charset="0"/>
              </a:rPr>
              <a:t> +3e- = Al</a:t>
            </a:r>
            <a:endParaRPr lang="en-US" sz="1600" dirty="0">
              <a:latin typeface="Arial" panose="020B0604020202020204" pitchFamily="34" charset="0"/>
              <a:cs typeface="Arial" panose="020B0604020202020204" pitchFamily="34" charset="0"/>
            </a:endParaRPr>
          </a:p>
        </p:txBody>
      </p:sp>
      <p:pic>
        <p:nvPicPr>
          <p:cNvPr id="5" name="Рисунок 5">
            <a:extLst>
              <a:ext uri="{FF2B5EF4-FFF2-40B4-BE49-F238E27FC236}">
                <a16:creationId xmlns="" xmlns:a16="http://schemas.microsoft.com/office/drawing/2014/main" id="{FF8A8DD6-37EA-4495-ACF2-68507072F042}"/>
              </a:ext>
            </a:extLst>
          </p:cNvPr>
          <p:cNvPicPr>
            <a:picLocks noChangeAspect="1"/>
          </p:cNvPicPr>
          <p:nvPr/>
        </p:nvPicPr>
        <p:blipFill>
          <a:blip r:embed="rId2"/>
          <a:stretch>
            <a:fillRect/>
          </a:stretch>
        </p:blipFill>
        <p:spPr>
          <a:xfrm>
            <a:off x="7554685" y="365208"/>
            <a:ext cx="4067628" cy="4567298"/>
          </a:xfrm>
          <a:prstGeom prst="rect">
            <a:avLst/>
          </a:prstGeom>
        </p:spPr>
      </p:pic>
      <p:sp>
        <p:nvSpPr>
          <p:cNvPr id="6" name="TextBox 1">
            <a:extLst>
              <a:ext uri="{FF2B5EF4-FFF2-40B4-BE49-F238E27FC236}">
                <a16:creationId xmlns="" xmlns:a16="http://schemas.microsoft.com/office/drawing/2014/main" id="{E91CA6CE-B9F8-488D-A43B-B3815F3C8565}"/>
              </a:ext>
            </a:extLst>
          </p:cNvPr>
          <p:cNvSpPr txBox="1"/>
          <p:nvPr/>
        </p:nvSpPr>
        <p:spPr>
          <a:xfrm>
            <a:off x="7890329" y="4724400"/>
            <a:ext cx="3269342"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rgbClr val="FF0000"/>
                </a:solidFill>
                <a:latin typeface="Arial"/>
              </a:rPr>
              <a:t>Fig. 11.3 - Electrolyses of Al</a:t>
            </a:r>
            <a:endParaRPr lang="ru-RU"/>
          </a:p>
        </p:txBody>
      </p:sp>
    </p:spTree>
    <p:extLst>
      <p:ext uri="{BB962C8B-B14F-4D97-AF65-F5344CB8AC3E}">
        <p14:creationId xmlns:p14="http://schemas.microsoft.com/office/powerpoint/2010/main" val="977718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8233" y="440961"/>
            <a:ext cx="11092543" cy="6160136"/>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en-US" sz="1600" b="1" i="1" dirty="0">
                <a:solidFill>
                  <a:schemeClr val="accent2">
                    <a:lumMod val="75000"/>
                  </a:schemeClr>
                </a:solidFill>
                <a:latin typeface="Arial" panose="020B0604020202020204" pitchFamily="34" charset="0"/>
                <a:cs typeface="Arial" panose="020B0604020202020204" pitchFamily="34" charset="0"/>
              </a:rPr>
              <a:t>Electroplating</a:t>
            </a:r>
            <a:r>
              <a:rPr lang="en-US" sz="1600" b="1" i="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can be defined as a treatment that modifies the surface of a metal or occasionally a nonmetal, without changing its bulk properties, in order to improve the appearance of a surface, to increase the corrosion and abrasion resistivity, etc. Electroplating can be performed from molten salts and aqueous and non-</a:t>
            </a:r>
            <a:r>
              <a:rPr lang="en-US" sz="1600" b="1" dirty="0" err="1">
                <a:latin typeface="Arial" panose="020B0604020202020204" pitchFamily="34" charset="0"/>
                <a:cs typeface="Arial" panose="020B0604020202020204" pitchFamily="34" charset="0"/>
              </a:rPr>
              <a:t>aquaeous</a:t>
            </a:r>
            <a:r>
              <a:rPr lang="en-US" sz="1600" b="1" dirty="0">
                <a:latin typeface="Arial" panose="020B0604020202020204" pitchFamily="34" charset="0"/>
                <a:cs typeface="Arial" panose="020B0604020202020204" pitchFamily="34" charset="0"/>
              </a:rPr>
              <a:t> solutions, depending on the nature of electrodeposited metal, but most frequently from aqueous solutions’</a:t>
            </a:r>
          </a:p>
          <a:p>
            <a:pPr marL="0" indent="0" algn="just">
              <a:buNone/>
            </a:pPr>
            <a:r>
              <a:rPr lang="en-US" sz="1600" b="1" i="1" dirty="0" smtClean="0">
                <a:solidFill>
                  <a:srgbClr val="C00000"/>
                </a:solidFill>
                <a:latin typeface="Arial" panose="020B0604020202020204" pitchFamily="34" charset="0"/>
                <a:cs typeface="Arial" panose="020B0604020202020204" pitchFamily="34" charset="0"/>
              </a:rPr>
              <a:t>Types </a:t>
            </a:r>
            <a:r>
              <a:rPr lang="en-US" sz="1600" b="1" i="1" dirty="0">
                <a:solidFill>
                  <a:srgbClr val="C00000"/>
                </a:solidFill>
                <a:latin typeface="Arial" panose="020B0604020202020204" pitchFamily="34" charset="0"/>
                <a:cs typeface="Arial" panose="020B0604020202020204" pitchFamily="34" charset="0"/>
              </a:rPr>
              <a:t>of </a:t>
            </a:r>
            <a:r>
              <a:rPr lang="en-US" sz="1600" b="1" i="1" dirty="0" smtClean="0">
                <a:solidFill>
                  <a:srgbClr val="C00000"/>
                </a:solidFill>
                <a:latin typeface="Arial" panose="020B0604020202020204" pitchFamily="34" charset="0"/>
                <a:cs typeface="Arial" panose="020B0604020202020204" pitchFamily="34" charset="0"/>
              </a:rPr>
              <a:t>Electroplating </a:t>
            </a:r>
            <a:endParaRPr lang="en-US" sz="1600" b="1" i="1" dirty="0">
              <a:solidFill>
                <a:srgbClr val="C00000"/>
              </a:solidFill>
              <a:latin typeface="Arial" panose="020B0604020202020204" pitchFamily="34" charset="0"/>
              <a:cs typeface="Arial" panose="020B0604020202020204" pitchFamily="34" charset="0"/>
            </a:endParaRPr>
          </a:p>
          <a:p>
            <a:pPr marL="0" indent="0" algn="just">
              <a:buNone/>
            </a:pPr>
            <a:r>
              <a:rPr lang="en-US" sz="1600" b="1" dirty="0">
                <a:latin typeface="Arial" panose="020B0604020202020204" pitchFamily="34" charset="0"/>
                <a:cs typeface="Arial" panose="020B0604020202020204" pitchFamily="34" charset="0"/>
              </a:rPr>
              <a:t>There are different processes by which people can electroplate metals such as by mass plating (also barrel plating), rack plating, continuous plating, and line plating. Each process has its own set of procedures which allow for the ideal </a:t>
            </a:r>
            <a:r>
              <a:rPr lang="en-US" sz="1600" b="1" dirty="0" smtClean="0">
                <a:latin typeface="Arial" panose="020B0604020202020204" pitchFamily="34" charset="0"/>
                <a:cs typeface="Arial" panose="020B0604020202020204" pitchFamily="34" charset="0"/>
              </a:rPr>
              <a:t>plating</a:t>
            </a:r>
          </a:p>
          <a:p>
            <a:pPr marL="0" indent="0" algn="just">
              <a:buNone/>
            </a:pPr>
            <a:r>
              <a:rPr lang="en-US" sz="1600" b="1" dirty="0">
                <a:latin typeface="Arial" panose="020B0604020202020204" pitchFamily="34" charset="0"/>
                <a:cs typeface="Arial" panose="020B0604020202020204" pitchFamily="34" charset="0"/>
              </a:rPr>
              <a:t>The half-reactions in electroplating a fork, for example, with silver are as follows:</a:t>
            </a:r>
          </a:p>
          <a:p>
            <a:pPr marL="0" indent="0" algn="just">
              <a:buNone/>
            </a:pPr>
            <a:r>
              <a:rPr lang="en-US" sz="1600" b="1" dirty="0" smtClean="0">
                <a:latin typeface="Arial" panose="020B0604020202020204" pitchFamily="34" charset="0"/>
                <a:cs typeface="Arial" panose="020B0604020202020204" pitchFamily="34" charset="0"/>
              </a:rPr>
              <a:t>cathode </a:t>
            </a:r>
            <a:r>
              <a:rPr lang="en-US" sz="1600" b="1" dirty="0">
                <a:latin typeface="Arial" panose="020B0604020202020204" pitchFamily="34" charset="0"/>
                <a:cs typeface="Arial" panose="020B0604020202020204" pitchFamily="34" charset="0"/>
              </a:rPr>
              <a:t>(fork</a:t>
            </a:r>
            <a:r>
              <a:rPr lang="en-US" sz="1600" b="1" dirty="0" smtClean="0">
                <a:latin typeface="Arial" panose="020B0604020202020204" pitchFamily="34" charset="0"/>
                <a:cs typeface="Arial" panose="020B0604020202020204" pitchFamily="34" charset="0"/>
              </a:rPr>
              <a:t>): Ag</a:t>
            </a:r>
            <a:r>
              <a:rPr lang="en-US" sz="1600" b="1" dirty="0">
                <a:latin typeface="Arial" panose="020B0604020202020204" pitchFamily="34" charset="0"/>
                <a:cs typeface="Arial" panose="020B0604020202020204" pitchFamily="34" charset="0"/>
              </a:rPr>
              <a:t>+(</a:t>
            </a:r>
            <a:r>
              <a:rPr lang="en-US" sz="1600" b="1" dirty="0" err="1">
                <a:latin typeface="Arial" panose="020B0604020202020204" pitchFamily="34" charset="0"/>
                <a:cs typeface="Arial" panose="020B0604020202020204" pitchFamily="34" charset="0"/>
              </a:rPr>
              <a:t>aq</a:t>
            </a:r>
            <a:r>
              <a:rPr lang="en-US" sz="1600" b="1" dirty="0">
                <a:latin typeface="Arial" panose="020B0604020202020204" pitchFamily="34" charset="0"/>
                <a:cs typeface="Arial" panose="020B0604020202020204" pitchFamily="34" charset="0"/>
              </a:rPr>
              <a:t>)+e−→Ag(s) </a:t>
            </a:r>
            <a:r>
              <a:rPr lang="en-US" sz="1600" b="1" dirty="0" err="1">
                <a:latin typeface="Arial" panose="020B0604020202020204" pitchFamily="34" charset="0"/>
                <a:cs typeface="Arial" panose="020B0604020202020204" pitchFamily="34" charset="0"/>
              </a:rPr>
              <a:t>E°cathode</a:t>
            </a:r>
            <a:r>
              <a:rPr lang="en-US" sz="1600" b="1" dirty="0">
                <a:latin typeface="Arial" panose="020B0604020202020204" pitchFamily="34" charset="0"/>
                <a:cs typeface="Arial" panose="020B0604020202020204" pitchFamily="34" charset="0"/>
              </a:rPr>
              <a:t>=0.80V(15)</a:t>
            </a:r>
          </a:p>
          <a:p>
            <a:pPr marL="0" indent="0" algn="just">
              <a:buNone/>
            </a:pPr>
            <a:r>
              <a:rPr lang="en-US" sz="1600" b="1" dirty="0">
                <a:latin typeface="Arial" panose="020B0604020202020204" pitchFamily="34" charset="0"/>
                <a:cs typeface="Arial" panose="020B0604020202020204" pitchFamily="34" charset="0"/>
              </a:rPr>
              <a:t>anode (silver bar</a:t>
            </a:r>
            <a:r>
              <a:rPr lang="en-US" sz="1600" b="1" dirty="0" smtClean="0">
                <a:latin typeface="Arial" panose="020B0604020202020204" pitchFamily="34" charset="0"/>
                <a:cs typeface="Arial" panose="020B0604020202020204" pitchFamily="34" charset="0"/>
              </a:rPr>
              <a:t>): Ag(s</a:t>
            </a:r>
            <a:r>
              <a:rPr lang="en-US" sz="1600" b="1" dirty="0">
                <a:latin typeface="Arial" panose="020B0604020202020204" pitchFamily="34" charset="0"/>
                <a:cs typeface="Arial" panose="020B0604020202020204" pitchFamily="34" charset="0"/>
              </a:rPr>
              <a:t>)→Ag+(</a:t>
            </a:r>
            <a:r>
              <a:rPr lang="en-US" sz="1600" b="1" dirty="0" err="1">
                <a:latin typeface="Arial" panose="020B0604020202020204" pitchFamily="34" charset="0"/>
                <a:cs typeface="Arial" panose="020B0604020202020204" pitchFamily="34" charset="0"/>
              </a:rPr>
              <a:t>aq</a:t>
            </a:r>
            <a:r>
              <a:rPr lang="en-US" sz="1600" b="1" dirty="0">
                <a:latin typeface="Arial" panose="020B0604020202020204" pitchFamily="34" charset="0"/>
                <a:cs typeface="Arial" panose="020B0604020202020204" pitchFamily="34" charset="0"/>
              </a:rPr>
              <a:t>) </a:t>
            </a:r>
            <a:r>
              <a:rPr lang="en-US" sz="1600" b="1" dirty="0" err="1">
                <a:latin typeface="Arial" panose="020B0604020202020204" pitchFamily="34" charset="0"/>
                <a:cs typeface="Arial" panose="020B0604020202020204" pitchFamily="34" charset="0"/>
              </a:rPr>
              <a:t>E°anode</a:t>
            </a:r>
            <a:r>
              <a:rPr lang="en-US" sz="1600" b="1" dirty="0">
                <a:latin typeface="Arial" panose="020B0604020202020204" pitchFamily="34" charset="0"/>
                <a:cs typeface="Arial" panose="020B0604020202020204" pitchFamily="34" charset="0"/>
              </a:rPr>
              <a:t>=0.80V(16)</a:t>
            </a:r>
          </a:p>
          <a:p>
            <a:pPr marL="0" indent="0" algn="just">
              <a:buNone/>
            </a:pPr>
            <a:r>
              <a:rPr lang="en-US" sz="1600" b="1" dirty="0">
                <a:latin typeface="Arial" panose="020B0604020202020204" pitchFamily="34" charset="0"/>
                <a:cs typeface="Arial" panose="020B0604020202020204" pitchFamily="34" charset="0"/>
              </a:rPr>
              <a:t>The overall reaction is the transfer of silver metal from one electrode (a silver bar acting as the anode) to another (a fork acting as the cathode). Because </a:t>
            </a:r>
            <a:r>
              <a:rPr lang="en-US" sz="1600" b="1" dirty="0" err="1">
                <a:latin typeface="Arial" panose="020B0604020202020204" pitchFamily="34" charset="0"/>
                <a:cs typeface="Arial" panose="020B0604020202020204" pitchFamily="34" charset="0"/>
              </a:rPr>
              <a:t>E°cell</a:t>
            </a:r>
            <a:r>
              <a:rPr lang="en-US" sz="1600" b="1" dirty="0">
                <a:latin typeface="Arial" panose="020B0604020202020204" pitchFamily="34" charset="0"/>
                <a:cs typeface="Arial" panose="020B0604020202020204" pitchFamily="34" charset="0"/>
              </a:rPr>
              <a:t> = 0 V, it takes only a small applied voltage to drive the electroplating process. In practice, various other substances may be added to the plating solution to control its electrical conductivity and regulate the concentration of free metal ions, thus ensuring a smooth, even coating.</a:t>
            </a:r>
            <a:endParaRPr lang="en-US" sz="1600" b="1" dirty="0">
              <a:latin typeface="Arial" panose="020B0604020202020204" pitchFamily="34" charset="0"/>
              <a:cs typeface="Arial" panose="020B0604020202020204" pitchFamily="34" charset="0"/>
            </a:endParaRPr>
          </a:p>
          <a:p>
            <a:pPr marL="0" indent="0" algn="just">
              <a:buNone/>
            </a:pPr>
            <a:endParaRPr lang="en-US" sz="1600" b="1" dirty="0" smtClean="0">
              <a:latin typeface="Arial" panose="020B0604020202020204" pitchFamily="34" charset="0"/>
              <a:cs typeface="Arial" panose="020B0604020202020204" pitchFamily="34" charset="0"/>
              <a:hlinkClick r:id="rId3">
                <a:extLst>
                  <a:ext uri="{A12FA001-AC4F-418D-AE19-62706E023703}">
                    <ahyp:hlinkClr xmlns:lc="http://schemas.openxmlformats.org/drawingml/2006/lockedCanvas" xmlns:ahyp="http://schemas.microsoft.com/office/drawing/2018/hyperlinkcolor" xmlns="" val="tx"/>
                  </a:ext>
                </a:extLst>
              </a:hlinkClick>
            </a:endParaRPr>
          </a:p>
          <a:p>
            <a:pPr marL="0" indent="0" algn="just">
              <a:buNone/>
            </a:pPr>
            <a:r>
              <a:rPr lang="en-US" sz="1600" b="1" dirty="0" smtClean="0">
                <a:latin typeface="Arial" panose="020B0604020202020204" pitchFamily="34" charset="0"/>
                <a:cs typeface="Arial" panose="020B0604020202020204" pitchFamily="34" charset="0"/>
                <a:hlinkClick r:id="rId3">
                  <a:extLst>
                    <a:ext uri="{A12FA001-AC4F-418D-AE19-62706E023703}">
                      <ahyp:hlinkClr xmlns:lc="http://schemas.openxmlformats.org/drawingml/2006/lockedCanvas" xmlns:ahyp="http://schemas.microsoft.com/office/drawing/2018/hyperlinkcolor" xmlns="" val="tx"/>
                    </a:ext>
                  </a:extLst>
                </a:hlinkClick>
              </a:rPr>
              <a:t>Electroforming</a:t>
            </a:r>
            <a:r>
              <a:rPr lang="en-US" sz="1600" b="1" dirty="0">
                <a:latin typeface="Arial" panose="020B0604020202020204" pitchFamily="34" charset="0"/>
                <a:cs typeface="Arial" panose="020B0604020202020204" pitchFamily="34" charset="0"/>
              </a:rPr>
              <a:t> is an electrodeposition process that can be concluded in a series of steps including Cleaning, Coating, Exposing, Developing, Deposition, and Harvesting.</a:t>
            </a:r>
            <a:r>
              <a:rPr lang="ru-RU" sz="1600" b="1" dirty="0">
                <a:latin typeface="Arial" panose="020B0604020202020204" pitchFamily="34" charset="0"/>
                <a:cs typeface="Arial" panose="020B0604020202020204" pitchFamily="34" charset="0"/>
              </a:rPr>
              <a:t> </a:t>
            </a:r>
            <a:r>
              <a:rPr lang="en-US" sz="1600" b="1" dirty="0">
                <a:latin typeface="Arial" panose="020B0604020202020204" pitchFamily="34" charset="0"/>
                <a:cs typeface="Arial" panose="020B0604020202020204" pitchFamily="34" charset="0"/>
              </a:rPr>
              <a:t>If deposit is good from electroplating point of view except adhesion and can be removed from the cathode as an entity in itself, it has been electroformed. </a:t>
            </a:r>
          </a:p>
          <a:p>
            <a:pPr marL="0" indent="0" algn="just">
              <a:buNone/>
            </a:pPr>
            <a:endParaRPr lang="ru-RU"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8049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7742"/>
            <a:ext cx="10515600" cy="1325563"/>
          </a:xfrm>
        </p:spPr>
        <p:txBody>
          <a:bodyPr/>
          <a:lstStyle/>
          <a:p>
            <a:r>
              <a:rPr lang="en-US" b="1" i="1" dirty="0">
                <a:solidFill>
                  <a:srgbClr val="C00000"/>
                </a:solidFill>
              </a:rPr>
              <a:t>Configurations of industrial cells and cell lines</a:t>
            </a:r>
            <a:br>
              <a:rPr lang="en-US" b="1" i="1" dirty="0">
                <a:solidFill>
                  <a:srgbClr val="C00000"/>
                </a:solidFill>
              </a:rPr>
            </a:br>
            <a:endParaRPr lang="ru-RU" dirty="0">
              <a:solidFill>
                <a:srgbClr val="C00000"/>
              </a:solidFill>
            </a:endParaRPr>
          </a:p>
        </p:txBody>
      </p:sp>
      <p:sp>
        <p:nvSpPr>
          <p:cNvPr id="3" name="Объект 2"/>
          <p:cNvSpPr>
            <a:spLocks noGrp="1"/>
          </p:cNvSpPr>
          <p:nvPr>
            <p:ph idx="1"/>
          </p:nvPr>
        </p:nvSpPr>
        <p:spPr>
          <a:xfrm>
            <a:off x="383178" y="687978"/>
            <a:ext cx="11695610" cy="2917372"/>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en-US" sz="1100" b="1" dirty="0" smtClean="0">
                <a:latin typeface="Arial" panose="020B0604020202020204" pitchFamily="34" charset="0"/>
                <a:cs typeface="Arial" panose="020B0604020202020204" pitchFamily="34" charset="0"/>
              </a:rPr>
              <a:t>An </a:t>
            </a:r>
            <a:r>
              <a:rPr lang="en-US" sz="1100" b="1" dirty="0">
                <a:latin typeface="Arial" panose="020B0604020202020204" pitchFamily="34" charset="0"/>
                <a:cs typeface="Arial" panose="020B0604020202020204" pitchFamily="34" charset="0"/>
              </a:rPr>
              <a:t>industrial electrolytic operation can be discontinuous, continuous or </a:t>
            </a:r>
            <a:r>
              <a:rPr lang="en-US" sz="1100" b="1" dirty="0" err="1">
                <a:latin typeface="Arial" panose="020B0604020202020204" pitchFamily="34" charset="0"/>
                <a:cs typeface="Arial" panose="020B0604020202020204" pitchFamily="34" charset="0"/>
              </a:rPr>
              <a:t>semicontinuous</a:t>
            </a:r>
            <a:r>
              <a:rPr lang="en-US" sz="1100" b="1" dirty="0">
                <a:latin typeface="Arial" panose="020B0604020202020204" pitchFamily="34" charset="0"/>
                <a:cs typeface="Arial" panose="020B0604020202020204" pitchFamily="34" charset="0"/>
              </a:rPr>
              <a:t>.</a:t>
            </a:r>
          </a:p>
          <a:p>
            <a:pPr marL="0" indent="0" algn="just">
              <a:buNone/>
            </a:pPr>
            <a:r>
              <a:rPr lang="en-US" sz="1100" b="1" dirty="0">
                <a:latin typeface="Arial" panose="020B0604020202020204" pitchFamily="34" charset="0"/>
                <a:cs typeface="Arial" panose="020B0604020202020204" pitchFamily="34" charset="0"/>
              </a:rPr>
              <a:t>If it is discontinuous, the tank is filled with an electrolytic solution of a </a:t>
            </a:r>
            <a:r>
              <a:rPr lang="en-US" sz="1100" b="1" dirty="0" smtClean="0">
                <a:latin typeface="Arial" panose="020B0604020202020204" pitchFamily="34" charset="0"/>
                <a:cs typeface="Arial" panose="020B0604020202020204" pitchFamily="34" charset="0"/>
              </a:rPr>
              <a:t>given composition</a:t>
            </a:r>
            <a:r>
              <a:rPr lang="en-US" sz="1100" b="1" dirty="0">
                <a:latin typeface="Arial" panose="020B0604020202020204" pitchFamily="34" charset="0"/>
                <a:cs typeface="Arial" panose="020B0604020202020204" pitchFamily="34" charset="0"/>
              </a:rPr>
              <a:t>, which progressively looses the ions of the metal to be deposited. </a:t>
            </a:r>
            <a:r>
              <a:rPr lang="en-US" sz="1100" b="1" dirty="0" smtClean="0">
                <a:latin typeface="Arial" panose="020B0604020202020204" pitchFamily="34" charset="0"/>
                <a:cs typeface="Arial" panose="020B0604020202020204" pitchFamily="34" charset="0"/>
              </a:rPr>
              <a:t>The operation </a:t>
            </a:r>
            <a:r>
              <a:rPr lang="en-US" sz="1100" b="1" dirty="0">
                <a:latin typeface="Arial" panose="020B0604020202020204" pitchFamily="34" charset="0"/>
                <a:cs typeface="Arial" panose="020B0604020202020204" pitchFamily="34" charset="0"/>
              </a:rPr>
              <a:t>consists of allowing the deposition at the cathode to proceed for a </a:t>
            </a:r>
            <a:r>
              <a:rPr lang="en-US" sz="1100" b="1" dirty="0" smtClean="0">
                <a:latin typeface="Arial" panose="020B0604020202020204" pitchFamily="34" charset="0"/>
                <a:cs typeface="Arial" panose="020B0604020202020204" pitchFamily="34" charset="0"/>
              </a:rPr>
              <a:t>given time</a:t>
            </a:r>
            <a:r>
              <a:rPr lang="en-US" sz="1100" b="1" dirty="0">
                <a:latin typeface="Arial" panose="020B0604020202020204" pitchFamily="34" charset="0"/>
                <a:cs typeface="Arial" panose="020B0604020202020204" pitchFamily="34" charset="0"/>
              </a:rPr>
              <a:t>, then extracting the cathodes to recover the metal deposited by removing </a:t>
            </a:r>
            <a:r>
              <a:rPr lang="en-US" sz="1100" b="1" dirty="0" smtClean="0">
                <a:latin typeface="Arial" panose="020B0604020202020204" pitchFamily="34" charset="0"/>
                <a:cs typeface="Arial" panose="020B0604020202020204" pitchFamily="34" charset="0"/>
              </a:rPr>
              <a:t>the deposit </a:t>
            </a:r>
            <a:r>
              <a:rPr lang="en-US" sz="1100" b="1" dirty="0">
                <a:latin typeface="Arial" panose="020B0604020202020204" pitchFamily="34" charset="0"/>
                <a:cs typeface="Arial" panose="020B0604020202020204" pitchFamily="34" charset="0"/>
              </a:rPr>
              <a:t>of the cathode if it is made of a different metal.</a:t>
            </a:r>
          </a:p>
          <a:p>
            <a:pPr marL="0" indent="0" algn="just">
              <a:buNone/>
            </a:pPr>
            <a:r>
              <a:rPr lang="en-US" sz="1100" b="1" dirty="0">
                <a:latin typeface="Arial" panose="020B0604020202020204" pitchFamily="34" charset="0"/>
                <a:cs typeface="Arial" panose="020B0604020202020204" pitchFamily="34" charset="0"/>
              </a:rPr>
              <a:t>The operation can be </a:t>
            </a:r>
            <a:r>
              <a:rPr lang="en-US" sz="1100" b="1" dirty="0" err="1">
                <a:latin typeface="Arial" panose="020B0604020202020204" pitchFamily="34" charset="0"/>
                <a:cs typeface="Arial" panose="020B0604020202020204" pitchFamily="34" charset="0"/>
              </a:rPr>
              <a:t>semicontinuous</a:t>
            </a:r>
            <a:r>
              <a:rPr lang="en-US" sz="1100" b="1" dirty="0">
                <a:latin typeface="Arial" panose="020B0604020202020204" pitchFamily="34" charset="0"/>
                <a:cs typeface="Arial" panose="020B0604020202020204" pitchFamily="34" charset="0"/>
              </a:rPr>
              <a:t>, i.e. with a continuous flow of </a:t>
            </a:r>
            <a:r>
              <a:rPr lang="en-US" sz="1100" b="1" dirty="0" smtClean="0">
                <a:latin typeface="Arial" panose="020B0604020202020204" pitchFamily="34" charset="0"/>
                <a:cs typeface="Arial" panose="020B0604020202020204" pitchFamily="34" charset="0"/>
              </a:rPr>
              <a:t>electrolyte through </a:t>
            </a:r>
            <a:r>
              <a:rPr lang="en-US" sz="1100" b="1" dirty="0">
                <a:latin typeface="Arial" panose="020B0604020202020204" pitchFamily="34" charset="0"/>
                <a:cs typeface="Arial" panose="020B0604020202020204" pitchFamily="34" charset="0"/>
              </a:rPr>
              <a:t>the cell. The variation of the electrolyte composition between the inflow </a:t>
            </a:r>
            <a:r>
              <a:rPr lang="en-US" sz="1100" b="1" dirty="0" smtClean="0">
                <a:latin typeface="Arial" panose="020B0604020202020204" pitchFamily="34" charset="0"/>
                <a:cs typeface="Arial" panose="020B0604020202020204" pitchFamily="34" charset="0"/>
              </a:rPr>
              <a:t>and outflow </a:t>
            </a:r>
            <a:r>
              <a:rPr lang="en-US" sz="1100" b="1" dirty="0">
                <a:latin typeface="Arial" panose="020B0604020202020204" pitchFamily="34" charset="0"/>
                <a:cs typeface="Arial" panose="020B0604020202020204" pitchFamily="34" charset="0"/>
              </a:rPr>
              <a:t>is kept small by adjusting the electrolyte flow rate. Electrolysis </a:t>
            </a:r>
            <a:r>
              <a:rPr lang="en-US" sz="1100" b="1" dirty="0" smtClean="0">
                <a:latin typeface="Arial" panose="020B0604020202020204" pitchFamily="34" charset="0"/>
                <a:cs typeface="Arial" panose="020B0604020202020204" pitchFamily="34" charset="0"/>
              </a:rPr>
              <a:t>proceeds then </a:t>
            </a:r>
            <a:r>
              <a:rPr lang="en-US" sz="1100" b="1" dirty="0">
                <a:latin typeface="Arial" panose="020B0604020202020204" pitchFamily="34" charset="0"/>
                <a:cs typeface="Arial" panose="020B0604020202020204" pitchFamily="34" charset="0"/>
              </a:rPr>
              <a:t>until the cathode reaches a desired weight. The cathodes are extracted in </a:t>
            </a:r>
            <a:r>
              <a:rPr lang="en-US" sz="1100" b="1" dirty="0" smtClean="0">
                <a:latin typeface="Arial" panose="020B0604020202020204" pitchFamily="34" charset="0"/>
                <a:cs typeface="Arial" panose="020B0604020202020204" pitchFamily="34" charset="0"/>
              </a:rPr>
              <a:t>order to </a:t>
            </a:r>
            <a:r>
              <a:rPr lang="en-US" sz="1100" b="1" dirty="0">
                <a:latin typeface="Arial" panose="020B0604020202020204" pitchFamily="34" charset="0"/>
                <a:cs typeface="Arial" panose="020B0604020202020204" pitchFamily="34" charset="0"/>
              </a:rPr>
              <a:t>recover the metal deposited. Aqueous electrolysis of Cu, Ni and Zn salts </a:t>
            </a:r>
            <a:r>
              <a:rPr lang="en-US" sz="1100" b="1" dirty="0" smtClean="0">
                <a:latin typeface="Arial" panose="020B0604020202020204" pitchFamily="34" charset="0"/>
                <a:cs typeface="Arial" panose="020B0604020202020204" pitchFamily="34" charset="0"/>
              </a:rPr>
              <a:t>operate in </a:t>
            </a:r>
            <a:r>
              <a:rPr lang="en-US" sz="1100" b="1" dirty="0">
                <a:latin typeface="Arial" panose="020B0604020202020204" pitchFamily="34" charset="0"/>
                <a:cs typeface="Arial" panose="020B0604020202020204" pitchFamily="34" charset="0"/>
              </a:rPr>
              <a:t>this way.</a:t>
            </a:r>
          </a:p>
          <a:p>
            <a:pPr marL="0" indent="0" algn="just">
              <a:buNone/>
            </a:pPr>
            <a:r>
              <a:rPr lang="en-US" sz="1100" b="1" dirty="0">
                <a:latin typeface="Arial" panose="020B0604020202020204" pitchFamily="34" charset="0"/>
                <a:cs typeface="Arial" panose="020B0604020202020204" pitchFamily="34" charset="0"/>
              </a:rPr>
              <a:t>The operation can be continuous, as for alumina electrolysis, where the </a:t>
            </a:r>
            <a:r>
              <a:rPr lang="en-US" sz="1100" b="1" dirty="0" smtClean="0">
                <a:latin typeface="Arial" panose="020B0604020202020204" pitchFamily="34" charset="0"/>
                <a:cs typeface="Arial" panose="020B0604020202020204" pitchFamily="34" charset="0"/>
              </a:rPr>
              <a:t>alumina powder </a:t>
            </a:r>
            <a:r>
              <a:rPr lang="en-US" sz="1100" b="1" dirty="0">
                <a:latin typeface="Arial" panose="020B0604020202020204" pitchFamily="34" charset="0"/>
                <a:cs typeface="Arial" panose="020B0604020202020204" pitchFamily="34" charset="0"/>
              </a:rPr>
              <a:t>is fed continuously and the liquid metal is extracted continuously </a:t>
            </a:r>
            <a:r>
              <a:rPr lang="en-US" sz="1100" b="1" dirty="0" smtClean="0">
                <a:latin typeface="Arial" panose="020B0604020202020204" pitchFamily="34" charset="0"/>
                <a:cs typeface="Arial" panose="020B0604020202020204" pitchFamily="34" charset="0"/>
              </a:rPr>
              <a:t>.  </a:t>
            </a:r>
          </a:p>
          <a:p>
            <a:pPr marL="0" indent="0" algn="just">
              <a:buNone/>
            </a:pPr>
            <a:r>
              <a:rPr lang="en-US" sz="1100" b="1" dirty="0" smtClean="0">
                <a:latin typeface="Arial" panose="020B0604020202020204" pitchFamily="34" charset="0"/>
                <a:cs typeface="Arial" panose="020B0604020202020204" pitchFamily="34" charset="0"/>
              </a:rPr>
              <a:t>A </a:t>
            </a:r>
            <a:r>
              <a:rPr lang="en-US" sz="1100" b="1" dirty="0">
                <a:latin typeface="Arial" panose="020B0604020202020204" pitchFamily="34" charset="0"/>
                <a:cs typeface="Arial" panose="020B0604020202020204" pitchFamily="34" charset="0"/>
              </a:rPr>
              <a:t>large variety of configurations of </a:t>
            </a:r>
            <a:r>
              <a:rPr lang="en-US" sz="1100" b="1" dirty="0" err="1">
                <a:latin typeface="Arial" panose="020B0604020202020204" pitchFamily="34" charset="0"/>
                <a:cs typeface="Arial" panose="020B0604020202020204" pitchFamily="34" charset="0"/>
              </a:rPr>
              <a:t>electrowinning</a:t>
            </a:r>
            <a:r>
              <a:rPr lang="en-US" sz="1100" b="1" dirty="0">
                <a:latin typeface="Arial" panose="020B0604020202020204" pitchFamily="34" charset="0"/>
                <a:cs typeface="Arial" panose="020B0604020202020204" pitchFamily="34" charset="0"/>
              </a:rPr>
              <a:t> cells exist. </a:t>
            </a:r>
            <a:r>
              <a:rPr lang="en-US" sz="1100" b="1" dirty="0" smtClean="0">
                <a:latin typeface="Arial" panose="020B0604020202020204" pitchFamily="34" charset="0"/>
                <a:cs typeface="Arial" panose="020B0604020202020204" pitchFamily="34" charset="0"/>
              </a:rPr>
              <a:t>They </a:t>
            </a:r>
            <a:r>
              <a:rPr lang="en-US" sz="1100" b="1" dirty="0">
                <a:latin typeface="Arial" panose="020B0604020202020204" pitchFamily="34" charset="0"/>
                <a:cs typeface="Arial" panose="020B0604020202020204" pitchFamily="34" charset="0"/>
              </a:rPr>
              <a:t>can </a:t>
            </a:r>
            <a:r>
              <a:rPr lang="en-US" sz="1100" b="1" dirty="0" smtClean="0">
                <a:latin typeface="Arial" panose="020B0604020202020204" pitchFamily="34" charset="0"/>
                <a:cs typeface="Arial" panose="020B0604020202020204" pitchFamily="34" charset="0"/>
              </a:rPr>
              <a:t>be divided into </a:t>
            </a:r>
            <a:r>
              <a:rPr lang="en-US" sz="1100" b="1" dirty="0">
                <a:latin typeface="Arial" panose="020B0604020202020204" pitchFamily="34" charset="0"/>
                <a:cs typeface="Arial" panose="020B0604020202020204" pitchFamily="34" charset="0"/>
              </a:rPr>
              <a:t>two main categories: </a:t>
            </a:r>
            <a:r>
              <a:rPr lang="en-US" sz="1100" b="1" dirty="0">
                <a:solidFill>
                  <a:srgbClr val="C00000"/>
                </a:solidFill>
                <a:latin typeface="Arial" panose="020B0604020202020204" pitchFamily="34" charset="0"/>
                <a:cs typeface="Arial" panose="020B0604020202020204" pitchFamily="34" charset="0"/>
              </a:rPr>
              <a:t>rectangular cells, </a:t>
            </a:r>
            <a:r>
              <a:rPr lang="en-US" sz="1100" b="1" dirty="0">
                <a:latin typeface="Arial" panose="020B0604020202020204" pitchFamily="34" charset="0"/>
                <a:cs typeface="Arial" panose="020B0604020202020204" pitchFamily="34" charset="0"/>
              </a:rPr>
              <a:t>which are the most commonly </a:t>
            </a:r>
            <a:r>
              <a:rPr lang="en-US" sz="1100" b="1" dirty="0" smtClean="0">
                <a:latin typeface="Arial" panose="020B0604020202020204" pitchFamily="34" charset="0"/>
                <a:cs typeface="Arial" panose="020B0604020202020204" pitchFamily="34" charset="0"/>
              </a:rPr>
              <a:t>used industrially</a:t>
            </a:r>
            <a:r>
              <a:rPr lang="en-US" sz="1100" b="1" dirty="0">
                <a:latin typeface="Arial" panose="020B0604020202020204" pitchFamily="34" charset="0"/>
                <a:cs typeface="Arial" panose="020B0604020202020204" pitchFamily="34" charset="0"/>
              </a:rPr>
              <a:t>, and cells with </a:t>
            </a:r>
            <a:r>
              <a:rPr lang="en-US" sz="1100" b="1" dirty="0">
                <a:solidFill>
                  <a:srgbClr val="C00000"/>
                </a:solidFill>
                <a:latin typeface="Arial" panose="020B0604020202020204" pitchFamily="34" charset="0"/>
                <a:cs typeface="Arial" panose="020B0604020202020204" pitchFamily="34" charset="0"/>
              </a:rPr>
              <a:t>cylindrical concentric electrodes</a:t>
            </a:r>
            <a:r>
              <a:rPr lang="en-US" sz="1100" b="1" dirty="0" smtClean="0">
                <a:latin typeface="Arial" panose="020B0604020202020204" pitchFamily="34" charset="0"/>
                <a:cs typeface="Arial" panose="020B0604020202020204" pitchFamily="34" charset="0"/>
              </a:rPr>
              <a:t>. </a:t>
            </a:r>
          </a:p>
          <a:p>
            <a:pPr marL="0" indent="0" algn="just">
              <a:buNone/>
            </a:pPr>
            <a:r>
              <a:rPr lang="en-US" sz="1100" b="1" dirty="0" smtClean="0">
                <a:latin typeface="Arial" panose="020B0604020202020204" pitchFamily="34" charset="0"/>
                <a:cs typeface="Arial" panose="020B0604020202020204" pitchFamily="34" charset="0"/>
              </a:rPr>
              <a:t>In </a:t>
            </a:r>
            <a:r>
              <a:rPr lang="en-US" sz="1100" b="1" dirty="0">
                <a:latin typeface="Arial" panose="020B0604020202020204" pitchFamily="34" charset="0"/>
                <a:cs typeface="Arial" panose="020B0604020202020204" pitchFamily="34" charset="0"/>
              </a:rPr>
              <a:t>the cells made of a couple of concentric tubes (an internal anode and </a:t>
            </a:r>
            <a:r>
              <a:rPr lang="en-US" sz="1100" b="1" dirty="0" smtClean="0">
                <a:latin typeface="Arial" panose="020B0604020202020204" pitchFamily="34" charset="0"/>
                <a:cs typeface="Arial" panose="020B0604020202020204" pitchFamily="34" charset="0"/>
              </a:rPr>
              <a:t>an external </a:t>
            </a:r>
            <a:r>
              <a:rPr lang="en-US" sz="1100" b="1" dirty="0">
                <a:latin typeface="Arial" panose="020B0604020202020204" pitchFamily="34" charset="0"/>
                <a:cs typeface="Arial" panose="020B0604020202020204" pitchFamily="34" charset="0"/>
              </a:rPr>
              <a:t>cathode), a high electrolyte flowrate between the tubes can be achieved </a:t>
            </a:r>
            <a:r>
              <a:rPr lang="en-US" sz="1100" b="1" dirty="0" smtClean="0">
                <a:latin typeface="Arial" panose="020B0604020202020204" pitchFamily="34" charset="0"/>
                <a:cs typeface="Arial" panose="020B0604020202020204" pitchFamily="34" charset="0"/>
              </a:rPr>
              <a:t>that minimizes </a:t>
            </a:r>
            <a:r>
              <a:rPr lang="en-US" sz="1100" b="1" dirty="0">
                <a:latin typeface="Arial" panose="020B0604020202020204" pitchFamily="34" charset="0"/>
                <a:cs typeface="Arial" panose="020B0604020202020204" pitchFamily="34" charset="0"/>
              </a:rPr>
              <a:t>the thickness of the diffusion layers. Very dilute solutions can </a:t>
            </a:r>
            <a:r>
              <a:rPr lang="en-US" sz="1100" b="1" dirty="0" smtClean="0">
                <a:latin typeface="Arial" panose="020B0604020202020204" pitchFamily="34" charset="0"/>
                <a:cs typeface="Arial" panose="020B0604020202020204" pitchFamily="34" charset="0"/>
              </a:rPr>
              <a:t>be electrolyzed </a:t>
            </a:r>
            <a:r>
              <a:rPr lang="en-US" sz="1100" b="1" dirty="0">
                <a:latin typeface="Arial" panose="020B0604020202020204" pitchFamily="34" charset="0"/>
                <a:cs typeface="Arial" panose="020B0604020202020204" pitchFamily="34" charset="0"/>
              </a:rPr>
              <a:t>[WAN 02].</a:t>
            </a:r>
          </a:p>
          <a:p>
            <a:pPr marL="0" indent="0" algn="just">
              <a:buNone/>
            </a:pPr>
            <a:r>
              <a:rPr lang="en-US" sz="1100" b="1" dirty="0">
                <a:latin typeface="Arial" panose="020B0604020202020204" pitchFamily="34" charset="0"/>
                <a:cs typeface="Arial" panose="020B0604020202020204" pitchFamily="34" charset="0"/>
              </a:rPr>
              <a:t>The rectangular electrodes are piled up in a cell tank, known as a cell. Two </a:t>
            </a:r>
            <a:r>
              <a:rPr lang="en-US" sz="1100" b="1" dirty="0" smtClean="0">
                <a:latin typeface="Arial" panose="020B0604020202020204" pitchFamily="34" charset="0"/>
                <a:cs typeface="Arial" panose="020B0604020202020204" pitchFamily="34" charset="0"/>
              </a:rPr>
              <a:t>main types </a:t>
            </a:r>
            <a:r>
              <a:rPr lang="en-US" sz="1100" b="1" dirty="0">
                <a:latin typeface="Arial" panose="020B0604020202020204" pitchFamily="34" charset="0"/>
                <a:cs typeface="Arial" panose="020B0604020202020204" pitchFamily="34" charset="0"/>
              </a:rPr>
              <a:t>of cells can be found: cells with monopolar electrodes (a) and cells </a:t>
            </a:r>
            <a:r>
              <a:rPr lang="en-US" sz="1100" b="1" dirty="0" smtClean="0">
                <a:latin typeface="Arial" panose="020B0604020202020204" pitchFamily="34" charset="0"/>
                <a:cs typeface="Arial" panose="020B0604020202020204" pitchFamily="34" charset="0"/>
              </a:rPr>
              <a:t>with bipolar </a:t>
            </a:r>
            <a:r>
              <a:rPr lang="en-US" sz="1100" b="1" dirty="0">
                <a:latin typeface="Arial" panose="020B0604020202020204" pitchFamily="34" charset="0"/>
                <a:cs typeface="Arial" panose="020B0604020202020204" pitchFamily="34" charset="0"/>
              </a:rPr>
              <a:t>electrodes (b), see Figure </a:t>
            </a:r>
            <a:r>
              <a:rPr lang="en-US" sz="1100" b="1" dirty="0" smtClean="0">
                <a:latin typeface="Arial" panose="020B0604020202020204" pitchFamily="34" charset="0"/>
                <a:cs typeface="Arial" panose="020B0604020202020204" pitchFamily="34" charset="0"/>
              </a:rPr>
              <a:t>11.4.</a:t>
            </a:r>
            <a:endParaRPr lang="ru-RU" sz="11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383178" y="3718560"/>
            <a:ext cx="7001691" cy="2978331"/>
          </a:xfrm>
          <a:prstGeom prst="rect">
            <a:avLst/>
          </a:prstGeom>
          <a:ln>
            <a:noFill/>
          </a:ln>
          <a:effectLst>
            <a:outerShdw blurRad="190500" algn="tl" rotWithShape="0">
              <a:srgbClr val="000000">
                <a:alpha val="70000"/>
              </a:srgbClr>
            </a:outerShdw>
          </a:effectLst>
        </p:spPr>
      </p:pic>
      <p:sp>
        <p:nvSpPr>
          <p:cNvPr id="5" name="Прямоугольник 4"/>
          <p:cNvSpPr/>
          <p:nvPr/>
        </p:nvSpPr>
        <p:spPr>
          <a:xfrm>
            <a:off x="7611291" y="3718560"/>
            <a:ext cx="4467497" cy="313932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Basic monopolar and bipolar cells and cell stack configurations </a:t>
            </a:r>
            <a:endParaRPr lang="en-US" dirty="0" smtClean="0"/>
          </a:p>
          <a:p>
            <a:pPr marL="342900" indent="-342900">
              <a:buAutoNum type="alphaLcParenR"/>
            </a:pPr>
            <a:r>
              <a:rPr lang="en-US" dirty="0" smtClean="0">
                <a:solidFill>
                  <a:srgbClr val="C00000"/>
                </a:solidFill>
              </a:rPr>
              <a:t>Monopolar electrodes </a:t>
            </a:r>
            <a:r>
              <a:rPr lang="en-US" dirty="0"/>
              <a:t>connected in parallel in a cell tank; </a:t>
            </a:r>
            <a:endParaRPr lang="en-US" dirty="0" smtClean="0"/>
          </a:p>
          <a:p>
            <a:pPr marL="342900" indent="-342900">
              <a:buAutoNum type="alphaLcParenR"/>
            </a:pPr>
            <a:r>
              <a:rPr lang="en-US" dirty="0" smtClean="0">
                <a:solidFill>
                  <a:srgbClr val="C00000"/>
                </a:solidFill>
              </a:rPr>
              <a:t>bipolar </a:t>
            </a:r>
            <a:r>
              <a:rPr lang="en-US" dirty="0">
                <a:solidFill>
                  <a:srgbClr val="C00000"/>
                </a:solidFill>
              </a:rPr>
              <a:t>electrodes </a:t>
            </a:r>
            <a:r>
              <a:rPr lang="en-US" dirty="0"/>
              <a:t>connected in series in </a:t>
            </a:r>
            <a:r>
              <a:rPr lang="en-US" dirty="0" smtClean="0"/>
              <a:t>a battery</a:t>
            </a:r>
            <a:r>
              <a:rPr lang="en-US" dirty="0"/>
              <a:t>; </a:t>
            </a:r>
            <a:endParaRPr lang="en-US" dirty="0" smtClean="0"/>
          </a:p>
          <a:p>
            <a:r>
              <a:rPr lang="en-US" dirty="0" smtClean="0"/>
              <a:t>a</a:t>
            </a:r>
            <a:r>
              <a:rPr lang="en-US" dirty="0"/>
              <a:t>' and b') bus connections of cell stacks f, where </a:t>
            </a:r>
            <a:endParaRPr lang="en-US" dirty="0" smtClean="0"/>
          </a:p>
          <a:p>
            <a:r>
              <a:rPr lang="en-US" dirty="0" smtClean="0"/>
              <a:t>a</a:t>
            </a:r>
            <a:r>
              <a:rPr lang="en-US" dirty="0"/>
              <a:t>') is a row of monopolar cells in</a:t>
            </a:r>
          </a:p>
          <a:p>
            <a:r>
              <a:rPr lang="en-US" dirty="0"/>
              <a:t>series and </a:t>
            </a:r>
            <a:endParaRPr lang="en-US" dirty="0" smtClean="0"/>
          </a:p>
          <a:p>
            <a:r>
              <a:rPr lang="en-US" dirty="0" smtClean="0"/>
              <a:t>b</a:t>
            </a:r>
            <a:r>
              <a:rPr lang="en-US" dirty="0"/>
              <a:t>') bipolar parallel cell </a:t>
            </a:r>
            <a:r>
              <a:rPr lang="en-US" dirty="0" smtClean="0"/>
              <a:t>stacks</a:t>
            </a:r>
            <a:endParaRPr lang="ru-RU" dirty="0"/>
          </a:p>
        </p:txBody>
      </p:sp>
    </p:spTree>
    <p:extLst>
      <p:ext uri="{BB962C8B-B14F-4D97-AF65-F5344CB8AC3E}">
        <p14:creationId xmlns:p14="http://schemas.microsoft.com/office/powerpoint/2010/main" val="3919039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93CCAB2-4036-4B36-B542-F9E8A83EA7E9}"/>
              </a:ext>
            </a:extLst>
          </p:cNvPr>
          <p:cNvSpPr>
            <a:spLocks noGrp="1"/>
          </p:cNvSpPr>
          <p:nvPr>
            <p:ph type="title"/>
          </p:nvPr>
        </p:nvSpPr>
        <p:spPr>
          <a:xfrm>
            <a:off x="838200" y="365125"/>
            <a:ext cx="10515600" cy="604693"/>
          </a:xfrm>
        </p:spPr>
        <p:txBody>
          <a:bodyPr>
            <a:noAutofit/>
          </a:bodyPr>
          <a:lstStyle/>
          <a:p>
            <a:pPr marL="457200" marR="1797050" lvl="1">
              <a:spcBef>
                <a:spcPts val="295"/>
              </a:spcBef>
              <a:spcAft>
                <a:spcPts val="0"/>
              </a:spcAft>
              <a:buClr>
                <a:srgbClr val="2C2424"/>
              </a:buClr>
              <a:buSzPts val="1100"/>
              <a:tabLst>
                <a:tab pos="382905" algn="l"/>
              </a:tabLst>
            </a:pPr>
            <a:r>
              <a:rPr lang="en-US" sz="2800" b="1" dirty="0">
                <a:solidFill>
                  <a:srgbClr val="C00000"/>
                </a:solidFill>
                <a:latin typeface="Times New Roman" panose="02020603050405020304" pitchFamily="18" charset="0"/>
                <a:ea typeface="Wingdings" panose="05000000000000000000" pitchFamily="2" charset="2"/>
                <a:cs typeface="Wingdings" panose="05000000000000000000" pitchFamily="2" charset="2"/>
              </a:rPr>
              <a:t>Selection of a proper electrolyte </a:t>
            </a:r>
            <a:endParaRPr lang="ru-RU" sz="2800" b="1" dirty="0">
              <a:solidFill>
                <a:srgbClr val="C00000"/>
              </a:solidFill>
              <a:latin typeface="Times New Roman" panose="02020603050405020304" pitchFamily="18" charset="0"/>
              <a:ea typeface="Wingdings" panose="05000000000000000000" pitchFamily="2" charset="2"/>
              <a:cs typeface="Wingdings" panose="05000000000000000000" pitchFamily="2" charset="2"/>
            </a:endParaRPr>
          </a:p>
        </p:txBody>
      </p:sp>
      <p:sp>
        <p:nvSpPr>
          <p:cNvPr id="3" name="Объект 2">
            <a:extLst>
              <a:ext uri="{FF2B5EF4-FFF2-40B4-BE49-F238E27FC236}">
                <a16:creationId xmlns="" xmlns:a16="http://schemas.microsoft.com/office/drawing/2014/main" id="{AC059896-6B50-4CA5-A9C7-5059658195EC}"/>
              </a:ext>
            </a:extLst>
          </p:cNvPr>
          <p:cNvSpPr>
            <a:spLocks noGrp="1"/>
          </p:cNvSpPr>
          <p:nvPr>
            <p:ph idx="1"/>
          </p:nvPr>
        </p:nvSpPr>
        <p:spPr>
          <a:xfrm>
            <a:off x="293254" y="1483880"/>
            <a:ext cx="11390746" cy="4351338"/>
          </a:xfrm>
        </p:spPr>
        <p:txBody>
          <a:bodyPr vert="horz" lIns="91440" tIns="45720" rIns="91440" bIns="45720" rtlCol="0" anchor="t">
            <a:normAutofit fontScale="62500" lnSpcReduction="20000"/>
          </a:bodyPr>
          <a:lstStyle/>
          <a:p>
            <a:pPr marL="201930" marR="198120" indent="0" algn="just">
              <a:lnSpc>
                <a:spcPct val="120000"/>
              </a:lnSpc>
              <a:spcAft>
                <a:spcPts val="0"/>
              </a:spcAft>
              <a:buNone/>
            </a:pP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In electrolytic operations, the selection of a proper electrolyte is the most important requirement. The basic conditions that an electrolyte must satisfy are: </a:t>
            </a:r>
          </a:p>
          <a:p>
            <a:pPr marL="201930" marR="198120" indent="0" algn="just">
              <a:lnSpc>
                <a:spcPct val="120000"/>
              </a:lnSpc>
              <a:spcAft>
                <a:spcPts val="0"/>
              </a:spcAft>
              <a:buNone/>
            </a:pP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1.	it must have a sufficiently high ionic conductivity, and conduction must be entirely due ions. </a:t>
            </a:r>
          </a:p>
          <a:p>
            <a:pPr marL="201930" marR="198120" indent="0" algn="just">
              <a:lnSpc>
                <a:spcPct val="120000"/>
              </a:lnSpc>
              <a:spcAft>
                <a:spcPts val="0"/>
              </a:spcAft>
              <a:buNone/>
            </a:pP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2.	it must be chemically inert towards the electrodes, the container material, and the electrolysis products.</a:t>
            </a:r>
          </a:p>
          <a:p>
            <a:pPr marL="201930" marR="198120" indent="0" algn="just">
              <a:lnSpc>
                <a:spcPct val="120000"/>
              </a:lnSpc>
              <a:spcAft>
                <a:spcPts val="0"/>
              </a:spcAft>
              <a:buNone/>
            </a:pP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3.	it must be stable at the temperature of operation.</a:t>
            </a:r>
          </a:p>
          <a:p>
            <a:pPr marL="201930" marR="198120" indent="0" algn="just">
              <a:lnSpc>
                <a:spcPct val="120000"/>
              </a:lnSpc>
              <a:spcAft>
                <a:spcPts val="0"/>
              </a:spcAft>
              <a:buNone/>
            </a:pP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4.	when a solution containing the metal to be extracted is being used, then it must be chemically more stable than the solute.  </a:t>
            </a:r>
          </a:p>
          <a:p>
            <a:pPr marL="201930" marR="198120" indent="0" algn="just">
              <a:lnSpc>
                <a:spcPct val="120000"/>
              </a:lnSpc>
              <a:spcAft>
                <a:spcPts val="0"/>
              </a:spcAft>
              <a:buNone/>
            </a:pP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Common metals such as Cu, Zn, Sn, Au, and Mn can be produced by aqueous electrolysis, whereas reactive metals such as </a:t>
            </a:r>
            <a:r>
              <a:rPr lang="en-US" b="1" err="1">
                <a:solidFill>
                  <a:srgbClr val="000000"/>
                </a:solidFill>
                <a:latin typeface="Arial" panose="020B0604020202020204" pitchFamily="34" charset="0"/>
                <a:ea typeface="Times New Roman" panose="02020603050405020304" pitchFamily="18" charset="0"/>
                <a:cs typeface="Arial" panose="020B0604020202020204" pitchFamily="34" charset="0"/>
              </a:rPr>
              <a:t>Ti</a:t>
            </a: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b="1" err="1">
                <a:solidFill>
                  <a:srgbClr val="000000"/>
                </a:solidFill>
                <a:latin typeface="Arial" panose="020B0604020202020204" pitchFamily="34" charset="0"/>
                <a:ea typeface="Times New Roman" panose="02020603050405020304" pitchFamily="18" charset="0"/>
                <a:cs typeface="Arial" panose="020B0604020202020204" pitchFamily="34" charset="0"/>
              </a:rPr>
              <a:t>Zr</a:t>
            </a:r>
            <a:r>
              <a:rPr lang="en-US" b="1">
                <a:solidFill>
                  <a:srgbClr val="000000"/>
                </a:solidFill>
                <a:latin typeface="Arial" panose="020B0604020202020204" pitchFamily="34" charset="0"/>
                <a:ea typeface="Times New Roman" panose="02020603050405020304" pitchFamily="18" charset="0"/>
                <a:cs typeface="Arial" panose="020B0604020202020204" pitchFamily="34" charset="0"/>
              </a:rPr>
              <a:t>, Th, Na, K, Mg, and Al cannot. To obtain reactive metals, their fused salts must be electrolyzed at a high temperature. </a:t>
            </a:r>
          </a:p>
          <a:p>
            <a:pPr>
              <a:lnSpc>
                <a:spcPct val="120000"/>
              </a:lnSpc>
            </a:pPr>
            <a:endParaRPr lang="ru-RU" b="1">
              <a:solidFill>
                <a:srgbClr val="4472C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2250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DA7F4FB-B7CA-4B65-85F4-58AEFCDA3DBA}"/>
              </a:ext>
            </a:extLst>
          </p:cNvPr>
          <p:cNvSpPr>
            <a:spLocks noGrp="1"/>
          </p:cNvSpPr>
          <p:nvPr>
            <p:ph type="title"/>
          </p:nvPr>
        </p:nvSpPr>
        <p:spPr/>
        <p:txBody>
          <a:bodyPr/>
          <a:lstStyle/>
          <a:p>
            <a:r>
              <a:rPr lang="en-US" b="1">
                <a:solidFill>
                  <a:srgbClr val="C00000"/>
                </a:solidFill>
                <a:latin typeface="Arial" panose="020B0604020202020204" pitchFamily="34" charset="0"/>
                <a:cs typeface="Arial" panose="020B0604020202020204" pitchFamily="34" charset="0"/>
              </a:rPr>
              <a:t>Answer to the following questions:</a:t>
            </a:r>
            <a:endParaRPr lang="ru-RU" b="1">
              <a:solidFill>
                <a:srgbClr val="C00000"/>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 xmlns:a16="http://schemas.microsoft.com/office/drawing/2014/main" id="{016B8DA9-B5AF-4135-A281-B3269098F400}"/>
              </a:ext>
            </a:extLst>
          </p:cNvPr>
          <p:cNvSpPr>
            <a:spLocks noGrp="1"/>
          </p:cNvSpPr>
          <p:nvPr>
            <p:ph idx="1"/>
          </p:nvPr>
        </p:nvSpPr>
        <p:spPr>
          <a:xfrm>
            <a:off x="838200" y="2154341"/>
            <a:ext cx="10515600" cy="2990624"/>
          </a:xfrm>
        </p:spPr>
        <p:txBody>
          <a:bodyPr vert="horz" lIns="91440" tIns="45720" rIns="91440" bIns="45720" rtlCol="0" anchor="t">
            <a:noAutofit/>
          </a:bodyPr>
          <a:lstStyle/>
          <a:p>
            <a:pPr marL="342900" indent="-342900">
              <a:buAutoNum type="arabicParenR"/>
            </a:pPr>
            <a:r>
              <a:rPr lang="en-US" sz="2000" b="1" dirty="0">
                <a:latin typeface="Arial"/>
                <a:ea typeface="+mn-lt"/>
                <a:cs typeface="Arial"/>
              </a:rPr>
              <a:t>What </a:t>
            </a:r>
            <a:r>
              <a:rPr lang="en-US" sz="2000" b="1" dirty="0" smtClean="0">
                <a:latin typeface="Arial"/>
                <a:ea typeface="+mn-lt"/>
                <a:cs typeface="Arial"/>
              </a:rPr>
              <a:t>is </a:t>
            </a:r>
            <a:r>
              <a:rPr lang="en-US" sz="2000" b="1" dirty="0" err="1" smtClean="0">
                <a:latin typeface="Arial"/>
                <a:ea typeface="+mn-lt"/>
                <a:cs typeface="Arial"/>
              </a:rPr>
              <a:t>electrowinning</a:t>
            </a:r>
            <a:r>
              <a:rPr lang="en-US" sz="2000" b="1" dirty="0" smtClean="0">
                <a:latin typeface="Arial"/>
                <a:ea typeface="+mn-lt"/>
                <a:cs typeface="Arial"/>
              </a:rPr>
              <a:t>?</a:t>
            </a:r>
            <a:endParaRPr lang="ru-RU" sz="2000" b="1" dirty="0">
              <a:latin typeface="Arial"/>
              <a:ea typeface="+mn-lt"/>
              <a:cs typeface="Arial"/>
            </a:endParaRPr>
          </a:p>
          <a:p>
            <a:pPr marL="342900" indent="-342900">
              <a:buAutoNum type="arabicParenR"/>
            </a:pPr>
            <a:r>
              <a:rPr lang="en-US" sz="2000" b="1" dirty="0">
                <a:latin typeface="Arial"/>
                <a:ea typeface="+mn-lt"/>
                <a:cs typeface="Arial"/>
              </a:rPr>
              <a:t>Which non-ferrous metals are obtained by electrolysis of aqueous solutions?</a:t>
            </a:r>
          </a:p>
          <a:p>
            <a:pPr marL="342900" indent="-342900">
              <a:buAutoNum type="arabicParenR"/>
            </a:pPr>
            <a:r>
              <a:rPr lang="en-US" sz="2000" b="1" dirty="0">
                <a:latin typeface="Arial"/>
                <a:ea typeface="+mn-lt"/>
                <a:cs typeface="Arial"/>
              </a:rPr>
              <a:t>Which non-ferrous metals are obtained by electrolysis of melts?</a:t>
            </a:r>
          </a:p>
          <a:p>
            <a:pPr marL="342900" indent="-342900">
              <a:buAutoNum type="arabicParenR"/>
            </a:pPr>
            <a:r>
              <a:rPr lang="en-US" sz="2000" b="1" dirty="0">
                <a:latin typeface="Arial"/>
                <a:ea typeface="+mn-lt"/>
                <a:cs typeface="Arial"/>
              </a:rPr>
              <a:t>What are the basic characteristics of fused salt electrolysis?</a:t>
            </a:r>
            <a:endParaRPr lang="en-US" sz="2000" b="1" dirty="0">
              <a:latin typeface="Arial"/>
              <a:cs typeface="Arial"/>
            </a:endParaRPr>
          </a:p>
          <a:p>
            <a:pPr marL="342900" indent="-342900">
              <a:buAutoNum type="arabicParenR"/>
            </a:pPr>
            <a:r>
              <a:rPr lang="en-US" sz="2000" b="1" dirty="0">
                <a:latin typeface="Arial"/>
                <a:ea typeface="+mn-lt"/>
                <a:cs typeface="Arial"/>
              </a:rPr>
              <a:t>What is the application of Electroplating and Electroforming</a:t>
            </a:r>
            <a:r>
              <a:rPr lang="en-US" sz="2000" b="1" dirty="0" smtClean="0">
                <a:latin typeface="Arial"/>
                <a:ea typeface="+mn-lt"/>
                <a:cs typeface="Arial"/>
              </a:rPr>
              <a:t>?</a:t>
            </a:r>
          </a:p>
          <a:p>
            <a:pPr marL="342900" indent="-342900">
              <a:buAutoNum type="arabicParenR"/>
            </a:pPr>
            <a:r>
              <a:rPr lang="en-US" sz="2000" b="1" dirty="0">
                <a:latin typeface="Arial"/>
                <a:ea typeface="+mn-lt"/>
                <a:cs typeface="Arial"/>
              </a:rPr>
              <a:t>Selection of a proper electrolyte </a:t>
            </a:r>
          </a:p>
          <a:p>
            <a:pPr marL="0" indent="0">
              <a:lnSpc>
                <a:spcPct val="100000"/>
              </a:lnSpc>
              <a:buNone/>
            </a:pPr>
            <a:endParaRPr lang="en-US" sz="2000" b="1" dirty="0">
              <a:latin typeface="Arial"/>
              <a:ea typeface="+mn-lt"/>
              <a:cs typeface="Arial"/>
            </a:endParaRPr>
          </a:p>
        </p:txBody>
      </p:sp>
    </p:spTree>
    <p:extLst>
      <p:ext uri="{BB962C8B-B14F-4D97-AF65-F5344CB8AC3E}">
        <p14:creationId xmlns:p14="http://schemas.microsoft.com/office/powerpoint/2010/main" val="353084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B9CB9D8-9202-4CEA-A612-DED5F18E8E39}"/>
              </a:ext>
            </a:extLst>
          </p:cNvPr>
          <p:cNvSpPr>
            <a:spLocks noGrp="1"/>
          </p:cNvSpPr>
          <p:nvPr>
            <p:ph idx="1"/>
          </p:nvPr>
        </p:nvSpPr>
        <p:spPr>
          <a:xfrm>
            <a:off x="809405" y="635859"/>
            <a:ext cx="11053482" cy="870400"/>
          </a:xfrm>
        </p:spPr>
        <p:txBody>
          <a:bodyPr vert="horz" lIns="91440" tIns="45720" rIns="91440" bIns="45720" rtlCol="0" anchor="t">
            <a:noAutofit/>
          </a:bodyPr>
          <a:lstStyle/>
          <a:p>
            <a:pPr marL="0" indent="0" algn="just">
              <a:buNone/>
            </a:pPr>
            <a:r>
              <a:rPr lang="en-US" sz="3200" b="1" dirty="0">
                <a:solidFill>
                  <a:srgbClr val="FF0000"/>
                </a:solidFill>
                <a:latin typeface="Arial"/>
                <a:cs typeface="Arial"/>
              </a:rPr>
              <a:t>Lecture </a:t>
            </a:r>
            <a:r>
              <a:rPr lang="en-US" sz="3200" b="1" dirty="0" smtClean="0">
                <a:solidFill>
                  <a:srgbClr val="FF0000"/>
                </a:solidFill>
                <a:latin typeface="Arial"/>
                <a:cs typeface="Arial"/>
              </a:rPr>
              <a:t>11</a:t>
            </a:r>
            <a:r>
              <a:rPr lang="ru-RU" sz="3200" b="1" dirty="0" smtClean="0">
                <a:solidFill>
                  <a:srgbClr val="FF0000"/>
                </a:solidFill>
                <a:latin typeface="Arial"/>
                <a:cs typeface="Arial"/>
              </a:rPr>
              <a:t>.</a:t>
            </a:r>
            <a:r>
              <a:rPr lang="en-US" sz="3200" b="1" dirty="0" smtClean="0">
                <a:solidFill>
                  <a:srgbClr val="FF0000"/>
                </a:solidFill>
                <a:latin typeface="Arial"/>
                <a:cs typeface="Arial"/>
              </a:rPr>
              <a:t> Electrometallurgy_2</a:t>
            </a:r>
            <a:endParaRPr lang="en-US" sz="3200" b="1" dirty="0">
              <a:solidFill>
                <a:srgbClr val="FF0000"/>
              </a:solidFill>
              <a:latin typeface="Arial"/>
              <a:cs typeface="Arial"/>
            </a:endParaRPr>
          </a:p>
          <a:p>
            <a:pPr marL="0" indent="0" algn="just">
              <a:buNone/>
            </a:pPr>
            <a:endParaRPr lang="en-US" sz="2400" i="1" dirty="0">
              <a:solidFill>
                <a:srgbClr val="7030A0"/>
              </a:solidFill>
              <a:latin typeface="Arial"/>
              <a:cs typeface="Arial"/>
            </a:endParaRPr>
          </a:p>
          <a:p>
            <a:pPr marL="0" indent="0" algn="just">
              <a:buNone/>
            </a:pPr>
            <a:r>
              <a:rPr lang="en-US" sz="2400" i="1" dirty="0" smtClean="0">
                <a:solidFill>
                  <a:srgbClr val="7030A0"/>
                </a:solidFill>
                <a:latin typeface="Arial"/>
                <a:cs typeface="Arial"/>
              </a:rPr>
              <a:t>Today’s subtopics:</a:t>
            </a:r>
          </a:p>
          <a:p>
            <a:pPr lvl="1" algn="just"/>
            <a:r>
              <a:rPr lang="en-US" i="1" dirty="0" smtClean="0">
                <a:solidFill>
                  <a:srgbClr val="7030A0"/>
                </a:solidFill>
                <a:latin typeface="Arial"/>
                <a:cs typeface="Arial"/>
              </a:rPr>
              <a:t>Electrometallurgy. Unit Electrometallurgical Processes</a:t>
            </a:r>
          </a:p>
          <a:p>
            <a:pPr lvl="1" algn="just"/>
            <a:r>
              <a:rPr lang="en-US" i="1" dirty="0" err="1" smtClean="0">
                <a:solidFill>
                  <a:srgbClr val="7030A0"/>
                </a:solidFill>
                <a:latin typeface="Arial"/>
                <a:cs typeface="Arial"/>
              </a:rPr>
              <a:t>Electrowinning</a:t>
            </a:r>
            <a:endParaRPr lang="en-US" i="1" dirty="0" smtClean="0">
              <a:solidFill>
                <a:srgbClr val="7030A0"/>
              </a:solidFill>
              <a:latin typeface="Arial"/>
              <a:cs typeface="Arial"/>
            </a:endParaRPr>
          </a:p>
          <a:p>
            <a:pPr lvl="1" algn="just"/>
            <a:r>
              <a:rPr lang="en-US" i="1" dirty="0" err="1" smtClean="0">
                <a:solidFill>
                  <a:srgbClr val="7030A0"/>
                </a:solidFill>
                <a:latin typeface="Arial"/>
                <a:cs typeface="Arial"/>
              </a:rPr>
              <a:t>Electrosmelting</a:t>
            </a:r>
            <a:endParaRPr lang="en-US" i="1" dirty="0" smtClean="0">
              <a:solidFill>
                <a:srgbClr val="7030A0"/>
              </a:solidFill>
              <a:latin typeface="Arial"/>
              <a:cs typeface="Arial"/>
            </a:endParaRPr>
          </a:p>
          <a:p>
            <a:pPr lvl="1" algn="just"/>
            <a:r>
              <a:rPr lang="en-US" i="1" dirty="0" smtClean="0">
                <a:solidFill>
                  <a:srgbClr val="7030A0"/>
                </a:solidFill>
                <a:latin typeface="Arial"/>
                <a:cs typeface="Arial"/>
              </a:rPr>
              <a:t>Electroforming</a:t>
            </a:r>
          </a:p>
          <a:p>
            <a:pPr lvl="1" algn="just"/>
            <a:r>
              <a:rPr lang="en-US" i="1" dirty="0" smtClean="0">
                <a:solidFill>
                  <a:srgbClr val="7030A0"/>
                </a:solidFill>
                <a:latin typeface="Arial"/>
                <a:cs typeface="Arial"/>
              </a:rPr>
              <a:t>Electroplating</a:t>
            </a:r>
          </a:p>
          <a:p>
            <a:pPr marL="0" indent="0" algn="just">
              <a:lnSpc>
                <a:spcPct val="120000"/>
              </a:lnSpc>
              <a:buNone/>
            </a:pPr>
            <a:r>
              <a:rPr lang="en-US" sz="3200" b="1" dirty="0">
                <a:solidFill>
                  <a:srgbClr val="0070C0"/>
                </a:solidFill>
                <a:latin typeface="Arial" panose="020B0604020202020204" pitchFamily="34" charset="0"/>
                <a:cs typeface="Arial" panose="020B0604020202020204" pitchFamily="34" charset="0"/>
              </a:rPr>
              <a:t/>
            </a:r>
            <a:br>
              <a:rPr lang="en-US" sz="3200" b="1" dirty="0">
                <a:solidFill>
                  <a:srgbClr val="0070C0"/>
                </a:solidFill>
                <a:latin typeface="Arial" panose="020B0604020202020204" pitchFamily="34" charset="0"/>
                <a:cs typeface="Arial" panose="020B0604020202020204" pitchFamily="34" charset="0"/>
              </a:rPr>
            </a:br>
            <a:endParaRPr lang="ru-RU" sz="32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31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6C30EE1-7461-49A8-BD97-A990949CF75F}"/>
              </a:ext>
            </a:extLst>
          </p:cNvPr>
          <p:cNvSpPr>
            <a:spLocks noGrp="1"/>
          </p:cNvSpPr>
          <p:nvPr>
            <p:ph type="title"/>
          </p:nvPr>
        </p:nvSpPr>
        <p:spPr/>
        <p:txBody>
          <a:bodyPr>
            <a:normAutofit fontScale="90000"/>
          </a:bodyPr>
          <a:lstStyle/>
          <a:p>
            <a:r>
              <a:rPr lang="en-GB" b="1" i="1">
                <a:solidFill>
                  <a:srgbClr val="C00000"/>
                </a:solidFill>
                <a:latin typeface="Arial" panose="020B0604020202020204" pitchFamily="34" charset="0"/>
                <a:cs typeface="Arial" panose="020B0604020202020204" pitchFamily="34" charset="0"/>
              </a:rPr>
              <a:t>Electrometallurgy </a:t>
            </a:r>
            <a:br>
              <a:rPr lang="en-GB" b="1" i="1">
                <a:solidFill>
                  <a:srgbClr val="C00000"/>
                </a:solidFill>
                <a:latin typeface="Arial" panose="020B0604020202020204" pitchFamily="34" charset="0"/>
                <a:cs typeface="Arial" panose="020B0604020202020204" pitchFamily="34" charset="0"/>
              </a:rPr>
            </a:br>
            <a:r>
              <a:rPr lang="ru-RU" b="1" i="1">
                <a:solidFill>
                  <a:srgbClr val="C00000"/>
                </a:solidFill>
                <a:latin typeface="Arial" panose="020B0604020202020204" pitchFamily="34" charset="0"/>
                <a:cs typeface="Arial" panose="020B0604020202020204" pitchFamily="34" charset="0"/>
              </a:rPr>
              <a:t/>
            </a:r>
            <a:br>
              <a:rPr lang="ru-RU" b="1" i="1">
                <a:solidFill>
                  <a:srgbClr val="C00000"/>
                </a:solidFill>
                <a:latin typeface="Arial" panose="020B0604020202020204" pitchFamily="34" charset="0"/>
                <a:cs typeface="Arial" panose="020B0604020202020204" pitchFamily="34" charset="0"/>
              </a:rPr>
            </a:br>
            <a:endParaRPr lang="ru-RU" i="1">
              <a:solidFill>
                <a:srgbClr val="C00000"/>
              </a:solidFill>
            </a:endParaRPr>
          </a:p>
        </p:txBody>
      </p:sp>
      <p:sp>
        <p:nvSpPr>
          <p:cNvPr id="3" name="Объект 2">
            <a:extLst>
              <a:ext uri="{FF2B5EF4-FFF2-40B4-BE49-F238E27FC236}">
                <a16:creationId xmlns="" xmlns:a16="http://schemas.microsoft.com/office/drawing/2014/main" id="{6D1D6EC9-6B9B-4BAA-A4B5-91E8C0CCBE7A}"/>
              </a:ext>
            </a:extLst>
          </p:cNvPr>
          <p:cNvSpPr>
            <a:spLocks noGrp="1"/>
          </p:cNvSpPr>
          <p:nvPr>
            <p:ph idx="1"/>
          </p:nvPr>
        </p:nvSpPr>
        <p:spPr>
          <a:xfrm>
            <a:off x="650306" y="748410"/>
            <a:ext cx="10515600" cy="4274272"/>
          </a:xfrm>
        </p:spPr>
        <p:txBody>
          <a:bodyPr vert="horz" lIns="91440" tIns="45720" rIns="91440" bIns="45720" rtlCol="0" anchor="t">
            <a:noAutofit/>
          </a:bodyPr>
          <a:lstStyle/>
          <a:p>
            <a:pPr marL="201930" marR="198120" indent="0" algn="just">
              <a:lnSpc>
                <a:spcPct val="120000"/>
              </a:lnSpc>
              <a:spcBef>
                <a:spcPts val="455"/>
              </a:spcBef>
              <a:buNone/>
            </a:pPr>
            <a:r>
              <a:rPr lang="de-AT" sz="2000" b="1" i="1" dirty="0">
                <a:latin typeface="Arial" panose="020B0604020202020204" pitchFamily="34" charset="0"/>
                <a:ea typeface="Calibri" panose="020F0502020204030204" pitchFamily="34" charset="0"/>
                <a:cs typeface="Arial" panose="020B0604020202020204" pitchFamily="34" charset="0"/>
              </a:rPr>
              <a:t/>
            </a:r>
            <a:br>
              <a:rPr lang="de-AT" sz="2000" b="1" i="1" dirty="0">
                <a:latin typeface="Arial" panose="020B0604020202020204" pitchFamily="34" charset="0"/>
                <a:ea typeface="Calibri" panose="020F0502020204030204" pitchFamily="34" charset="0"/>
                <a:cs typeface="Arial" panose="020B0604020202020204" pitchFamily="34" charset="0"/>
              </a:rPr>
            </a:br>
            <a:r>
              <a:rPr lang="en-GB" sz="2000" b="1" i="1" dirty="0" smtClean="0">
                <a:latin typeface="Arial" panose="020B0604020202020204" pitchFamily="34" charset="0"/>
                <a:cs typeface="Arial" panose="020B0604020202020204" pitchFamily="34" charset="0"/>
              </a:rPr>
              <a:t>Electrometallurgy</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includes</a:t>
            </a:r>
            <a:r>
              <a:rPr lang="de-DE" sz="2000" b="1" i="1" dirty="0" smtClean="0">
                <a:latin typeface="Arial" panose="020B0604020202020204" pitchFamily="34" charset="0"/>
                <a:cs typeface="Arial" panose="020B0604020202020204" pitchFamily="34" charset="0"/>
              </a:rPr>
              <a:t> all </a:t>
            </a:r>
            <a:r>
              <a:rPr lang="de-DE" sz="2000" b="1" i="1" dirty="0" err="1" smtClean="0">
                <a:latin typeface="Arial" panose="020B0604020202020204" pitchFamily="34" charset="0"/>
                <a:cs typeface="Arial" panose="020B0604020202020204" pitchFamily="34" charset="0"/>
              </a:rPr>
              <a:t>metallurgical</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proceses</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which</a:t>
            </a:r>
            <a:r>
              <a:rPr lang="de-DE" sz="2000" b="1" i="1" dirty="0" smtClean="0">
                <a:latin typeface="Arial" panose="020B0604020202020204" pitchFamily="34" charset="0"/>
                <a:cs typeface="Arial" panose="020B0604020202020204" pitchFamily="34" charset="0"/>
              </a:rPr>
              <a:t> </a:t>
            </a:r>
            <a:r>
              <a:rPr lang="en-US" sz="2000" b="1" i="1" dirty="0" smtClean="0">
                <a:latin typeface="Arial" panose="020B0604020202020204" pitchFamily="34" charset="0"/>
                <a:cs typeface="Arial" panose="020B0604020202020204" pitchFamily="34" charset="0"/>
              </a:rPr>
              <a:t>utilize</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electoricity</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and</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electrical</a:t>
            </a:r>
            <a:r>
              <a:rPr lang="de-DE" sz="2000" b="1" i="1" dirty="0" smtClean="0">
                <a:latin typeface="Arial" panose="020B0604020202020204" pitchFamily="34" charset="0"/>
                <a:cs typeface="Arial" panose="020B0604020202020204" pitchFamily="34" charset="0"/>
              </a:rPr>
              <a:t> </a:t>
            </a:r>
            <a:r>
              <a:rPr lang="de-DE" sz="2000" b="1" i="1" dirty="0" err="1" smtClean="0">
                <a:latin typeface="Arial" panose="020B0604020202020204" pitchFamily="34" charset="0"/>
                <a:cs typeface="Arial" panose="020B0604020202020204" pitchFamily="34" charset="0"/>
              </a:rPr>
              <a:t>effects</a:t>
            </a:r>
            <a:r>
              <a:rPr lang="de-DE" sz="2000" b="1" i="1" dirty="0" smtClean="0">
                <a:latin typeface="Arial" panose="020B0604020202020204" pitchFamily="34" charset="0"/>
                <a:cs typeface="Arial" panose="020B0604020202020204" pitchFamily="34" charset="0"/>
              </a:rPr>
              <a:t>.</a:t>
            </a:r>
          </a:p>
          <a:p>
            <a:pPr marL="201930" marR="198120" indent="0" algn="just">
              <a:lnSpc>
                <a:spcPct val="120000"/>
              </a:lnSpc>
              <a:spcBef>
                <a:spcPts val="455"/>
              </a:spcBef>
              <a:buNone/>
            </a:pPr>
            <a:r>
              <a:rPr lang="en-US" sz="2000" b="1" i="1" dirty="0" smtClean="0">
                <a:solidFill>
                  <a:srgbClr val="FF0000"/>
                </a:solidFill>
                <a:latin typeface="Arial" panose="020B0604020202020204" pitchFamily="34" charset="0"/>
                <a:cs typeface="Arial" panose="020B0604020202020204" pitchFamily="34" charset="0"/>
              </a:rPr>
              <a:t>Electro</a:t>
            </a:r>
            <a:r>
              <a:rPr lang="id-ID" sz="2000" b="1" i="1" dirty="0" smtClean="0">
                <a:solidFill>
                  <a:srgbClr val="FF0000"/>
                </a:solidFill>
                <a:latin typeface="Arial" panose="020B0604020202020204" pitchFamily="34" charset="0"/>
                <a:cs typeface="Arial" panose="020B0604020202020204" pitchFamily="34" charset="0"/>
              </a:rPr>
              <a:t>metallurg</a:t>
            </a:r>
            <a:r>
              <a:rPr lang="de-DE" sz="2000" b="1" i="1" dirty="0" smtClean="0">
                <a:solidFill>
                  <a:srgbClr val="FF0000"/>
                </a:solidFill>
                <a:latin typeface="Arial" panose="020B0604020202020204" pitchFamily="34" charset="0"/>
                <a:cs typeface="Arial" panose="020B0604020202020204" pitchFamily="34" charset="0"/>
              </a:rPr>
              <a:t>y </a:t>
            </a:r>
            <a:r>
              <a:rPr lang="en-US" sz="2000" b="1" i="1" dirty="0" smtClean="0">
                <a:latin typeface="Arial" panose="020B0604020202020204" pitchFamily="34" charset="0"/>
                <a:cs typeface="Arial" panose="020B0604020202020204" pitchFamily="34" charset="0"/>
              </a:rPr>
              <a:t>is the field concerned with the processes of metal </a:t>
            </a:r>
            <a:r>
              <a:rPr lang="en-US" sz="2000" b="1" i="1" dirty="0" smtClean="0">
                <a:latin typeface="Arial" panose="020B0604020202020204" pitchFamily="34" charset="0"/>
                <a:cs typeface="Arial" panose="020B0604020202020204" pitchFamily="34" charset="0"/>
                <a:hlinkClick r:id="rId2" tooltip="Electrophoretic deposition"/>
              </a:rPr>
              <a:t>electrodeposition</a:t>
            </a:r>
            <a:r>
              <a:rPr lang="en-US" sz="2000" b="1" i="1" dirty="0" smtClean="0">
                <a:latin typeface="Arial" panose="020B0604020202020204" pitchFamily="34" charset="0"/>
                <a:cs typeface="Arial" panose="020B0604020202020204" pitchFamily="34" charset="0"/>
              </a:rPr>
              <a:t>. </a:t>
            </a:r>
          </a:p>
          <a:p>
            <a:pPr marL="0" indent="0">
              <a:buNone/>
            </a:pPr>
            <a:r>
              <a:rPr lang="en-US" sz="2000" b="1" i="1" dirty="0" smtClean="0">
                <a:latin typeface="Arial" panose="020B0604020202020204" pitchFamily="34" charset="0"/>
                <a:ea typeface="Times New Roman" panose="02020603050405020304" pitchFamily="18" charset="0"/>
                <a:cs typeface="Arial" panose="020B0604020202020204" pitchFamily="34" charset="0"/>
              </a:rPr>
              <a:t>   </a:t>
            </a:r>
            <a:r>
              <a:rPr lang="en-US" sz="2000" b="1" i="1" dirty="0" smtClean="0">
                <a:latin typeface="Arial" panose="020B0604020202020204" pitchFamily="34" charset="0"/>
                <a:cs typeface="Arial" panose="020B0604020202020204" pitchFamily="34" charset="0"/>
              </a:rPr>
              <a:t>Main groups of the </a:t>
            </a:r>
            <a:r>
              <a:rPr lang="en-US" sz="2000" b="1" i="1" dirty="0">
                <a:latin typeface="Arial" panose="020B0604020202020204" pitchFamily="34" charset="0"/>
                <a:cs typeface="Arial" panose="020B0604020202020204" pitchFamily="34" charset="0"/>
              </a:rPr>
              <a:t>electrometallurgical processes </a:t>
            </a:r>
            <a:r>
              <a:rPr lang="en-US" sz="2000" b="1" i="1" dirty="0" smtClean="0">
                <a:latin typeface="Arial" panose="020B0604020202020204" pitchFamily="34" charset="0"/>
                <a:cs typeface="Arial" panose="020B0604020202020204" pitchFamily="34" charset="0"/>
              </a:rPr>
              <a:t>are:</a:t>
            </a:r>
            <a:endParaRPr lang="ru-RU" sz="2000" b="1" i="1" dirty="0">
              <a:latin typeface="Arial" panose="020B0604020202020204" pitchFamily="34" charset="0"/>
              <a:cs typeface="Arial" panose="020B0604020202020204" pitchFamily="34" charset="0"/>
            </a:endParaRPr>
          </a:p>
          <a:p>
            <a:pPr marL="0" lvl="0" indent="0">
              <a:buNone/>
            </a:pPr>
            <a:r>
              <a:rPr lang="en-US" sz="2000" b="1" i="1" u="sng" dirty="0" err="1">
                <a:latin typeface="Arial" panose="020B0604020202020204" pitchFamily="34" charset="0"/>
                <a:cs typeface="Arial" panose="020B0604020202020204" pitchFamily="34" charset="0"/>
                <a:hlinkClick r:id="rId3"/>
              </a:rPr>
              <a:t>Electrowinning</a:t>
            </a:r>
            <a:r>
              <a:rPr lang="en-US" sz="2000" b="1" i="1" dirty="0">
                <a:latin typeface="Arial" panose="020B0604020202020204" pitchFamily="34" charset="0"/>
                <a:cs typeface="Arial" panose="020B0604020202020204" pitchFamily="34" charset="0"/>
              </a:rPr>
              <a:t>, the extraction of metal from ores</a:t>
            </a:r>
            <a:r>
              <a:rPr lang="kk-KZ" sz="2000" b="1" i="1" dirty="0">
                <a:latin typeface="Arial" panose="020B0604020202020204" pitchFamily="34" charset="0"/>
                <a:cs typeface="Arial" panose="020B0604020202020204" pitchFamily="34" charset="0"/>
              </a:rPr>
              <a:t>.</a:t>
            </a:r>
            <a:endParaRPr lang="ru-RU" sz="2000" b="1" i="1" dirty="0">
              <a:latin typeface="Arial" panose="020B0604020202020204" pitchFamily="34" charset="0"/>
              <a:cs typeface="Arial" panose="020B0604020202020204" pitchFamily="34" charset="0"/>
            </a:endParaRPr>
          </a:p>
          <a:p>
            <a:pPr marL="0" lvl="0" indent="0">
              <a:buNone/>
            </a:pPr>
            <a:r>
              <a:rPr lang="en-US" sz="2000" b="1" i="1" u="sng" dirty="0" err="1">
                <a:latin typeface="Arial" panose="020B0604020202020204" pitchFamily="34" charset="0"/>
                <a:cs typeface="Arial" panose="020B0604020202020204" pitchFamily="34" charset="0"/>
                <a:hlinkClick r:id="rId4"/>
              </a:rPr>
              <a:t>Electrorefining</a:t>
            </a:r>
            <a:r>
              <a:rPr lang="en-US" sz="2000" b="1" i="1" dirty="0">
                <a:latin typeface="Arial" panose="020B0604020202020204" pitchFamily="34" charset="0"/>
                <a:cs typeface="Arial" panose="020B0604020202020204" pitchFamily="34" charset="0"/>
              </a:rPr>
              <a:t>, the purification of metals. </a:t>
            </a:r>
            <a:r>
              <a:rPr lang="en-US" sz="2000" b="1" i="1" baseline="30000" dirty="0" smtClean="0">
                <a:latin typeface="Arial" panose="020B0604020202020204" pitchFamily="34" charset="0"/>
                <a:cs typeface="Arial" panose="020B0604020202020204" pitchFamily="34" charset="0"/>
              </a:rPr>
              <a:t> </a:t>
            </a:r>
            <a:endParaRPr lang="ru-RU" sz="2000" b="1" i="1" dirty="0">
              <a:latin typeface="Arial" panose="020B0604020202020204" pitchFamily="34" charset="0"/>
              <a:cs typeface="Arial" panose="020B0604020202020204" pitchFamily="34" charset="0"/>
            </a:endParaRPr>
          </a:p>
          <a:p>
            <a:pPr marL="0" lvl="0" indent="0">
              <a:buNone/>
            </a:pPr>
            <a:r>
              <a:rPr lang="en-US" sz="2000" b="1" i="1" u="sng" dirty="0">
                <a:latin typeface="Arial" panose="020B0604020202020204" pitchFamily="34" charset="0"/>
                <a:cs typeface="Arial" panose="020B0604020202020204" pitchFamily="34" charset="0"/>
                <a:hlinkClick r:id="rId5"/>
              </a:rPr>
              <a:t>Electroplating</a:t>
            </a:r>
            <a:r>
              <a:rPr lang="en-US" sz="2000" b="1" i="1" dirty="0">
                <a:latin typeface="Arial" panose="020B0604020202020204" pitchFamily="34" charset="0"/>
                <a:cs typeface="Arial" panose="020B0604020202020204" pitchFamily="34" charset="0"/>
              </a:rPr>
              <a:t>, the deposition of a layer of one metal on another</a:t>
            </a:r>
            <a:r>
              <a:rPr lang="kk-KZ" sz="2000" b="1" i="1" dirty="0">
                <a:latin typeface="Arial" panose="020B0604020202020204" pitchFamily="34" charset="0"/>
                <a:cs typeface="Arial" panose="020B0604020202020204" pitchFamily="34" charset="0"/>
              </a:rPr>
              <a:t>.</a:t>
            </a:r>
            <a:endParaRPr lang="ru-RU" sz="2000" b="1" i="1" dirty="0">
              <a:latin typeface="Arial" panose="020B0604020202020204" pitchFamily="34" charset="0"/>
              <a:cs typeface="Arial" panose="020B0604020202020204" pitchFamily="34" charset="0"/>
            </a:endParaRPr>
          </a:p>
          <a:p>
            <a:pPr marL="0" lvl="0" indent="0">
              <a:buNone/>
            </a:pPr>
            <a:r>
              <a:rPr lang="en-US" sz="2000" b="1" i="1" u="sng" dirty="0">
                <a:latin typeface="Arial" panose="020B0604020202020204" pitchFamily="34" charset="0"/>
                <a:cs typeface="Arial" panose="020B0604020202020204" pitchFamily="34" charset="0"/>
                <a:hlinkClick r:id="rId6"/>
              </a:rPr>
              <a:t>Electroforming</a:t>
            </a:r>
            <a:r>
              <a:rPr lang="en-US" sz="2000" b="1" i="1" dirty="0">
                <a:latin typeface="Arial" panose="020B0604020202020204" pitchFamily="34" charset="0"/>
                <a:cs typeface="Arial" panose="020B0604020202020204" pitchFamily="34" charset="0"/>
              </a:rPr>
              <a:t>, the manufacture of, usually thin, metal parts through electroplating</a:t>
            </a:r>
            <a:r>
              <a:rPr lang="kk-KZ" sz="2000" b="1" i="1" dirty="0">
                <a:latin typeface="Arial" panose="020B0604020202020204" pitchFamily="34" charset="0"/>
                <a:cs typeface="Arial" panose="020B0604020202020204" pitchFamily="34" charset="0"/>
              </a:rPr>
              <a:t>.</a:t>
            </a:r>
            <a:endParaRPr lang="ru-RU" sz="2000" b="1" i="1" dirty="0">
              <a:latin typeface="Arial" panose="020B0604020202020204" pitchFamily="34" charset="0"/>
              <a:cs typeface="Arial" panose="020B0604020202020204" pitchFamily="34" charset="0"/>
            </a:endParaRPr>
          </a:p>
          <a:p>
            <a:pPr marL="0" indent="0" algn="just">
              <a:lnSpc>
                <a:spcPct val="120000"/>
              </a:lnSpc>
              <a:spcBef>
                <a:spcPts val="295"/>
              </a:spcBef>
              <a:spcAft>
                <a:spcPts val="0"/>
              </a:spcAft>
              <a:buNone/>
            </a:pPr>
            <a:endParaRPr lang="ru-RU"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719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F627CFE-30D2-463F-9DB4-5A692591F7BF}"/>
              </a:ext>
            </a:extLst>
          </p:cNvPr>
          <p:cNvSpPr>
            <a:spLocks noGrp="1"/>
          </p:cNvSpPr>
          <p:nvPr>
            <p:ph type="title"/>
          </p:nvPr>
        </p:nvSpPr>
        <p:spPr>
          <a:xfrm>
            <a:off x="201469" y="-437"/>
            <a:ext cx="6199330" cy="1325563"/>
          </a:xfrm>
        </p:spPr>
        <p:txBody>
          <a:bodyPr>
            <a:noAutofit/>
          </a:bodyPr>
          <a:lstStyle/>
          <a:p>
            <a:r>
              <a:rPr lang="en-US" sz="2400" b="1" i="1" dirty="0">
                <a:solidFill>
                  <a:srgbClr val="0070C0"/>
                </a:solidFill>
                <a:latin typeface="Arial" panose="020B0604020202020204" pitchFamily="34" charset="0"/>
                <a:ea typeface="Calibri" panose="020F0502020204030204" pitchFamily="34" charset="0"/>
              </a:rPr>
              <a:t>Types of electrometallurgical processes  </a:t>
            </a:r>
            <a:endParaRPr lang="ru-RU" sz="2400" b="1" i="1" dirty="0">
              <a:solidFill>
                <a:srgbClr val="0070C0"/>
              </a:solidFill>
            </a:endParaRPr>
          </a:p>
        </p:txBody>
      </p:sp>
      <p:pic>
        <p:nvPicPr>
          <p:cNvPr id="6" name="Рисунок 5">
            <a:extLst>
              <a:ext uri="{FF2B5EF4-FFF2-40B4-BE49-F238E27FC236}">
                <a16:creationId xmlns="" xmlns:a16="http://schemas.microsoft.com/office/drawing/2014/main" id="{A40ED12D-83EB-47DF-A316-94E87E86F2E6}"/>
              </a:ext>
            </a:extLst>
          </p:cNvPr>
          <p:cNvPicPr>
            <a:picLocks noChangeAspect="1"/>
          </p:cNvPicPr>
          <p:nvPr/>
        </p:nvPicPr>
        <p:blipFill>
          <a:blip r:embed="rId2">
            <a:duotone>
              <a:prstClr val="black"/>
              <a:schemeClr val="accent2">
                <a:tint val="45000"/>
                <a:satMod val="400000"/>
              </a:schemeClr>
            </a:duotone>
          </a:blip>
          <a:stretch>
            <a:fillRect/>
          </a:stretch>
        </p:blipFill>
        <p:spPr>
          <a:xfrm>
            <a:off x="323273" y="913775"/>
            <a:ext cx="11436493" cy="5597242"/>
          </a:xfrm>
          <a:prstGeom prst="rect">
            <a:avLst/>
          </a:prstGeom>
        </p:spPr>
      </p:pic>
    </p:spTree>
    <p:extLst>
      <p:ext uri="{BB962C8B-B14F-4D97-AF65-F5344CB8AC3E}">
        <p14:creationId xmlns:p14="http://schemas.microsoft.com/office/powerpoint/2010/main" val="2444560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7171FBC5-8EF8-49B4-B1A3-1E43598AB168}"/>
              </a:ext>
            </a:extLst>
          </p:cNvPr>
          <p:cNvPicPr>
            <a:picLocks noChangeAspect="1"/>
          </p:cNvPicPr>
          <p:nvPr/>
        </p:nvPicPr>
        <p:blipFill>
          <a:blip r:embed="rId2"/>
          <a:stretch>
            <a:fillRect/>
          </a:stretch>
        </p:blipFill>
        <p:spPr>
          <a:xfrm>
            <a:off x="8996218" y="2564029"/>
            <a:ext cx="2967182" cy="2857500"/>
          </a:xfrm>
          <a:prstGeom prst="rect">
            <a:avLst/>
          </a:prstGeom>
        </p:spPr>
      </p:pic>
      <p:sp>
        <p:nvSpPr>
          <p:cNvPr id="2" name="Заголовок 1">
            <a:extLst>
              <a:ext uri="{FF2B5EF4-FFF2-40B4-BE49-F238E27FC236}">
                <a16:creationId xmlns="" xmlns:a16="http://schemas.microsoft.com/office/drawing/2014/main" id="{D1A423EB-42B8-48D2-8A73-8F84D01EA9E9}"/>
              </a:ext>
            </a:extLst>
          </p:cNvPr>
          <p:cNvSpPr>
            <a:spLocks noGrp="1"/>
          </p:cNvSpPr>
          <p:nvPr>
            <p:ph type="title"/>
          </p:nvPr>
        </p:nvSpPr>
        <p:spPr>
          <a:xfrm>
            <a:off x="404282" y="342468"/>
            <a:ext cx="10969978" cy="415636"/>
          </a:xfrm>
        </p:spPr>
        <p:txBody>
          <a:bodyPr>
            <a:noAutofit/>
          </a:bodyPr>
          <a:lstStyle/>
          <a:p>
            <a:pPr marL="201930">
              <a:lnSpc>
                <a:spcPct val="107000"/>
              </a:lnSpc>
              <a:spcBef>
                <a:spcPts val="1200"/>
              </a:spcBef>
              <a:tabLst>
                <a:tab pos="562610" algn="l"/>
              </a:tabLst>
            </a:pPr>
            <a:r>
              <a:rPr lang="en-US" sz="3200" b="1" i="1" dirty="0" err="1">
                <a:solidFill>
                  <a:srgbClr val="FF0000"/>
                </a:solidFill>
                <a:latin typeface="Times New Roman"/>
                <a:cs typeface="Times New Roman"/>
              </a:rPr>
              <a:t>Electrowinning_Electrolysis</a:t>
            </a:r>
            <a:r>
              <a:rPr lang="en-US" sz="3200" b="1" i="1" dirty="0">
                <a:solidFill>
                  <a:srgbClr val="FF0000"/>
                </a:solidFill>
                <a:latin typeface="Times New Roman"/>
                <a:cs typeface="Times New Roman"/>
              </a:rPr>
              <a:t> from an aqueous solution</a:t>
            </a:r>
            <a:r>
              <a:rPr lang="ru-RU" sz="3200" b="1" i="1" dirty="0">
                <a:latin typeface="Times New Roman"/>
                <a:cs typeface="Times New Roman"/>
              </a:rPr>
              <a:t/>
            </a:r>
            <a:br>
              <a:rPr lang="ru-RU" sz="3200" b="1" i="1" dirty="0">
                <a:latin typeface="Times New Roman"/>
                <a:cs typeface="Times New Roman"/>
              </a:rPr>
            </a:br>
            <a:endParaRPr lang="en-US" sz="3200" b="1" i="1" dirty="0">
              <a:solidFill>
                <a:srgbClr val="FF0000"/>
              </a:solidFill>
              <a:latin typeface="Times New Roman"/>
              <a:cs typeface="Times New Roman"/>
            </a:endParaRPr>
          </a:p>
        </p:txBody>
      </p:sp>
      <p:sp>
        <p:nvSpPr>
          <p:cNvPr id="3" name="Объект 2">
            <a:extLst>
              <a:ext uri="{FF2B5EF4-FFF2-40B4-BE49-F238E27FC236}">
                <a16:creationId xmlns="" xmlns:a16="http://schemas.microsoft.com/office/drawing/2014/main" id="{8C47A031-B1CC-4F4F-AA4B-DF4125777284}"/>
              </a:ext>
            </a:extLst>
          </p:cNvPr>
          <p:cNvSpPr>
            <a:spLocks noGrp="1"/>
          </p:cNvSpPr>
          <p:nvPr>
            <p:ph idx="1"/>
          </p:nvPr>
        </p:nvSpPr>
        <p:spPr>
          <a:xfrm>
            <a:off x="0" y="550286"/>
            <a:ext cx="8996218" cy="6884987"/>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0" indent="0" algn="just">
              <a:lnSpc>
                <a:spcPct val="100000"/>
              </a:lnSpc>
              <a:spcBef>
                <a:spcPts val="0"/>
              </a:spcBef>
              <a:buNone/>
            </a:pPr>
            <a:r>
              <a:rPr lang="en-US" sz="1400" b="1" dirty="0">
                <a:solidFill>
                  <a:schemeClr val="accent2">
                    <a:lumMod val="75000"/>
                  </a:schemeClr>
                </a:solidFill>
                <a:latin typeface="Arial" panose="020B0604020202020204" pitchFamily="34" charset="0"/>
                <a:cs typeface="Arial" panose="020B0604020202020204" pitchFamily="34" charset="0"/>
              </a:rPr>
              <a:t>Electrowinning</a:t>
            </a:r>
            <a:r>
              <a:rPr lang="en-US" sz="1400" b="1" dirty="0">
                <a:latin typeface="Arial" panose="020B0604020202020204" pitchFamily="34" charset="0"/>
                <a:cs typeface="Arial" panose="020B0604020202020204" pitchFamily="34" charset="0"/>
              </a:rPr>
              <a:t> is the extraction of metals by electrodeposition from aqueous solution or melts of their salts. On a large-scale electrodeposition from molten salts is used for extraction of electronegative elements which cannot be electrodeposited from aqueous solutions, such as aluminum and magnesium, as well as very pure copper, zinc and cadmium by electrodeposition from an aqueous solutions of the metal salts.</a:t>
            </a:r>
            <a:endParaRPr lang="ru-RU" sz="1400" dirty="0">
              <a:latin typeface="Arial" panose="020B0604020202020204" pitchFamily="34" charset="0"/>
              <a:cs typeface="Arial" panose="020B0604020202020204" pitchFamily="34" charset="0"/>
            </a:endParaRPr>
          </a:p>
          <a:p>
            <a:pPr marL="0" indent="0" algn="just">
              <a:lnSpc>
                <a:spcPct val="100000"/>
              </a:lnSpc>
              <a:spcBef>
                <a:spcPts val="0"/>
              </a:spcBef>
              <a:buNone/>
            </a:pPr>
            <a:endParaRPr lang="en-US" sz="1400" b="1" dirty="0">
              <a:latin typeface="Arial" panose="020B0604020202020204" pitchFamily="34" charset="0"/>
              <a:cs typeface="Arial" panose="020B0604020202020204" pitchFamily="34" charset="0"/>
            </a:endParaRPr>
          </a:p>
          <a:p>
            <a:pPr marL="0" indent="0" algn="just">
              <a:lnSpc>
                <a:spcPct val="100000"/>
              </a:lnSpc>
              <a:spcBef>
                <a:spcPts val="0"/>
              </a:spcBef>
              <a:buNone/>
            </a:pPr>
            <a:r>
              <a:rPr lang="en-US" sz="1400" b="1" u="sng" dirty="0">
                <a:solidFill>
                  <a:srgbClr val="FF0000"/>
                </a:solidFill>
                <a:latin typeface="Arial" panose="020B0604020202020204" pitchFamily="34" charset="0"/>
                <a:ea typeface="+mn-lt"/>
                <a:cs typeface="Arial" panose="020B0604020202020204" pitchFamily="34" charset="0"/>
              </a:rPr>
              <a:t>Example</a:t>
            </a:r>
            <a:r>
              <a:rPr lang="en-US" sz="1400" b="1" dirty="0">
                <a:latin typeface="Arial" panose="020B0604020202020204" pitchFamily="34" charset="0"/>
                <a:ea typeface="+mn-lt"/>
                <a:cs typeface="Arial" panose="020B0604020202020204" pitchFamily="34" charset="0"/>
              </a:rPr>
              <a:t> </a:t>
            </a:r>
            <a:r>
              <a:rPr lang="en-US" sz="1400" b="1" dirty="0">
                <a:latin typeface="Arial" panose="020B0604020202020204" pitchFamily="34" charset="0"/>
                <a:cs typeface="Arial" panose="020B0604020202020204" pitchFamily="34" charset="0"/>
              </a:rPr>
              <a:t>Electrolysis</a:t>
            </a:r>
            <a:r>
              <a:rPr lang="en-US" sz="1400" b="1" dirty="0">
                <a:latin typeface="Arial" panose="020B0604020202020204" pitchFamily="34" charset="0"/>
                <a:ea typeface="+mn-lt"/>
                <a:cs typeface="Arial" panose="020B0604020202020204" pitchFamily="34" charset="0"/>
              </a:rPr>
              <a:t> from an aqueous solution is applied for example to separate Zn from a H</a:t>
            </a:r>
            <a:r>
              <a:rPr lang="en-US" sz="1400" b="1" baseline="-25000" dirty="0">
                <a:latin typeface="Arial" panose="020B0604020202020204" pitchFamily="34" charset="0"/>
                <a:ea typeface="+mn-lt"/>
                <a:cs typeface="Arial" panose="020B0604020202020204" pitchFamily="34" charset="0"/>
              </a:rPr>
              <a:t>2</a:t>
            </a:r>
            <a:r>
              <a:rPr lang="en-US" sz="1400" b="1" dirty="0">
                <a:latin typeface="Arial" panose="020B0604020202020204" pitchFamily="34" charset="0"/>
                <a:ea typeface="+mn-lt"/>
                <a:cs typeface="Arial" panose="020B0604020202020204" pitchFamily="34" charset="0"/>
              </a:rPr>
              <a:t>SO</a:t>
            </a:r>
            <a:r>
              <a:rPr lang="en-US" sz="1400" b="1" baseline="-25000" dirty="0">
                <a:latin typeface="Arial" panose="020B0604020202020204" pitchFamily="34" charset="0"/>
                <a:ea typeface="+mn-lt"/>
                <a:cs typeface="Arial" panose="020B0604020202020204" pitchFamily="34" charset="0"/>
              </a:rPr>
              <a:t>4</a:t>
            </a:r>
            <a:r>
              <a:rPr lang="en-US" sz="1400" b="1" dirty="0">
                <a:latin typeface="Arial" panose="020B0604020202020204" pitchFamily="34" charset="0"/>
                <a:ea typeface="+mn-lt"/>
                <a:cs typeface="Arial" panose="020B0604020202020204" pitchFamily="34" charset="0"/>
              </a:rPr>
              <a:t> solution.</a:t>
            </a:r>
            <a:endParaRPr lang="ru-RU" sz="1400" dirty="0">
              <a:latin typeface="Arial" panose="020B0604020202020204" pitchFamily="34" charset="0"/>
              <a:ea typeface="+mn-lt"/>
              <a:cs typeface="Arial" panose="020B0604020202020204" pitchFamily="34" charset="0"/>
            </a:endParaRPr>
          </a:p>
          <a:p>
            <a:pPr marL="0" indent="0" algn="just">
              <a:lnSpc>
                <a:spcPct val="100000"/>
              </a:lnSpc>
              <a:spcBef>
                <a:spcPts val="0"/>
              </a:spcBef>
              <a:buNone/>
            </a:pPr>
            <a:r>
              <a:rPr lang="en-US" sz="1400" b="1" dirty="0">
                <a:latin typeface="Arial" panose="020B0604020202020204" pitchFamily="34" charset="0"/>
                <a:ea typeface="+mn-lt"/>
                <a:cs typeface="Arial" panose="020B0604020202020204" pitchFamily="34" charset="0"/>
              </a:rPr>
              <a:t>The electrolyte has to be well refined from admixtures before the electrolysis, since Zn is more electronegative than other admixture elements. As electrodes, dissoluble lead anodes and aluminum cathodes are mostly used. </a:t>
            </a:r>
            <a:endParaRPr lang="en-US" sz="1400" dirty="0">
              <a:latin typeface="Arial" panose="020B0604020202020204" pitchFamily="34" charset="0"/>
              <a:ea typeface="+mn-lt"/>
              <a:cs typeface="Arial" panose="020B0604020202020204" pitchFamily="34" charset="0"/>
            </a:endParaRPr>
          </a:p>
          <a:p>
            <a:pPr marL="0" indent="0" algn="just">
              <a:lnSpc>
                <a:spcPct val="100000"/>
              </a:lnSpc>
              <a:spcBef>
                <a:spcPts val="0"/>
              </a:spcBef>
              <a:buNone/>
            </a:pPr>
            <a:endParaRPr lang="en-US" sz="1400" b="1" dirty="0">
              <a:latin typeface="Arial" panose="020B0604020202020204" pitchFamily="34" charset="0"/>
              <a:ea typeface="+mn-lt"/>
              <a:cs typeface="Arial" panose="020B0604020202020204" pitchFamily="34" charset="0"/>
            </a:endParaRPr>
          </a:p>
          <a:p>
            <a:pPr marL="0" indent="0" algn="just">
              <a:lnSpc>
                <a:spcPct val="100000"/>
              </a:lnSpc>
              <a:spcBef>
                <a:spcPts val="0"/>
              </a:spcBef>
              <a:buNone/>
            </a:pPr>
            <a:r>
              <a:rPr lang="en-US" sz="1400" b="1" dirty="0">
                <a:latin typeface="Arial" panose="020B0604020202020204" pitchFamily="34" charset="0"/>
                <a:ea typeface="+mn-lt"/>
                <a:cs typeface="Arial" panose="020B0604020202020204" pitchFamily="34" charset="0"/>
              </a:rPr>
              <a:t>The process can be described by the equation:</a:t>
            </a:r>
            <a:r>
              <a:rPr lang="cs-CZ" sz="1400" b="1" dirty="0">
                <a:latin typeface="Arial" panose="020B0604020202020204" pitchFamily="34" charset="0"/>
                <a:ea typeface="+mn-lt"/>
                <a:cs typeface="Arial" panose="020B0604020202020204" pitchFamily="34" charset="0"/>
              </a:rPr>
              <a:t> </a:t>
            </a:r>
            <a:endParaRPr lang="ru-RU" sz="1400" dirty="0">
              <a:latin typeface="Arial" panose="020B0604020202020204" pitchFamily="34" charset="0"/>
              <a:ea typeface="+mn-lt"/>
              <a:cs typeface="Arial" panose="020B0604020202020204" pitchFamily="34" charset="0"/>
            </a:endParaRPr>
          </a:p>
          <a:p>
            <a:pPr algn="ctr">
              <a:buNone/>
            </a:pPr>
            <a:r>
              <a:rPr lang="en-US" sz="1400" b="1" u="sng" dirty="0">
                <a:solidFill>
                  <a:srgbClr val="FF0000"/>
                </a:solidFill>
                <a:latin typeface="Arial" panose="020B0604020202020204" pitchFamily="34" charset="0"/>
                <a:ea typeface="+mn-lt"/>
                <a:cs typeface="Arial" panose="020B0604020202020204" pitchFamily="34" charset="0"/>
              </a:rPr>
              <a:t>ZnSO</a:t>
            </a:r>
            <a:r>
              <a:rPr lang="en-US" sz="1400" b="1" u="sng" baseline="-25000" dirty="0">
                <a:solidFill>
                  <a:srgbClr val="FF0000"/>
                </a:solidFill>
                <a:latin typeface="Arial" panose="020B0604020202020204" pitchFamily="34" charset="0"/>
                <a:ea typeface="+mn-lt"/>
                <a:cs typeface="Arial" panose="020B0604020202020204" pitchFamily="34" charset="0"/>
              </a:rPr>
              <a:t>4</a:t>
            </a:r>
            <a:r>
              <a:rPr lang="en-US" sz="1400" b="1" u="sng" dirty="0">
                <a:solidFill>
                  <a:srgbClr val="FF0000"/>
                </a:solidFill>
                <a:latin typeface="Arial" panose="020B0604020202020204" pitchFamily="34" charset="0"/>
                <a:ea typeface="+mn-lt"/>
                <a:cs typeface="Arial" panose="020B0604020202020204" pitchFamily="34" charset="0"/>
              </a:rPr>
              <a:t>  + H</a:t>
            </a:r>
            <a:r>
              <a:rPr lang="en-US" sz="1400" b="1" u="sng" baseline="-25000" dirty="0">
                <a:solidFill>
                  <a:srgbClr val="FF0000"/>
                </a:solidFill>
                <a:latin typeface="Arial" panose="020B0604020202020204" pitchFamily="34" charset="0"/>
                <a:ea typeface="+mn-lt"/>
                <a:cs typeface="Arial" panose="020B0604020202020204" pitchFamily="34" charset="0"/>
              </a:rPr>
              <a:t>2</a:t>
            </a:r>
            <a:r>
              <a:rPr lang="en-US" sz="1400" b="1" u="sng" dirty="0">
                <a:solidFill>
                  <a:srgbClr val="FF0000"/>
                </a:solidFill>
                <a:latin typeface="Arial" panose="020B0604020202020204" pitchFamily="34" charset="0"/>
                <a:ea typeface="+mn-lt"/>
                <a:cs typeface="Arial" panose="020B0604020202020204" pitchFamily="34" charset="0"/>
              </a:rPr>
              <a:t>O = Zn + H</a:t>
            </a:r>
            <a:r>
              <a:rPr lang="en-US" sz="1400" b="1" u="sng" baseline="-25000" dirty="0">
                <a:solidFill>
                  <a:srgbClr val="FF0000"/>
                </a:solidFill>
                <a:latin typeface="Arial" panose="020B0604020202020204" pitchFamily="34" charset="0"/>
                <a:ea typeface="+mn-lt"/>
                <a:cs typeface="Arial" panose="020B0604020202020204" pitchFamily="34" charset="0"/>
              </a:rPr>
              <a:t>2</a:t>
            </a:r>
            <a:r>
              <a:rPr lang="en-US" sz="1400" b="1" u="sng" dirty="0">
                <a:solidFill>
                  <a:srgbClr val="FF0000"/>
                </a:solidFill>
                <a:latin typeface="Arial" panose="020B0604020202020204" pitchFamily="34" charset="0"/>
                <a:ea typeface="+mn-lt"/>
                <a:cs typeface="Arial" panose="020B0604020202020204" pitchFamily="34" charset="0"/>
              </a:rPr>
              <a:t>SO</a:t>
            </a:r>
            <a:r>
              <a:rPr lang="en-US" sz="1400" b="1" u="sng" baseline="-25000" dirty="0">
                <a:solidFill>
                  <a:srgbClr val="FF0000"/>
                </a:solidFill>
                <a:latin typeface="Arial" panose="020B0604020202020204" pitchFamily="34" charset="0"/>
                <a:ea typeface="+mn-lt"/>
                <a:cs typeface="Arial" panose="020B0604020202020204" pitchFamily="34" charset="0"/>
              </a:rPr>
              <a:t>4</a:t>
            </a:r>
            <a:r>
              <a:rPr lang="en-US" sz="1400" b="1" u="sng" dirty="0">
                <a:solidFill>
                  <a:srgbClr val="FF0000"/>
                </a:solidFill>
                <a:latin typeface="Arial" panose="020B0604020202020204" pitchFamily="34" charset="0"/>
                <a:ea typeface="+mn-lt"/>
                <a:cs typeface="Arial" panose="020B0604020202020204" pitchFamily="34" charset="0"/>
              </a:rPr>
              <a:t>  + ½ O</a:t>
            </a:r>
            <a:r>
              <a:rPr lang="en-US" sz="1400" b="1" u="sng" baseline="-25000" dirty="0">
                <a:solidFill>
                  <a:srgbClr val="FF0000"/>
                </a:solidFill>
                <a:latin typeface="Arial" panose="020B0604020202020204" pitchFamily="34" charset="0"/>
                <a:ea typeface="+mn-lt"/>
                <a:cs typeface="Arial" panose="020B0604020202020204" pitchFamily="34" charset="0"/>
              </a:rPr>
              <a:t>2</a:t>
            </a:r>
            <a:r>
              <a:rPr lang="cs-CZ" sz="1400" b="1" u="sng" dirty="0">
                <a:solidFill>
                  <a:srgbClr val="FF0000"/>
                </a:solidFill>
                <a:latin typeface="Arial" panose="020B0604020202020204" pitchFamily="34" charset="0"/>
                <a:ea typeface="+mn-lt"/>
                <a:cs typeface="Arial" panose="020B0604020202020204" pitchFamily="34" charset="0"/>
              </a:rPr>
              <a:t> </a:t>
            </a:r>
            <a:endParaRPr lang="en-US" sz="1400" u="sng" dirty="0">
              <a:solidFill>
                <a:srgbClr val="FF0000"/>
              </a:solidFill>
              <a:latin typeface="Arial" panose="020B0604020202020204" pitchFamily="34" charset="0"/>
              <a:ea typeface="+mn-lt"/>
              <a:cs typeface="Arial" panose="020B0604020202020204" pitchFamily="34" charset="0"/>
            </a:endParaRPr>
          </a:p>
          <a:p>
            <a:pPr algn="just">
              <a:buNone/>
            </a:pPr>
            <a:r>
              <a:rPr lang="en-US" sz="1400" b="1" dirty="0">
                <a:latin typeface="Arial" panose="020B0604020202020204" pitchFamily="34" charset="0"/>
                <a:ea typeface="+mn-lt"/>
                <a:cs typeface="Arial" panose="020B0604020202020204" pitchFamily="34" charset="0"/>
              </a:rPr>
              <a:t>Zn is generated on the cathode and </a:t>
            </a:r>
            <a:r>
              <a:rPr lang="en-US" sz="1400" b="1" dirty="0" err="1">
                <a:latin typeface="Arial" panose="020B0604020202020204" pitchFamily="34" charset="0"/>
                <a:ea typeface="+mn-lt"/>
                <a:cs typeface="Arial" panose="020B0604020202020204" pitchFamily="34" charset="0"/>
              </a:rPr>
              <a:t>sulphuric</a:t>
            </a:r>
            <a:r>
              <a:rPr lang="en-US" sz="1400" b="1" dirty="0">
                <a:latin typeface="Arial" panose="020B0604020202020204" pitchFamily="34" charset="0"/>
                <a:ea typeface="+mn-lt"/>
                <a:cs typeface="Arial" panose="020B0604020202020204" pitchFamily="34" charset="0"/>
              </a:rPr>
              <a:t> acid is regenerated on the anode due to a generation of oxygen. </a:t>
            </a:r>
            <a:endParaRPr lang="en-US" sz="1400" dirty="0">
              <a:latin typeface="Arial" panose="020B0604020202020204" pitchFamily="34" charset="0"/>
              <a:ea typeface="+mn-lt"/>
              <a:cs typeface="Arial" panose="020B0604020202020204" pitchFamily="34" charset="0"/>
            </a:endParaRPr>
          </a:p>
          <a:p>
            <a:pPr algn="just">
              <a:buNone/>
            </a:pPr>
            <a:r>
              <a:rPr lang="en-US" sz="1400" b="1" dirty="0">
                <a:latin typeface="Arial" panose="020B0604020202020204" pitchFamily="34" charset="0"/>
                <a:ea typeface="+mn-lt"/>
                <a:cs typeface="Arial" panose="020B0604020202020204" pitchFamily="34" charset="0"/>
              </a:rPr>
              <a:t>Therefore, the following can separate on the cathode from a well refined solution:</a:t>
            </a:r>
            <a:r>
              <a:rPr lang="cs-CZ" sz="1400" b="1" dirty="0">
                <a:latin typeface="Arial" panose="020B0604020202020204" pitchFamily="34" charset="0"/>
                <a:ea typeface="+mn-lt"/>
                <a:cs typeface="Arial" panose="020B0604020202020204" pitchFamily="34" charset="0"/>
              </a:rPr>
              <a:t> </a:t>
            </a:r>
            <a:endParaRPr lang="cs-CZ" sz="1400" dirty="0">
              <a:latin typeface="Arial" panose="020B0604020202020204" pitchFamily="34" charset="0"/>
              <a:ea typeface="+mn-lt"/>
              <a:cs typeface="Arial" panose="020B0604020202020204" pitchFamily="34" charset="0"/>
            </a:endParaRPr>
          </a:p>
          <a:p>
            <a:pPr algn="ctr">
              <a:buNone/>
            </a:pPr>
            <a:r>
              <a:rPr lang="en-US" sz="1400" b="1" dirty="0">
                <a:solidFill>
                  <a:srgbClr val="FF0000"/>
                </a:solidFill>
                <a:latin typeface="Arial" panose="020B0604020202020204" pitchFamily="34" charset="0"/>
                <a:ea typeface="+mn-lt"/>
                <a:cs typeface="Arial" panose="020B0604020202020204" pitchFamily="34" charset="0"/>
              </a:rPr>
              <a:t>Zn</a:t>
            </a:r>
            <a:r>
              <a:rPr lang="en-US" sz="1400" b="1" baseline="30000" dirty="0">
                <a:solidFill>
                  <a:srgbClr val="FF0000"/>
                </a:solidFill>
                <a:latin typeface="Arial" panose="020B0604020202020204" pitchFamily="34" charset="0"/>
                <a:ea typeface="+mn-lt"/>
                <a:cs typeface="Arial" panose="020B0604020202020204" pitchFamily="34" charset="0"/>
              </a:rPr>
              <a:t>2+</a:t>
            </a:r>
            <a:r>
              <a:rPr lang="en-US" sz="1400" b="1" dirty="0">
                <a:solidFill>
                  <a:srgbClr val="FF0000"/>
                </a:solidFill>
                <a:latin typeface="Arial" panose="020B0604020202020204" pitchFamily="34" charset="0"/>
                <a:ea typeface="+mn-lt"/>
                <a:cs typeface="Arial" panose="020B0604020202020204" pitchFamily="34" charset="0"/>
              </a:rPr>
              <a:t>  + 2 e = Zn</a:t>
            </a:r>
            <a:r>
              <a:rPr lang="cs-CZ" sz="1400" b="1" dirty="0">
                <a:solidFill>
                  <a:srgbClr val="FF0000"/>
                </a:solidFill>
                <a:latin typeface="Arial" panose="020B0604020202020204" pitchFamily="34" charset="0"/>
                <a:ea typeface="+mn-lt"/>
                <a:cs typeface="Arial" panose="020B0604020202020204" pitchFamily="34" charset="0"/>
              </a:rPr>
              <a:t> </a:t>
            </a:r>
            <a:endParaRPr lang="en-US" sz="1400" dirty="0">
              <a:solidFill>
                <a:srgbClr val="FF0000"/>
              </a:solidFill>
              <a:latin typeface="Arial" panose="020B0604020202020204" pitchFamily="34" charset="0"/>
              <a:ea typeface="+mn-lt"/>
              <a:cs typeface="Arial" panose="020B0604020202020204" pitchFamily="34" charset="0"/>
            </a:endParaRPr>
          </a:p>
          <a:p>
            <a:pPr algn="ctr">
              <a:buNone/>
            </a:pPr>
            <a:r>
              <a:rPr lang="en-US" sz="1400" b="1" dirty="0">
                <a:solidFill>
                  <a:srgbClr val="FF0000"/>
                </a:solidFill>
                <a:latin typeface="Arial" panose="020B0604020202020204" pitchFamily="34" charset="0"/>
                <a:ea typeface="+mn-lt"/>
                <a:cs typeface="Arial" panose="020B0604020202020204" pitchFamily="34" charset="0"/>
              </a:rPr>
              <a:t>2 H</a:t>
            </a:r>
            <a:r>
              <a:rPr lang="en-US" sz="1400" b="1" baseline="30000" dirty="0">
                <a:solidFill>
                  <a:srgbClr val="FF0000"/>
                </a:solidFill>
                <a:latin typeface="Arial" panose="020B0604020202020204" pitchFamily="34" charset="0"/>
                <a:ea typeface="+mn-lt"/>
                <a:cs typeface="Arial" panose="020B0604020202020204" pitchFamily="34" charset="0"/>
              </a:rPr>
              <a:t>+</a:t>
            </a:r>
            <a:r>
              <a:rPr lang="en-US" sz="1400" b="1" dirty="0">
                <a:solidFill>
                  <a:srgbClr val="FF0000"/>
                </a:solidFill>
                <a:latin typeface="Arial" panose="020B0604020202020204" pitchFamily="34" charset="0"/>
                <a:ea typeface="+mn-lt"/>
                <a:cs typeface="Arial" panose="020B0604020202020204" pitchFamily="34" charset="0"/>
              </a:rPr>
              <a:t> + 2 e = H</a:t>
            </a:r>
            <a:r>
              <a:rPr lang="en-US" sz="1400" b="1" baseline="-25000" dirty="0">
                <a:solidFill>
                  <a:srgbClr val="FF0000"/>
                </a:solidFill>
                <a:latin typeface="Arial" panose="020B0604020202020204" pitchFamily="34" charset="0"/>
                <a:ea typeface="+mn-lt"/>
                <a:cs typeface="Arial" panose="020B0604020202020204" pitchFamily="34" charset="0"/>
              </a:rPr>
              <a:t>2</a:t>
            </a:r>
            <a:r>
              <a:rPr lang="cs-CZ" sz="1400" b="1" dirty="0">
                <a:solidFill>
                  <a:srgbClr val="FF0000"/>
                </a:solidFill>
                <a:latin typeface="Arial" panose="020B0604020202020204" pitchFamily="34" charset="0"/>
                <a:ea typeface="+mn-lt"/>
                <a:cs typeface="Arial" panose="020B0604020202020204" pitchFamily="34" charset="0"/>
              </a:rPr>
              <a:t> </a:t>
            </a:r>
            <a:endParaRPr lang="en-US" sz="1400" dirty="0">
              <a:solidFill>
                <a:srgbClr val="FF0000"/>
              </a:solidFill>
              <a:latin typeface="Arial" panose="020B0604020202020204" pitchFamily="34" charset="0"/>
              <a:ea typeface="+mn-lt"/>
              <a:cs typeface="Arial" panose="020B0604020202020204" pitchFamily="34" charset="0"/>
            </a:endParaRPr>
          </a:p>
          <a:p>
            <a:pPr algn="just">
              <a:buNone/>
            </a:pPr>
            <a:r>
              <a:rPr lang="en-US" sz="1400" b="1" dirty="0">
                <a:latin typeface="Arial" panose="020B0604020202020204" pitchFamily="34" charset="0"/>
                <a:ea typeface="+mn-lt"/>
                <a:cs typeface="Arial" panose="020B0604020202020204" pitchFamily="34" charset="0"/>
              </a:rPr>
              <a:t>Hydrogen should be generated primarily. The reactions occurring on the anode:</a:t>
            </a:r>
            <a:r>
              <a:rPr lang="cs-CZ" sz="1400" b="1" dirty="0">
                <a:latin typeface="Arial" panose="020B0604020202020204" pitchFamily="34" charset="0"/>
                <a:ea typeface="+mn-lt"/>
                <a:cs typeface="Arial" panose="020B0604020202020204" pitchFamily="34" charset="0"/>
              </a:rPr>
              <a:t> </a:t>
            </a:r>
            <a:endParaRPr lang="en-US" sz="1400" dirty="0">
              <a:latin typeface="Arial" panose="020B0604020202020204" pitchFamily="34" charset="0"/>
              <a:ea typeface="+mn-lt"/>
              <a:cs typeface="Arial" panose="020B0604020202020204" pitchFamily="34" charset="0"/>
            </a:endParaRPr>
          </a:p>
          <a:p>
            <a:pPr algn="ctr">
              <a:buNone/>
            </a:pPr>
            <a:r>
              <a:rPr lang="en-US" sz="1400" b="1" dirty="0">
                <a:solidFill>
                  <a:srgbClr val="FF0000"/>
                </a:solidFill>
                <a:latin typeface="Arial" panose="020B0604020202020204" pitchFamily="34" charset="0"/>
                <a:ea typeface="+mn-lt"/>
                <a:cs typeface="Arial" panose="020B0604020202020204" pitchFamily="34" charset="0"/>
              </a:rPr>
              <a:t>2 OH</a:t>
            </a:r>
            <a:r>
              <a:rPr lang="en-US" sz="1400" b="1" baseline="30000" dirty="0">
                <a:solidFill>
                  <a:srgbClr val="FF0000"/>
                </a:solidFill>
                <a:latin typeface="Arial" panose="020B0604020202020204" pitchFamily="34" charset="0"/>
                <a:ea typeface="+mn-lt"/>
                <a:cs typeface="Arial" panose="020B0604020202020204" pitchFamily="34" charset="0"/>
              </a:rPr>
              <a:t>-</a:t>
            </a:r>
            <a:r>
              <a:rPr lang="en-US" sz="1400" b="1" dirty="0">
                <a:solidFill>
                  <a:srgbClr val="FF0000"/>
                </a:solidFill>
                <a:latin typeface="Arial" panose="020B0604020202020204" pitchFamily="34" charset="0"/>
                <a:ea typeface="+mn-lt"/>
                <a:cs typeface="Arial" panose="020B0604020202020204" pitchFamily="34" charset="0"/>
              </a:rPr>
              <a:t> - 2e = H</a:t>
            </a:r>
            <a:r>
              <a:rPr lang="en-US" sz="1400" b="1" baseline="-25000" dirty="0">
                <a:solidFill>
                  <a:srgbClr val="FF0000"/>
                </a:solidFill>
                <a:latin typeface="Arial" panose="020B0604020202020204" pitchFamily="34" charset="0"/>
                <a:ea typeface="+mn-lt"/>
                <a:cs typeface="Arial" panose="020B0604020202020204" pitchFamily="34" charset="0"/>
              </a:rPr>
              <a:t>2</a:t>
            </a:r>
            <a:r>
              <a:rPr lang="en-US" sz="1400" b="1" dirty="0">
                <a:solidFill>
                  <a:srgbClr val="FF0000"/>
                </a:solidFill>
                <a:latin typeface="Arial" panose="020B0604020202020204" pitchFamily="34" charset="0"/>
                <a:ea typeface="+mn-lt"/>
                <a:cs typeface="Arial" panose="020B0604020202020204" pitchFamily="34" charset="0"/>
              </a:rPr>
              <a:t>O + ½ O</a:t>
            </a:r>
            <a:r>
              <a:rPr lang="en-US" sz="1400" b="1" baseline="-25000" dirty="0">
                <a:solidFill>
                  <a:srgbClr val="FF0000"/>
                </a:solidFill>
                <a:latin typeface="Arial" panose="020B0604020202020204" pitchFamily="34" charset="0"/>
                <a:ea typeface="+mn-lt"/>
                <a:cs typeface="Arial" panose="020B0604020202020204" pitchFamily="34" charset="0"/>
              </a:rPr>
              <a:t>2</a:t>
            </a:r>
            <a:r>
              <a:rPr lang="en-US" sz="1400" b="1" dirty="0">
                <a:solidFill>
                  <a:srgbClr val="FF0000"/>
                </a:solidFill>
                <a:latin typeface="Arial" panose="020B0604020202020204" pitchFamily="34" charset="0"/>
                <a:ea typeface="+mn-lt"/>
                <a:cs typeface="Arial" panose="020B0604020202020204" pitchFamily="34" charset="0"/>
              </a:rPr>
              <a:t>     Pb – 2e = Pb</a:t>
            </a:r>
            <a:r>
              <a:rPr lang="en-US" sz="1400" b="1" baseline="30000" dirty="0">
                <a:solidFill>
                  <a:srgbClr val="FF0000"/>
                </a:solidFill>
                <a:latin typeface="Arial" panose="020B0604020202020204" pitchFamily="34" charset="0"/>
                <a:ea typeface="+mn-lt"/>
                <a:cs typeface="Arial" panose="020B0604020202020204" pitchFamily="34" charset="0"/>
              </a:rPr>
              <a:t>2+</a:t>
            </a:r>
            <a:r>
              <a:rPr lang="cs-CZ" sz="1400" b="1" baseline="30000" dirty="0">
                <a:solidFill>
                  <a:srgbClr val="FF0000"/>
                </a:solidFill>
                <a:latin typeface="Arial" panose="020B0604020202020204" pitchFamily="34" charset="0"/>
                <a:ea typeface="+mn-lt"/>
                <a:cs typeface="Arial" panose="020B0604020202020204" pitchFamily="34" charset="0"/>
              </a:rPr>
              <a:t> </a:t>
            </a:r>
            <a:endParaRPr lang="en-US" sz="1400" b="1" baseline="30000" dirty="0">
              <a:solidFill>
                <a:srgbClr val="FF0000"/>
              </a:solidFill>
              <a:latin typeface="Arial" panose="020B0604020202020204" pitchFamily="34" charset="0"/>
              <a:ea typeface="+mn-lt"/>
              <a:cs typeface="Arial" panose="020B0604020202020204" pitchFamily="34" charset="0"/>
            </a:endParaRPr>
          </a:p>
          <a:p>
            <a:pPr algn="ctr">
              <a:buNone/>
            </a:pPr>
            <a:r>
              <a:rPr lang="en-US" sz="1400" b="1" dirty="0">
                <a:latin typeface="Arial" panose="020B0604020202020204" pitchFamily="34" charset="0"/>
                <a:ea typeface="+mn-lt"/>
                <a:cs typeface="Arial" panose="020B0604020202020204" pitchFamily="34" charset="0"/>
              </a:rPr>
              <a:t>The first reaction is the main one, the second occurs only for new anodes and ceases quickly as a result of generation of PbO2 on the surface of the anode. The quality of the anode increases with the addition of 1% Ag. If admixtures, such as Cu, Cd, Sb, Pb or Fe are present in the electrolyte, they generate on the cathode before zinc. Cobalt and nickel cause corrosion of the generated Zn and decrease current efficiency.</a:t>
            </a:r>
            <a:r>
              <a:rPr lang="cs-CZ" sz="1400" b="1" dirty="0">
                <a:latin typeface="Arial" panose="020B0604020202020204" pitchFamily="34" charset="0"/>
                <a:ea typeface="+mn-lt"/>
                <a:cs typeface="Arial" panose="020B0604020202020204" pitchFamily="34" charset="0"/>
              </a:rPr>
              <a:t> </a:t>
            </a:r>
            <a:endParaRPr lang="ru-RU" sz="1400" dirty="0">
              <a:latin typeface="Arial" panose="020B0604020202020204" pitchFamily="34" charset="0"/>
              <a:ea typeface="+mn-lt"/>
              <a:cs typeface="Arial" panose="020B0604020202020204" pitchFamily="34" charset="0"/>
            </a:endParaRPr>
          </a:p>
          <a:p>
            <a:pPr marL="201930" marR="199390" indent="0" algn="just">
              <a:spcBef>
                <a:spcPts val="5"/>
              </a:spcBef>
              <a:buNone/>
            </a:pPr>
            <a:endParaRPr lang="en-US" sz="1400" b="1" dirty="0">
              <a:latin typeface="Arial" panose="020B0604020202020204" pitchFamily="34" charset="0"/>
              <a:ea typeface="+mn-lt"/>
              <a:cs typeface="Arial" panose="020B0604020202020204" pitchFamily="34" charset="0"/>
            </a:endParaRPr>
          </a:p>
          <a:p>
            <a:pPr algn="just">
              <a:buFont typeface="Arial"/>
              <a:buChar char="•"/>
            </a:pPr>
            <a:endParaRPr lang="en-US" sz="1400" b="1" i="1" dirty="0">
              <a:solidFill>
                <a:schemeClr val="accent2">
                  <a:lumMod val="75000"/>
                </a:schemeClr>
              </a:solidFill>
              <a:latin typeface="Arial" panose="020B0604020202020204" pitchFamily="34" charset="0"/>
              <a:ea typeface="+mn-lt"/>
              <a:cs typeface="Arial" panose="020B0604020202020204" pitchFamily="34" charset="0"/>
            </a:endParaRPr>
          </a:p>
          <a:p>
            <a:pPr>
              <a:spcAft>
                <a:spcPts val="0"/>
              </a:spcAft>
            </a:pPr>
            <a:endParaRPr lang="ru-RU" sz="1400" b="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6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u="sng" dirty="0" err="1">
                <a:solidFill>
                  <a:srgbClr val="FF0000"/>
                </a:solidFill>
                <a:latin typeface="Arial"/>
                <a:cs typeface="Arial"/>
              </a:rPr>
              <a:t>Electrorefining</a:t>
            </a:r>
            <a:endParaRPr lang="ru-RU" dirty="0"/>
          </a:p>
        </p:txBody>
      </p:sp>
      <p:sp>
        <p:nvSpPr>
          <p:cNvPr id="3" name="Объект 2"/>
          <p:cNvSpPr>
            <a:spLocks noGrp="1"/>
          </p:cNvSpPr>
          <p:nvPr>
            <p:ph idx="1"/>
          </p:nvPr>
        </p:nvSpPr>
        <p:spPr/>
        <p:txBody>
          <a:bodyPr>
            <a:noAutofit/>
          </a:bodyPr>
          <a:lstStyle/>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In </a:t>
            </a:r>
            <a:r>
              <a:rPr lang="en-US" sz="1800" b="1" dirty="0" err="1">
                <a:latin typeface="Arial" panose="020B0604020202020204" pitchFamily="34" charset="0"/>
                <a:ea typeface="Segoe UI" panose="020B0502040204020203" pitchFamily="34" charset="0"/>
                <a:cs typeface="Arial" panose="020B0604020202020204" pitchFamily="34" charset="0"/>
              </a:rPr>
              <a:t>electrorefining</a:t>
            </a:r>
            <a:r>
              <a:rPr lang="en-US" sz="1800" b="1" dirty="0">
                <a:latin typeface="Arial" panose="020B0604020202020204" pitchFamily="34" charset="0"/>
                <a:ea typeface="Segoe UI" panose="020B0502040204020203" pitchFamily="34" charset="0"/>
                <a:cs typeface="Arial" panose="020B0604020202020204" pitchFamily="34" charset="0"/>
              </a:rPr>
              <a:t>, the crude metal is </a:t>
            </a:r>
            <a:r>
              <a:rPr lang="en-US" sz="1800" b="1" dirty="0" err="1">
                <a:latin typeface="Arial" panose="020B0604020202020204" pitchFamily="34" charset="0"/>
                <a:ea typeface="Segoe UI" panose="020B0502040204020203" pitchFamily="34" charset="0"/>
                <a:cs typeface="Arial" panose="020B0604020202020204" pitchFamily="34" charset="0"/>
              </a:rPr>
              <a:t>electrolytically</a:t>
            </a:r>
            <a:r>
              <a:rPr lang="en-US" sz="1800" b="1" dirty="0">
                <a:latin typeface="Arial" panose="020B0604020202020204" pitchFamily="34" charset="0"/>
                <a:ea typeface="Segoe UI" panose="020B0502040204020203" pitchFamily="34" charset="0"/>
                <a:cs typeface="Arial" panose="020B0604020202020204" pitchFamily="34" charset="0"/>
              </a:rPr>
              <a:t> dissolved at the anode and deposited</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as pure metal at the cathode according to the reactions:</a:t>
            </a:r>
          </a:p>
          <a:p>
            <a:pPr marL="0" indent="0">
              <a:buNone/>
            </a:pPr>
            <a:r>
              <a:rPr lang="en-US" sz="1800" b="1" dirty="0" smtClean="0">
                <a:latin typeface="Arial" panose="020B0604020202020204" pitchFamily="34" charset="0"/>
                <a:ea typeface="Segoe UI" panose="020B0502040204020203" pitchFamily="34" charset="0"/>
                <a:cs typeface="Arial" panose="020B0604020202020204" pitchFamily="34" charset="0"/>
              </a:rPr>
              <a:t>M(impure)=</a:t>
            </a:r>
            <a:r>
              <a:rPr lang="en-US" sz="1800" b="1" dirty="0">
                <a:latin typeface="Arial" panose="020B0604020202020204" pitchFamily="34" charset="0"/>
                <a:ea typeface="Segoe UI" panose="020B0502040204020203" pitchFamily="34" charset="0"/>
                <a:cs typeface="Arial" panose="020B0604020202020204" pitchFamily="34" charset="0"/>
              </a:rPr>
              <a:t> M </a:t>
            </a:r>
            <a:r>
              <a:rPr lang="en-US" sz="1800" b="1" baseline="30000" dirty="0">
                <a:latin typeface="Arial" panose="020B0604020202020204" pitchFamily="34" charset="0"/>
                <a:ea typeface="Segoe UI" panose="020B0502040204020203" pitchFamily="34" charset="0"/>
                <a:cs typeface="Arial" panose="020B0604020202020204" pitchFamily="34" charset="0"/>
              </a:rPr>
              <a:t>n+</a:t>
            </a:r>
            <a:r>
              <a:rPr lang="en-US" sz="1800" b="1" dirty="0">
                <a:latin typeface="Arial" panose="020B0604020202020204" pitchFamily="34" charset="0"/>
                <a:ea typeface="Segoe UI" panose="020B0502040204020203" pitchFamily="34" charset="0"/>
                <a:cs typeface="Arial" panose="020B0604020202020204" pitchFamily="34" charset="0"/>
              </a:rPr>
              <a:t>+ </a:t>
            </a:r>
            <a:r>
              <a:rPr lang="en-US" sz="1800" b="1" dirty="0" smtClean="0">
                <a:latin typeface="Arial" panose="020B0604020202020204" pitchFamily="34" charset="0"/>
                <a:ea typeface="Segoe UI" panose="020B0502040204020203" pitchFamily="34" charset="0"/>
                <a:cs typeface="Arial" panose="020B0604020202020204" pitchFamily="34" charset="0"/>
              </a:rPr>
              <a:t>ne    (at </a:t>
            </a:r>
            <a:r>
              <a:rPr lang="en-US" sz="1800" b="1" dirty="0">
                <a:latin typeface="Arial" panose="020B0604020202020204" pitchFamily="34" charset="0"/>
                <a:ea typeface="Segoe UI" panose="020B0502040204020203" pitchFamily="34" charset="0"/>
                <a:cs typeface="Arial" panose="020B0604020202020204" pitchFamily="34" charset="0"/>
              </a:rPr>
              <a:t>the anode </a:t>
            </a:r>
            <a:r>
              <a:rPr lang="en-US" sz="1800" b="1" dirty="0" smtClean="0">
                <a:latin typeface="Arial" panose="020B0604020202020204" pitchFamily="34" charset="0"/>
                <a:ea typeface="Segoe UI" panose="020B0502040204020203" pitchFamily="34" charset="0"/>
                <a:cs typeface="Arial" panose="020B0604020202020204" pitchFamily="34" charset="0"/>
              </a:rPr>
              <a:t>)</a:t>
            </a:r>
            <a:endParaRPr lang="en-US" sz="1800" b="1" dirty="0">
              <a:latin typeface="Arial" panose="020B0604020202020204" pitchFamily="34" charset="0"/>
              <a:ea typeface="Segoe UI" panose="020B0502040204020203" pitchFamily="34" charset="0"/>
              <a:cs typeface="Arial" panose="020B0604020202020204" pitchFamily="34" charset="0"/>
            </a:endParaRP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M </a:t>
            </a:r>
            <a:r>
              <a:rPr lang="en-US" sz="1800" b="1" baseline="30000" dirty="0">
                <a:latin typeface="Arial" panose="020B0604020202020204" pitchFamily="34" charset="0"/>
                <a:ea typeface="Segoe UI" panose="020B0502040204020203" pitchFamily="34" charset="0"/>
                <a:cs typeface="Arial" panose="020B0604020202020204" pitchFamily="34" charset="0"/>
              </a:rPr>
              <a:t>n+</a:t>
            </a:r>
            <a:r>
              <a:rPr lang="en-US" sz="1800" b="1" dirty="0">
                <a:latin typeface="Arial" panose="020B0604020202020204" pitchFamily="34" charset="0"/>
                <a:ea typeface="Segoe UI" panose="020B0502040204020203" pitchFamily="34" charset="0"/>
                <a:cs typeface="Arial" panose="020B0604020202020204" pitchFamily="34" charset="0"/>
              </a:rPr>
              <a:t>+ </a:t>
            </a:r>
            <a:r>
              <a:rPr lang="en-US" sz="1800" b="1" dirty="0" smtClean="0">
                <a:latin typeface="Arial" panose="020B0604020202020204" pitchFamily="34" charset="0"/>
                <a:ea typeface="Segoe UI" panose="020B0502040204020203" pitchFamily="34" charset="0"/>
                <a:cs typeface="Arial" panose="020B0604020202020204" pitchFamily="34" charset="0"/>
              </a:rPr>
              <a:t>ne = </a:t>
            </a:r>
            <a:r>
              <a:rPr lang="en-US" sz="1800" b="1" dirty="0">
                <a:latin typeface="Arial" panose="020B0604020202020204" pitchFamily="34" charset="0"/>
                <a:ea typeface="Segoe UI" panose="020B0502040204020203" pitchFamily="34" charset="0"/>
                <a:cs typeface="Arial" panose="020B0604020202020204" pitchFamily="34" charset="0"/>
              </a:rPr>
              <a:t>M </a:t>
            </a:r>
            <a:r>
              <a:rPr lang="en-US" sz="1800" b="1" dirty="0" smtClean="0">
                <a:latin typeface="Arial" panose="020B0604020202020204" pitchFamily="34" charset="0"/>
                <a:ea typeface="Segoe UI" panose="020B0502040204020203" pitchFamily="34" charset="0"/>
                <a:cs typeface="Arial" panose="020B0604020202020204" pitchFamily="34" charset="0"/>
              </a:rPr>
              <a:t>(pure) </a:t>
            </a:r>
            <a:r>
              <a:rPr lang="en-US" sz="1800" b="1" dirty="0">
                <a:latin typeface="Arial" panose="020B0604020202020204" pitchFamily="34" charset="0"/>
                <a:ea typeface="Segoe UI" panose="020B0502040204020203" pitchFamily="34" charset="0"/>
                <a:cs typeface="Arial" panose="020B0604020202020204" pitchFamily="34" charset="0"/>
              </a:rPr>
              <a:t>at the cathode </a:t>
            </a:r>
            <a:r>
              <a:rPr lang="en-US" sz="1800" b="1" dirty="0" smtClean="0">
                <a:latin typeface="Arial" panose="020B0604020202020204" pitchFamily="34" charset="0"/>
                <a:ea typeface="Segoe UI" panose="020B0502040204020203" pitchFamily="34" charset="0"/>
                <a:cs typeface="Arial" panose="020B0604020202020204" pitchFamily="34" charset="0"/>
              </a:rPr>
              <a:t> </a:t>
            </a:r>
            <a:endParaRPr lang="en-US" sz="1800" b="1" dirty="0">
              <a:latin typeface="Arial" panose="020B0604020202020204" pitchFamily="34" charset="0"/>
              <a:ea typeface="Segoe UI" panose="020B0502040204020203" pitchFamily="34" charset="0"/>
              <a:cs typeface="Arial" panose="020B0604020202020204" pitchFamily="34" charset="0"/>
            </a:endParaRP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The overall reaction is:</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M </a:t>
            </a:r>
            <a:r>
              <a:rPr lang="en-US" sz="1800" b="1" dirty="0" smtClean="0">
                <a:latin typeface="Arial" panose="020B0604020202020204" pitchFamily="34" charset="0"/>
                <a:ea typeface="Segoe UI" panose="020B0502040204020203" pitchFamily="34" charset="0"/>
                <a:cs typeface="Arial" panose="020B0604020202020204" pitchFamily="34" charset="0"/>
              </a:rPr>
              <a:t>(impure) =  </a:t>
            </a:r>
            <a:r>
              <a:rPr lang="en-US" sz="1800" b="1" dirty="0">
                <a:latin typeface="Arial" panose="020B0604020202020204" pitchFamily="34" charset="0"/>
                <a:ea typeface="Segoe UI" panose="020B0502040204020203" pitchFamily="34" charset="0"/>
                <a:cs typeface="Arial" panose="020B0604020202020204" pitchFamily="34" charset="0"/>
              </a:rPr>
              <a:t>M </a:t>
            </a:r>
            <a:r>
              <a:rPr lang="en-US" sz="1800" b="1" dirty="0" smtClean="0">
                <a:latin typeface="Arial" panose="020B0604020202020204" pitchFamily="34" charset="0"/>
                <a:ea typeface="Segoe UI" panose="020B0502040204020203" pitchFamily="34" charset="0"/>
                <a:cs typeface="Arial" panose="020B0604020202020204" pitchFamily="34" charset="0"/>
              </a:rPr>
              <a:t>(pure)</a:t>
            </a:r>
            <a:endParaRPr lang="en-US" sz="1800" b="1" dirty="0">
              <a:latin typeface="Arial" panose="020B0604020202020204" pitchFamily="34" charset="0"/>
              <a:ea typeface="Segoe UI" panose="020B0502040204020203" pitchFamily="34" charset="0"/>
              <a:cs typeface="Arial" panose="020B0604020202020204" pitchFamily="34" charset="0"/>
            </a:endParaRP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Adoption of this process requires fulfilling the following criteria:</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1. Ionic species in the electrolyte should support an anodic reaction.</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2. Ionic species in the electrolyte should get reduced at the cathode.</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3. The electrolyte should be capable of ionic transport.</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4. </a:t>
            </a:r>
            <a:r>
              <a:rPr lang="en-US" sz="1800" b="1" dirty="0" smtClean="0">
                <a:latin typeface="Arial" panose="020B0604020202020204" pitchFamily="34" charset="0"/>
                <a:ea typeface="Segoe UI" panose="020B0502040204020203" pitchFamily="34" charset="0"/>
                <a:cs typeface="Arial" panose="020B0604020202020204" pitchFamily="34" charset="0"/>
              </a:rPr>
              <a:t>A metallic </a:t>
            </a:r>
            <a:r>
              <a:rPr lang="en-US" sz="1800" b="1" dirty="0">
                <a:latin typeface="Arial" panose="020B0604020202020204" pitchFamily="34" charset="0"/>
                <a:ea typeface="Segoe UI" panose="020B0502040204020203" pitchFamily="34" charset="0"/>
                <a:cs typeface="Arial" panose="020B0604020202020204" pitchFamily="34" charset="0"/>
              </a:rPr>
              <a:t>conductor is required for transporting the electrons through the external</a:t>
            </a:r>
          </a:p>
          <a:p>
            <a:pPr marL="0" indent="0">
              <a:buNone/>
            </a:pPr>
            <a:r>
              <a:rPr lang="en-US" sz="1800" b="1" dirty="0">
                <a:latin typeface="Arial" panose="020B0604020202020204" pitchFamily="34" charset="0"/>
                <a:ea typeface="Segoe UI" panose="020B0502040204020203" pitchFamily="34" charset="0"/>
                <a:cs typeface="Arial" panose="020B0604020202020204" pitchFamily="34" charset="0"/>
              </a:rPr>
              <a:t>circuit from the anodic to cathodic site.</a:t>
            </a:r>
            <a:endParaRPr lang="ru-RU" sz="1800" b="1" dirty="0">
              <a:latin typeface="Arial" panose="020B0604020202020204" pitchFamily="34" charset="0"/>
              <a:ea typeface="Segoe UI" panose="020B0502040204020203" pitchFamily="34" charset="0"/>
              <a:cs typeface="Arial" panose="020B0604020202020204" pitchFamily="34" charset="0"/>
            </a:endParaRPr>
          </a:p>
        </p:txBody>
      </p:sp>
    </p:spTree>
    <p:extLst>
      <p:ext uri="{BB962C8B-B14F-4D97-AF65-F5344CB8AC3E}">
        <p14:creationId xmlns:p14="http://schemas.microsoft.com/office/powerpoint/2010/main" val="393240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47272045-21F3-4F55-A1FE-B13EC1ED8C83}"/>
              </a:ext>
            </a:extLst>
          </p:cNvPr>
          <p:cNvSpPr/>
          <p:nvPr/>
        </p:nvSpPr>
        <p:spPr>
          <a:xfrm>
            <a:off x="381163" y="88341"/>
            <a:ext cx="6685920" cy="938886"/>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800" b="1" i="1" u="sng" dirty="0" err="1">
                <a:solidFill>
                  <a:srgbClr val="FF0000"/>
                </a:solidFill>
                <a:latin typeface="Arial"/>
                <a:cs typeface="Arial"/>
              </a:rPr>
              <a:t>Electrorefining</a:t>
            </a:r>
            <a:r>
              <a:rPr lang="en-US" sz="2800" b="1" i="1" u="sng" dirty="0">
                <a:solidFill>
                  <a:srgbClr val="FF0000"/>
                </a:solidFill>
                <a:latin typeface="Arial"/>
                <a:cs typeface="Arial"/>
              </a:rPr>
              <a:t> of Copper </a:t>
            </a:r>
            <a:endParaRPr lang="ru-RU" sz="2800" b="1" i="1" u="sng" dirty="0">
              <a:solidFill>
                <a:srgbClr val="FF0000"/>
              </a:solidFill>
              <a:latin typeface="Arial"/>
              <a:ea typeface="+mj-ea"/>
              <a:cs typeface="Arial"/>
            </a:endParaRPr>
          </a:p>
        </p:txBody>
      </p:sp>
      <p:sp>
        <p:nvSpPr>
          <p:cNvPr id="3" name="Объект 2">
            <a:extLst>
              <a:ext uri="{FF2B5EF4-FFF2-40B4-BE49-F238E27FC236}">
                <a16:creationId xmlns="" xmlns:a16="http://schemas.microsoft.com/office/drawing/2014/main" id="{AA62F58A-683B-41C8-8414-29F9870AEDF0}"/>
              </a:ext>
            </a:extLst>
          </p:cNvPr>
          <p:cNvSpPr>
            <a:spLocks noGrp="1"/>
          </p:cNvSpPr>
          <p:nvPr>
            <p:ph idx="1"/>
          </p:nvPr>
        </p:nvSpPr>
        <p:spPr>
          <a:xfrm>
            <a:off x="472878" y="805371"/>
            <a:ext cx="7599968" cy="5742432"/>
          </a:xfr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p>
            <a:pPr marL="0" indent="0" algn="just">
              <a:buNone/>
            </a:pPr>
            <a:r>
              <a:rPr lang="en-US" sz="1600" b="1" dirty="0">
                <a:latin typeface="Arial" panose="020B0604020202020204" pitchFamily="34" charset="0"/>
                <a:cs typeface="Arial" panose="020B0604020202020204" pitchFamily="34" charset="0"/>
              </a:rPr>
              <a:t>A typical example of application of this type of electrolysis is refining of copper</a:t>
            </a:r>
            <a:r>
              <a:rPr lang="en-US" sz="1600" b="1" dirty="0" smtClean="0">
                <a:latin typeface="Arial" panose="020B0604020202020204" pitchFamily="34" charset="0"/>
                <a:cs typeface="Arial" panose="020B0604020202020204" pitchFamily="34" charset="0"/>
              </a:rPr>
              <a:t>.</a:t>
            </a:r>
          </a:p>
          <a:p>
            <a:pPr algn="just">
              <a:buNone/>
            </a:pPr>
            <a:r>
              <a:rPr lang="en-US" sz="1600" b="1" dirty="0" smtClean="0">
                <a:latin typeface="Arial" panose="020B0604020202020204" pitchFamily="34" charset="0"/>
                <a:cs typeface="Arial" panose="020B0604020202020204" pitchFamily="34" charset="0"/>
              </a:rPr>
              <a:t> </a:t>
            </a:r>
            <a:r>
              <a:rPr lang="en-US" sz="1600" b="1" dirty="0">
                <a:latin typeface="Arial"/>
                <a:ea typeface="+mn-lt"/>
                <a:cs typeface="Arial"/>
              </a:rPr>
              <a:t>Copper is widely used to make electrical wiring and in other applications that utilize its high electrical conductivity. </a:t>
            </a:r>
          </a:p>
          <a:p>
            <a:pPr algn="just">
              <a:buNone/>
            </a:pPr>
            <a:r>
              <a:rPr lang="en-US" sz="1600" b="1" dirty="0">
                <a:latin typeface="Arial"/>
                <a:ea typeface="+mn-lt"/>
                <a:cs typeface="Arial"/>
              </a:rPr>
              <a:t>Crude copper, which is usually obtained by </a:t>
            </a:r>
            <a:r>
              <a:rPr lang="en-US" sz="1600" b="1" dirty="0" err="1">
                <a:latin typeface="Arial"/>
                <a:ea typeface="+mn-lt"/>
                <a:cs typeface="Arial"/>
              </a:rPr>
              <a:t>pyrometallurgical</a:t>
            </a:r>
            <a:r>
              <a:rPr lang="en-US" sz="1600" b="1" dirty="0">
                <a:latin typeface="Arial"/>
                <a:ea typeface="+mn-lt"/>
                <a:cs typeface="Arial"/>
              </a:rPr>
              <a:t> methods, is not suitable to serve in electrical applications because impurities greatly reduce the metal's conductivity. </a:t>
            </a:r>
            <a:endParaRPr lang="ru-RU" sz="1600" b="1" dirty="0">
              <a:latin typeface="Arial"/>
              <a:ea typeface="+mn-lt"/>
              <a:cs typeface="Arial"/>
            </a:endParaRPr>
          </a:p>
          <a:p>
            <a:pPr marL="0" indent="0" algn="just">
              <a:buNone/>
            </a:pPr>
            <a:r>
              <a:rPr lang="en-US" sz="1600" b="1" dirty="0" smtClean="0">
                <a:latin typeface="Arial"/>
                <a:ea typeface="+mn-lt"/>
                <a:cs typeface="Arial"/>
              </a:rPr>
              <a:t>The </a:t>
            </a:r>
            <a:r>
              <a:rPr lang="en-US" sz="1600" b="1" dirty="0">
                <a:latin typeface="Arial"/>
                <a:ea typeface="+mn-lt"/>
                <a:cs typeface="Arial"/>
              </a:rPr>
              <a:t>electrolyte consists of an acidic solution of CuSO</a:t>
            </a:r>
            <a:r>
              <a:rPr lang="en-US" sz="1600" b="1" baseline="-25000" dirty="0">
                <a:latin typeface="Arial"/>
                <a:ea typeface="+mn-lt"/>
                <a:cs typeface="Arial"/>
              </a:rPr>
              <a:t>4</a:t>
            </a:r>
            <a:r>
              <a:rPr lang="en-US" sz="1600" b="1" dirty="0">
                <a:latin typeface="Arial"/>
                <a:ea typeface="+mn-lt"/>
                <a:cs typeface="Arial"/>
              </a:rPr>
              <a:t>. </a:t>
            </a:r>
            <a:r>
              <a:rPr lang="en-US" sz="1600" b="1" dirty="0" smtClean="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anode consists of a copper refined by fluxing, the cathode is a thin sheet of electrolytic copper. </a:t>
            </a:r>
            <a:endParaRPr lang="en-US" sz="1600" b="1" dirty="0" smtClean="0">
              <a:latin typeface="Arial" panose="020B0604020202020204" pitchFamily="34" charset="0"/>
              <a:cs typeface="Arial" panose="020B0604020202020204" pitchFamily="34" charset="0"/>
            </a:endParaRPr>
          </a:p>
          <a:p>
            <a:pPr marL="0" indent="0" algn="just">
              <a:buNone/>
            </a:pPr>
            <a:r>
              <a:rPr lang="en-US" sz="1600" b="1" dirty="0">
                <a:latin typeface="Arial"/>
                <a:ea typeface="+mn-lt"/>
                <a:cs typeface="Arial"/>
              </a:rPr>
              <a:t>Application of a suitable voltage to the electrodes causes oxidation of copper metal at the </a:t>
            </a:r>
            <a:r>
              <a:rPr lang="en-US" sz="1600" b="1" dirty="0" smtClean="0">
                <a:latin typeface="Arial"/>
                <a:ea typeface="+mn-lt"/>
                <a:cs typeface="Arial"/>
              </a:rPr>
              <a:t>anode and reduction of Cu</a:t>
            </a:r>
            <a:r>
              <a:rPr lang="en-US" sz="1600" b="1" baseline="30000" dirty="0" smtClean="0">
                <a:latin typeface="Arial"/>
                <a:ea typeface="+mn-lt"/>
                <a:cs typeface="Arial"/>
              </a:rPr>
              <a:t>2+</a:t>
            </a:r>
            <a:r>
              <a:rPr lang="en-US" sz="1600" b="1" dirty="0" smtClean="0">
                <a:latin typeface="Arial"/>
                <a:ea typeface="+mn-lt"/>
                <a:cs typeface="Arial"/>
              </a:rPr>
              <a:t> to form copper metal at the cathode. </a:t>
            </a:r>
            <a:endParaRPr lang="en-US" sz="1600" b="1" dirty="0">
              <a:latin typeface="Arial"/>
              <a:ea typeface="+mn-lt"/>
              <a:cs typeface="Arial"/>
            </a:endParaRPr>
          </a:p>
          <a:p>
            <a:pPr marL="0" indent="0" algn="just">
              <a:buNone/>
            </a:pPr>
            <a:r>
              <a:rPr lang="en-US" sz="1600" b="1" dirty="0" smtClean="0">
                <a:latin typeface="Arial" panose="020B0604020202020204" pitchFamily="34" charset="0"/>
                <a:cs typeface="Arial" panose="020B0604020202020204" pitchFamily="34" charset="0"/>
              </a:rPr>
              <a:t>After </a:t>
            </a:r>
            <a:r>
              <a:rPr lang="en-US" sz="1600" b="1" dirty="0">
                <a:latin typeface="Arial" panose="020B0604020202020204" pitchFamily="34" charset="0"/>
                <a:cs typeface="Arial" panose="020B0604020202020204" pitchFamily="34" charset="0"/>
              </a:rPr>
              <a:t>connection of direct current, copper dissolves from the anode</a:t>
            </a:r>
            <a:r>
              <a:rPr lang="en-US" sz="1600" b="1" dirty="0" smtClean="0">
                <a:latin typeface="Arial" panose="020B0604020202020204" pitchFamily="34" charset="0"/>
                <a:cs typeface="Arial" panose="020B0604020202020204" pitchFamily="34" charset="0"/>
              </a:rPr>
              <a:t>: </a:t>
            </a:r>
            <a:endParaRPr lang="en-US" sz="1600" b="1" dirty="0" smtClean="0">
              <a:latin typeface="Arial" panose="020B0604020202020204" pitchFamily="34" charset="0"/>
              <a:cs typeface="Arial" panose="020B0604020202020204" pitchFamily="34" charset="0"/>
            </a:endParaRPr>
          </a:p>
          <a:p>
            <a:pPr marL="0" indent="0" algn="just">
              <a:buNone/>
            </a:pP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Cu </a:t>
            </a:r>
            <a:r>
              <a:rPr lang="en-US" sz="1600" b="1" dirty="0">
                <a:latin typeface="Arial" panose="020B0604020202020204" pitchFamily="34" charset="0"/>
                <a:cs typeface="Arial" panose="020B0604020202020204" pitchFamily="34" charset="0"/>
              </a:rPr>
              <a:t>– 2e = Cu</a:t>
            </a:r>
            <a:r>
              <a:rPr lang="en-US" sz="1600" b="1" baseline="30000" dirty="0">
                <a:latin typeface="Arial" panose="020B0604020202020204" pitchFamily="34" charset="0"/>
                <a:cs typeface="Arial" panose="020B0604020202020204" pitchFamily="34" charset="0"/>
              </a:rPr>
              <a:t>2+</a:t>
            </a:r>
            <a:endParaRPr lang="ru-RU" sz="1600" b="1" dirty="0">
              <a:latin typeface="Arial" panose="020B0604020202020204" pitchFamily="34" charset="0"/>
              <a:cs typeface="Arial" panose="020B0604020202020204" pitchFamily="34" charset="0"/>
            </a:endParaRPr>
          </a:p>
          <a:p>
            <a:pPr marL="0" indent="0" algn="just">
              <a:buNone/>
            </a:pPr>
            <a:r>
              <a:rPr lang="en-US" sz="1600" b="1" dirty="0" smtClean="0">
                <a:latin typeface="Arial"/>
                <a:ea typeface="+mn-lt"/>
                <a:cs typeface="Arial"/>
              </a:rPr>
              <a:t>This </a:t>
            </a:r>
            <a:r>
              <a:rPr lang="en-US" sz="1600" b="1" dirty="0">
                <a:latin typeface="Arial"/>
                <a:ea typeface="+mn-lt"/>
                <a:cs typeface="Arial"/>
              </a:rPr>
              <a:t>strategy can be used because copper is both oxidized and reduced more readily than water. </a:t>
            </a:r>
            <a:endParaRPr lang="en-US" sz="1600" b="1" dirty="0" smtClean="0">
              <a:latin typeface="Arial"/>
              <a:ea typeface="+mn-lt"/>
              <a:cs typeface="Arial"/>
            </a:endParaRPr>
          </a:p>
          <a:p>
            <a:pPr marL="0" indent="0" algn="just">
              <a:buNone/>
            </a:pPr>
            <a:r>
              <a:rPr lang="en-US" sz="1600" b="1" dirty="0" smtClean="0">
                <a:latin typeface="Arial"/>
                <a:ea typeface="+mn-lt"/>
                <a:cs typeface="Arial"/>
              </a:rPr>
              <a:t>The </a:t>
            </a:r>
            <a:r>
              <a:rPr lang="en-US" sz="1600" b="1" dirty="0">
                <a:latin typeface="Arial"/>
                <a:ea typeface="+mn-lt"/>
                <a:cs typeface="Arial"/>
              </a:rPr>
              <a:t>relative ease of reduction of Cu</a:t>
            </a:r>
            <a:r>
              <a:rPr lang="en-US" sz="1600" b="1" baseline="30000" dirty="0">
                <a:latin typeface="Arial"/>
                <a:ea typeface="+mn-lt"/>
                <a:cs typeface="Arial"/>
              </a:rPr>
              <a:t>2+</a:t>
            </a:r>
            <a:r>
              <a:rPr lang="en-US" sz="1600" b="1" dirty="0">
                <a:latin typeface="Arial"/>
                <a:ea typeface="+mn-lt"/>
                <a:cs typeface="Arial"/>
              </a:rPr>
              <a:t> and H</a:t>
            </a:r>
            <a:r>
              <a:rPr lang="en-US" sz="1600" b="1" baseline="-25000" dirty="0">
                <a:latin typeface="Arial"/>
                <a:ea typeface="+mn-lt"/>
                <a:cs typeface="Arial"/>
              </a:rPr>
              <a:t>2</a:t>
            </a:r>
            <a:r>
              <a:rPr lang="en-US" sz="1600" b="1" dirty="0">
                <a:latin typeface="Arial"/>
                <a:ea typeface="+mn-lt"/>
                <a:cs typeface="Arial"/>
              </a:rPr>
              <a:t>O is seen by comparing their standard reduction potentials: </a:t>
            </a:r>
            <a:endParaRPr lang="en-US" sz="1600" b="1" dirty="0" smtClean="0">
              <a:latin typeface="Arial"/>
              <a:ea typeface="+mn-lt"/>
              <a:cs typeface="Arial"/>
            </a:endParaRPr>
          </a:p>
          <a:p>
            <a:pPr marL="0" indent="0" algn="just">
              <a:buNone/>
            </a:pPr>
            <a:endParaRPr lang="en-US" sz="1600" b="1" dirty="0">
              <a:latin typeface="Arial"/>
              <a:cs typeface="Arial"/>
            </a:endParaRPr>
          </a:p>
          <a:p>
            <a:pPr marL="0" indent="0" algn="just">
              <a:buNone/>
            </a:pPr>
            <a:endParaRPr lang="en-US" sz="1600" b="1" dirty="0" smtClean="0">
              <a:solidFill>
                <a:srgbClr val="000000"/>
              </a:solidFill>
              <a:latin typeface="Arial"/>
              <a:cs typeface="Arial"/>
            </a:endParaRPr>
          </a:p>
          <a:p>
            <a:pPr marL="0" indent="0" algn="just">
              <a:buNone/>
            </a:pPr>
            <a:endParaRPr lang="en-US" sz="1600" b="1" dirty="0">
              <a:solidFill>
                <a:srgbClr val="000000"/>
              </a:solidFill>
              <a:latin typeface="Arial"/>
              <a:cs typeface="Arial"/>
            </a:endParaRPr>
          </a:p>
          <a:p>
            <a:pPr marL="0" indent="0" algn="just">
              <a:buNone/>
            </a:pPr>
            <a:endParaRPr lang="en-US" sz="1600" b="1" dirty="0" smtClean="0">
              <a:solidFill>
                <a:srgbClr val="000000"/>
              </a:solidFill>
              <a:latin typeface="Arial"/>
              <a:cs typeface="Arial"/>
            </a:endParaRPr>
          </a:p>
          <a:p>
            <a:pPr marL="0" indent="0" algn="just">
              <a:buNone/>
            </a:pPr>
            <a:endParaRPr lang="en-US" sz="1600" b="1" dirty="0">
              <a:solidFill>
                <a:srgbClr val="000000"/>
              </a:solidFill>
              <a:latin typeface="Arial"/>
              <a:cs typeface="Arial"/>
            </a:endParaRPr>
          </a:p>
          <a:p>
            <a:pPr marL="0" indent="0" algn="just">
              <a:buNone/>
            </a:pPr>
            <a:r>
              <a:rPr lang="en-US" sz="1600" b="1" i="1" dirty="0">
                <a:latin typeface="Arial"/>
                <a:ea typeface="+mn-lt"/>
                <a:cs typeface="Arial"/>
              </a:rPr>
              <a:t>Electrolysis cell for refining of copper. As the anodes dissolve away, the cathodes on which the pure metal is deposited grow in size.</a:t>
            </a:r>
            <a:r>
              <a:rPr lang="en-US" sz="1600" b="1" dirty="0">
                <a:latin typeface="Arial"/>
                <a:ea typeface="+mn-lt"/>
                <a:cs typeface="Arial"/>
              </a:rPr>
              <a:t> </a:t>
            </a:r>
            <a:endParaRPr lang="en-US" sz="1600" b="1" dirty="0">
              <a:latin typeface="Arial"/>
              <a:cs typeface="Arial"/>
            </a:endParaRPr>
          </a:p>
        </p:txBody>
      </p:sp>
      <mc:AlternateContent xmlns:mc="http://schemas.openxmlformats.org/markup-compatibility/2006" xmlns:a14="http://schemas.microsoft.com/office/drawing/2010/main">
        <mc:Choice Requires="a14">
          <p:sp>
            <p:nvSpPr>
              <p:cNvPr id="11" name="Прямоугольник 10"/>
              <p:cNvSpPr/>
              <p:nvPr/>
            </p:nvSpPr>
            <p:spPr>
              <a:xfrm>
                <a:off x="840936" y="6252242"/>
                <a:ext cx="3828227" cy="394082"/>
              </a:xfrm>
              <a:prstGeom prst="rect">
                <a:avLst/>
              </a:prstGeom>
            </p:spPr>
            <p:txBody>
              <a:bodyPr wrap="none">
                <a:spAutoFit/>
              </a:bodyPr>
              <a:lstStyle/>
              <a:p>
                <a:pPr marR="12700" algn="ctr">
                  <a:spcAft>
                    <a:spcPts val="0"/>
                  </a:spcAft>
                </a:pPr>
                <a:r>
                  <a:rPr lang="en-US" b="1" i="1"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2H</a:t>
                </a:r>
                <a:r>
                  <a:rPr lang="en-US" b="1" i="1" baseline="-25000"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2</a:t>
                </a:r>
                <a:r>
                  <a:rPr lang="en-US" b="1" i="1"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O + </a:t>
                </a:r>
                <a:r>
                  <a:rPr lang="en-US" b="1" i="1" dirty="0">
                    <a:solidFill>
                      <a:srgbClr val="C00000"/>
                    </a:solidFill>
                    <a:latin typeface="Times New Roman" panose="02020603050405020304" pitchFamily="18" charset="0"/>
                    <a:ea typeface="Times New Roman" panose="02020603050405020304" pitchFamily="18" charset="0"/>
                    <a:cs typeface="Arial" panose="020B0604020202020204" pitchFamily="34" charset="0"/>
                  </a:rPr>
                  <a:t>2e = </a:t>
                </a:r>
                <a:r>
                  <a:rPr lang="en-US" b="1" i="1"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H</a:t>
                </a:r>
                <a:r>
                  <a:rPr lang="en-US" b="1" i="1" baseline="-25000"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2</a:t>
                </a:r>
                <a:r>
                  <a:rPr lang="en-US" b="1" i="1"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+ 2OH</a:t>
                </a:r>
                <a:r>
                  <a:rPr lang="en-US" b="1" i="1" baseline="30000"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a:t>
                </a:r>
                <a:r>
                  <a:rPr lang="en-US" b="1" i="1" dirty="0" smtClean="0">
                    <a:solidFill>
                      <a:srgbClr val="C00000"/>
                    </a:solidFill>
                    <a:latin typeface="Times New Roman" panose="02020603050405020304" pitchFamily="18" charset="0"/>
                    <a:ea typeface="Times New Roman" panose="02020603050405020304" pitchFamily="18" charset="0"/>
                    <a:cs typeface="Arial" panose="020B0604020202020204" pitchFamily="34" charset="0"/>
                  </a:rPr>
                  <a:t>     </a:t>
                </a:r>
                <a14:m>
                  <m:oMath xmlns:m="http://schemas.openxmlformats.org/officeDocument/2006/math">
                    <m:sSubSup>
                      <m:sSubSupPr>
                        <m:ctrlPr>
                          <a:rPr lang="en-US" b="1" i="1" smtClean="0">
                            <a:solidFill>
                              <a:srgbClr val="C00000"/>
                            </a:solidFill>
                            <a:latin typeface="Cambria Math" panose="02040503050406030204" pitchFamily="18" charset="0"/>
                            <a:cs typeface="Arial" panose="020B0604020202020204" pitchFamily="34" charset="0"/>
                          </a:rPr>
                        </m:ctrlPr>
                      </m:sSubSupPr>
                      <m:e>
                        <m:r>
                          <a:rPr lang="en-US" b="1" i="1" smtClean="0">
                            <a:solidFill>
                              <a:srgbClr val="C00000"/>
                            </a:solidFill>
                            <a:latin typeface="Cambria Math" panose="02040503050406030204" pitchFamily="18" charset="0"/>
                            <a:cs typeface="Arial" panose="020B0604020202020204" pitchFamily="34" charset="0"/>
                          </a:rPr>
                          <m:t>𝑬</m:t>
                        </m:r>
                      </m:e>
                      <m:sub>
                        <m:r>
                          <a:rPr lang="en-US" b="1" i="1" smtClean="0">
                            <a:solidFill>
                              <a:srgbClr val="C00000"/>
                            </a:solidFill>
                            <a:latin typeface="Cambria Math" panose="02040503050406030204" pitchFamily="18" charset="0"/>
                            <a:cs typeface="Arial" panose="020B0604020202020204" pitchFamily="34" charset="0"/>
                          </a:rPr>
                          <m:t>𝒓𝒆𝒅</m:t>
                        </m:r>
                      </m:sub>
                      <m:sup>
                        <m:r>
                          <a:rPr lang="en-US" b="1" i="1" smtClean="0">
                            <a:solidFill>
                              <a:srgbClr val="C00000"/>
                            </a:solidFill>
                            <a:latin typeface="Cambria Math" panose="02040503050406030204" pitchFamily="18" charset="0"/>
                            <a:cs typeface="Arial" panose="020B0604020202020204" pitchFamily="34" charset="0"/>
                          </a:rPr>
                          <m:t>𝟎</m:t>
                        </m:r>
                      </m:sup>
                    </m:sSubSup>
                  </m:oMath>
                </a14:m>
                <a:r>
                  <a:rPr lang="en-US" sz="1400" b="1" i="1" dirty="0" smtClean="0">
                    <a:solidFill>
                      <a:srgbClr val="C00000"/>
                    </a:solidFill>
                    <a:effectLst/>
                    <a:latin typeface="Arial" panose="020B0604020202020204" pitchFamily="34" charset="0"/>
                    <a:ea typeface="Calibri" panose="020F0502020204030204" pitchFamily="34" charset="0"/>
                    <a:cs typeface="Arial" panose="020B0604020202020204" pitchFamily="34" charset="0"/>
                  </a:rPr>
                  <a:t>=-0,83 V</a:t>
                </a:r>
                <a:endParaRPr lang="ru-RU" sz="14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11" name="Прямоугольник 10"/>
              <p:cNvSpPr>
                <a:spLocks noRot="1" noChangeAspect="1" noMove="1" noResize="1" noEditPoints="1" noAdjustHandles="1" noChangeArrowheads="1" noChangeShapeType="1" noTextEdit="1"/>
              </p:cNvSpPr>
              <p:nvPr/>
            </p:nvSpPr>
            <p:spPr>
              <a:xfrm>
                <a:off x="840936" y="6252242"/>
                <a:ext cx="3828227" cy="394082"/>
              </a:xfrm>
              <a:prstGeom prst="rect">
                <a:avLst/>
              </a:prstGeom>
              <a:blipFill rotWithShape="0">
                <a:blip r:embed="rId2"/>
                <a:stretch>
                  <a:fillRect l="-955" t="-4688" b="-23438"/>
                </a:stretch>
              </a:blipFill>
            </p:spPr>
            <p:txBody>
              <a:bodyPr/>
              <a:lstStyle/>
              <a:p>
                <a:r>
                  <a:rPr lang="ru-RU">
                    <a:noFill/>
                  </a:rPr>
                  <a:t> </a:t>
                </a:r>
              </a:p>
            </p:txBody>
          </p:sp>
        </mc:Fallback>
      </mc:AlternateContent>
      <p:pic>
        <p:nvPicPr>
          <p:cNvPr id="8" name="Рисунок 7"/>
          <p:cNvPicPr>
            <a:picLocks noChangeAspect="1"/>
          </p:cNvPicPr>
          <p:nvPr/>
        </p:nvPicPr>
        <p:blipFill>
          <a:blip r:embed="rId3"/>
          <a:stretch>
            <a:fillRect/>
          </a:stretch>
        </p:blipFill>
        <p:spPr>
          <a:xfrm>
            <a:off x="3520301" y="5774032"/>
            <a:ext cx="3200677" cy="548688"/>
          </a:xfrm>
          <a:prstGeom prst="rect">
            <a:avLst/>
          </a:prstGeom>
        </p:spPr>
      </p:pic>
      <p:pic>
        <p:nvPicPr>
          <p:cNvPr id="12" name="Рисунок 11"/>
          <p:cNvPicPr>
            <a:picLocks noChangeAspect="1"/>
          </p:cNvPicPr>
          <p:nvPr/>
        </p:nvPicPr>
        <p:blipFill>
          <a:blip r:embed="rId4"/>
          <a:stretch>
            <a:fillRect/>
          </a:stretch>
        </p:blipFill>
        <p:spPr>
          <a:xfrm>
            <a:off x="8170220" y="935189"/>
            <a:ext cx="3706689" cy="2566638"/>
          </a:xfrm>
          <a:prstGeom prst="rect">
            <a:avLst/>
          </a:prstGeom>
        </p:spPr>
      </p:pic>
    </p:spTree>
    <p:extLst>
      <p:ext uri="{BB962C8B-B14F-4D97-AF65-F5344CB8AC3E}">
        <p14:creationId xmlns:p14="http://schemas.microsoft.com/office/powerpoint/2010/main" val="631204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2440" y="497613"/>
            <a:ext cx="11275423" cy="5544911"/>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US" sz="1800" b="1" dirty="0" smtClean="0">
                <a:latin typeface="Arial" panose="020B0604020202020204" pitchFamily="34" charset="0"/>
                <a:cs typeface="Arial" panose="020B0604020202020204" pitchFamily="34" charset="0"/>
              </a:rPr>
              <a:t>The </a:t>
            </a:r>
            <a:r>
              <a:rPr lang="en-US" sz="1800" b="1" dirty="0">
                <a:latin typeface="Arial" panose="020B0604020202020204" pitchFamily="34" charset="0"/>
                <a:cs typeface="Arial" panose="020B0604020202020204" pitchFamily="34" charset="0"/>
              </a:rPr>
              <a:t>impurities in the copper anode include lead, zinc, nickel, arsenic, selenium, tellurium, and several precious metals including gold and silver. </a:t>
            </a:r>
          </a:p>
          <a:p>
            <a:pPr marL="0" indent="0">
              <a:buNone/>
            </a:pPr>
            <a:r>
              <a:rPr lang="en-US" sz="1800" b="1" dirty="0">
                <a:latin typeface="Arial" panose="020B0604020202020204" pitchFamily="34" charset="0"/>
                <a:cs typeface="Arial" panose="020B0604020202020204" pitchFamily="34" charset="0"/>
              </a:rPr>
              <a:t>Metallic impurities that are more active than copper are readily oxidized at the anode but do not plate out at the cathode because their reduction potentials are more negative than that for Cu</a:t>
            </a:r>
            <a:r>
              <a:rPr lang="en-US" sz="1800" b="1" baseline="30000" dirty="0">
                <a:latin typeface="Arial" panose="020B0604020202020204" pitchFamily="34" charset="0"/>
                <a:cs typeface="Arial" panose="020B0604020202020204" pitchFamily="34" charset="0"/>
              </a:rPr>
              <a:t>2</a:t>
            </a:r>
            <a:r>
              <a:rPr lang="en-US" sz="1800" b="1" baseline="30000" dirty="0" smtClean="0">
                <a:latin typeface="Arial" panose="020B0604020202020204" pitchFamily="34" charset="0"/>
                <a:cs typeface="Arial" panose="020B0604020202020204" pitchFamily="34" charset="0"/>
              </a:rPr>
              <a:t>+</a:t>
            </a:r>
          </a:p>
          <a:p>
            <a:pPr marL="0" indent="0">
              <a:buNone/>
            </a:pPr>
            <a:r>
              <a:rPr lang="en-US" sz="1800" b="1" baseline="30000" dirty="0" smtClean="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However, less active metals are not oxidized at the anode. Instead, they collect below the anode as a </a:t>
            </a:r>
            <a:r>
              <a:rPr lang="en-US" sz="1800" b="1" u="sng" dirty="0">
                <a:solidFill>
                  <a:srgbClr val="C00000"/>
                </a:solidFill>
                <a:latin typeface="Arial" panose="020B0604020202020204" pitchFamily="34" charset="0"/>
                <a:cs typeface="Arial" panose="020B0604020202020204" pitchFamily="34" charset="0"/>
              </a:rPr>
              <a:t>sludg</a:t>
            </a:r>
            <a:r>
              <a:rPr lang="en-US" sz="1800" b="1" dirty="0">
                <a:latin typeface="Arial" panose="020B0604020202020204" pitchFamily="34" charset="0"/>
                <a:cs typeface="Arial" panose="020B0604020202020204" pitchFamily="34" charset="0"/>
              </a:rPr>
              <a:t>e that is collected and processed to recover the valuable metals. </a:t>
            </a:r>
            <a:endParaRPr lang="en-US" sz="1800" b="1" dirty="0" smtClean="0">
              <a:latin typeface="Arial" panose="020B0604020202020204" pitchFamily="34" charset="0"/>
              <a:cs typeface="Arial" panose="020B0604020202020204" pitchFamily="34" charset="0"/>
            </a:endParaRPr>
          </a:p>
          <a:p>
            <a:pPr marL="0" indent="0">
              <a:buNone/>
            </a:pPr>
            <a:r>
              <a:rPr lang="en-US" sz="1800" b="1" dirty="0" smtClean="0">
                <a:latin typeface="Arial" panose="020B0604020202020204" pitchFamily="34" charset="0"/>
                <a:cs typeface="Arial" panose="020B0604020202020204" pitchFamily="34" charset="0"/>
              </a:rPr>
              <a:t>Depending on their electrochemical properties, </a:t>
            </a:r>
            <a:r>
              <a:rPr lang="en-US" sz="1800" b="1" dirty="0" smtClean="0">
                <a:solidFill>
                  <a:srgbClr val="C00000"/>
                </a:solidFill>
                <a:latin typeface="Arial" panose="020B0604020202020204" pitchFamily="34" charset="0"/>
                <a:cs typeface="Arial" panose="020B0604020202020204" pitchFamily="34" charset="0"/>
              </a:rPr>
              <a:t>impurities</a:t>
            </a:r>
            <a:r>
              <a:rPr lang="en-US" sz="1800" b="1" dirty="0" smtClean="0">
                <a:latin typeface="Arial" panose="020B0604020202020204" pitchFamily="34" charset="0"/>
                <a:cs typeface="Arial" panose="020B0604020202020204" pitchFamily="34" charset="0"/>
              </a:rPr>
              <a:t>(admixtures) in anode copper can be divided into four groups:</a:t>
            </a:r>
            <a:endParaRPr lang="ru-RU" sz="1800" b="1" dirty="0" smtClean="0">
              <a:latin typeface="Arial" panose="020B0604020202020204" pitchFamily="34" charset="0"/>
              <a:cs typeface="Arial" panose="020B0604020202020204" pitchFamily="34" charset="0"/>
            </a:endParaRPr>
          </a:p>
          <a:p>
            <a:pPr marL="342900" indent="-342900">
              <a:buFont typeface="+mj-lt"/>
              <a:buAutoNum type="alphaLcParenR"/>
            </a:pPr>
            <a:r>
              <a:rPr lang="en-US" sz="1800" b="1" dirty="0">
                <a:latin typeface="Arial" panose="020B0604020202020204" pitchFamily="34" charset="0"/>
                <a:cs typeface="Arial" panose="020B0604020202020204" pitchFamily="34" charset="0"/>
              </a:rPr>
              <a:t> </a:t>
            </a:r>
            <a:r>
              <a:rPr lang="en-US" sz="1800" b="1" i="1" dirty="0" smtClean="0">
                <a:solidFill>
                  <a:srgbClr val="0070C0"/>
                </a:solidFill>
                <a:latin typeface="Arial" panose="020B0604020202020204" pitchFamily="34" charset="0"/>
                <a:cs typeface="Arial" panose="020B0604020202020204" pitchFamily="34" charset="0"/>
              </a:rPr>
              <a:t>More </a:t>
            </a:r>
            <a:r>
              <a:rPr lang="en-US" sz="1800" b="1" i="1" dirty="0">
                <a:solidFill>
                  <a:srgbClr val="0070C0"/>
                </a:solidFill>
                <a:latin typeface="Arial" panose="020B0604020202020204" pitchFamily="34" charset="0"/>
                <a:cs typeface="Arial" panose="020B0604020202020204" pitchFamily="34" charset="0"/>
              </a:rPr>
              <a:t>electropositive </a:t>
            </a:r>
            <a:r>
              <a:rPr lang="en-US" sz="1800" b="1" dirty="0">
                <a:latin typeface="Arial" panose="020B0604020202020204" pitchFamily="34" charset="0"/>
                <a:cs typeface="Arial" panose="020B0604020202020204" pitchFamily="34" charset="0"/>
              </a:rPr>
              <a:t>– do not form ions, form sediments at the bottom of an electrolytic cell, e.g. Au, Ag, Pt.</a:t>
            </a:r>
            <a:endParaRPr lang="ru-RU" sz="1800" b="1" dirty="0">
              <a:latin typeface="Arial" panose="020B0604020202020204" pitchFamily="34" charset="0"/>
              <a:cs typeface="Arial" panose="020B0604020202020204" pitchFamily="34" charset="0"/>
            </a:endParaRPr>
          </a:p>
          <a:p>
            <a:pPr marL="342900" indent="-342900">
              <a:buFont typeface="+mj-lt"/>
              <a:buAutoNum type="alphaLcParenR"/>
            </a:pPr>
            <a:r>
              <a:rPr lang="en-US" sz="1800" b="1" dirty="0">
                <a:latin typeface="Arial" panose="020B0604020202020204" pitchFamily="34" charset="0"/>
                <a:cs typeface="Arial" panose="020B0604020202020204" pitchFamily="34" charset="0"/>
              </a:rPr>
              <a:t> </a:t>
            </a:r>
            <a:r>
              <a:rPr lang="en-US" sz="1800" b="1" i="1" dirty="0" smtClean="0">
                <a:solidFill>
                  <a:srgbClr val="0070C0"/>
                </a:solidFill>
                <a:latin typeface="Arial" panose="020B0604020202020204" pitchFamily="34" charset="0"/>
                <a:cs typeface="Arial" panose="020B0604020202020204" pitchFamily="34" charset="0"/>
              </a:rPr>
              <a:t>More </a:t>
            </a:r>
            <a:r>
              <a:rPr lang="en-US" sz="1800" b="1" i="1" dirty="0">
                <a:solidFill>
                  <a:srgbClr val="0070C0"/>
                </a:solidFill>
                <a:latin typeface="Arial" panose="020B0604020202020204" pitchFamily="34" charset="0"/>
                <a:cs typeface="Arial" panose="020B0604020202020204" pitchFamily="34" charset="0"/>
              </a:rPr>
              <a:t>electronegative </a:t>
            </a:r>
            <a:r>
              <a:rPr lang="en-US" sz="1800" b="1" dirty="0">
                <a:latin typeface="Arial" panose="020B0604020202020204" pitchFamily="34" charset="0"/>
                <a:cs typeface="Arial" panose="020B0604020202020204" pitchFamily="34" charset="0"/>
              </a:rPr>
              <a:t>– convert to solutions, they get to the cathode by stripping of electrolyte, e.g. Zn, Ni, Fe etc.</a:t>
            </a:r>
            <a:endParaRPr lang="ru-RU" sz="1800" b="1" dirty="0">
              <a:latin typeface="Arial" panose="020B0604020202020204" pitchFamily="34" charset="0"/>
              <a:cs typeface="Arial" panose="020B0604020202020204" pitchFamily="34" charset="0"/>
            </a:endParaRPr>
          </a:p>
          <a:p>
            <a:pPr marL="342900" indent="-342900">
              <a:buFont typeface="+mj-lt"/>
              <a:buAutoNum type="alphaLcParenR"/>
            </a:pPr>
            <a:r>
              <a:rPr lang="en-US" sz="1800" b="1" dirty="0">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Elements </a:t>
            </a:r>
            <a:r>
              <a:rPr lang="en-US" sz="1800" b="1" dirty="0">
                <a:latin typeface="Arial" panose="020B0604020202020204" pitchFamily="34" charset="0"/>
                <a:cs typeface="Arial" panose="020B0604020202020204" pitchFamily="34" charset="0"/>
              </a:rPr>
              <a:t>with a standard potential </a:t>
            </a:r>
            <a:r>
              <a:rPr lang="en-US" sz="1800" b="1" i="1" dirty="0">
                <a:solidFill>
                  <a:srgbClr val="0070C0"/>
                </a:solidFill>
                <a:latin typeface="Arial" panose="020B0604020202020204" pitchFamily="34" charset="0"/>
                <a:cs typeface="Arial" panose="020B0604020202020204" pitchFamily="34" charset="0"/>
              </a:rPr>
              <a:t>close to the standard potential of copper </a:t>
            </a:r>
            <a:r>
              <a:rPr lang="en-US" sz="1800" b="1" dirty="0">
                <a:latin typeface="Arial" panose="020B0604020202020204" pitchFamily="34" charset="0"/>
                <a:cs typeface="Arial" panose="020B0604020202020204" pitchFamily="34" charset="0"/>
              </a:rPr>
              <a:t>– content of these elements (especially As, Sb, Bi) has to be maximally decreased before electrolysis in order to prevent their separation on the cathode.</a:t>
            </a:r>
            <a:endParaRPr lang="ru-RU" sz="1800" b="1" dirty="0">
              <a:latin typeface="Arial" panose="020B0604020202020204" pitchFamily="34" charset="0"/>
              <a:cs typeface="Arial" panose="020B0604020202020204" pitchFamily="34" charset="0"/>
            </a:endParaRPr>
          </a:p>
          <a:p>
            <a:pPr marL="342900" indent="-342900">
              <a:buFont typeface="+mj-lt"/>
              <a:buAutoNum type="alphaLcParenR"/>
            </a:pPr>
            <a:r>
              <a:rPr lang="en-US" sz="1800" b="1" dirty="0">
                <a:latin typeface="Arial" panose="020B0604020202020204" pitchFamily="34" charset="0"/>
                <a:cs typeface="Arial" panose="020B0604020202020204" pitchFamily="34" charset="0"/>
              </a:rPr>
              <a:t> </a:t>
            </a:r>
            <a:r>
              <a:rPr lang="en-US" sz="1800" b="1" i="1" dirty="0" smtClean="0">
                <a:solidFill>
                  <a:srgbClr val="0070C0"/>
                </a:solidFill>
                <a:latin typeface="Arial" panose="020B0604020202020204" pitchFamily="34" charset="0"/>
                <a:cs typeface="Arial" panose="020B0604020202020204" pitchFamily="34" charset="0"/>
              </a:rPr>
              <a:t>Electrochemically </a:t>
            </a:r>
            <a:r>
              <a:rPr lang="en-US" sz="1800" b="1" i="1" dirty="0">
                <a:solidFill>
                  <a:srgbClr val="0070C0"/>
                </a:solidFill>
                <a:latin typeface="Arial" panose="020B0604020202020204" pitchFamily="34" charset="0"/>
                <a:cs typeface="Arial" panose="020B0604020202020204" pitchFamily="34" charset="0"/>
              </a:rPr>
              <a:t>neutral impurities</a:t>
            </a:r>
            <a:r>
              <a:rPr lang="en-US" sz="1800" b="1" i="1" dirty="0" smtClean="0">
                <a:solidFill>
                  <a:srgbClr val="0070C0"/>
                </a:solidFill>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 convert to anode sediments, e.g. Cu</a:t>
            </a:r>
            <a:r>
              <a:rPr lang="en-US" sz="1800" b="1" baseline="-25000" dirty="0">
                <a:latin typeface="Arial" panose="020B0604020202020204" pitchFamily="34" charset="0"/>
                <a:cs typeface="Arial" panose="020B0604020202020204" pitchFamily="34" charset="0"/>
              </a:rPr>
              <a:t>2</a:t>
            </a:r>
            <a:r>
              <a:rPr lang="en-US" sz="1800" b="1" dirty="0">
                <a:latin typeface="Arial" panose="020B0604020202020204" pitchFamily="34" charset="0"/>
                <a:cs typeface="Arial" panose="020B0604020202020204" pitchFamily="34" charset="0"/>
              </a:rPr>
              <a:t>O, Cu</a:t>
            </a:r>
            <a:r>
              <a:rPr lang="en-US" sz="1800" b="1" baseline="-25000" dirty="0">
                <a:latin typeface="Arial" panose="020B0604020202020204" pitchFamily="34" charset="0"/>
                <a:cs typeface="Arial" panose="020B0604020202020204" pitchFamily="34" charset="0"/>
              </a:rPr>
              <a:t>2</a:t>
            </a:r>
            <a:r>
              <a:rPr lang="en-US" sz="1800" b="1" dirty="0">
                <a:latin typeface="Arial" panose="020B0604020202020204" pitchFamily="34" charset="0"/>
                <a:cs typeface="Arial" panose="020B0604020202020204" pitchFamily="34" charset="0"/>
              </a:rPr>
              <a:t>S, Cu</a:t>
            </a:r>
            <a:r>
              <a:rPr lang="en-US" sz="1800" b="1" baseline="-25000" dirty="0">
                <a:latin typeface="Arial" panose="020B0604020202020204" pitchFamily="34" charset="0"/>
                <a:cs typeface="Arial" panose="020B0604020202020204" pitchFamily="34" charset="0"/>
              </a:rPr>
              <a:t>2</a:t>
            </a:r>
            <a:r>
              <a:rPr lang="en-US" sz="1800" b="1" dirty="0">
                <a:latin typeface="Arial" panose="020B0604020202020204" pitchFamily="34" charset="0"/>
                <a:cs typeface="Arial" panose="020B0604020202020204" pitchFamily="34" charset="0"/>
              </a:rPr>
              <a:t>Se, Cu</a:t>
            </a:r>
            <a:r>
              <a:rPr lang="en-US" sz="1800" b="1" baseline="-25000" dirty="0">
                <a:latin typeface="Arial" panose="020B0604020202020204" pitchFamily="34" charset="0"/>
                <a:cs typeface="Arial" panose="020B0604020202020204" pitchFamily="34" charset="0"/>
              </a:rPr>
              <a:t>2</a:t>
            </a:r>
            <a:r>
              <a:rPr lang="en-US" sz="1800" b="1" dirty="0">
                <a:latin typeface="Arial" panose="020B0604020202020204" pitchFamily="34" charset="0"/>
                <a:cs typeface="Arial" panose="020B0604020202020204" pitchFamily="34" charset="0"/>
              </a:rPr>
              <a:t>Te.</a:t>
            </a:r>
            <a:endParaRPr lang="ru-RU"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0480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8DA4D8E-47B1-4461-9316-16D0FE74DF9D}"/>
              </a:ext>
            </a:extLst>
          </p:cNvPr>
          <p:cNvSpPr>
            <a:spLocks noGrp="1"/>
          </p:cNvSpPr>
          <p:nvPr>
            <p:ph idx="1"/>
          </p:nvPr>
        </p:nvSpPr>
        <p:spPr>
          <a:xfrm>
            <a:off x="561110" y="221672"/>
            <a:ext cx="11150599" cy="6486315"/>
          </a:xfrm>
        </p:spPr>
        <p:txBody>
          <a:bodyPr vert="horz" lIns="91440" tIns="45720" rIns="91440" bIns="45720" rtlCol="0" anchor="t">
            <a:noAutofit/>
          </a:bodyPr>
          <a:lstStyle/>
          <a:p>
            <a:pPr marL="0" indent="0" algn="just">
              <a:lnSpc>
                <a:spcPct val="114999"/>
              </a:lnSpc>
              <a:buNone/>
            </a:pPr>
            <a:r>
              <a:rPr lang="en-US" sz="2000" b="1" i="1" u="sng" dirty="0">
                <a:solidFill>
                  <a:srgbClr val="FF0000"/>
                </a:solidFill>
                <a:latin typeface="Arial" panose="020B0604020202020204" pitchFamily="34" charset="0"/>
                <a:cs typeface="Arial" panose="020B0604020202020204" pitchFamily="34" charset="0"/>
              </a:rPr>
              <a:t>Electrolysis from molten-salts</a:t>
            </a:r>
            <a:endParaRPr lang="en-US" sz="2000" b="1" i="1" u="sng"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algn="just">
              <a:buNone/>
            </a:pPr>
            <a:r>
              <a:rPr lang="en-US" sz="2000" b="1" dirty="0">
                <a:solidFill>
                  <a:srgbClr val="FF0000"/>
                </a:solidFill>
                <a:latin typeface="Arial" panose="020B0604020202020204" pitchFamily="34" charset="0"/>
                <a:ea typeface="+mn-lt"/>
                <a:cs typeface="Arial" panose="020B0604020202020204" pitchFamily="34" charset="0"/>
              </a:rPr>
              <a:t>Production of </a:t>
            </a:r>
            <a:r>
              <a:rPr lang="en-US" sz="2000" b="1" dirty="0">
                <a:latin typeface="Arial" panose="020B0604020202020204" pitchFamily="34" charset="0"/>
                <a:ea typeface="+mn-lt"/>
                <a:cs typeface="Arial" panose="020B0604020202020204" pitchFamily="34" charset="0"/>
              </a:rPr>
              <a:t>some metals by electrolysis of aqueous solutions, such as </a:t>
            </a:r>
            <a:r>
              <a:rPr lang="en-US" sz="2000" b="1" dirty="0" smtClean="0">
                <a:solidFill>
                  <a:srgbClr val="FF0000"/>
                </a:solidFill>
                <a:latin typeface="Arial" panose="020B0604020202020204" pitchFamily="34" charset="0"/>
                <a:ea typeface="+mn-lt"/>
                <a:cs typeface="Arial" panose="020B0604020202020204" pitchFamily="34" charset="0"/>
              </a:rPr>
              <a:t>aluminum, </a:t>
            </a:r>
            <a:r>
              <a:rPr lang="en-US" sz="2000" b="1" dirty="0">
                <a:solidFill>
                  <a:srgbClr val="FF0000"/>
                </a:solidFill>
                <a:latin typeface="Arial" panose="020B0604020202020204" pitchFamily="34" charset="0"/>
                <a:ea typeface="+mn-lt"/>
                <a:cs typeface="Arial" panose="020B0604020202020204" pitchFamily="34" charset="0"/>
              </a:rPr>
              <a:t>is practically impossible due to their high electronegativities. </a:t>
            </a:r>
          </a:p>
          <a:p>
            <a:pPr algn="just">
              <a:buNone/>
            </a:pPr>
            <a:r>
              <a:rPr lang="en-US" sz="2000" b="1" dirty="0">
                <a:solidFill>
                  <a:srgbClr val="FF0000"/>
                </a:solidFill>
                <a:latin typeface="Arial" panose="020B0604020202020204" pitchFamily="34" charset="0"/>
                <a:ea typeface="+mn-lt"/>
                <a:cs typeface="Arial" panose="020B0604020202020204" pitchFamily="34" charset="0"/>
              </a:rPr>
              <a:t>Another reason</a:t>
            </a:r>
            <a:r>
              <a:rPr lang="en-US" sz="2000" b="1" dirty="0">
                <a:latin typeface="Arial" panose="020B0604020202020204" pitchFamily="34" charset="0"/>
                <a:ea typeface="+mn-lt"/>
                <a:cs typeface="Arial" panose="020B0604020202020204" pitchFamily="34" charset="0"/>
              </a:rPr>
              <a:t> is that </a:t>
            </a:r>
            <a:r>
              <a:rPr lang="en-US" sz="2000" b="1" dirty="0">
                <a:solidFill>
                  <a:srgbClr val="FF0000"/>
                </a:solidFill>
                <a:latin typeface="Arial" panose="020B0604020202020204" pitchFamily="34" charset="0"/>
                <a:ea typeface="+mn-lt"/>
                <a:cs typeface="Arial" panose="020B0604020202020204" pitchFamily="34" charset="0"/>
              </a:rPr>
              <a:t>these metals form stable oxides</a:t>
            </a:r>
            <a:r>
              <a:rPr lang="en-US" sz="2000" b="1" dirty="0">
                <a:latin typeface="Arial" panose="020B0604020202020204" pitchFamily="34" charset="0"/>
                <a:ea typeface="+mn-lt"/>
                <a:cs typeface="Arial" panose="020B0604020202020204" pitchFamily="34" charset="0"/>
              </a:rPr>
              <a:t> and it is impossible to keep them in the form of free ions in environments of aqueous electrolytes. </a:t>
            </a:r>
          </a:p>
          <a:p>
            <a:pPr algn="just">
              <a:buNone/>
            </a:pPr>
            <a:r>
              <a:rPr lang="en-US" sz="2000" b="1" dirty="0">
                <a:latin typeface="Arial" panose="020B0604020202020204" pitchFamily="34" charset="0"/>
                <a:ea typeface="+mn-lt"/>
                <a:cs typeface="Arial" panose="020B0604020202020204" pitchFamily="34" charset="0"/>
              </a:rPr>
              <a:t>In such cases, electrolysis of smelted salts is applied. Basic characteristics of the process: </a:t>
            </a:r>
            <a:endParaRPr lang="en-US" sz="2000" b="1" dirty="0">
              <a:latin typeface="Arial" panose="020B0604020202020204" pitchFamily="34" charset="0"/>
              <a:cs typeface="Arial" panose="020B0604020202020204" pitchFamily="34" charset="0"/>
            </a:endParaRPr>
          </a:p>
          <a:p>
            <a:pPr marL="514350" indent="-285750" algn="just">
              <a:buFont typeface="Arial"/>
              <a:buChar char="•"/>
            </a:pPr>
            <a:r>
              <a:rPr lang="en-US" sz="2000" b="1" dirty="0">
                <a:latin typeface="Arial" panose="020B0604020202020204" pitchFamily="34" charset="0"/>
                <a:ea typeface="+mn-lt"/>
                <a:cs typeface="Arial" panose="020B0604020202020204" pitchFamily="34" charset="0"/>
              </a:rPr>
              <a:t>losses of voltages on current supplies lead to higher effective voltage and electric energy consumptions</a:t>
            </a:r>
            <a:endParaRPr lang="en-US" sz="2000" b="1" dirty="0">
              <a:latin typeface="Arial" panose="020B0604020202020204" pitchFamily="34" charset="0"/>
              <a:cs typeface="Arial" panose="020B0604020202020204" pitchFamily="34" charset="0"/>
            </a:endParaRPr>
          </a:p>
          <a:p>
            <a:pPr marL="514350" indent="-285750" algn="just">
              <a:buFont typeface="Arial"/>
              <a:buChar char="•"/>
            </a:pPr>
            <a:r>
              <a:rPr lang="en-US" sz="2000" b="1" dirty="0">
                <a:latin typeface="Arial" panose="020B0604020202020204" pitchFamily="34" charset="0"/>
                <a:ea typeface="+mn-lt"/>
                <a:cs typeface="Arial" panose="020B0604020202020204" pitchFamily="34" charset="0"/>
              </a:rPr>
              <a:t>electrolytes are poly-component systems with high melting temperatures</a:t>
            </a:r>
            <a:endParaRPr lang="en-US" sz="2000" b="1" dirty="0">
              <a:latin typeface="Arial" panose="020B0604020202020204" pitchFamily="34" charset="0"/>
              <a:cs typeface="Arial" panose="020B0604020202020204" pitchFamily="34" charset="0"/>
            </a:endParaRPr>
          </a:p>
          <a:p>
            <a:pPr marL="514350" indent="-285750" algn="just">
              <a:buFont typeface="Arial"/>
              <a:buChar char="•"/>
            </a:pPr>
            <a:r>
              <a:rPr lang="en-US" sz="2000" b="1" dirty="0">
                <a:latin typeface="Arial" panose="020B0604020202020204" pitchFamily="34" charset="0"/>
                <a:ea typeface="+mn-lt"/>
                <a:cs typeface="Arial" panose="020B0604020202020204" pitchFamily="34" charset="0"/>
              </a:rPr>
              <a:t>if the melting temperature of a metal is lower than the melting temperature of the electrolyte, the metal separates in the form of crystals</a:t>
            </a:r>
          </a:p>
          <a:p>
            <a:pPr marL="514350" indent="-285750" algn="just">
              <a:buFont typeface="Arial"/>
              <a:buChar char="•"/>
            </a:pPr>
            <a:r>
              <a:rPr lang="en-US" sz="2000" b="1" dirty="0">
                <a:latin typeface="Arial" panose="020B0604020202020204" pitchFamily="34" charset="0"/>
                <a:ea typeface="+mn-lt"/>
                <a:cs typeface="Arial" panose="020B0604020202020204" pitchFamily="34" charset="0"/>
              </a:rPr>
              <a:t>if the melting temperature of a metal is higher than the melting temperature of the electrolyte, dissolution of the metal in the electrolyte in the form of smelt can occur, which leads to </a:t>
            </a:r>
            <a:r>
              <a:rPr lang="en-US" sz="2000" b="1" u="sng" dirty="0">
                <a:latin typeface="Arial" panose="020B0604020202020204" pitchFamily="34" charset="0"/>
                <a:ea typeface="+mn-lt"/>
                <a:cs typeface="Arial" panose="020B0604020202020204" pitchFamily="34" charset="0"/>
              </a:rPr>
              <a:t>metal losses </a:t>
            </a:r>
            <a:r>
              <a:rPr lang="en-US" sz="2000" b="1" dirty="0">
                <a:latin typeface="Arial" panose="020B0604020202020204" pitchFamily="34" charset="0"/>
                <a:ea typeface="+mn-lt"/>
                <a:cs typeface="Arial" panose="020B0604020202020204" pitchFamily="34" charset="0"/>
              </a:rPr>
              <a:t>and </a:t>
            </a:r>
            <a:r>
              <a:rPr lang="en-US" sz="2000" b="1" u="sng" dirty="0">
                <a:latin typeface="Arial" panose="020B0604020202020204" pitchFamily="34" charset="0"/>
                <a:ea typeface="+mn-lt"/>
                <a:cs typeface="Arial" panose="020B0604020202020204" pitchFamily="34" charset="0"/>
              </a:rPr>
              <a:t>a higher electric energy consumption</a:t>
            </a:r>
          </a:p>
          <a:p>
            <a:pPr marL="514350" indent="-285750" algn="just">
              <a:buFont typeface="Arial"/>
              <a:buChar char="•"/>
            </a:pPr>
            <a:r>
              <a:rPr lang="en-US" sz="2000" b="1" dirty="0">
                <a:latin typeface="Arial" panose="020B0604020202020204" pitchFamily="34" charset="0"/>
                <a:ea typeface="+mn-lt"/>
                <a:cs typeface="Arial" panose="020B0604020202020204" pitchFamily="34" charset="0"/>
              </a:rPr>
              <a:t>anode effect</a:t>
            </a:r>
          </a:p>
          <a:p>
            <a:pPr marL="514350" indent="-285750" algn="just">
              <a:buFont typeface="Arial"/>
              <a:buChar char="•"/>
            </a:pP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46243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TotalTime>
  <Words>1036</Words>
  <Application>Microsoft Office PowerPoint</Application>
  <PresentationFormat>Широкоэкранный</PresentationFormat>
  <Paragraphs>132</Paragraphs>
  <Slides>14</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Arial</vt:lpstr>
      <vt:lpstr>Calibri</vt:lpstr>
      <vt:lpstr>Calibri Light</vt:lpstr>
      <vt:lpstr>Cambria Math</vt:lpstr>
      <vt:lpstr>Segoe UI</vt:lpstr>
      <vt:lpstr>Times New Roman</vt:lpstr>
      <vt:lpstr>Wingdings</vt:lpstr>
      <vt:lpstr>Тема Office</vt:lpstr>
      <vt:lpstr>Metallurgical engineering   MET4331 </vt:lpstr>
      <vt:lpstr>Презентация PowerPoint</vt:lpstr>
      <vt:lpstr>Electrometallurgy   </vt:lpstr>
      <vt:lpstr>Types of electrometallurgical processes  </vt:lpstr>
      <vt:lpstr>Electrowinning_Electrolysis from an aqueous solution </vt:lpstr>
      <vt:lpstr>Electrorefining</vt:lpstr>
      <vt:lpstr>Презентация PowerPoint</vt:lpstr>
      <vt:lpstr>Презентация PowerPoint</vt:lpstr>
      <vt:lpstr>Презентация PowerPoint</vt:lpstr>
      <vt:lpstr>Example: </vt:lpstr>
      <vt:lpstr>Презентация PowerPoint</vt:lpstr>
      <vt:lpstr>Configurations of industrial cells and cell lines </vt:lpstr>
      <vt:lpstr>Selection of a proper electrolyte </vt:lpstr>
      <vt:lpstr>Answer to the following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Metallurgical engineering   MET4331</dc:title>
  <dc:creator>Sholanov, Nurlan</dc:creator>
  <cp:lastModifiedBy>Gulzira</cp:lastModifiedBy>
  <cp:revision>151</cp:revision>
  <dcterms:created xsi:type="dcterms:W3CDTF">2020-08-13T10:14:23Z</dcterms:created>
  <dcterms:modified xsi:type="dcterms:W3CDTF">2020-10-11T19:28:52Z</dcterms:modified>
</cp:coreProperties>
</file>