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1" r:id="rId4"/>
    <p:sldId id="273" r:id="rId5"/>
    <p:sldId id="282" r:id="rId6"/>
    <p:sldId id="274" r:id="rId7"/>
    <p:sldId id="275" r:id="rId8"/>
    <p:sldId id="277" r:id="rId9"/>
    <p:sldId id="276" r:id="rId10"/>
    <p:sldId id="278" r:id="rId11"/>
    <p:sldId id="280" r:id="rId12"/>
    <p:sldId id="283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A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B601F9-A01D-46B4-B9F1-EBAF4996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93C986-402A-4CE0-B186-BD8102ED3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B26571-E911-4B8B-95D1-1E101587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F3E186-59B8-4286-AB46-B4EEC60A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7F0948-5580-424F-8BE7-A57D083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6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644BB-D115-4D4B-A04C-F2BFD48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A97581-078E-492A-BF73-9D4CAE8B0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CC865C-35AE-4613-B5D4-A7DB14BF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C408E1-8A45-4A96-803A-C8B4BAB7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D5F9CE-5D73-4403-A27C-C51DDE40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A6B6D0-0A72-4841-9A0E-B7E581483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A937AB-5CB5-4948-91B0-1EF831987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BD1560-3212-45F6-93DC-AC7BED8C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987DDD-B937-4FD2-8C17-0AA54E94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9CCC4-E21B-46AA-AC9F-D6163662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4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6068B-9C0D-4831-A446-4A5A4032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BB5D6F-95AB-41F8-ADB7-0F9300E9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5030E7-AC25-477A-B3FC-6B8591B7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B25F35-F30C-4211-86B5-46CFCFA7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0D8B88-3561-47B2-942A-53CB5D20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8F2D7-A886-46E9-9C7A-7284D671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90C568-23E5-4722-AAAB-783578A3C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8C801C-ED60-4308-8CED-9E520904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9A4347-25C1-43F3-A350-33E6E77E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76077A-0961-40A5-B809-96758A12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307E-F796-4BC4-8E3A-25833ABB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CF81DE-37A1-4AEB-AE09-03FA941B5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2AC451-55E8-4B37-8F13-D57F0E33A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0E09A0-0F77-45F4-93B8-72EA788E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09CB6E-6811-4A17-B189-0F1815B6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F7176F-4BFE-4976-BB71-7745457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B88DF7-947F-4341-BEF0-ED04800C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4F0229-C0DF-420D-8033-E45B226B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A61169-DE9A-42D4-AF94-26CC092CC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5FE667-652F-458A-9C16-F9BB21D05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362131-16D5-42C4-9EA0-79CD4E348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294050A-C3A4-4B22-A13B-69435008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49FD769-79F9-4FAF-8015-09041E06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7991375-81DF-41DB-8E87-CF782112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3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9F110-15DE-4827-8B98-57D230F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1BD253-66FE-4E78-A9C9-92C98262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7CA03BA-38CF-4D06-BFBF-79D06857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394204-54A6-43B8-BD10-29F38C7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7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12D0AB2-9623-406A-A19C-F80840AB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BACD7BF-EFFF-4762-B5E3-C7A99E38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739FE8-02E5-4EB7-A5C4-EBA3A67E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2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435A4-FD4F-4017-9784-2EA08A4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E9F000-277F-4FAC-9A26-E0AC97A5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008E6B-B977-4941-8C9F-C59D95B67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03D93E-7111-4F06-AE29-37BD0912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8E65B9-9701-4DAD-B948-86E0B5CD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117F49-C0E6-4D1F-B639-8D73A708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A8E013-53CB-4945-B787-81422A83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D8468D-1812-4D1C-BC84-A05EB25A1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53A971-BE7C-463E-9D45-0B6F15288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091C14-2D0B-4818-A7CA-7D49F88D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9027C2-1AB4-4A79-B544-D9C84974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08D6DB-8C69-4B6F-A7F3-0287C31C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59E19F-61CA-423E-ACE1-A72C4218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9E63EA-E575-4393-B817-B8A0D1871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DE9D97-6058-4149-BFDC-9BAA37F62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4574-ACC3-4491-927B-CA3416675F0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98F4C7-5736-42E0-AD73-C3089F7B5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EDCFB9-05CF-4FB4-8B56-6C9D9899D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egeek.com/what-is-metallurgical-engineering.htm" TargetMode="External"/><Relationship Id="rId2" Type="http://schemas.openxmlformats.org/officeDocument/2006/relationships/hyperlink" Target="https://www.eng-atoms.msm.cam.ac.uk/why/Metallurg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385A7A-9CF8-4BEC-BDA8-6313E3947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Metallurgical engineering</a:t>
            </a:r>
            <a:r>
              <a:rPr lang="en-US" sz="4400" b="1">
                <a:latin typeface="Arial"/>
              </a:rPr>
              <a:t/>
            </a:r>
            <a:br>
              <a:rPr lang="en-US" sz="4400" b="1">
                <a:latin typeface="Arial"/>
              </a:rPr>
            </a:br>
            <a:r>
              <a:rPr lang="en-US" sz="4400" b="1">
                <a:latin typeface="Arial"/>
              </a:rPr>
              <a:t/>
            </a:r>
            <a:br>
              <a:rPr lang="en-US" sz="4400" b="1">
                <a:latin typeface="Arial"/>
              </a:rPr>
            </a:br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ru-RU" sz="4400" b="1">
                <a:solidFill>
                  <a:schemeClr val="accent1">
                    <a:lumMod val="50000"/>
                  </a:schemeClr>
                </a:solidFill>
                <a:latin typeface="Arial"/>
                <a:ea typeface="+mj-lt"/>
                <a:cs typeface="+mj-lt"/>
              </a:rPr>
              <a:t>MET4331</a:t>
            </a:r>
            <a:r>
              <a:rPr lang="ru-RU" sz="6600">
                <a:solidFill>
                  <a:srgbClr val="212121"/>
                </a:solidFill>
                <a:ea typeface="+mj-lt"/>
                <a:cs typeface="+mj-lt"/>
              </a:rPr>
              <a:t/>
            </a:r>
            <a:br>
              <a:rPr lang="ru-RU" sz="6600">
                <a:solidFill>
                  <a:srgbClr val="212121"/>
                </a:solidFill>
                <a:ea typeface="+mj-lt"/>
                <a:cs typeface="+mj-lt"/>
              </a:rPr>
            </a:br>
            <a:endParaRPr lang="en-US" sz="6600">
              <a:ea typeface="+mj-lt"/>
              <a:cs typeface="+mj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E272A4-6BFC-45CF-98D8-3D668B235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3 credits</a:t>
            </a:r>
          </a:p>
          <a:p>
            <a:endParaRPr lang="en-US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Ph.D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, Assistant Professor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Mamyrbayeva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Kulzira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Kaldybekovna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3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663BF-C6BE-4F1A-A91D-DBE06F63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9" y="260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in the Soil</a:t>
            </a:r>
            <a:r>
              <a:rPr lang="ru-RU" sz="3200" u="sng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u="sng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u="sng" dirty="0">
              <a:solidFill>
                <a:srgbClr val="1A0E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BCCB33-6F22-4C87-A89E-6F34BA2F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202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corrosion behavior is determined by soil conditions and electrochemical parameters, such as element formation with other component parts and the inﬂuence of alternating and direct current.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Corrosive Stress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Corrosive stress at the location, in the application area or through production- related inﬂuences is a special load that has a decisive impact on corrosion. Mainly, chemical stress is concerned, like operation-related emissions (acids, alkaline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salts, organic solvents, aggressive gases, and dusts and others). However, special stresses may also be mechanical stress, temperature stress and combined stresses – contemporaneous presence of mechanical and chemical stress, and all enhance corrosion.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74" y="2129246"/>
            <a:ext cx="3422469" cy="2564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60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B6ACC-25A3-443D-ACE8-945F1B8D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in Water </a:t>
            </a:r>
            <a:endParaRPr lang="ru-RU" sz="3200" u="sng" dirty="0">
              <a:solidFill>
                <a:srgbClr val="1A0E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F3AF73-9DFF-4B65-A55D-2C8819C8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503407"/>
            <a:ext cx="814904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conditions for corrosive stress in water are: 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composition of the waters,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as oxygen content, kind and amount of dissolved substances in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fresh water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brackish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salt water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stress; 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electrochemical factors.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39" y="3521792"/>
            <a:ext cx="5197842" cy="31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9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60AC38-689A-43E1-A66E-FFF4C49F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93823" cy="1325563"/>
          </a:xfrm>
        </p:spPr>
        <p:txBody>
          <a:bodyPr>
            <a:normAutofit/>
          </a:bodyPr>
          <a:lstStyle/>
          <a:p>
            <a:r>
              <a:rPr lang="en-GB" sz="28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Electrochemical Corrosion </a:t>
            </a:r>
            <a:endParaRPr lang="ru-RU" sz="28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80404A-AD02-4270-A099-70913D4BC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771"/>
            <a:ext cx="538710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special characteristic of most corrosion processes is that the oxidation and reduction steps occur at separate locations on the metal. </a:t>
            </a:r>
          </a:p>
          <a:p>
            <a:pPr marL="0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possible because metals are conductive, so the electrons can flow through the metal from the anodic to the cathodic regions. </a:t>
            </a:r>
          </a:p>
          <a:p>
            <a:pPr marL="0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presence of water is necessary in order to transport ions to and from the metal, but a thin film of adsorbed moisture can be sufficient.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corrosion system can be regarded as a short-circuited electrochemical cell in which the anodic process is something like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Fe(s)→Fe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+2e–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the cathodic steps can be any of 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O+4e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→4OH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H+ + 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→ ½ 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(g)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+ 2e– →Me (s) where Me is a metal.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0B180B-FD1F-4107-960B-101A38225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91" y="517237"/>
            <a:ext cx="5255616" cy="56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7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A7F4FB-B7CA-4B65-85F4-58AEFCDA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to the following questions: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6B8DA9-B5AF-4135-A281-B3269098F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4260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What is Corrosion?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Vijaya" panose="020B0604020202020204" pitchFamily="34" charset="0"/>
              <a:cs typeface="Vijaya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2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Classification of Corrosion processes  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What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is Corrosion system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 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Under what conditions does the rate of atmospheric corrosion increase?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Under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what conditions does the rate of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soil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corrosion increase ?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What are the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special characteristic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of corrosion in water?</a:t>
            </a:r>
            <a:endParaRPr lang="ru-RU" u="sng" dirty="0">
              <a:solidFill>
                <a:schemeClr val="accent5">
                  <a:lumMod val="75000"/>
                </a:schemeClr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Explain the Electrochemical corrosion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/>
            </a:r>
            <a:br>
              <a:rPr lang="en-US" u="sng" dirty="0">
                <a:solidFill>
                  <a:schemeClr val="accent5">
                    <a:lumMod val="7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</a:br>
            <a:endParaRPr lang="ru-RU" u="sng" dirty="0">
              <a:solidFill>
                <a:schemeClr val="accent5">
                  <a:lumMod val="75000"/>
                </a:schemeClr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978F1-2371-455A-8CC6-E19C8179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8" y="2819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Lecture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-1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Corrosion. Causes of Corrosion</a:t>
            </a:r>
            <a:r>
              <a:rPr lang="ru-RU" sz="36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/>
            </a:r>
            <a:br>
              <a:rPr lang="ru-RU" sz="36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B3FBAB1-25B1-48A1-A0A9-2BB7A8A1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28" y="2179509"/>
            <a:ext cx="10515600" cy="22792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1600" b="1" i="1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Corrosion?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600" b="1" i="1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Corrosion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600" b="1" i="1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system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600" b="1" i="1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Phenomena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600" b="1" i="1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Atmospheric, electrochemical Corrosion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FED59ED-9300-4CD6-BF33-53E42F068E01}"/>
              </a:ext>
            </a:extLst>
          </p:cNvPr>
          <p:cNvSpPr/>
          <p:nvPr/>
        </p:nvSpPr>
        <p:spPr>
          <a:xfrm>
            <a:off x="607291" y="1624352"/>
            <a:ext cx="3308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objectives: </a:t>
            </a:r>
            <a:endParaRPr lang="ru-RU" sz="2400" b="1" i="1" dirty="0">
              <a:solidFill>
                <a:srgbClr val="1A0E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2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C0475C1-B6F5-42B5-A756-2B29E3D9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38" y="596431"/>
            <a:ext cx="11563662" cy="5894310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dirty="0"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 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All</a:t>
            </a:r>
            <a:r>
              <a:rPr lang="en-US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materials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or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products,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plants,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constructions,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and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buildings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made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of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such</a:t>
            </a:r>
            <a:r>
              <a:rPr lang="en-US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materials</a:t>
            </a:r>
            <a:r>
              <a:rPr lang="en-US" spc="5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are</a:t>
            </a:r>
            <a:r>
              <a:rPr lang="en-US" spc="5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subject</a:t>
            </a:r>
            <a:r>
              <a:rPr lang="en-US" spc="5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to</a:t>
            </a:r>
            <a:r>
              <a:rPr lang="en-US" spc="5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physical</a:t>
            </a:r>
            <a:r>
              <a:rPr lang="en-US" spc="5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wear</a:t>
            </a:r>
            <a:r>
              <a:rPr lang="en-US" spc="5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during</a:t>
            </a:r>
            <a:r>
              <a:rPr lang="en-US" spc="5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use.</a:t>
            </a:r>
            <a:endParaRPr lang="ru-RU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6000"/>
              </a:lnSpc>
              <a:spcBef>
                <a:spcPts val="10"/>
              </a:spcBef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The interaction with certain media of the environment results in undesired reactions of the materials that trigger corrosion, weathering, decaying, embrittlement, and</a:t>
            </a:r>
            <a:r>
              <a:rPr lang="en-US" spc="16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fouling.</a:t>
            </a:r>
            <a:endParaRPr lang="ru-RU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6000"/>
              </a:lnSpc>
              <a:spcBef>
                <a:spcPts val="15"/>
              </a:spcBef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While mechanical reactions lead to wear,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chemical and electrochemical reactions cause corrosion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. </a:t>
            </a:r>
          </a:p>
          <a:p>
            <a:pPr indent="0" algn="just">
              <a:lnSpc>
                <a:spcPct val="116000"/>
              </a:lnSpc>
              <a:spcBef>
                <a:spcPts val="15"/>
              </a:spcBef>
              <a:spcAft>
                <a:spcPts val="0"/>
              </a:spcAft>
              <a:buNone/>
              <a:tabLst>
                <a:tab pos="4231005" algn="l"/>
              </a:tabLst>
            </a:pPr>
            <a:endParaRPr lang="en-US" dirty="0">
              <a:solidFill>
                <a:srgbClr val="231F20"/>
              </a:solidFill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6000"/>
              </a:lnSpc>
              <a:spcBef>
                <a:spcPts val="15"/>
              </a:spcBef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Corrosion</a:t>
            </a:r>
            <a:r>
              <a:rPr lang="en-US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is</a:t>
            </a:r>
            <a:r>
              <a:rPr lang="en-US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deﬁned</a:t>
            </a:r>
            <a:r>
              <a:rPr lang="en-US" spc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as:</a:t>
            </a:r>
          </a:p>
          <a:p>
            <a:pPr indent="0" algn="just">
              <a:lnSpc>
                <a:spcPct val="116000"/>
              </a:lnSpc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gradual destruction of materials, (usually metals), by chemical reaction with its environment. </a:t>
            </a:r>
            <a:endParaRPr lang="ru-RU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0ACDF-62AA-49BC-9327-A69C911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3DD1E4-46BB-4D72-8BB5-A912E5FBD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395"/>
            <a:ext cx="10515600" cy="472291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system: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system consisting of one or several metals and such parts of the environment that affect corrosion.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unalloyed or alloyed steel without corrosion protection is exposed to the atmosphere, the surface will take on a reddish-brown color after a short time. This reddish-brown color indicates </a:t>
            </a:r>
            <a:r>
              <a:rPr lang="en-US" sz="3200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rust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is forming and the steel is corroding. </a:t>
            </a:r>
            <a:endParaRPr lang="ru-RU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ru-RU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a simpliﬁed way, the corrosion process of steel progresses and is chemically based on the following equation: </a:t>
            </a:r>
            <a:endParaRPr lang="ru-RU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Fe+SO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FeSO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                                                                       </a:t>
            </a:r>
            <a:r>
              <a:rPr lang="en-US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4Fe + 2 H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+ 3O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=4FeOOH                                  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(2)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2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AB344-F603-44FC-8BFB-D5C743BD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Corrosion classification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F0EA14-8710-45FA-8919-6F5EFA52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806"/>
            <a:ext cx="619990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Corrosion occurs in several widely different forms.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Classification is usually based on one of the three factors: </a:t>
            </a: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of the corroding: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corrosion can be classified as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or dry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LIQUID / MOISTIRE is necessary for wet corrosion while dry corrosion usually involves the reaction with high temperature gases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 of the corroded metal: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Corrosion is either uniform: here the metal corrodes at the same rate over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entire surface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it is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localised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which case only small areas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affected 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intergranular.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corrosion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this involves either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electrochemical or direct chemical reactions </a:t>
            </a:r>
          </a:p>
          <a:p>
            <a:pPr marL="514350" indent="-514350"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D08178-F800-4CD2-936A-304CD36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17" y="1027905"/>
            <a:ext cx="4402675" cy="48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3C58E7-2624-4164-A6FA-14E45917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752"/>
            <a:ext cx="10515600" cy="58211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6000"/>
              </a:lnSpc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corrosion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processes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begins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when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corrosive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medium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acts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on</a:t>
            </a:r>
            <a:r>
              <a:rPr lang="en-US" sz="2400" spc="-7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material.</a:t>
            </a:r>
            <a:r>
              <a:rPr lang="en-US" sz="2400" spc="-7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Since (energy-rich)</a:t>
            </a:r>
            <a:r>
              <a:rPr lang="en-US" sz="2400" spc="-9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base</a:t>
            </a:r>
            <a:r>
              <a:rPr lang="en-US" sz="2400" spc="-9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metals</a:t>
            </a:r>
            <a:r>
              <a:rPr lang="en-US" sz="2400" spc="-9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recovered</a:t>
            </a:r>
            <a:r>
              <a:rPr lang="en-US" sz="2400" spc="-9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from</a:t>
            </a:r>
            <a:r>
              <a:rPr lang="en-US" sz="2400" spc="-9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naturally</a:t>
            </a:r>
            <a:r>
              <a:rPr lang="en-US" sz="2400" spc="-9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occurring</a:t>
            </a:r>
            <a:r>
              <a:rPr lang="en-US" sz="2400" spc="-9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(low-energy)</a:t>
            </a:r>
            <a:r>
              <a:rPr lang="en-US" sz="2400" spc="-9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ores</a:t>
            </a:r>
            <a:r>
              <a:rPr lang="en-US" sz="2400" spc="-9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by means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of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metallurgical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processes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tend</a:t>
            </a:r>
            <a:r>
              <a:rPr lang="en-US" sz="2400" spc="-3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to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transform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to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their</a:t>
            </a:r>
            <a:r>
              <a:rPr lang="en-US" sz="2400" spc="-3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original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form,</a:t>
            </a:r>
            <a:r>
              <a:rPr lang="en-US" sz="2400" spc="-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chemical</a:t>
            </a:r>
            <a:r>
              <a:rPr lang="en-US" sz="2400" u="sng" spc="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and</a:t>
            </a:r>
            <a:r>
              <a:rPr lang="en-US" sz="2400" u="sng" spc="4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electrochemical</a:t>
            </a:r>
            <a:r>
              <a:rPr lang="en-US" sz="2400" u="sng" spc="4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reactions</a:t>
            </a:r>
            <a:r>
              <a:rPr lang="en-US" sz="2400" u="sng" spc="4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occur</a:t>
            </a:r>
            <a:r>
              <a:rPr lang="en-US" sz="2400" spc="35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on</a:t>
            </a:r>
            <a:r>
              <a:rPr lang="en-US" sz="2400" spc="4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lang="en-US" sz="2400" spc="4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material’s</a:t>
            </a:r>
            <a:r>
              <a:rPr lang="en-US" sz="2400" spc="4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surface.</a:t>
            </a:r>
            <a:endParaRPr lang="ru-RU" sz="2400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indent="0" algn="just">
              <a:spcBef>
                <a:spcPts val="15"/>
              </a:spcBef>
              <a:spcAft>
                <a:spcPts val="0"/>
              </a:spcAft>
              <a:buNone/>
              <a:tabLst>
                <a:tab pos="4231005" algn="l"/>
              </a:tabLst>
            </a:pPr>
            <a:endParaRPr lang="ru-RU" sz="2400" dirty="0">
              <a:solidFill>
                <a:srgbClr val="231F20"/>
              </a:solidFill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indent="0" algn="just">
              <a:spcBef>
                <a:spcPts val="15"/>
              </a:spcBef>
              <a:spcAft>
                <a:spcPts val="0"/>
              </a:spcAft>
              <a:buNone/>
              <a:tabLst>
                <a:tab pos="4231005" algn="l"/>
              </a:tabLst>
            </a:pPr>
            <a:endParaRPr lang="ru-RU" sz="2400" dirty="0">
              <a:solidFill>
                <a:srgbClr val="231F20"/>
              </a:solidFill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indent="0" algn="just">
              <a:spcBef>
                <a:spcPts val="15"/>
              </a:spcBef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Two kinds of corrosion reactions are distinguished:</a:t>
            </a:r>
            <a:endParaRPr lang="ru-RU" sz="2400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  <a:buClr>
                <a:srgbClr val="231F20"/>
              </a:buClr>
              <a:buSzPts val="1200"/>
              <a:buFont typeface="Wingdings" panose="05000000000000000000" pitchFamily="2" charset="2"/>
              <a:buChar char="ü"/>
              <a:tabLst>
                <a:tab pos="925830" algn="l"/>
                <a:tab pos="4231005" algn="l"/>
              </a:tabLst>
            </a:pP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chemical</a:t>
            </a:r>
            <a:r>
              <a:rPr lang="en-US" b="1" kern="0" spc="50" dirty="0">
                <a:solidFill>
                  <a:srgbClr val="FF000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corrosion</a:t>
            </a:r>
            <a:endParaRPr lang="ru-RU" b="1" kern="0" dirty="0">
              <a:solidFill>
                <a:srgbClr val="FF0000"/>
              </a:solidFill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115"/>
              </a:spcBef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Corrosion excluding electrochemical reaction,</a:t>
            </a:r>
            <a:endParaRPr lang="ru-RU" sz="2400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  <a:buClr>
                <a:srgbClr val="231F20"/>
              </a:buClr>
              <a:buSzPts val="1200"/>
              <a:buFont typeface="Wingdings" panose="05000000000000000000" pitchFamily="2" charset="2"/>
              <a:buChar char="ü"/>
              <a:tabLst>
                <a:tab pos="925830" algn="l"/>
                <a:tab pos="4231005" algn="l"/>
              </a:tabLst>
            </a:pP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electrochemical corrosion</a:t>
            </a:r>
            <a:endParaRPr lang="ru-RU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None/>
              <a:tabLst>
                <a:tab pos="4231005" algn="l"/>
              </a:tabLst>
            </a:pP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Corrosion including at least one anodic and one cathodic reaction.</a:t>
            </a:r>
            <a:endParaRPr lang="ru-RU" sz="2400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5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9BC7E-E6B6-4166-AC95-BE70EE2A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b="1" u="sng" dirty="0">
                <a:solidFill>
                  <a:srgbClr val="FF0000"/>
                </a:solidFill>
              </a:rPr>
              <a:t>Types of Corrosion</a:t>
            </a:r>
            <a:r>
              <a:rPr lang="ru-RU" sz="4100" b="1" dirty="0"/>
              <a:t/>
            </a:r>
            <a:br>
              <a:rPr lang="ru-RU" sz="4100" b="1" dirty="0"/>
            </a:br>
            <a:endParaRPr lang="ru-RU" sz="4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FFCA0-2E9F-48A9-B549-96D429D1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1355200"/>
            <a:ext cx="7486649" cy="3766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Corrosion does not only occur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as linear abrasion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but in versatile forms of appearance. Important variants for unalloyed or alloyed steel are: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surface corrosion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corrosion occurring on the entire  surface  at  nearly  the  same  rate.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pit corrosion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Corrosion with locally different abrasion rates; caused by the existence of corrosion elements.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Pitting corrosion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Local corrosion resulting in holes, that is, in cavities expanding from the surface to the inside of the metal.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Crevice corrosion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Local corrosion in connection with crevices occurring in or immediately adjacent to the crevice area, which has developed between the metal surface and another surface (metal or nonmetal).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corrosion (aka dissimilar metal corrosion)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Occurs at contact surfaces of different metals; the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acceleratedly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corroding metal area is the anode of the corrosion element.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Intergranular corrosion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Corrosion in or adjacent to the grain boundaries of a metal.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standard mentioned above describes altogether 37 types of corrosion. These types of corrosion result in corrosion phenomena.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077208-E481-41DB-8578-EC93CC72C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4" r="-2" b="9399"/>
          <a:stretch/>
        </p:blipFill>
        <p:spPr>
          <a:xfrm>
            <a:off x="0" y="171453"/>
            <a:ext cx="4635571" cy="6134094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07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DB6C38-0413-4B05-8A77-85548DCF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Corrosion Phenomena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745F69-2B61-4462-8A71-27813AAA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corrosion phenomena are: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surface attack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form of corrosion where the metal material is almost uniformly removed from the surface. This form is also the basis for the calculation of the mass loss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g/m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or the determination of the corrosion rate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 y).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pit formation</a:t>
            </a:r>
            <a:endParaRPr lang="ru-RU" sz="2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form of corrosion with irregular surface attack forming pits with diameters much larger than their depth.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Pitting</a:t>
            </a:r>
            <a:endParaRPr lang="ru-RU" sz="2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form of corrosion with crater-shaped or surface-excavating pits or pits resembling pin pricks. The depth of the pitting spots usually exceeds their diameter.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is very difﬁcult to differentiate between shallow pit formation and pitting.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26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5EA92D-D279-4DA6-B6FF-3AE87D6A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Corrosion</a:t>
            </a:r>
            <a:r>
              <a:rPr lang="ru-RU" sz="3200" u="sng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u="sng" dirty="0">
                <a:solidFill>
                  <a:srgbClr val="1A0E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u="sng" dirty="0">
              <a:solidFill>
                <a:srgbClr val="1A0E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EAAA9A-485A-41B6-89EC-DF58D0D4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5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corrosion rate in the atmosphere is insigniﬁcant as long as the relative humidity on the steel surface does not exceed 60%. The corrosion rate increases, especially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inadequate ventilation,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increasing relative humidity.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condensate occurring (surface temperature &lt; dew point).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presence of precipitation.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increasing pollution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atmosphere which may affect the steel surface and/or be deposited on it. Pollutants are gases, including sulfur dioxide, salts, chlorides, and sulfates. In connection with humidity, deposits like soot, dusts, salts, etc., on steel surfaces accelerate corrosion.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also, inﬂuences the corrosion process.</a:t>
            </a:r>
            <a:endParaRPr lang="ru-RU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60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1057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Vijaya</vt:lpstr>
      <vt:lpstr>Wingdings</vt:lpstr>
      <vt:lpstr>Тема Office</vt:lpstr>
      <vt:lpstr>Metallurgical engineering   MET4331 </vt:lpstr>
      <vt:lpstr>Lecture 12-1 Corrosion. Causes of Corrosion </vt:lpstr>
      <vt:lpstr>Презентация PowerPoint</vt:lpstr>
      <vt:lpstr> </vt:lpstr>
      <vt:lpstr>Corrosion classification </vt:lpstr>
      <vt:lpstr>Презентация PowerPoint</vt:lpstr>
      <vt:lpstr>Types of Corrosion </vt:lpstr>
      <vt:lpstr>Corrosion Phenomena </vt:lpstr>
      <vt:lpstr>Atmospheric Corrosion </vt:lpstr>
      <vt:lpstr>Corrosion in the Soil </vt:lpstr>
      <vt:lpstr>Corrosion in Water </vt:lpstr>
      <vt:lpstr>Electrochemical Corrosion </vt:lpstr>
      <vt:lpstr>Answer to the following questions: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Metallurgical engineering   MET4331</dc:title>
  <dc:creator>Sholanov, Nurlan</dc:creator>
  <cp:lastModifiedBy>Gulzira</cp:lastModifiedBy>
  <cp:revision>21</cp:revision>
  <dcterms:created xsi:type="dcterms:W3CDTF">2020-08-23T18:14:32Z</dcterms:created>
  <dcterms:modified xsi:type="dcterms:W3CDTF">2020-10-12T08:44:41Z</dcterms:modified>
</cp:coreProperties>
</file>