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87" r:id="rId3"/>
    <p:sldId id="394" r:id="rId4"/>
    <p:sldId id="288" r:id="rId5"/>
    <p:sldId id="292" r:id="rId6"/>
    <p:sldId id="293" r:id="rId7"/>
    <p:sldId id="294" r:id="rId8"/>
    <p:sldId id="295" r:id="rId9"/>
    <p:sldId id="296" r:id="rId10"/>
    <p:sldId id="397" r:id="rId11"/>
    <p:sldId id="398" r:id="rId12"/>
    <p:sldId id="297" r:id="rId13"/>
    <p:sldId id="395" r:id="rId14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536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19T07:25:20.299" idx="1">
    <p:pos x="5760" y="0"/>
    <p:text/>
    <p:extLst>
      <p:ext uri="{C676402C-5697-4E1C-873F-D02D1690AC5C}">
        <p15:threadingInfo xmlns:p15="http://schemas.microsoft.com/office/powerpoint/2012/main" timeZoneBias="-3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7755" y="2572511"/>
            <a:ext cx="5430012" cy="2802636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3715511"/>
            <a:ext cx="9144000" cy="713740"/>
          </a:xfrm>
          <a:custGeom>
            <a:avLst/>
            <a:gdLst/>
            <a:ahLst/>
            <a:cxnLst/>
            <a:rect l="l" t="t" r="r" b="b"/>
            <a:pathLst>
              <a:path w="9144000" h="713739">
                <a:moveTo>
                  <a:pt x="9144000" y="0"/>
                </a:moveTo>
                <a:lnTo>
                  <a:pt x="0" y="0"/>
                </a:lnTo>
                <a:lnTo>
                  <a:pt x="0" y="713232"/>
                </a:lnTo>
                <a:lnTo>
                  <a:pt x="9144000" y="713232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274567" y="2824988"/>
            <a:ext cx="2594864" cy="559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57755" y="3072383"/>
            <a:ext cx="5430012" cy="28026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91889" y="1696592"/>
            <a:ext cx="1760220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17344" y="3323590"/>
            <a:ext cx="4591050" cy="1866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lnkd.in/dFT8UQ4x" TargetMode="External"/><Relationship Id="rId13" Type="http://schemas.openxmlformats.org/officeDocument/2006/relationships/hyperlink" Target="http://sqltest.net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lnkd.in/duCfNtTW" TargetMode="External"/><Relationship Id="rId12" Type="http://schemas.openxmlformats.org/officeDocument/2006/relationships/hyperlink" Target="https://lnkd.in/dCa9Vwgv" TargetMode="External"/><Relationship Id="rId17" Type="http://schemas.openxmlformats.org/officeDocument/2006/relationships/image" Target="../media/image9.png"/><Relationship Id="rId2" Type="http://schemas.openxmlformats.org/officeDocument/2006/relationships/video" Target="../media/media2.mp4"/><Relationship Id="rId16" Type="http://schemas.openxmlformats.org/officeDocument/2006/relationships/hyperlink" Target="https://lnkd.in/d2J3956R" TargetMode="External"/><Relationship Id="rId1" Type="http://schemas.microsoft.com/office/2007/relationships/media" Target="../media/media2.mp4"/><Relationship Id="rId6" Type="http://schemas.openxmlformats.org/officeDocument/2006/relationships/hyperlink" Target="freecodecamp.org" TargetMode="External"/><Relationship Id="rId11" Type="http://schemas.openxmlformats.org/officeDocument/2006/relationships/hyperlink" Target="http://sqlbolt.com/" TargetMode="External"/><Relationship Id="rId5" Type="http://schemas.openxmlformats.org/officeDocument/2006/relationships/image" Target="../media/image8.png"/><Relationship Id="rId15" Type="http://schemas.openxmlformats.org/officeDocument/2006/relationships/hyperlink" Target="http://w3schools.com/sql/" TargetMode="External"/><Relationship Id="rId10" Type="http://schemas.openxmlformats.org/officeDocument/2006/relationships/hyperlink" Target="https://lnkd.in/dCXcY82Z" TargetMode="External"/><Relationship Id="rId4" Type="http://schemas.openxmlformats.org/officeDocument/2006/relationships/image" Target="../media/image7.png"/><Relationship Id="rId9" Type="http://schemas.openxmlformats.org/officeDocument/2006/relationships/hyperlink" Target="https://lnkd.in/d_aSwXpJ" TargetMode="External"/><Relationship Id="rId14" Type="http://schemas.openxmlformats.org/officeDocument/2006/relationships/hyperlink" Target="https://w3schools.com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datalemur.com/" TargetMode="Externa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hackerrank.com/" TargetMode="External"/><Relationship Id="rId12" Type="http://schemas.openxmlformats.org/officeDocument/2006/relationships/hyperlink" Target="https://lnkd.in/duCfNtTW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leetcode.com/" TargetMode="External"/><Relationship Id="rId11" Type="http://schemas.openxmlformats.org/officeDocument/2006/relationships/hyperlink" Target="https://lnkd.in/dbw9JUY5" TargetMode="External"/><Relationship Id="rId5" Type="http://schemas.openxmlformats.org/officeDocument/2006/relationships/image" Target="../media/image8.png"/><Relationship Id="rId10" Type="http://schemas.openxmlformats.org/officeDocument/2006/relationships/hyperlink" Target="https://sqlbolt.com/" TargetMode="External"/><Relationship Id="rId4" Type="http://schemas.openxmlformats.org/officeDocument/2006/relationships/image" Target="../media/image7.png"/><Relationship Id="rId9" Type="http://schemas.openxmlformats.org/officeDocument/2006/relationships/hyperlink" Target="https://sqlzoo.net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oursera.org/learn/responsivedesign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oursera.org/learn/introcss" TargetMode="Externa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https://coursera.org/learn/html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hyperlink" Target="https://futurelearn.com/courses/the-power-of-object-oriented-programming" TargetMode="External"/><Relationship Id="rId4" Type="http://schemas.openxmlformats.org/officeDocument/2006/relationships/image" Target="../media/image7.png"/><Relationship Id="rId9" Type="http://schemas.openxmlformats.org/officeDocument/2006/relationships/hyperlink" Target="https://coursera.org/learn/javascript-jquery-jso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420B40B-3C41-1B8A-D606-F25F5390D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7247"/>
            <a:ext cx="9144000" cy="609075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33400" y="2871342"/>
            <a:ext cx="7924800" cy="40748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spcBef>
                <a:spcPct val="0"/>
              </a:spcBef>
            </a:pPr>
            <a:endParaRPr lang="en-US" sz="2200" b="1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spcBef>
                <a:spcPct val="0"/>
              </a:spcBef>
            </a:pPr>
            <a:r>
              <a:rPr lang="kk-KZ" sz="2200" b="1" spc="-10" dirty="0">
                <a:solidFill>
                  <a:srgbClr val="002060"/>
                </a:solidFill>
                <a:latin typeface="Calibri"/>
                <a:cs typeface="Calibri"/>
              </a:rPr>
              <a:t>ф.-м.ғ.к. </a:t>
            </a:r>
            <a:r>
              <a:rPr lang="ru-RU" sz="2200" b="1" spc="-10" dirty="0" err="1">
                <a:solidFill>
                  <a:srgbClr val="002060"/>
                </a:solidFill>
                <a:latin typeface="Calibri"/>
                <a:cs typeface="Calibri"/>
              </a:rPr>
              <a:t>Бағдат</a:t>
            </a:r>
            <a:r>
              <a:rPr lang="ru-RU" sz="22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200" b="1" spc="-10" dirty="0" err="1">
                <a:solidFill>
                  <a:srgbClr val="002060"/>
                </a:solidFill>
                <a:latin typeface="Calibri"/>
                <a:cs typeface="Calibri"/>
              </a:rPr>
              <a:t>Ягалиева</a:t>
            </a:r>
            <a:endParaRPr lang="en-US" sz="2200" b="1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spcBef>
                <a:spcPct val="0"/>
              </a:spcBef>
            </a:pPr>
            <a:r>
              <a:rPr lang="kk-KZ" sz="2200" spc="-10" dirty="0">
                <a:solidFill>
                  <a:srgbClr val="002060"/>
                </a:solidFill>
                <a:latin typeface="Calibri"/>
                <a:cs typeface="Calibri"/>
              </a:rPr>
              <a:t>«Киберқауіпсіздік, ақпараттарды өңдеу </a:t>
            </a:r>
            <a:endParaRPr lang="en-US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spcBef>
                <a:spcPct val="0"/>
              </a:spcBef>
            </a:pPr>
            <a:r>
              <a:rPr lang="kk-KZ" sz="2200" spc="-10" dirty="0">
                <a:solidFill>
                  <a:srgbClr val="002060"/>
                </a:solidFill>
                <a:latin typeface="Calibri"/>
                <a:cs typeface="Calibri"/>
              </a:rPr>
              <a:t>және сақтау» кафедрасы, </a:t>
            </a:r>
          </a:p>
          <a:p>
            <a:pPr>
              <a:spcBef>
                <a:spcPct val="0"/>
              </a:spcBef>
            </a:pPr>
            <a:r>
              <a:rPr lang="kk-KZ" sz="2200" spc="-10" dirty="0">
                <a:solidFill>
                  <a:srgbClr val="002060"/>
                </a:solidFill>
                <a:latin typeface="Calibri"/>
                <a:cs typeface="Calibri"/>
              </a:rPr>
              <a:t>қауымдастырылған профессор</a:t>
            </a: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r>
              <a:rPr lang="kk-KZ" sz="2200" spc="-10" dirty="0">
                <a:solidFill>
                  <a:srgbClr val="002060"/>
                </a:solidFill>
                <a:latin typeface="Calibri"/>
                <a:cs typeface="Calibri"/>
              </a:rPr>
              <a:t>Алматы 2023</a:t>
            </a:r>
            <a:endParaRPr sz="22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417319" y="2692907"/>
            <a:ext cx="6309359" cy="92963"/>
            <a:chOff x="1417319" y="2692907"/>
            <a:chExt cx="6309359" cy="92963"/>
          </a:xfrm>
        </p:grpSpPr>
        <p:sp>
          <p:nvSpPr>
            <p:cNvPr id="6" name="object 6"/>
            <p:cNvSpPr/>
            <p:nvPr/>
          </p:nvSpPr>
          <p:spPr>
            <a:xfrm>
              <a:off x="1417319" y="2738627"/>
              <a:ext cx="6286500" cy="1905"/>
            </a:xfrm>
            <a:custGeom>
              <a:avLst/>
              <a:gdLst/>
              <a:ahLst/>
              <a:cxnLst/>
              <a:rect l="l" t="t" r="r" b="b"/>
              <a:pathLst>
                <a:path w="6286500" h="1905">
                  <a:moveTo>
                    <a:pt x="0" y="0"/>
                  </a:moveTo>
                  <a:lnTo>
                    <a:pt x="6286500" y="152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17319" y="2692907"/>
              <a:ext cx="94488" cy="9296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32191" y="2692907"/>
              <a:ext cx="94487" cy="92963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33500" y="1905000"/>
            <a:ext cx="8153400" cy="1121461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399540" marR="5080" indent="-1387475" algn="l">
              <a:lnSpc>
                <a:spcPct val="100000"/>
              </a:lnSpc>
              <a:spcBef>
                <a:spcPts val="105"/>
              </a:spcBef>
            </a:pPr>
            <a:r>
              <a:rPr lang="ru-RU" sz="3600" spc="-25" dirty="0" err="1">
                <a:solidFill>
                  <a:srgbClr val="002060"/>
                </a:solidFill>
              </a:rPr>
              <a:t>Деректер</a:t>
            </a:r>
            <a:r>
              <a:rPr lang="ru-RU" sz="3600" spc="-25" dirty="0">
                <a:solidFill>
                  <a:srgbClr val="002060"/>
                </a:solidFill>
              </a:rPr>
              <a:t> </a:t>
            </a:r>
            <a:r>
              <a:rPr lang="ru-RU" sz="3600" spc="-25" dirty="0" err="1">
                <a:solidFill>
                  <a:srgbClr val="002060"/>
                </a:solidFill>
              </a:rPr>
              <a:t>тәуелсіздігінің</a:t>
            </a:r>
            <a:r>
              <a:rPr lang="ru-RU" sz="3600" spc="-25" dirty="0">
                <a:solidFill>
                  <a:srgbClr val="002060"/>
                </a:solidFill>
              </a:rPr>
              <a:t> </a:t>
            </a:r>
            <a:r>
              <a:rPr lang="ru-RU" sz="3600" spc="-25" dirty="0" err="1">
                <a:solidFill>
                  <a:srgbClr val="002060"/>
                </a:solidFill>
              </a:rPr>
              <a:t>түрлері</a:t>
            </a:r>
            <a:br>
              <a:rPr lang="en-US" sz="3600" spc="-25" dirty="0">
                <a:solidFill>
                  <a:srgbClr val="002060"/>
                </a:solidFill>
              </a:rPr>
            </a:br>
            <a:endParaRPr sz="3600" spc="-25" dirty="0">
              <a:solidFill>
                <a:srgbClr val="002060"/>
              </a:solidFill>
            </a:endParaRPr>
          </a:p>
        </p:txBody>
      </p:sp>
      <p:pic>
        <p:nvPicPr>
          <p:cNvPr id="1026" name="Picture 2" descr="Лига Академической честности - Satbayev University">
            <a:extLst>
              <a:ext uri="{FF2B5EF4-FFF2-40B4-BE49-F238E27FC236}">
                <a16:creationId xmlns:a16="http://schemas.microsoft.com/office/drawing/2014/main" id="{82C3005F-F770-5256-AD73-0B90E8278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7207"/>
            <a:ext cx="2949894" cy="71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Видео 4">
            <a:hlinkClick r:id="" action="ppaction://media"/>
            <a:extLst>
              <a:ext uri="{FF2B5EF4-FFF2-40B4-BE49-F238E27FC236}">
                <a16:creationId xmlns:a16="http://schemas.microsoft.com/office/drawing/2014/main" id="{0C6496E2-54D1-95D7-A987-6346A7B6C8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56"/>
    </mc:Choice>
    <mc:Fallback>
      <p:transition spd="slow" advTm="8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7FAC1D-0F36-996F-DE22-54F694744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4" y="1834897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76400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728596"/>
            <a:ext cx="902716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spc="-15" dirty="0"/>
              <a:t>DBA </a:t>
            </a:r>
            <a:r>
              <a:rPr lang="ru-RU" sz="2000" spc="-15" dirty="0" err="1"/>
              <a:t>рөлі</a:t>
            </a:r>
            <a:r>
              <a:rPr lang="ru-RU" sz="2000" spc="-15" dirty="0"/>
              <a:t> (</a:t>
            </a:r>
            <a:r>
              <a:rPr lang="ru-RU" sz="2000" spc="-15" dirty="0" err="1"/>
              <a:t>деректер</a:t>
            </a:r>
            <a:r>
              <a:rPr lang="ru-RU" sz="2000" spc="-15" dirty="0"/>
              <a:t> </a:t>
            </a:r>
            <a:r>
              <a:rPr lang="ru-RU" sz="2000" spc="-15" dirty="0" err="1"/>
              <a:t>қоры</a:t>
            </a:r>
            <a:r>
              <a:rPr lang="ru-RU" sz="2000" spc="-15" dirty="0"/>
              <a:t> </a:t>
            </a:r>
            <a:r>
              <a:rPr lang="ru-RU" sz="2000" spc="-15" dirty="0" err="1"/>
              <a:t>әкімшісі</a:t>
            </a:r>
            <a:r>
              <a:rPr lang="ru-RU" sz="2000" spc="-15" dirty="0"/>
              <a:t>) - </a:t>
            </a:r>
            <a:r>
              <a:rPr sz="2000" spc="-15" dirty="0"/>
              <a:t>Role </a:t>
            </a:r>
            <a:r>
              <a:rPr sz="2000" dirty="0"/>
              <a:t>of</a:t>
            </a:r>
            <a:r>
              <a:rPr sz="2000" spc="-5" dirty="0"/>
              <a:t> </a:t>
            </a:r>
            <a:r>
              <a:rPr sz="2000" spc="-15" dirty="0"/>
              <a:t>DBA</a:t>
            </a:r>
            <a:r>
              <a:rPr sz="2000" spc="195" dirty="0"/>
              <a:t> </a:t>
            </a:r>
            <a:r>
              <a:rPr sz="2000" spc="-10" dirty="0"/>
              <a:t>(Database</a:t>
            </a:r>
            <a:r>
              <a:rPr sz="2000" spc="-35" dirty="0"/>
              <a:t> </a:t>
            </a:r>
            <a:r>
              <a:rPr sz="2000" spc="-15" dirty="0"/>
              <a:t>Administrator)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69240" y="2495168"/>
            <a:ext cx="5207317" cy="3779881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Қауіпсіздік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пен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тұтастық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шектеулерін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анықтау</a:t>
            </a:r>
            <a:endParaRPr lang="ru-RU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484"/>
              </a:spcBef>
              <a:buFont typeface="Arial MT"/>
              <a:buChar char="–"/>
              <a:tabLst>
                <a:tab pos="756285" algn="l"/>
                <a:tab pos="756920" algn="l"/>
              </a:tabLst>
            </a:pPr>
            <a:r>
              <a:rPr lang="en-US" sz="2000" spc="-10" dirty="0">
                <a:solidFill>
                  <a:srgbClr val="002060"/>
                </a:solidFill>
                <a:latin typeface="Calibri"/>
                <a:cs typeface="Calibri"/>
              </a:rPr>
              <a:t>DBA </a:t>
            </a:r>
            <a:r>
              <a:rPr lang="ru-RU" sz="2000" b="1" spc="-10" dirty="0" err="1">
                <a:solidFill>
                  <a:srgbClr val="002060"/>
                </a:solidFill>
                <a:latin typeface="Calibri"/>
                <a:cs typeface="Calibri"/>
              </a:rPr>
              <a:t>әртүрлі</a:t>
            </a:r>
            <a:r>
              <a:rPr lang="ru-RU" sz="20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spc="-10" dirty="0" err="1">
                <a:solidFill>
                  <a:srgbClr val="002060"/>
                </a:solidFill>
                <a:latin typeface="Calibri"/>
                <a:cs typeface="Calibri"/>
              </a:rPr>
              <a:t>қауіпсіздік</a:t>
            </a:r>
            <a:r>
              <a:rPr lang="ru-RU" sz="2000" b="1" spc="-10" dirty="0">
                <a:solidFill>
                  <a:srgbClr val="002060"/>
                </a:solidFill>
                <a:latin typeface="Calibri"/>
                <a:cs typeface="Calibri"/>
              </a:rPr>
              <a:t> пен </a:t>
            </a:r>
            <a:r>
              <a:rPr lang="ru-RU" sz="2000" b="1" spc="-10" dirty="0" err="1">
                <a:solidFill>
                  <a:srgbClr val="002060"/>
                </a:solidFill>
                <a:latin typeface="Calibri"/>
                <a:cs typeface="Calibri"/>
              </a:rPr>
              <a:t>тұтастық</a:t>
            </a:r>
            <a:r>
              <a:rPr lang="ru-RU" sz="20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spc="-10" dirty="0" err="1">
                <a:solidFill>
                  <a:srgbClr val="002060"/>
                </a:solidFill>
                <a:latin typeface="Calibri"/>
                <a:cs typeface="Calibri"/>
              </a:rPr>
              <a:t>шектеулерін</a:t>
            </a:r>
            <a:r>
              <a:rPr lang="ru-RU" sz="20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spc="-10" dirty="0" err="1">
                <a:solidFill>
                  <a:srgbClr val="002060"/>
                </a:solidFill>
                <a:latin typeface="Calibri"/>
                <a:cs typeface="Calibri"/>
              </a:rPr>
              <a:t>шешеді</a:t>
            </a:r>
            <a:r>
              <a:rPr lang="ru-RU" sz="2000" b="1" spc="-1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lang="ru-RU" sz="2000" b="1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Деректерге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қол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жеткізуге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рұқсат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беру</a:t>
            </a:r>
            <a:endParaRPr lang="ru-RU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756285" algn="l"/>
                <a:tab pos="756920" algn="l"/>
              </a:tabLst>
            </a:pPr>
            <a:r>
              <a:rPr lang="en-US" sz="2000" spc="-10" dirty="0">
                <a:solidFill>
                  <a:srgbClr val="002060"/>
                </a:solidFill>
                <a:latin typeface="Calibri"/>
                <a:cs typeface="Calibri"/>
              </a:rPr>
              <a:t>DBA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қай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пайдаланушы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дерекқордың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spc="-10" dirty="0" err="1">
                <a:solidFill>
                  <a:srgbClr val="002060"/>
                </a:solidFill>
                <a:latin typeface="Calibri"/>
                <a:cs typeface="Calibri"/>
              </a:rPr>
              <a:t>қай</a:t>
            </a:r>
            <a:r>
              <a:rPr lang="ru-RU" sz="20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spc="-10" dirty="0" err="1">
                <a:solidFill>
                  <a:srgbClr val="002060"/>
                </a:solidFill>
                <a:latin typeface="Calibri"/>
                <a:cs typeface="Calibri"/>
              </a:rPr>
              <a:t>бөлігіне</a:t>
            </a:r>
            <a:r>
              <a:rPr lang="ru-RU" sz="20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spc="-10" dirty="0" err="1">
                <a:solidFill>
                  <a:srgbClr val="002060"/>
                </a:solidFill>
                <a:latin typeface="Calibri"/>
                <a:cs typeface="Calibri"/>
              </a:rPr>
              <a:t>қатынасу</a:t>
            </a:r>
            <a:r>
              <a:rPr lang="ru-RU" sz="20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spc="-10" dirty="0" err="1">
                <a:solidFill>
                  <a:srgbClr val="002060"/>
                </a:solidFill>
                <a:latin typeface="Calibri"/>
                <a:cs typeface="Calibri"/>
              </a:rPr>
              <a:t>керектігін</a:t>
            </a:r>
            <a:r>
              <a:rPr lang="ru-RU" sz="20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spc="-10" dirty="0" err="1">
                <a:solidFill>
                  <a:srgbClr val="002060"/>
                </a:solidFill>
                <a:latin typeface="Calibri"/>
                <a:cs typeface="Calibri"/>
              </a:rPr>
              <a:t>анықтайды</a:t>
            </a:r>
            <a:r>
              <a:rPr lang="ru-RU" sz="2000" b="1" spc="-1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lang="ru-RU" sz="2000" b="1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Пайдаланушылармен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байланыс</a:t>
            </a:r>
            <a:endParaRPr lang="ru-RU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756285" algn="l"/>
                <a:tab pos="756920" algn="l"/>
              </a:tabLst>
            </a:pPr>
            <a:r>
              <a:rPr lang="en-US" sz="2000" spc="-10" dirty="0">
                <a:solidFill>
                  <a:srgbClr val="002060"/>
                </a:solidFill>
                <a:latin typeface="Calibri"/>
                <a:cs typeface="Calibri"/>
              </a:rPr>
              <a:t>DBA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пайдаланушыға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spc="-10" dirty="0" err="1">
                <a:solidFill>
                  <a:srgbClr val="002060"/>
                </a:solidFill>
                <a:latin typeface="Calibri"/>
                <a:cs typeface="Calibri"/>
              </a:rPr>
              <a:t>қажетті</a:t>
            </a:r>
            <a:r>
              <a:rPr lang="ru-RU" sz="20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spc="-10" dirty="0" err="1">
                <a:solidFill>
                  <a:srgbClr val="002060"/>
                </a:solidFill>
                <a:latin typeface="Calibri"/>
                <a:cs typeface="Calibri"/>
              </a:rPr>
              <a:t>деректерді</a:t>
            </a:r>
            <a:r>
              <a:rPr lang="ru-RU" sz="20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spc="-10" dirty="0" err="1">
                <a:solidFill>
                  <a:srgbClr val="002060"/>
                </a:solidFill>
                <a:latin typeface="Calibri"/>
                <a:cs typeface="Calibri"/>
              </a:rPr>
              <a:t>береді</a:t>
            </a:r>
            <a:r>
              <a:rPr lang="ru-RU" sz="2000" b="1" spc="-1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lang="ru-RU" sz="2000" b="1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5B887A-90AC-151E-BCA3-A9AE45571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6" name="Видео 5">
            <a:hlinkClick r:id="" action="ppaction://media"/>
            <a:extLst>
              <a:ext uri="{FF2B5EF4-FFF2-40B4-BE49-F238E27FC236}">
                <a16:creationId xmlns:a16="http://schemas.microsoft.com/office/drawing/2014/main" id="{A81D88A3-36A7-60CE-99E7-3058D3978B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43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84"/>
    </mc:Choice>
    <mc:Fallback>
      <p:transition spd="slow" advTm="26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6C7FC8-A6B2-AA15-B9FD-CA6426B0C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4" y="1834897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544576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spc="-15" dirty="0"/>
              <a:t>DBA </a:t>
            </a:r>
            <a:r>
              <a:rPr lang="ru-RU" sz="3200" spc="-15" dirty="0" err="1"/>
              <a:t>рөлі</a:t>
            </a:r>
            <a:r>
              <a:rPr lang="ru-RU" sz="3200" spc="-15" dirty="0"/>
              <a:t> - </a:t>
            </a:r>
            <a:r>
              <a:rPr spc="-15" dirty="0"/>
              <a:t>Role</a:t>
            </a:r>
            <a:r>
              <a:rPr spc="-50" dirty="0"/>
              <a:t> </a:t>
            </a:r>
            <a:r>
              <a:rPr dirty="0"/>
              <a:t>of</a:t>
            </a:r>
            <a:r>
              <a:rPr spc="-40" dirty="0"/>
              <a:t> </a:t>
            </a:r>
            <a:r>
              <a:rPr spc="-15" dirty="0"/>
              <a:t>DBA</a:t>
            </a:r>
            <a:r>
              <a:rPr lang="kk-KZ" spc="-15" dirty="0"/>
              <a:t> </a:t>
            </a:r>
            <a:endParaRPr spc="-15" dirty="0"/>
          </a:p>
        </p:txBody>
      </p:sp>
      <p:sp>
        <p:nvSpPr>
          <p:cNvPr id="4" name="object 4"/>
          <p:cNvSpPr txBox="1"/>
          <p:nvPr/>
        </p:nvSpPr>
        <p:spPr>
          <a:xfrm>
            <a:off x="228600" y="2829986"/>
            <a:ext cx="5105400" cy="3036088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Қолданбалы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бағдарламашыға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көмекші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756285" algn="l"/>
                <a:tab pos="756920" algn="l"/>
              </a:tabLst>
            </a:pPr>
            <a:r>
              <a:rPr lang="en-US" sz="2000" spc="-10" dirty="0">
                <a:solidFill>
                  <a:srgbClr val="002060"/>
                </a:solidFill>
                <a:latin typeface="Calibri"/>
                <a:cs typeface="Calibri"/>
              </a:rPr>
              <a:t>DBA </a:t>
            </a:r>
            <a:r>
              <a:rPr lang="kk-KZ" sz="2000" spc="-10" dirty="0">
                <a:solidFill>
                  <a:srgbClr val="002060"/>
                </a:solidFill>
                <a:latin typeface="Calibri"/>
                <a:cs typeface="Calibri"/>
              </a:rPr>
              <a:t>қолданбалы </a:t>
            </a:r>
            <a:r>
              <a:rPr lang="kk-KZ" sz="2000" b="1" spc="-10" dirty="0">
                <a:solidFill>
                  <a:srgbClr val="002060"/>
                </a:solidFill>
                <a:latin typeface="Calibri"/>
                <a:cs typeface="Calibri"/>
              </a:rPr>
              <a:t>бағдарламашыларға қолданбалы бағдарламаларды әзірлеуге көмек көрсетеді</a:t>
            </a:r>
            <a:r>
              <a:rPr lang="kk-KZ" sz="2000" spc="-1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lang="en-US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Өнімділік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мониторингі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756285" algn="l"/>
                <a:tab pos="756920" algn="l"/>
              </a:tabLst>
            </a:pPr>
            <a:r>
              <a:rPr lang="en-US" sz="2000" spc="-5" dirty="0">
                <a:solidFill>
                  <a:srgbClr val="002060"/>
                </a:solidFill>
                <a:latin typeface="Calibri"/>
                <a:cs typeface="Calibri"/>
              </a:rPr>
              <a:t>DBA </a:t>
            </a:r>
            <a:r>
              <a:rPr lang="kk-KZ" sz="2000" spc="-5" dirty="0">
                <a:solidFill>
                  <a:srgbClr val="002060"/>
                </a:solidFill>
                <a:latin typeface="Calibri"/>
                <a:cs typeface="Calibri"/>
              </a:rPr>
              <a:t>қажет болған жағдайда физикалық немесе логикалық схемаға өзгертулер енгізу арқылы </a:t>
            </a:r>
            <a:r>
              <a:rPr lang="kk-KZ" sz="2000" b="1" spc="-5" dirty="0">
                <a:solidFill>
                  <a:srgbClr val="002060"/>
                </a:solidFill>
                <a:latin typeface="Calibri"/>
                <a:cs typeface="Calibri"/>
              </a:rPr>
              <a:t>жақсы өнімділікті қамтамасыз етеді.</a:t>
            </a:r>
            <a:endParaRPr sz="2000" b="1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6F2DE1-67A1-FEBD-2233-9C89C8E92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FAABD31D-A3CF-51DD-BDC5-529133A17F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08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79"/>
    </mc:Choice>
    <mc:Fallback>
      <p:transition spd="slow" advTm="27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6C7FC8-A6B2-AA15-B9FD-CA6426B0C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291" y="1678837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544576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spc="-15" dirty="0"/>
              <a:t>DBA </a:t>
            </a:r>
            <a:r>
              <a:rPr lang="ru-RU" sz="3200" spc="-15" dirty="0" err="1"/>
              <a:t>рөлі</a:t>
            </a:r>
            <a:r>
              <a:rPr lang="ru-RU" sz="3200" spc="-15" dirty="0"/>
              <a:t> - </a:t>
            </a:r>
            <a:r>
              <a:rPr spc="-15" dirty="0"/>
              <a:t>Role</a:t>
            </a:r>
            <a:r>
              <a:rPr spc="-50" dirty="0"/>
              <a:t> </a:t>
            </a:r>
            <a:r>
              <a:rPr dirty="0"/>
              <a:t>of</a:t>
            </a:r>
            <a:r>
              <a:rPr spc="-40" dirty="0"/>
              <a:t> </a:t>
            </a:r>
            <a:r>
              <a:rPr spc="-15" dirty="0"/>
              <a:t>DBA</a:t>
            </a:r>
            <a:r>
              <a:rPr lang="kk-KZ" spc="-15" dirty="0"/>
              <a:t> </a:t>
            </a:r>
            <a:endParaRPr spc="-15" dirty="0"/>
          </a:p>
        </p:txBody>
      </p:sp>
      <p:sp>
        <p:nvSpPr>
          <p:cNvPr id="4" name="object 4"/>
          <p:cNvSpPr txBox="1"/>
          <p:nvPr/>
        </p:nvSpPr>
        <p:spPr>
          <a:xfrm>
            <a:off x="228600" y="2817952"/>
            <a:ext cx="5217160" cy="3215624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84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Сақтық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көшірме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жасау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және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қалпына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келтіру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(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Backup</a:t>
            </a:r>
            <a:r>
              <a:rPr sz="2000" spc="-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and</a:t>
            </a:r>
            <a:r>
              <a:rPr sz="2000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Recovery</a:t>
            </a:r>
            <a:r>
              <a:rPr lang="kk-KZ" sz="2000" spc="-10" dirty="0">
                <a:solidFill>
                  <a:srgbClr val="002060"/>
                </a:solidFill>
                <a:latin typeface="Calibri"/>
                <a:cs typeface="Calibri"/>
              </a:rPr>
              <a:t>)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756285" marR="137795" lvl="1" indent="-287020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756285" algn="l"/>
                <a:tab pos="756920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әкімшісі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Calibri"/>
                <a:cs typeface="Calibri"/>
              </a:rPr>
              <a:t>DVD, CD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немесе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магниттік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таспа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немесе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қашықтағы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серверлер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сияқты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кейбір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сақтау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құрылғыларында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дерекқордың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libri"/>
                <a:cs typeface="Calibri"/>
              </a:rPr>
              <a:t>сақтық</a:t>
            </a:r>
            <a:r>
              <a:rPr lang="ru-RU" sz="2000" b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libri"/>
                <a:cs typeface="Calibri"/>
              </a:rPr>
              <a:t>көшірмесін</a:t>
            </a:r>
            <a:r>
              <a:rPr lang="ru-RU" sz="2000" b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libri"/>
                <a:cs typeface="Calibri"/>
              </a:rPr>
              <a:t>жасайды</a:t>
            </a:r>
            <a:r>
              <a:rPr lang="ru-RU" sz="2000" b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және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осы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сақтық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көшірмеден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тасқын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немесе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вирус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шабуылы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сияқты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alibri"/>
                <a:cs typeface="Calibri"/>
              </a:rPr>
              <a:t>а</a:t>
            </a:r>
            <a:r>
              <a:rPr lang="kk-KZ" sz="2000" b="1" dirty="0">
                <a:solidFill>
                  <a:srgbClr val="002060"/>
                </a:solidFill>
                <a:latin typeface="Calibri"/>
                <a:cs typeface="Calibri"/>
              </a:rPr>
              <a:t>қаулар</a:t>
            </a:r>
            <a:r>
              <a:rPr lang="ru-RU" sz="2000" b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libri"/>
                <a:cs typeface="Calibri"/>
              </a:rPr>
              <a:t>кезінде</a:t>
            </a:r>
            <a:r>
              <a:rPr lang="ru-RU" sz="2000" b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libri"/>
                <a:cs typeface="Calibri"/>
              </a:rPr>
              <a:t>жүйені</a:t>
            </a:r>
            <a:r>
              <a:rPr lang="ru-RU" sz="2000" b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libri"/>
                <a:cs typeface="Calibri"/>
              </a:rPr>
              <a:t>қалпына</a:t>
            </a:r>
            <a:r>
              <a:rPr lang="ru-RU" sz="2000" b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libri"/>
                <a:cs typeface="Calibri"/>
              </a:rPr>
              <a:t>келтіреді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6F2DE1-67A1-FEBD-2233-9C89C8E92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CE332477-CF40-8AA2-4791-FA8BCF3F2E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86"/>
    </mc:Choice>
    <mc:Fallback>
      <p:transition spd="slow" advTm="27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529C2C-1921-14F2-7075-B93708C21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4" y="1834897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73183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k-KZ" spc="-25" dirty="0"/>
              <a:t>Назарларыңызға рахмет!</a:t>
            </a:r>
            <a:endParaRPr spc="-5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261595-3C2F-453E-436C-E0BE206E4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45107A48-293B-4F17-DB70-8C9D64416F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73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D1D5C8-8DBA-2DF0-B923-2150A9313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7" y="1836377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68935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0" i="0" dirty="0">
                <a:effectLst/>
                <a:latin typeface="Roboto" panose="02000000000000000000" pitchFamily="2" charset="0"/>
              </a:rPr>
              <a:t>SQL </a:t>
            </a:r>
            <a:r>
              <a:rPr lang="ru-RU" b="0" i="0" dirty="0" err="1">
                <a:effectLst/>
                <a:latin typeface="Roboto" panose="02000000000000000000" pitchFamily="2" charset="0"/>
              </a:rPr>
              <a:t>тегін</a:t>
            </a:r>
            <a:r>
              <a:rPr lang="ru-RU" b="0" i="0" dirty="0">
                <a:effectLst/>
                <a:latin typeface="Roboto" panose="02000000000000000000" pitchFamily="2" charset="0"/>
              </a:rPr>
              <a:t> </a:t>
            </a:r>
            <a:r>
              <a:rPr lang="ru-RU" b="0" i="0" dirty="0" err="1">
                <a:effectLst/>
                <a:latin typeface="Roboto" panose="02000000000000000000" pitchFamily="2" charset="0"/>
              </a:rPr>
              <a:t>ресурстары</a:t>
            </a:r>
            <a:r>
              <a:rPr lang="ru-RU" b="0" i="0" dirty="0">
                <a:effectLst/>
                <a:latin typeface="Roboto" panose="02000000000000000000" pitchFamily="2" charset="0"/>
              </a:rPr>
              <a:t> </a:t>
            </a:r>
            <a:r>
              <a:rPr lang="ru-RU" b="0" i="0" dirty="0" err="1">
                <a:effectLst/>
                <a:latin typeface="Roboto" panose="02000000000000000000" pitchFamily="2" charset="0"/>
              </a:rPr>
              <a:t>үшін</a:t>
            </a:r>
            <a:endParaRPr spc="-15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CF3FFA-8552-7302-7A4D-16F71B277BCF}"/>
              </a:ext>
            </a:extLst>
          </p:cNvPr>
          <p:cNvSpPr txBox="1"/>
          <p:nvPr/>
        </p:nvSpPr>
        <p:spPr>
          <a:xfrm>
            <a:off x="304011" y="2249137"/>
            <a:ext cx="9144000" cy="509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𝗙𝗼𝗿</a:t>
            </a:r>
            <a:r>
              <a:rPr lang="ru-RU" sz="1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SQL </a:t>
            </a:r>
            <a:r>
              <a:rPr lang="ru-RU" sz="16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𝗳𝗿𝗲𝗲</a:t>
            </a:r>
            <a:r>
              <a:rPr lang="ru-RU" sz="1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𝗿𝗲𝘀𝗼𝘂𝗿𝗰𝗲𝘀</a:t>
            </a:r>
            <a:r>
              <a:rPr lang="ru-RU" sz="1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u="sng" dirty="0">
                <a:solidFill>
                  <a:srgbClr val="0000F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hlinkClick r:id="rId6" action="ppaction://hlinkfile"/>
              </a:rPr>
              <a:t>freecodecamp.org</a:t>
            </a: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u="sng" dirty="0">
                <a:solidFill>
                  <a:srgbClr val="0000F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https://lnkd.in/duCfNtTW</a:t>
            </a:r>
            <a:r>
              <a:rPr lang="ru-RU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Programming with Mosh: </a:t>
            </a:r>
            <a:r>
              <a:rPr lang="en-US" sz="1800" u="sng" dirty="0">
                <a:solidFill>
                  <a:srgbClr val="0000F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https://lnkd.in/dFT8UQ4x</a:t>
            </a:r>
            <a:r>
              <a:rPr lang="ru-RU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techTFQ</a:t>
            </a: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u="sng" dirty="0">
                <a:solidFill>
                  <a:srgbClr val="0000F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https://lnkd.in/d_aSwXpJ</a:t>
            </a:r>
            <a:r>
              <a:rPr lang="ru-RU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Alex the Analyst: </a:t>
            </a:r>
            <a:r>
              <a:rPr lang="en-US" sz="1800" u="sng" dirty="0">
                <a:solidFill>
                  <a:srgbClr val="0000F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https://lnkd.in/dCXcY82Z</a:t>
            </a:r>
            <a:r>
              <a:rPr lang="ru-RU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 𝗔𝗱𝗱𝗶𝘁𝗶𝗼𝗻𝗮𝗹</a:t>
            </a:r>
            <a:r>
              <a:rPr lang="ru-RU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𝗳𝗿𝗲𝗲</a:t>
            </a:r>
            <a:r>
              <a:rPr lang="ru-RU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𝗿𝗲𝘀𝗼𝘂𝗿𝗰𝗲𝘀</a:t>
            </a: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SQLBolt</a:t>
            </a: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u="sng" dirty="0">
                <a:solidFill>
                  <a:srgbClr val="0000F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http://sqlbolt.com</a:t>
            </a:r>
            <a:r>
              <a:rPr lang="ru-RU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SQLZoo</a:t>
            </a: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u="sng" dirty="0">
                <a:solidFill>
                  <a:srgbClr val="0000F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https://lnkd.in/dCa9Vwgv</a:t>
            </a:r>
            <a:r>
              <a:rPr lang="ru-RU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SQLTest</a:t>
            </a: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u="sng" dirty="0">
                <a:solidFill>
                  <a:srgbClr val="0000F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http://sqltest.net</a:t>
            </a:r>
            <a:r>
              <a:rPr lang="ru-RU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u="sng" dirty="0">
                <a:solidFill>
                  <a:srgbClr val="0000F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W3Schools.com</a:t>
            </a: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u="sng" dirty="0">
                <a:solidFill>
                  <a:srgbClr val="0000F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http://w3schools.com/sql/</a:t>
            </a:r>
            <a:r>
              <a:rPr lang="ru-RU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Codecademy</a:t>
            </a: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u="sng" dirty="0">
                <a:solidFill>
                  <a:srgbClr val="0000F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https://lnkd.in/d2J3956R</a:t>
            </a:r>
            <a:r>
              <a:rPr lang="ru-RU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6BFB7BC1-28D8-2317-D60D-46A969DB45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78"/>
    </mc:Choice>
    <mc:Fallback>
      <p:transition spd="slow" advTm="27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D1D5C8-8DBA-2DF0-B923-2150A9313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7" y="1836377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68935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0" i="0" dirty="0">
                <a:effectLst/>
                <a:latin typeface="Roboto" panose="02000000000000000000" pitchFamily="2" charset="0"/>
              </a:rPr>
              <a:t>SQL </a:t>
            </a:r>
            <a:r>
              <a:rPr lang="ru-RU" b="0" i="0" dirty="0" err="1">
                <a:effectLst/>
                <a:latin typeface="Roboto" panose="02000000000000000000" pitchFamily="2" charset="0"/>
              </a:rPr>
              <a:t>тегін</a:t>
            </a:r>
            <a:r>
              <a:rPr lang="ru-RU" b="0" i="0" dirty="0">
                <a:effectLst/>
                <a:latin typeface="Roboto" panose="02000000000000000000" pitchFamily="2" charset="0"/>
              </a:rPr>
              <a:t> </a:t>
            </a:r>
            <a:r>
              <a:rPr lang="ru-RU" b="0" i="0" dirty="0" err="1">
                <a:effectLst/>
                <a:latin typeface="Roboto" panose="02000000000000000000" pitchFamily="2" charset="0"/>
              </a:rPr>
              <a:t>ресурстары</a:t>
            </a:r>
            <a:r>
              <a:rPr lang="ru-RU" b="0" i="0" dirty="0">
                <a:effectLst/>
                <a:latin typeface="Roboto" panose="02000000000000000000" pitchFamily="2" charset="0"/>
              </a:rPr>
              <a:t> </a:t>
            </a:r>
            <a:r>
              <a:rPr lang="ru-RU" b="0" i="0" dirty="0" err="1">
                <a:effectLst/>
                <a:latin typeface="Roboto" panose="02000000000000000000" pitchFamily="2" charset="0"/>
              </a:rPr>
              <a:t>үшін</a:t>
            </a:r>
            <a:endParaRPr spc="-15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CF3FFA-8552-7302-7A4D-16F71B277BCF}"/>
              </a:ext>
            </a:extLst>
          </p:cNvPr>
          <p:cNvSpPr txBox="1"/>
          <p:nvPr/>
        </p:nvSpPr>
        <p:spPr>
          <a:xfrm>
            <a:off x="304011" y="2249137"/>
            <a:ext cx="9144000" cy="3965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𝗧𝗼</a:t>
            </a:r>
            <a:r>
              <a:rPr lang="ru-RU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𝗽𝗿𝗮𝗰𝘁𝗶𝗰𝗲</a:t>
            </a: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LeetCode</a:t>
            </a: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u="sng" dirty="0">
                <a:solidFill>
                  <a:srgbClr val="0000F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https://leetcode.com</a:t>
            </a:r>
            <a:r>
              <a:rPr lang="ru-RU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HackerRank</a:t>
            </a: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u="sng" dirty="0">
                <a:solidFill>
                  <a:srgbClr val="0000F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https://www.hackerrank.com</a:t>
            </a:r>
            <a:r>
              <a:rPr lang="ru-RU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DataLemur</a:t>
            </a: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u="sng" dirty="0">
                <a:solidFill>
                  <a:srgbClr val="0000F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https://datalemur.com</a:t>
            </a:r>
            <a:r>
              <a:rPr lang="ru-RU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𝗙𝗼𝗿</a:t>
            </a:r>
            <a:r>
              <a:rPr lang="ru-RU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𝗳𝘂𝗻</a:t>
            </a:r>
            <a:r>
              <a:rPr lang="ru-RU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𝗴𝗮𝗺𝗲𝘀</a:t>
            </a:r>
            <a:r>
              <a:rPr lang="ru-RU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𝗼𝗻</a:t>
            </a:r>
            <a:r>
              <a:rPr lang="ru-RU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𝗦𝗤𝗟</a:t>
            </a: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SQLZOO: </a:t>
            </a:r>
            <a:r>
              <a:rPr lang="en-US" sz="1800" u="sng" dirty="0">
                <a:solidFill>
                  <a:srgbClr val="0000F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https://sqlzoo.net/</a:t>
            </a:r>
            <a:r>
              <a:rPr lang="ru-RU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SQLBOLT: </a:t>
            </a:r>
            <a:r>
              <a:rPr lang="en-US" sz="1800" u="sng" dirty="0">
                <a:solidFill>
                  <a:srgbClr val="0000F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https://sqlbolt.com/</a:t>
            </a:r>
            <a:r>
              <a:rPr lang="ru-RU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SQL Murder Mystery: </a:t>
            </a:r>
            <a:r>
              <a:rPr lang="en-US" sz="1800" u="sng" dirty="0">
                <a:solidFill>
                  <a:srgbClr val="0000F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https://lnkd.in/dbw9JUY5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lnkd.in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F3D082BA-5C58-D070-DD3E-369D3FEB68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62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07"/>
    </mc:Choice>
    <mc:Fallback>
      <p:transition spd="slow" advTm="13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955194-EB49-A1A8-3CD8-BB194CC65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" y="1834897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78079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0" i="0" dirty="0">
                <a:effectLst/>
                <a:latin typeface="Roboto" panose="02000000000000000000" pitchFamily="2" charset="0"/>
              </a:rPr>
              <a:t>5 Coding Courses From Michigan University</a:t>
            </a:r>
            <a:endParaRPr spc="-1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C7ACB5-E45E-AE4D-5213-8818414EEC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97D714-4B15-A6D3-F04E-07D4470F7C64}"/>
              </a:ext>
            </a:extLst>
          </p:cNvPr>
          <p:cNvSpPr txBox="1"/>
          <p:nvPr/>
        </p:nvSpPr>
        <p:spPr>
          <a:xfrm>
            <a:off x="381000" y="2915287"/>
            <a:ext cx="7848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Intro to HTML5 </a:t>
            </a:r>
            <a:r>
              <a:rPr lang="en-US" b="0" i="0" u="sng" dirty="0">
                <a:effectLst/>
                <a:latin typeface="Roboto" panose="02000000000000000000" pitchFamily="2" charset="0"/>
                <a:hlinkClick r:id="rId6"/>
              </a:rPr>
              <a:t>https://coursera.org/learn/html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Intro to CSS3 </a:t>
            </a:r>
            <a:r>
              <a:rPr lang="en-US" b="0" i="0" u="sng" dirty="0">
                <a:effectLst/>
                <a:latin typeface="Roboto" panose="02000000000000000000" pitchFamily="2" charset="0"/>
                <a:hlinkClick r:id="rId7"/>
              </a:rPr>
              <a:t>https://coursera.org/learn/introcss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Responsive Design </a:t>
            </a:r>
            <a:r>
              <a:rPr lang="en-US" b="0" i="0" u="sng" dirty="0">
                <a:effectLst/>
                <a:latin typeface="Roboto" panose="02000000000000000000" pitchFamily="2" charset="0"/>
                <a:hlinkClick r:id="rId8"/>
              </a:rPr>
              <a:t>https://coursera.org/learn/responsivedesign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JavaScript and JSON </a:t>
            </a:r>
            <a:r>
              <a:rPr lang="en-US" b="0" i="0" u="sng" dirty="0">
                <a:effectLst/>
                <a:latin typeface="Roboto" panose="02000000000000000000" pitchFamily="2" charset="0"/>
                <a:hlinkClick r:id="rId9"/>
              </a:rPr>
              <a:t>https://coursera.org/learn/javascript-jquery-json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The Power of OOP </a:t>
            </a:r>
            <a:r>
              <a:rPr lang="en-US" b="0" i="0" u="sng" dirty="0">
                <a:effectLst/>
                <a:latin typeface="Roboto" panose="02000000000000000000" pitchFamily="2" charset="0"/>
                <a:hlinkClick r:id="rId10"/>
              </a:rPr>
              <a:t>https://futurelearn.com/courses/the-power-of-object-oriented-programming</a:t>
            </a:r>
            <a:endParaRPr lang="ru-RU" dirty="0"/>
          </a:p>
        </p:txBody>
      </p:sp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853C7768-B280-43FA-5472-228AD5D315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06"/>
    </mc:Choice>
    <mc:Fallback>
      <p:transition spd="slow" advTm="22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263FF5-6BB1-EFFD-B7F1-E69C69704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51913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73507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25" dirty="0" err="1"/>
              <a:t>Деректер</a:t>
            </a:r>
            <a:r>
              <a:rPr lang="ru-RU" spc="-25" dirty="0"/>
              <a:t> </a:t>
            </a:r>
            <a:r>
              <a:rPr lang="ru-RU" spc="-25" dirty="0" err="1"/>
              <a:t>тәуелсіздігінің</a:t>
            </a:r>
            <a:r>
              <a:rPr lang="ru-RU" spc="-25" dirty="0"/>
              <a:t> </a:t>
            </a:r>
            <a:r>
              <a:rPr lang="ru-RU" spc="-25" dirty="0" err="1"/>
              <a:t>түрлері</a:t>
            </a:r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307341" y="2547716"/>
            <a:ext cx="5179060" cy="4267194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b="1" spc="-10" dirty="0" err="1">
                <a:solidFill>
                  <a:srgbClr val="002060"/>
                </a:solidFill>
                <a:latin typeface="Calibri"/>
                <a:cs typeface="Calibri"/>
              </a:rPr>
              <a:t>Физикалық</a:t>
            </a:r>
            <a:r>
              <a:rPr lang="ru-RU" sz="20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spc="-10" dirty="0" err="1">
                <a:solidFill>
                  <a:srgbClr val="002060"/>
                </a:solidFill>
                <a:latin typeface="Calibri"/>
                <a:cs typeface="Calibri"/>
              </a:rPr>
              <a:t>деректердің</a:t>
            </a:r>
            <a:r>
              <a:rPr lang="ru-RU" sz="20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spc="-10" dirty="0" err="1">
                <a:solidFill>
                  <a:srgbClr val="002060"/>
                </a:solidFill>
                <a:latin typeface="Calibri"/>
                <a:cs typeface="Calibri"/>
              </a:rPr>
              <a:t>тәуелсіздігі</a:t>
            </a:r>
            <a:endParaRPr lang="en-US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756285" marR="5080" lvl="1" indent="-287020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756285" algn="l"/>
                <a:tab pos="756920" algn="l"/>
              </a:tabLst>
            </a:pP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Физикалық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деректер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тәуелсіздігі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–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логикалық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(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концептуалды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) схема мен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қолданбалы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бағдарламаларды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өзгертуді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талап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етпей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физикалық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схеманы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өзгерту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мүмкіндігі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lang="en-US" sz="20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756285" marR="5080" lvl="1" indent="-287020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756285" algn="l"/>
                <a:tab pos="756920" algn="l"/>
              </a:tabLst>
            </a:pP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Жұмысты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жақсарту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үшін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кейде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ішкі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деңгейлердегі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өзгертулер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қажет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lang="en-US" sz="20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756285" marR="5080" lvl="1" indent="-287020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756285" algn="l"/>
                <a:tab pos="756920" algn="l"/>
              </a:tabLst>
            </a:pP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Ішкі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деңгейлерде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мүмкін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болатын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модификациялар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файл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құрылымдарындағы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өзгерістер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,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қысу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әдістері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,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хэштеу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алгоритмдері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,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сақтау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құрылғылары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және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т.б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6AB90D-BA0A-05A0-8B9F-898D35A83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9C34DE0E-0F6D-9503-C777-C851BDF0B0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32"/>
    </mc:Choice>
    <mc:Fallback>
      <p:transition spd="slow" advTm="38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BF0B49-3FA7-91B4-3B0A-E2709FDEA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51913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70459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25" dirty="0" err="1"/>
              <a:t>Деректер</a:t>
            </a:r>
            <a:r>
              <a:rPr lang="ru-RU" spc="-25" dirty="0"/>
              <a:t> </a:t>
            </a:r>
            <a:r>
              <a:rPr lang="ru-RU" spc="-25" dirty="0" err="1"/>
              <a:t>тәуелсіздігінің</a:t>
            </a:r>
            <a:r>
              <a:rPr lang="ru-RU" spc="-25" dirty="0"/>
              <a:t> </a:t>
            </a:r>
            <a:r>
              <a:rPr lang="ru-RU" spc="-25" dirty="0" err="1"/>
              <a:t>түрлері</a:t>
            </a:r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228600" y="2224801"/>
            <a:ext cx="4953000" cy="457497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b="1" spc="-5" dirty="0" err="1">
                <a:solidFill>
                  <a:srgbClr val="002060"/>
                </a:solidFill>
                <a:latin typeface="Calibri"/>
                <a:cs typeface="Calibri"/>
              </a:rPr>
              <a:t>Логикалық</a:t>
            </a:r>
            <a:r>
              <a:rPr lang="ru-RU" sz="2000" b="1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spc="-5" dirty="0" err="1">
                <a:solidFill>
                  <a:srgbClr val="002060"/>
                </a:solidFill>
                <a:latin typeface="Calibri"/>
                <a:cs typeface="Calibri"/>
              </a:rPr>
              <a:t>деректер</a:t>
            </a:r>
            <a:r>
              <a:rPr lang="ru-RU" sz="2000" b="1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spc="-5" dirty="0" err="1">
                <a:solidFill>
                  <a:srgbClr val="002060"/>
                </a:solidFill>
                <a:latin typeface="Calibri"/>
                <a:cs typeface="Calibri"/>
              </a:rPr>
              <a:t>тәуелсіздігі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86385" marR="194945" lvl="1" indent="-286385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286385" algn="l"/>
                <a:tab pos="756920" algn="l"/>
              </a:tabLst>
            </a:pP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Логикалық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деректердің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тәуелсіздігі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–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концептуалды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түрлендіру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мүмкіндігіқолданбалы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бағдарламаларды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өзгертуді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қажет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етпейтін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схема.Мәліметтер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қорының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логикалық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құрылымы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өзгерген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сайын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логикалық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деңгейлерде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өзгерту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қажет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lang="en-US" sz="2000" spc="-5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86385" marR="194945" lvl="1" indent="-286385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286385" algn="l"/>
                <a:tab pos="756920" algn="l"/>
              </a:tabLst>
            </a:pP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Қолданбалы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бағдарламалар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олар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қатынасатын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деректердің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логикалық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құрылымдарына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қатты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тәуелді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. </a:t>
            </a:r>
            <a:endParaRPr lang="en-US" sz="2000" spc="-5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86385" marR="194945" lvl="1" indent="-286385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286385" algn="l"/>
                <a:tab pos="756920" algn="l"/>
              </a:tabLst>
            </a:pP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Сонымен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логикалық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құрылымдағы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кез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келген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өзгеріс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бағдарламалардың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да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өзгеруін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талап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етеді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C2EFAF-00CB-3E2C-0E0A-F92A0B236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8C4B1D6A-FB25-C34A-EE00-F5515C1999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14"/>
    </mc:Choice>
    <mc:Fallback>
      <p:transition spd="slow" advTm="31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D5DD3C-D309-48F5-5D38-67165AD52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4" y="1834897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856742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25" dirty="0" err="1"/>
              <a:t>Мәліметтер</a:t>
            </a:r>
            <a:r>
              <a:rPr lang="ru-RU" spc="-25" dirty="0"/>
              <a:t> </a:t>
            </a:r>
            <a:r>
              <a:rPr lang="ru-RU" spc="-25" dirty="0" err="1"/>
              <a:t>қорын</a:t>
            </a:r>
            <a:r>
              <a:rPr lang="ru-RU" spc="-25" dirty="0"/>
              <a:t> </a:t>
            </a:r>
            <a:r>
              <a:rPr lang="ru-RU" spc="-25" dirty="0" err="1"/>
              <a:t>пайдаланушылардың</a:t>
            </a:r>
            <a:r>
              <a:rPr lang="ru-RU" spc="-25" dirty="0"/>
              <a:t> </a:t>
            </a:r>
            <a:r>
              <a:rPr lang="ru-RU" spc="-25" dirty="0" err="1"/>
              <a:t>түрлері</a:t>
            </a:r>
            <a:endParaRPr spc="-10" dirty="0"/>
          </a:p>
        </p:txBody>
      </p:sp>
      <p:sp>
        <p:nvSpPr>
          <p:cNvPr id="4" name="object 4"/>
          <p:cNvSpPr txBox="1"/>
          <p:nvPr/>
        </p:nvSpPr>
        <p:spPr>
          <a:xfrm>
            <a:off x="228600" y="2261713"/>
            <a:ext cx="6629400" cy="4459554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b="1" spc="-10" dirty="0">
                <a:latin typeface="Calibri"/>
                <a:cs typeface="Calibri"/>
              </a:rPr>
              <a:t>Naive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Users</a:t>
            </a:r>
            <a:r>
              <a:rPr sz="2000" b="1" spc="-5" dirty="0">
                <a:latin typeface="Calibri"/>
                <a:cs typeface="Calibri"/>
              </a:rPr>
              <a:t> (End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Users)</a:t>
            </a:r>
            <a:r>
              <a:rPr lang="en-US" sz="2000" b="1" spc="-5" dirty="0">
                <a:latin typeface="Calibri"/>
                <a:cs typeface="Calibri"/>
              </a:rPr>
              <a:t> - </a:t>
            </a:r>
            <a:r>
              <a:rPr lang="ru-RU" sz="2000" b="1" spc="-5" dirty="0" err="1">
                <a:latin typeface="Calibri"/>
                <a:cs typeface="Calibri"/>
              </a:rPr>
              <a:t>Аңқау</a:t>
            </a:r>
            <a:r>
              <a:rPr lang="ru-RU" sz="2000" b="1" spc="-5" dirty="0">
                <a:latin typeface="Calibri"/>
                <a:cs typeface="Calibri"/>
              </a:rPr>
              <a:t> </a:t>
            </a:r>
            <a:r>
              <a:rPr lang="ru-RU" sz="2000" b="1" spc="-5" dirty="0" err="1">
                <a:latin typeface="Calibri"/>
                <a:cs typeface="Calibri"/>
              </a:rPr>
              <a:t>пайдаланушылар</a:t>
            </a:r>
            <a:r>
              <a:rPr lang="ru-RU" sz="2000" b="1" spc="-5" dirty="0">
                <a:latin typeface="Calibri"/>
                <a:cs typeface="Calibri"/>
              </a:rPr>
              <a:t> (</a:t>
            </a:r>
            <a:r>
              <a:rPr lang="ru-RU" sz="2000" b="1" spc="-5" dirty="0" err="1">
                <a:latin typeface="Calibri"/>
                <a:cs typeface="Calibri"/>
              </a:rPr>
              <a:t>соңғы</a:t>
            </a:r>
            <a:r>
              <a:rPr lang="ru-RU" sz="2000" b="1" spc="-5" dirty="0">
                <a:latin typeface="Calibri"/>
                <a:cs typeface="Calibri"/>
              </a:rPr>
              <a:t> </a:t>
            </a:r>
            <a:r>
              <a:rPr lang="ru-RU" sz="2000" b="1" spc="-5" dirty="0" err="1">
                <a:latin typeface="Calibri"/>
                <a:cs typeface="Calibri"/>
              </a:rPr>
              <a:t>пайдаланушылар</a:t>
            </a:r>
            <a:r>
              <a:rPr lang="ru-RU" sz="2000" b="1" spc="-5" dirty="0"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756285" algn="l"/>
                <a:tab pos="756920" algn="l"/>
              </a:tabLst>
            </a:pPr>
            <a:r>
              <a:rPr lang="ru-RU" sz="2000" spc="-5" dirty="0" err="1">
                <a:latin typeface="Calibri"/>
                <a:cs typeface="Calibri"/>
              </a:rPr>
              <a:t>Дерекқор</a:t>
            </a:r>
            <a:r>
              <a:rPr lang="ru-RU" sz="2000" spc="-5" dirty="0">
                <a:latin typeface="Calibri"/>
                <a:cs typeface="Calibri"/>
              </a:rPr>
              <a:t> </a:t>
            </a:r>
            <a:r>
              <a:rPr lang="ru-RU" sz="2000" spc="-5" dirty="0" err="1">
                <a:latin typeface="Calibri"/>
                <a:cs typeface="Calibri"/>
              </a:rPr>
              <a:t>жүйесі</a:t>
            </a:r>
            <a:r>
              <a:rPr lang="ru-RU" sz="2000" spc="-5" dirty="0">
                <a:latin typeface="Calibri"/>
                <a:cs typeface="Calibri"/>
              </a:rPr>
              <a:t> </a:t>
            </a:r>
            <a:r>
              <a:rPr lang="ru-RU" sz="2000" spc="-5" dirty="0" err="1">
                <a:latin typeface="Calibri"/>
                <a:cs typeface="Calibri"/>
              </a:rPr>
              <a:t>туралы</a:t>
            </a:r>
            <a:r>
              <a:rPr lang="ru-RU" sz="2000" spc="-5" dirty="0">
                <a:latin typeface="Calibri"/>
                <a:cs typeface="Calibri"/>
              </a:rPr>
              <a:t> </a:t>
            </a:r>
            <a:r>
              <a:rPr lang="ru-RU" sz="2000" spc="-5" dirty="0" err="1">
                <a:latin typeface="Calibri"/>
                <a:cs typeface="Calibri"/>
              </a:rPr>
              <a:t>нөлдік</a:t>
            </a:r>
            <a:r>
              <a:rPr lang="ru-RU" sz="2000" spc="-5" dirty="0">
                <a:latin typeface="Calibri"/>
                <a:cs typeface="Calibri"/>
              </a:rPr>
              <a:t> </a:t>
            </a:r>
            <a:r>
              <a:rPr lang="ru-RU" sz="2000" spc="-5" dirty="0" err="1">
                <a:latin typeface="Calibri"/>
                <a:cs typeface="Calibri"/>
              </a:rPr>
              <a:t>білімі</a:t>
            </a:r>
            <a:r>
              <a:rPr lang="ru-RU" sz="2000" spc="-5" dirty="0">
                <a:latin typeface="Calibri"/>
                <a:cs typeface="Calibri"/>
              </a:rPr>
              <a:t> бар </a:t>
            </a:r>
            <a:r>
              <a:rPr lang="ru-RU" sz="2000" b="1" spc="-10" dirty="0" err="1">
                <a:solidFill>
                  <a:srgbClr val="006FC0"/>
                </a:solidFill>
                <a:latin typeface="Calibri"/>
                <a:cs typeface="Calibri"/>
              </a:rPr>
              <a:t>күрделі</a:t>
            </a:r>
            <a:r>
              <a:rPr lang="ru-RU" sz="20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ru-RU" sz="2000" b="1" spc="-10" dirty="0" err="1">
                <a:solidFill>
                  <a:srgbClr val="006FC0"/>
                </a:solidFill>
                <a:latin typeface="Calibri"/>
                <a:cs typeface="Calibri"/>
              </a:rPr>
              <a:t>пайдаланушылар</a:t>
            </a:r>
            <a:endParaRPr sz="2000" dirty="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756285" algn="l"/>
                <a:tab pos="756920" algn="l"/>
              </a:tabLst>
            </a:pPr>
            <a:r>
              <a:rPr lang="ru-RU" sz="2000" dirty="0" err="1">
                <a:latin typeface="Calibri"/>
                <a:cs typeface="Calibri"/>
              </a:rPr>
              <a:t>Түпкі</a:t>
            </a:r>
            <a:r>
              <a:rPr lang="ru-RU" sz="2000" dirty="0">
                <a:latin typeface="Calibri"/>
                <a:cs typeface="Calibri"/>
              </a:rPr>
              <a:t> </a:t>
            </a:r>
            <a:r>
              <a:rPr lang="ru-RU" sz="2000" dirty="0" err="1">
                <a:latin typeface="Calibri"/>
                <a:cs typeface="Calibri"/>
              </a:rPr>
              <a:t>пайдаланушы</a:t>
            </a:r>
            <a:r>
              <a:rPr lang="ru-RU" sz="2000" dirty="0">
                <a:latin typeface="Calibri"/>
                <a:cs typeface="Calibri"/>
              </a:rPr>
              <a:t> </a:t>
            </a:r>
            <a:r>
              <a:rPr lang="ru-RU" sz="2000" dirty="0" err="1">
                <a:latin typeface="Calibri"/>
                <a:cs typeface="Calibri"/>
              </a:rPr>
              <a:t>күрделі</a:t>
            </a:r>
            <a:r>
              <a:rPr lang="ru-RU" sz="2000" dirty="0">
                <a:latin typeface="Calibri"/>
                <a:cs typeface="Calibri"/>
              </a:rPr>
              <a:t> </a:t>
            </a:r>
            <a:r>
              <a:rPr lang="ru-RU" sz="2000" dirty="0" err="1">
                <a:latin typeface="Calibri"/>
                <a:cs typeface="Calibri"/>
              </a:rPr>
              <a:t>бағдарламалық</a:t>
            </a:r>
            <a:r>
              <a:rPr lang="ru-RU" sz="2000" dirty="0">
                <a:latin typeface="Calibri"/>
                <a:cs typeface="Calibri"/>
              </a:rPr>
              <a:t> </a:t>
            </a:r>
            <a:r>
              <a:rPr lang="ru-RU" sz="2000" dirty="0" err="1">
                <a:latin typeface="Calibri"/>
                <a:cs typeface="Calibri"/>
              </a:rPr>
              <a:t>жасақтама</a:t>
            </a:r>
            <a:r>
              <a:rPr lang="ru-RU" sz="2000" dirty="0">
                <a:latin typeface="Calibri"/>
                <a:cs typeface="Calibri"/>
              </a:rPr>
              <a:t> </a:t>
            </a:r>
            <a:r>
              <a:rPr lang="ru-RU" sz="2000" dirty="0" err="1">
                <a:latin typeface="Calibri"/>
                <a:cs typeface="Calibri"/>
              </a:rPr>
              <a:t>немесе</a:t>
            </a:r>
            <a:r>
              <a:rPr lang="ru-RU" sz="2000" dirty="0">
                <a:latin typeface="Calibri"/>
                <a:cs typeface="Calibri"/>
              </a:rPr>
              <a:t> </a:t>
            </a:r>
            <a:r>
              <a:rPr lang="ru-RU" sz="2000" dirty="0" err="1">
                <a:latin typeface="Calibri"/>
                <a:cs typeface="Calibri"/>
              </a:rPr>
              <a:t>құралдар</a:t>
            </a:r>
            <a:r>
              <a:rPr lang="ru-RU" sz="2000" dirty="0">
                <a:latin typeface="Calibri"/>
                <a:cs typeface="Calibri"/>
              </a:rPr>
              <a:t> </a:t>
            </a:r>
            <a:r>
              <a:rPr lang="ru-RU" sz="2000" dirty="0" err="1">
                <a:latin typeface="Calibri"/>
                <a:cs typeface="Calibri"/>
              </a:rPr>
              <a:t>арқылы</a:t>
            </a:r>
            <a:r>
              <a:rPr lang="ru-RU" sz="2000" dirty="0">
                <a:latin typeface="Calibri"/>
                <a:cs typeface="Calibri"/>
              </a:rPr>
              <a:t> </a:t>
            </a:r>
            <a:r>
              <a:rPr lang="ru-RU" sz="2000" dirty="0" err="1">
                <a:latin typeface="Calibri"/>
                <a:cs typeface="Calibri"/>
              </a:rPr>
              <a:t>дерекқормен</a:t>
            </a:r>
            <a:r>
              <a:rPr lang="ru-RU" sz="2000" dirty="0">
                <a:latin typeface="Calibri"/>
                <a:cs typeface="Calibri"/>
              </a:rPr>
              <a:t> </a:t>
            </a:r>
            <a:r>
              <a:rPr lang="ru-RU" sz="2000" dirty="0" err="1">
                <a:latin typeface="Calibri"/>
                <a:cs typeface="Calibri"/>
              </a:rPr>
              <a:t>өзара</a:t>
            </a:r>
            <a:r>
              <a:rPr lang="ru-RU" sz="2000" dirty="0">
                <a:latin typeface="Calibri"/>
                <a:cs typeface="Calibri"/>
              </a:rPr>
              <a:t> </a:t>
            </a:r>
            <a:r>
              <a:rPr lang="ru-RU" sz="2000" dirty="0" err="1">
                <a:latin typeface="Calibri"/>
                <a:cs typeface="Calibri"/>
              </a:rPr>
              <a:t>әрекеттеседі</a:t>
            </a:r>
            <a:endParaRPr sz="2000" dirty="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756285" algn="l"/>
                <a:tab pos="756920" algn="l"/>
              </a:tabLst>
            </a:pPr>
            <a:r>
              <a:rPr lang="ru-RU" sz="2000" spc="5" dirty="0" err="1">
                <a:latin typeface="Calibri"/>
                <a:cs typeface="Calibri"/>
              </a:rPr>
              <a:t>Мысалы</a:t>
            </a:r>
            <a:r>
              <a:rPr lang="ru-RU" sz="2000" spc="5" dirty="0">
                <a:latin typeface="Calibri"/>
                <a:cs typeface="Calibri"/>
              </a:rPr>
              <a:t>: </a:t>
            </a:r>
            <a:r>
              <a:rPr lang="ru-RU" sz="2000" spc="5" dirty="0" err="1">
                <a:latin typeface="Calibri"/>
                <a:cs typeface="Calibri"/>
              </a:rPr>
              <a:t>Банктегі</a:t>
            </a:r>
            <a:r>
              <a:rPr lang="ru-RU" sz="2000" spc="5" dirty="0">
                <a:latin typeface="Calibri"/>
                <a:cs typeface="Calibri"/>
              </a:rPr>
              <a:t> </a:t>
            </a:r>
            <a:r>
              <a:rPr lang="ru-RU" sz="2000" spc="5" dirty="0" err="1">
                <a:latin typeface="Calibri"/>
                <a:cs typeface="Calibri"/>
              </a:rPr>
              <a:t>кеңсе</a:t>
            </a:r>
            <a:r>
              <a:rPr lang="ru-RU" sz="2000" spc="5" dirty="0">
                <a:latin typeface="Calibri"/>
                <a:cs typeface="Calibri"/>
              </a:rPr>
              <a:t> </a:t>
            </a:r>
            <a:r>
              <a:rPr lang="ru-RU" sz="2000" spc="5" dirty="0" err="1">
                <a:latin typeface="Calibri"/>
                <a:cs typeface="Calibri"/>
              </a:rPr>
              <a:t>қызметкері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b="1" spc="-5" dirty="0" err="1">
                <a:latin typeface="Calibri"/>
                <a:cs typeface="Calibri"/>
              </a:rPr>
              <a:t>Қолданбалы</a:t>
            </a:r>
            <a:r>
              <a:rPr lang="ru-RU" sz="2000" b="1" spc="-5" dirty="0">
                <a:latin typeface="Calibri"/>
                <a:cs typeface="Calibri"/>
              </a:rPr>
              <a:t> </a:t>
            </a:r>
            <a:r>
              <a:rPr lang="ru-RU" sz="2000" b="1" spc="-5" dirty="0" err="1">
                <a:latin typeface="Calibri"/>
                <a:cs typeface="Calibri"/>
              </a:rPr>
              <a:t>бағдарламашылар</a:t>
            </a:r>
            <a:endParaRPr sz="2000" dirty="0">
              <a:latin typeface="Calibri"/>
              <a:cs typeface="Calibri"/>
            </a:endParaRPr>
          </a:p>
          <a:p>
            <a:pPr marL="756285" marR="31115" lvl="1" indent="-287020">
              <a:lnSpc>
                <a:spcPct val="100000"/>
              </a:lnSpc>
              <a:spcBef>
                <a:spcPts val="484"/>
              </a:spcBef>
              <a:buFont typeface="Arial MT"/>
              <a:buChar char="–"/>
              <a:tabLst>
                <a:tab pos="756285" algn="l"/>
                <a:tab pos="756920" algn="l"/>
              </a:tabLst>
            </a:pPr>
            <a:r>
              <a:rPr lang="en-US" sz="2000" dirty="0">
                <a:latin typeface="Calibri"/>
                <a:cs typeface="Calibri"/>
              </a:rPr>
              <a:t>Java, </a:t>
            </a:r>
            <a:r>
              <a:rPr lang="en-US" sz="2000" dirty="0" err="1">
                <a:latin typeface="Calibri"/>
                <a:cs typeface="Calibri"/>
              </a:rPr>
              <a:t>.Net</a:t>
            </a:r>
            <a:r>
              <a:rPr lang="en-US" sz="2000" dirty="0">
                <a:latin typeface="Calibri"/>
                <a:cs typeface="Calibri"/>
              </a:rPr>
              <a:t>, PHP </a:t>
            </a:r>
            <a:r>
              <a:rPr lang="ru-RU" sz="2000" dirty="0" err="1">
                <a:latin typeface="Calibri"/>
                <a:cs typeface="Calibri"/>
              </a:rPr>
              <a:t>және</a:t>
            </a:r>
            <a:r>
              <a:rPr lang="ru-RU" sz="2000" dirty="0">
                <a:latin typeface="Calibri"/>
                <a:cs typeface="Calibri"/>
              </a:rPr>
              <a:t> </a:t>
            </a:r>
            <a:r>
              <a:rPr lang="ru-RU" sz="2000" dirty="0" err="1">
                <a:latin typeface="Calibri"/>
                <a:cs typeface="Calibri"/>
              </a:rPr>
              <a:t>т.б</a:t>
            </a:r>
            <a:r>
              <a:rPr lang="ru-RU" sz="2000" dirty="0">
                <a:latin typeface="Calibri"/>
                <a:cs typeface="Calibri"/>
              </a:rPr>
              <a:t>. </a:t>
            </a:r>
            <a:r>
              <a:rPr lang="ru-RU" sz="2000" dirty="0" err="1">
                <a:latin typeface="Calibri"/>
                <a:cs typeface="Calibri"/>
              </a:rPr>
              <a:t>құралдарды</a:t>
            </a:r>
            <a:r>
              <a:rPr lang="ru-RU" sz="2000" dirty="0">
                <a:latin typeface="Calibri"/>
                <a:cs typeface="Calibri"/>
              </a:rPr>
              <a:t> </a:t>
            </a:r>
            <a:r>
              <a:rPr lang="ru-RU" sz="2000" dirty="0" err="1">
                <a:latin typeface="Calibri"/>
                <a:cs typeface="Calibri"/>
              </a:rPr>
              <a:t>пайдаланып</a:t>
            </a:r>
            <a:r>
              <a:rPr lang="ru-RU" sz="2000" dirty="0">
                <a:latin typeface="Calibri"/>
                <a:cs typeface="Calibri"/>
              </a:rPr>
              <a:t> </a:t>
            </a:r>
            <a:r>
              <a:rPr lang="ru-RU" sz="2000" dirty="0" err="1">
                <a:latin typeface="Calibri"/>
                <a:cs typeface="Calibri"/>
              </a:rPr>
              <a:t>бағдарламалық</a:t>
            </a:r>
            <a:r>
              <a:rPr lang="ru-RU" sz="2000" dirty="0">
                <a:latin typeface="Calibri"/>
                <a:cs typeface="Calibri"/>
              </a:rPr>
              <a:t> </a:t>
            </a:r>
            <a:r>
              <a:rPr lang="ru-RU" sz="2000" dirty="0" err="1">
                <a:latin typeface="Calibri"/>
                <a:cs typeface="Calibri"/>
              </a:rPr>
              <a:t>жасақтаманы</a:t>
            </a:r>
            <a:r>
              <a:rPr lang="ru-RU" sz="2000" dirty="0">
                <a:latin typeface="Calibri"/>
                <a:cs typeface="Calibri"/>
              </a:rPr>
              <a:t> </a:t>
            </a:r>
            <a:r>
              <a:rPr lang="ru-RU" sz="2000" dirty="0" err="1">
                <a:latin typeface="Calibri"/>
                <a:cs typeface="Calibri"/>
              </a:rPr>
              <a:t>жазатын</a:t>
            </a:r>
            <a:r>
              <a:rPr lang="ru-RU" sz="2000" dirty="0">
                <a:latin typeface="Calibri"/>
                <a:cs typeface="Calibri"/>
              </a:rPr>
              <a:t> </a:t>
            </a:r>
            <a:r>
              <a:rPr lang="ru-RU" sz="2000" b="1" spc="-10" dirty="0" err="1">
                <a:solidFill>
                  <a:srgbClr val="006FC0"/>
                </a:solidFill>
                <a:latin typeface="Calibri"/>
                <a:cs typeface="Calibri"/>
              </a:rPr>
              <a:t>бағдарламашылар</a:t>
            </a:r>
            <a:r>
              <a:rPr lang="ru-RU" sz="2000" b="1" spc="-10" dirty="0">
                <a:solidFill>
                  <a:srgbClr val="006FC0"/>
                </a:solidFill>
                <a:latin typeface="Calibri"/>
                <a:cs typeface="Calibri"/>
              </a:rPr>
              <a:t>…</a:t>
            </a:r>
            <a:endParaRPr sz="2000" dirty="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756285" algn="l"/>
                <a:tab pos="756920" algn="l"/>
              </a:tabLst>
            </a:pPr>
            <a:r>
              <a:rPr lang="ru-RU" sz="2000" spc="5" dirty="0" err="1">
                <a:latin typeface="Calibri"/>
                <a:cs typeface="Calibri"/>
              </a:rPr>
              <a:t>Мысалы</a:t>
            </a:r>
            <a:r>
              <a:rPr lang="ru-RU" sz="2000" spc="5" dirty="0">
                <a:latin typeface="Calibri"/>
                <a:cs typeface="Calibri"/>
              </a:rPr>
              <a:t>: </a:t>
            </a:r>
            <a:r>
              <a:rPr lang="ru-RU" sz="2000" spc="5" dirty="0" err="1">
                <a:latin typeface="Calibri"/>
                <a:cs typeface="Calibri"/>
              </a:rPr>
              <a:t>Бағдарламалық</a:t>
            </a:r>
            <a:r>
              <a:rPr lang="ru-RU" sz="2000" spc="5" dirty="0">
                <a:latin typeface="Calibri"/>
                <a:cs typeface="Calibri"/>
              </a:rPr>
              <a:t> </a:t>
            </a:r>
            <a:r>
              <a:rPr lang="ru-RU" sz="2000" spc="5" dirty="0" err="1">
                <a:latin typeface="Calibri"/>
                <a:cs typeface="Calibri"/>
              </a:rPr>
              <a:t>жасақтаманы</a:t>
            </a:r>
            <a:r>
              <a:rPr lang="ru-RU" sz="2000" spc="5" dirty="0">
                <a:latin typeface="Calibri"/>
                <a:cs typeface="Calibri"/>
              </a:rPr>
              <a:t> </a:t>
            </a:r>
            <a:r>
              <a:rPr lang="ru-RU" sz="2000" spc="5" dirty="0" err="1">
                <a:latin typeface="Calibri"/>
                <a:cs typeface="Calibri"/>
              </a:rPr>
              <a:t>әзірлеушілер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6B2660-2E72-206E-9A61-C6C9D88B6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1F470CD6-93B0-ECF3-EB6F-5F6A4A2229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80"/>
    </mc:Choice>
    <mc:Fallback>
      <p:transition spd="slow" advTm="45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F77EBB-91B7-00EF-0CF0-D4D06850A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51913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856742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25" dirty="0" err="1"/>
              <a:t>Мәліметтер</a:t>
            </a:r>
            <a:r>
              <a:rPr lang="ru-RU" spc="-25" dirty="0"/>
              <a:t> </a:t>
            </a:r>
            <a:r>
              <a:rPr lang="ru-RU" spc="-25" dirty="0" err="1"/>
              <a:t>қорын</a:t>
            </a:r>
            <a:r>
              <a:rPr lang="ru-RU" spc="-25" dirty="0"/>
              <a:t> </a:t>
            </a:r>
            <a:r>
              <a:rPr lang="ru-RU" spc="-25" dirty="0" err="1"/>
              <a:t>пайдаланушылардың</a:t>
            </a:r>
            <a:r>
              <a:rPr lang="ru-RU" spc="-25" dirty="0"/>
              <a:t> </a:t>
            </a:r>
            <a:r>
              <a:rPr lang="ru-RU" spc="-25" dirty="0" err="1"/>
              <a:t>түрлері</a:t>
            </a:r>
            <a:endParaRPr spc="-10" dirty="0"/>
          </a:p>
        </p:txBody>
      </p:sp>
      <p:sp>
        <p:nvSpPr>
          <p:cNvPr id="4" name="object 4"/>
          <p:cNvSpPr txBox="1"/>
          <p:nvPr/>
        </p:nvSpPr>
        <p:spPr>
          <a:xfrm>
            <a:off x="228600" y="2252836"/>
            <a:ext cx="5788660" cy="4523674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kk-KZ" sz="2000" spc="-10" dirty="0">
                <a:solidFill>
                  <a:srgbClr val="002060"/>
                </a:solidFill>
                <a:latin typeface="Calibri"/>
                <a:cs typeface="Calibri"/>
              </a:rPr>
              <a:t>Күрделі пайдаланушылар (</a:t>
            </a:r>
            <a:r>
              <a:rPr lang="en-US" sz="2000" spc="-10" dirty="0">
                <a:solidFill>
                  <a:srgbClr val="002060"/>
                </a:solidFill>
                <a:latin typeface="Calibri"/>
                <a:cs typeface="Calibri"/>
              </a:rPr>
              <a:t>Sophisticated Users </a:t>
            </a:r>
            <a:r>
              <a:rPr lang="kk-KZ" sz="2000" spc="-10" dirty="0">
                <a:solidFill>
                  <a:srgbClr val="002060"/>
                </a:solidFill>
                <a:latin typeface="Calibri"/>
                <a:cs typeface="Calibri"/>
              </a:rPr>
              <a:t>)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756285" algn="l"/>
                <a:tab pos="756920" algn="l"/>
              </a:tabLst>
            </a:pPr>
            <a:r>
              <a:rPr lang="ru-RU" sz="2000" spc="-15" dirty="0" err="1">
                <a:solidFill>
                  <a:srgbClr val="002060"/>
                </a:solidFill>
                <a:latin typeface="Calibri"/>
                <a:cs typeface="Calibri"/>
              </a:rPr>
              <a:t>Қолданбалы</a:t>
            </a:r>
            <a:r>
              <a:rPr lang="ru-RU" sz="20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5" dirty="0" err="1">
                <a:solidFill>
                  <a:srgbClr val="002060"/>
                </a:solidFill>
                <a:latin typeface="Calibri"/>
                <a:cs typeface="Calibri"/>
              </a:rPr>
              <a:t>бағдарламаны</a:t>
            </a:r>
            <a:r>
              <a:rPr lang="ru-RU" sz="20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5" dirty="0" err="1">
                <a:solidFill>
                  <a:srgbClr val="002060"/>
                </a:solidFill>
                <a:latin typeface="Calibri"/>
                <a:cs typeface="Calibri"/>
              </a:rPr>
              <a:t>қолданбай</a:t>
            </a:r>
            <a:r>
              <a:rPr lang="ru-RU" sz="20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spc="-15" dirty="0" err="1">
                <a:solidFill>
                  <a:srgbClr val="002060"/>
                </a:solidFill>
                <a:latin typeface="Calibri"/>
                <a:cs typeface="Calibri"/>
              </a:rPr>
              <a:t>деректер</a:t>
            </a:r>
            <a:r>
              <a:rPr lang="ru-RU" sz="2000" b="1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spc="-15" dirty="0" err="1">
                <a:solidFill>
                  <a:srgbClr val="002060"/>
                </a:solidFill>
                <a:latin typeface="Calibri"/>
                <a:cs typeface="Calibri"/>
              </a:rPr>
              <a:t>қоры</a:t>
            </a:r>
            <a:r>
              <a:rPr lang="ru-RU" sz="2000" b="1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spc="-15" dirty="0" err="1">
                <a:solidFill>
                  <a:srgbClr val="002060"/>
                </a:solidFill>
                <a:latin typeface="Calibri"/>
                <a:cs typeface="Calibri"/>
              </a:rPr>
              <a:t>жүйесімен</a:t>
            </a:r>
            <a:r>
              <a:rPr lang="ru-RU" sz="2000" b="1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spc="-15" dirty="0" err="1">
                <a:solidFill>
                  <a:srgbClr val="002060"/>
                </a:solidFill>
                <a:latin typeface="Calibri"/>
                <a:cs typeface="Calibri"/>
              </a:rPr>
              <a:t>әрекеттесу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756285" algn="l"/>
                <a:tab pos="756920" algn="l"/>
              </a:tabLst>
            </a:pPr>
            <a:r>
              <a:rPr lang="en-US" sz="2000" spc="-5" dirty="0">
                <a:solidFill>
                  <a:srgbClr val="002060"/>
                </a:solidFill>
                <a:latin typeface="Calibri"/>
                <a:cs typeface="Calibri"/>
              </a:rPr>
              <a:t>SQL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сияқты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сұрау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құралдарын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пайдаланыңыз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756285" algn="l"/>
                <a:tab pos="756920" algn="l"/>
              </a:tabLst>
            </a:pPr>
            <a:r>
              <a:rPr lang="ru-RU" sz="2000" spc="5" dirty="0" err="1">
                <a:solidFill>
                  <a:srgbClr val="002060"/>
                </a:solidFill>
                <a:latin typeface="Calibri"/>
                <a:cs typeface="Calibri"/>
              </a:rPr>
              <a:t>мысалы</a:t>
            </a:r>
            <a:r>
              <a:rPr lang="ru-RU" sz="2000" spc="5" dirty="0">
                <a:solidFill>
                  <a:srgbClr val="002060"/>
                </a:solidFill>
                <a:latin typeface="Calibri"/>
                <a:cs typeface="Calibri"/>
              </a:rPr>
              <a:t>: </a:t>
            </a:r>
            <a:r>
              <a:rPr lang="ru-RU" sz="2000" spc="5" dirty="0" err="1">
                <a:solidFill>
                  <a:srgbClr val="002060"/>
                </a:solidFill>
                <a:latin typeface="Calibri"/>
                <a:cs typeface="Calibri"/>
              </a:rPr>
              <a:t>Талдаушы</a:t>
            </a:r>
            <a:r>
              <a:rPr lang="ru-RU" sz="2000" spc="5" dirty="0">
                <a:solidFill>
                  <a:srgbClr val="002060"/>
                </a:solidFill>
                <a:latin typeface="Calibri"/>
                <a:cs typeface="Calibri"/>
              </a:rPr>
              <a:t> (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Analyst</a:t>
            </a:r>
            <a:r>
              <a:rPr lang="kk-KZ" sz="2000" spc="-10" dirty="0">
                <a:solidFill>
                  <a:srgbClr val="002060"/>
                </a:solidFill>
                <a:latin typeface="Calibri"/>
                <a:cs typeface="Calibri"/>
              </a:rPr>
              <a:t>)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Мамандандырылған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пайдаланушылар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(</a:t>
            </a:r>
            <a:r>
              <a:rPr lang="en-US" sz="2000" spc="-5" dirty="0">
                <a:solidFill>
                  <a:srgbClr val="002060"/>
                </a:solidFill>
                <a:latin typeface="Calibri"/>
                <a:cs typeface="Calibri"/>
              </a:rPr>
              <a:t>DBA) </a:t>
            </a:r>
            <a:r>
              <a:rPr lang="kk-KZ" sz="2000" spc="-5" dirty="0">
                <a:solidFill>
                  <a:srgbClr val="002060"/>
                </a:solidFill>
                <a:latin typeface="Calibri"/>
                <a:cs typeface="Calibri"/>
              </a:rPr>
              <a:t>(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Specialized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 Users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 (DBA)</a:t>
            </a:r>
            <a:r>
              <a:rPr lang="kk-KZ" sz="2000" spc="-5" dirty="0">
                <a:solidFill>
                  <a:srgbClr val="002060"/>
                </a:solidFill>
                <a:latin typeface="Calibri"/>
                <a:cs typeface="Calibri"/>
              </a:rPr>
              <a:t>)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484"/>
              </a:spcBef>
              <a:buFont typeface="Arial MT"/>
              <a:buChar char="–"/>
              <a:tabLst>
                <a:tab pos="756285" algn="l"/>
                <a:tab pos="756920" algn="l"/>
              </a:tabLst>
            </a:pP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Пайдаланушы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spc="-5" dirty="0" err="1">
                <a:solidFill>
                  <a:srgbClr val="002060"/>
                </a:solidFill>
                <a:latin typeface="Calibri"/>
                <a:cs typeface="Calibri"/>
              </a:rPr>
              <a:t>арнайы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деректер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kk-KZ" sz="2000" spc="-5" dirty="0">
                <a:solidFill>
                  <a:srgbClr val="002060"/>
                </a:solidFill>
                <a:latin typeface="Calibri"/>
                <a:cs typeface="Calibri"/>
              </a:rPr>
              <a:t>қорын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қолданбалы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бағдарламасын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spc="-5" dirty="0" err="1">
                <a:solidFill>
                  <a:srgbClr val="002060"/>
                </a:solidFill>
                <a:latin typeface="Calibri"/>
                <a:cs typeface="Calibri"/>
              </a:rPr>
              <a:t>жазады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(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User</a:t>
            </a:r>
            <a:r>
              <a:rPr sz="20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2060"/>
                </a:solidFill>
                <a:latin typeface="Calibri"/>
                <a:cs typeface="Calibri"/>
              </a:rPr>
              <a:t>write</a:t>
            </a: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2060"/>
                </a:solidFill>
                <a:latin typeface="Calibri"/>
                <a:cs typeface="Calibri"/>
              </a:rPr>
              <a:t>specialized</a:t>
            </a:r>
            <a:r>
              <a:rPr sz="2000" b="1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database</a:t>
            </a:r>
            <a:r>
              <a:rPr sz="2000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applications</a:t>
            </a:r>
            <a:r>
              <a:rPr sz="20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2060"/>
                </a:solidFill>
                <a:latin typeface="Calibri"/>
                <a:cs typeface="Calibri"/>
              </a:rPr>
              <a:t>program</a:t>
            </a:r>
            <a:r>
              <a:rPr lang="kk-KZ" sz="2000" spc="-15" dirty="0">
                <a:solidFill>
                  <a:srgbClr val="002060"/>
                </a:solidFill>
                <a:latin typeface="Calibri"/>
                <a:cs typeface="Calibri"/>
              </a:rPr>
              <a:t>(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756285" algn="l"/>
                <a:tab pos="756920" algn="l"/>
              </a:tabLst>
            </a:pP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Басқару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құралдарын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пайдаланыңыз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756285" algn="l"/>
                <a:tab pos="756920" algn="l"/>
              </a:tabLst>
            </a:pPr>
            <a:r>
              <a:rPr lang="ru-RU" sz="2000" spc="5" dirty="0" err="1">
                <a:solidFill>
                  <a:srgbClr val="002060"/>
                </a:solidFill>
                <a:latin typeface="Calibri"/>
                <a:cs typeface="Calibri"/>
              </a:rPr>
              <a:t>Мысалы</a:t>
            </a:r>
            <a:r>
              <a:rPr lang="ru-RU" sz="2000" spc="5" dirty="0">
                <a:solidFill>
                  <a:srgbClr val="002060"/>
                </a:solidFill>
                <a:latin typeface="Calibri"/>
                <a:cs typeface="Calibri"/>
              </a:rPr>
              <a:t>: </a:t>
            </a:r>
            <a:r>
              <a:rPr lang="ru-RU" sz="2000" spc="5" dirty="0" err="1">
                <a:solidFill>
                  <a:srgbClr val="002060"/>
                </a:solidFill>
                <a:latin typeface="Calibri"/>
                <a:cs typeface="Calibri"/>
              </a:rPr>
              <a:t>Мәліметтер</a:t>
            </a:r>
            <a:r>
              <a:rPr lang="ru-RU" sz="20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5" dirty="0" err="1">
                <a:solidFill>
                  <a:srgbClr val="002060"/>
                </a:solidFill>
                <a:latin typeface="Calibri"/>
                <a:cs typeface="Calibri"/>
              </a:rPr>
              <a:t>қорының</a:t>
            </a:r>
            <a:r>
              <a:rPr lang="ru-RU" sz="20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5" dirty="0" err="1">
                <a:solidFill>
                  <a:srgbClr val="002060"/>
                </a:solidFill>
                <a:latin typeface="Calibri"/>
                <a:cs typeface="Calibri"/>
              </a:rPr>
              <a:t>әкімшісі</a:t>
            </a:r>
            <a:r>
              <a:rPr lang="ru-RU" sz="2000" spc="5" dirty="0">
                <a:solidFill>
                  <a:srgbClr val="002060"/>
                </a:solidFill>
                <a:latin typeface="Calibri"/>
                <a:cs typeface="Calibri"/>
              </a:rPr>
              <a:t> (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Database</a:t>
            </a:r>
            <a:r>
              <a:rPr sz="2000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Administrator</a:t>
            </a:r>
            <a:r>
              <a:rPr lang="kk-KZ" sz="2000" spc="-10" dirty="0">
                <a:solidFill>
                  <a:srgbClr val="002060"/>
                </a:solidFill>
                <a:latin typeface="Calibri"/>
                <a:cs typeface="Calibri"/>
              </a:rPr>
              <a:t>)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665677-1BB8-72B7-5B83-F93E4490D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350200F7-DF21-94FB-4564-810AFF1B3F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56"/>
    </mc:Choice>
    <mc:Fallback>
      <p:transition spd="slow" advTm="36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7FAC1D-0F36-996F-DE22-54F694744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4" y="1834897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76400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728596"/>
            <a:ext cx="902716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spc="-15" dirty="0"/>
              <a:t>DBA </a:t>
            </a:r>
            <a:r>
              <a:rPr lang="ru-RU" sz="2000" spc="-15" dirty="0" err="1"/>
              <a:t>рөлі</a:t>
            </a:r>
            <a:r>
              <a:rPr lang="ru-RU" sz="2000" spc="-15" dirty="0"/>
              <a:t> (</a:t>
            </a:r>
            <a:r>
              <a:rPr lang="ru-RU" sz="2000" spc="-15" dirty="0" err="1"/>
              <a:t>деректер</a:t>
            </a:r>
            <a:r>
              <a:rPr lang="ru-RU" sz="2000" spc="-15" dirty="0"/>
              <a:t> </a:t>
            </a:r>
            <a:r>
              <a:rPr lang="ru-RU" sz="2000" spc="-15" dirty="0" err="1"/>
              <a:t>қоры</a:t>
            </a:r>
            <a:r>
              <a:rPr lang="ru-RU" sz="2000" spc="-15" dirty="0"/>
              <a:t> </a:t>
            </a:r>
            <a:r>
              <a:rPr lang="ru-RU" sz="2000" spc="-15" dirty="0" err="1"/>
              <a:t>әкімшісі</a:t>
            </a:r>
            <a:r>
              <a:rPr lang="ru-RU" sz="2000" spc="-15" dirty="0"/>
              <a:t>) - </a:t>
            </a:r>
            <a:r>
              <a:rPr sz="2000" spc="-15" dirty="0"/>
              <a:t>Role </a:t>
            </a:r>
            <a:r>
              <a:rPr sz="2000" dirty="0"/>
              <a:t>of</a:t>
            </a:r>
            <a:r>
              <a:rPr sz="2000" spc="-5" dirty="0"/>
              <a:t> </a:t>
            </a:r>
            <a:r>
              <a:rPr sz="2000" spc="-15" dirty="0"/>
              <a:t>DBA</a:t>
            </a:r>
            <a:r>
              <a:rPr sz="2000" spc="195" dirty="0"/>
              <a:t> </a:t>
            </a:r>
            <a:r>
              <a:rPr sz="2000" spc="-10" dirty="0"/>
              <a:t>(Database</a:t>
            </a:r>
            <a:r>
              <a:rPr sz="2000" spc="-35" dirty="0"/>
              <a:t> </a:t>
            </a:r>
            <a:r>
              <a:rPr sz="2000" spc="-15" dirty="0"/>
              <a:t>Administrator)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4800" y="2796344"/>
            <a:ext cx="5207317" cy="3100208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Схема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анықтамасы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756285" algn="l"/>
                <a:tab pos="756920" algn="l"/>
              </a:tabLst>
            </a:pPr>
            <a:r>
              <a:rPr lang="en-US" sz="2000" spc="-10" dirty="0">
                <a:solidFill>
                  <a:srgbClr val="002060"/>
                </a:solidFill>
                <a:latin typeface="Calibri"/>
                <a:cs typeface="Calibri"/>
              </a:rPr>
              <a:t>DBA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деректер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0" dirty="0" err="1">
                <a:solidFill>
                  <a:srgbClr val="002060"/>
                </a:solidFill>
                <a:latin typeface="Calibri"/>
                <a:cs typeface="Calibri"/>
              </a:rPr>
              <a:t>қорының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spc="-10" dirty="0" err="1">
                <a:solidFill>
                  <a:srgbClr val="002060"/>
                </a:solidFill>
                <a:latin typeface="Calibri"/>
                <a:cs typeface="Calibri"/>
              </a:rPr>
              <a:t>логикалық</a:t>
            </a:r>
            <a:r>
              <a:rPr lang="ru-RU" sz="20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spc="-10" dirty="0" err="1">
                <a:solidFill>
                  <a:srgbClr val="002060"/>
                </a:solidFill>
                <a:latin typeface="Calibri"/>
                <a:cs typeface="Calibri"/>
              </a:rPr>
              <a:t>схемасын</a:t>
            </a:r>
            <a:r>
              <a:rPr lang="ru-RU" sz="20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spc="-10" dirty="0" err="1">
                <a:solidFill>
                  <a:srgbClr val="002060"/>
                </a:solidFill>
                <a:latin typeface="Calibri"/>
                <a:cs typeface="Calibri"/>
              </a:rPr>
              <a:t>анықтайды</a:t>
            </a:r>
            <a:r>
              <a:rPr lang="ru-RU" sz="2000" spc="-10" dirty="0">
                <a:solidFill>
                  <a:srgbClr val="002060"/>
                </a:solidFill>
                <a:latin typeface="Calibri"/>
                <a:cs typeface="Calibri"/>
              </a:rPr>
              <a:t>. 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spc="-15" dirty="0" err="1">
                <a:solidFill>
                  <a:srgbClr val="002060"/>
                </a:solidFill>
                <a:latin typeface="Calibri"/>
                <a:cs typeface="Calibri"/>
              </a:rPr>
              <a:t>Сақтау</a:t>
            </a:r>
            <a:r>
              <a:rPr lang="ru-RU" sz="20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5" dirty="0" err="1">
                <a:solidFill>
                  <a:srgbClr val="002060"/>
                </a:solidFill>
                <a:latin typeface="Calibri"/>
                <a:cs typeface="Calibri"/>
              </a:rPr>
              <a:t>құрылымы</a:t>
            </a:r>
            <a:r>
              <a:rPr lang="ru-RU" sz="20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5" dirty="0" err="1">
                <a:solidFill>
                  <a:srgbClr val="002060"/>
                </a:solidFill>
                <a:latin typeface="Calibri"/>
                <a:cs typeface="Calibri"/>
              </a:rPr>
              <a:t>және</a:t>
            </a:r>
            <a:r>
              <a:rPr lang="ru-RU" sz="20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5" dirty="0" err="1">
                <a:solidFill>
                  <a:srgbClr val="002060"/>
                </a:solidFill>
                <a:latin typeface="Calibri"/>
                <a:cs typeface="Calibri"/>
              </a:rPr>
              <a:t>қол</a:t>
            </a:r>
            <a:r>
              <a:rPr lang="ru-RU" sz="20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5" dirty="0" err="1">
                <a:solidFill>
                  <a:srgbClr val="002060"/>
                </a:solidFill>
                <a:latin typeface="Calibri"/>
                <a:cs typeface="Calibri"/>
              </a:rPr>
              <a:t>жеткізу</a:t>
            </a:r>
            <a:r>
              <a:rPr lang="ru-RU" sz="20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5" dirty="0" err="1">
                <a:solidFill>
                  <a:srgbClr val="002060"/>
                </a:solidFill>
                <a:latin typeface="Calibri"/>
                <a:cs typeface="Calibri"/>
              </a:rPr>
              <a:t>әдісінің</a:t>
            </a:r>
            <a:r>
              <a:rPr lang="ru-RU" sz="20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15" dirty="0" err="1">
                <a:solidFill>
                  <a:srgbClr val="002060"/>
                </a:solidFill>
                <a:latin typeface="Calibri"/>
                <a:cs typeface="Calibri"/>
              </a:rPr>
              <a:t>анықтамасы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756285" marR="216535" lvl="1" indent="-287020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756285" algn="l"/>
                <a:tab pos="756920" algn="l"/>
              </a:tabLst>
            </a:pPr>
            <a:r>
              <a:rPr lang="en-US" sz="2000" dirty="0">
                <a:solidFill>
                  <a:srgbClr val="002060"/>
                </a:solidFill>
                <a:latin typeface="Calibri"/>
                <a:cs typeface="Calibri"/>
              </a:rPr>
              <a:t>DBA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деректердің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libri"/>
                <a:cs typeface="Calibri"/>
              </a:rPr>
              <a:t>дерекқорда</a:t>
            </a:r>
            <a:r>
              <a:rPr lang="ru-RU" sz="2000" b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libri"/>
                <a:cs typeface="Calibri"/>
              </a:rPr>
              <a:t>қалай</a:t>
            </a:r>
            <a:r>
              <a:rPr lang="ru-RU" sz="2000" b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libri"/>
                <a:cs typeface="Calibri"/>
              </a:rPr>
              <a:t>ұсынылатынын</a:t>
            </a:r>
            <a:r>
              <a:rPr lang="ru-RU" sz="2000" b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және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оған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қалай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жеткізу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керектігін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libri"/>
                <a:cs typeface="Calibri"/>
              </a:rPr>
              <a:t>шешеді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endParaRPr sz="2000" b="1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5B887A-90AC-151E-BCA3-A9AE45571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6" name="Видео 5">
            <a:hlinkClick r:id="" action="ppaction://media"/>
            <a:extLst>
              <a:ext uri="{FF2B5EF4-FFF2-40B4-BE49-F238E27FC236}">
                <a16:creationId xmlns:a16="http://schemas.microsoft.com/office/drawing/2014/main" id="{FAD43F59-F6F5-1CC5-ADAC-7AAA48F772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60"/>
    </mc:Choice>
    <mc:Fallback>
      <p:transition spd="slow" advTm="25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440</TotalTime>
  <Words>693</Words>
  <Application>Microsoft Office PowerPoint</Application>
  <PresentationFormat>Экран (4:3)</PresentationFormat>
  <Paragraphs>91</Paragraphs>
  <Slides>13</Slides>
  <Notes>0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 MT</vt:lpstr>
      <vt:lpstr>Calibri</vt:lpstr>
      <vt:lpstr>Cambria Math</vt:lpstr>
      <vt:lpstr>Roboto</vt:lpstr>
      <vt:lpstr>Times New Roman</vt:lpstr>
      <vt:lpstr>Office Theme</vt:lpstr>
      <vt:lpstr>Деректер тәуелсіздігінің түрлері </vt:lpstr>
      <vt:lpstr>SQL тегін ресурстары үшін</vt:lpstr>
      <vt:lpstr>SQL тегін ресурстары үшін</vt:lpstr>
      <vt:lpstr>5 Coding Courses From Michigan University</vt:lpstr>
      <vt:lpstr>Деректер тәуелсіздігінің түрлері</vt:lpstr>
      <vt:lpstr>Деректер тәуелсіздігінің түрлері</vt:lpstr>
      <vt:lpstr>Мәліметтер қорын пайдаланушылардың түрлері</vt:lpstr>
      <vt:lpstr>Мәліметтер қорын пайдаланушылардың түрлері</vt:lpstr>
      <vt:lpstr>DBA рөлі (деректер қоры әкімшісі) - Role of DBA (Database Administrator)</vt:lpstr>
      <vt:lpstr>DBA рөлі (деректер қоры әкімшісі) - Role of DBA (Database Administrator)</vt:lpstr>
      <vt:lpstr>DBA рөлі - Role of DBA </vt:lpstr>
      <vt:lpstr>DBA рөлі - Role of DBA </vt:lpstr>
      <vt:lpstr>Назарларыңызға рахмет!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parul</dc:creator>
  <cp:lastModifiedBy>user</cp:lastModifiedBy>
  <cp:revision>59</cp:revision>
  <dcterms:created xsi:type="dcterms:W3CDTF">2023-09-19T01:14:55Z</dcterms:created>
  <dcterms:modified xsi:type="dcterms:W3CDTF">2023-11-10T08:21:01Z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2020-11-20T00:00:00Z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2023-09-19T00:00:00Z</vt:filetime>
  </property>
</Properties>
</file>