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18" r:id="rId3"/>
    <p:sldId id="319" r:id="rId4"/>
    <p:sldId id="320" r:id="rId5"/>
    <p:sldId id="396" r:id="rId6"/>
    <p:sldId id="321" r:id="rId7"/>
    <p:sldId id="397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94" r:id="rId35"/>
    <p:sldId id="395" r:id="rId36"/>
    <p:sldId id="393" r:id="rId3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05" d="100"/>
          <a:sy n="105" d="100"/>
        </p:scale>
        <p:origin x="176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9T07:25:20.299" idx="1">
    <p:pos x="5760" y="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755" y="2572511"/>
            <a:ext cx="5430012" cy="280263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3715511"/>
            <a:ext cx="9144000" cy="713740"/>
          </a:xfrm>
          <a:custGeom>
            <a:avLst/>
            <a:gdLst/>
            <a:ahLst/>
            <a:cxnLst/>
            <a:rect l="l" t="t" r="r" b="b"/>
            <a:pathLst>
              <a:path w="9144000" h="713739">
                <a:moveTo>
                  <a:pt x="9144000" y="0"/>
                </a:moveTo>
                <a:lnTo>
                  <a:pt x="0" y="0"/>
                </a:lnTo>
                <a:lnTo>
                  <a:pt x="0" y="713232"/>
                </a:lnTo>
                <a:lnTo>
                  <a:pt x="9144000" y="713232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74567" y="2824988"/>
            <a:ext cx="2594864" cy="559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57755" y="3072383"/>
            <a:ext cx="5430012" cy="28026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1889" y="1696592"/>
            <a:ext cx="176022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17344" y="3323590"/>
            <a:ext cx="4591050" cy="1866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47"/>
            <a:ext cx="9144000" cy="609075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2871342"/>
            <a:ext cx="7924800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kk-KZ" sz="2200" b="1" spc="-10" dirty="0">
                <a:solidFill>
                  <a:srgbClr val="002060"/>
                </a:solidFill>
                <a:latin typeface="Calibri"/>
                <a:cs typeface="Calibri"/>
              </a:rPr>
              <a:t>ф.-м.ғ.к. </a:t>
            </a:r>
            <a:r>
              <a:rPr lang="ru-RU" sz="2200" b="1" spc="-10" dirty="0" err="1">
                <a:solidFill>
                  <a:srgbClr val="002060"/>
                </a:solidFill>
                <a:latin typeface="Calibri"/>
                <a:cs typeface="Calibri"/>
              </a:rPr>
              <a:t>Бағдат</a:t>
            </a:r>
            <a:r>
              <a:rPr lang="ru-RU" sz="2200" b="1" spc="-1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lang="ru-RU" sz="2200" b="1" spc="-10" dirty="0" err="1">
                <a:solidFill>
                  <a:srgbClr val="002060"/>
                </a:solidFill>
                <a:latin typeface="Calibri"/>
                <a:cs typeface="Calibri"/>
              </a:rPr>
              <a:t>Ягалиева</a:t>
            </a:r>
            <a:endParaRPr lang="ru-RU" sz="2200" b="1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«Киберқауіпсіздік, ақпараттарды өңдеу және сақтау» кафедрасы, </a:t>
            </a: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қауымдастырылған профессор</a:t>
            </a: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endParaRPr lang="kk-KZ" sz="2200" spc="-10" dirty="0">
              <a:solidFill>
                <a:srgbClr val="002060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kk-KZ" sz="2200" spc="-10" dirty="0">
                <a:solidFill>
                  <a:srgbClr val="002060"/>
                </a:solidFill>
                <a:latin typeface="Calibri"/>
                <a:cs typeface="Calibri"/>
              </a:rPr>
              <a:t>Алматы 2023</a:t>
            </a:r>
            <a:endParaRPr sz="22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17319" y="2692907"/>
            <a:ext cx="6309359" cy="92963"/>
            <a:chOff x="1417319" y="2692907"/>
            <a:chExt cx="6309359" cy="92963"/>
          </a:xfrm>
        </p:grpSpPr>
        <p:sp>
          <p:nvSpPr>
            <p:cNvPr id="6" name="object 6"/>
            <p:cNvSpPr/>
            <p:nvPr/>
          </p:nvSpPr>
          <p:spPr>
            <a:xfrm>
              <a:off x="1417319" y="2738627"/>
              <a:ext cx="6286500" cy="1905"/>
            </a:xfrm>
            <a:custGeom>
              <a:avLst/>
              <a:gdLst/>
              <a:ahLst/>
              <a:cxnLst/>
              <a:rect l="l" t="t" r="r" b="b"/>
              <a:pathLst>
                <a:path w="6286500" h="1905">
                  <a:moveTo>
                    <a:pt x="0" y="0"/>
                  </a:moveTo>
                  <a:lnTo>
                    <a:pt x="6286500" y="1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7319" y="2692907"/>
              <a:ext cx="94488" cy="9296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32191" y="2692907"/>
              <a:ext cx="94487" cy="929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4400" y="1681099"/>
            <a:ext cx="75438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spc="-90" dirty="0">
                <a:solidFill>
                  <a:srgbClr val="002060"/>
                </a:solidFill>
              </a:rPr>
              <a:t>ДЕРЕКТЕР МОДЕЛДЕРІ /</a:t>
            </a:r>
            <a:r>
              <a:rPr lang="en-US" sz="3500" spc="-90" dirty="0">
                <a:solidFill>
                  <a:srgbClr val="002060"/>
                </a:solidFill>
              </a:rPr>
              <a:t>D</a:t>
            </a:r>
            <a:r>
              <a:rPr lang="en-US" sz="3500" spc="-280" dirty="0">
                <a:solidFill>
                  <a:srgbClr val="002060"/>
                </a:solidFill>
              </a:rPr>
              <a:t>A</a:t>
            </a:r>
            <a:r>
              <a:rPr lang="en-US" sz="3500" spc="-275" dirty="0">
                <a:solidFill>
                  <a:srgbClr val="002060"/>
                </a:solidFill>
              </a:rPr>
              <a:t>T</a:t>
            </a:r>
            <a:r>
              <a:rPr lang="en-US" sz="3500" dirty="0">
                <a:solidFill>
                  <a:srgbClr val="002060"/>
                </a:solidFill>
              </a:rPr>
              <a:t>A </a:t>
            </a:r>
            <a:r>
              <a:rPr lang="en-US" sz="3500" spc="-5" dirty="0">
                <a:solidFill>
                  <a:srgbClr val="002060"/>
                </a:solidFill>
              </a:rPr>
              <a:t>MODE</a:t>
            </a:r>
            <a:r>
              <a:rPr lang="en-US" sz="3500" spc="-15" dirty="0">
                <a:solidFill>
                  <a:srgbClr val="002060"/>
                </a:solidFill>
              </a:rPr>
              <a:t>L</a:t>
            </a:r>
            <a:r>
              <a:rPr lang="en-US" sz="3500" dirty="0">
                <a:solidFill>
                  <a:srgbClr val="002060"/>
                </a:solidFill>
              </a:rPr>
              <a:t>S</a:t>
            </a:r>
          </a:p>
        </p:txBody>
      </p:sp>
      <p:pic>
        <p:nvPicPr>
          <p:cNvPr id="1026" name="Picture 2" descr="Лига Академической честности - Satbayev University">
            <a:extLst>
              <a:ext uri="{FF2B5EF4-FFF2-40B4-BE49-F238E27FC236}">
                <a16:creationId xmlns:a16="http://schemas.microsoft.com/office/drawing/2014/main" id="{82C3005F-F770-5256-AD73-0B90E8278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207"/>
            <a:ext cx="2949894" cy="7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87"/>
    </mc:Choice>
    <mc:Fallback xmlns="">
      <p:transition spd="slow" advTm="119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1828800"/>
            <a:ext cx="8797290" cy="794961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cs typeface="Calibri"/>
              </a:rPr>
              <a:t>Қарым-қатынас – бірнеше субъектілер арасындағы бірлестік/байланыс.Ол нысандардың бір-бірімен байланысын анықтайды.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cs typeface="Calibri"/>
              </a:rPr>
              <a:t>Ол қарым-қатынас атауын қамтитын гауһар таспен (</a:t>
            </a:r>
            <a:r>
              <a:rPr lang="en-US" sz="2400" b="1" spc="-5" dirty="0">
                <a:solidFill>
                  <a:srgbClr val="244060"/>
                </a:solidFill>
                <a:cs typeface="Calibri"/>
              </a:rPr>
              <a:t>diamond</a:t>
            </a:r>
            <a:r>
              <a:rPr lang="kk-KZ" sz="2400" b="1" spc="-5" dirty="0">
                <a:solidFill>
                  <a:srgbClr val="244060"/>
                </a:solidFill>
                <a:cs typeface="Calibri"/>
              </a:rPr>
              <a:t>)</a:t>
            </a:r>
            <a:r>
              <a:rPr lang="kk-KZ" sz="2400" spc="-5" dirty="0">
                <a:cs typeface="Calibri"/>
              </a:rPr>
              <a:t> белгіленеді.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cs typeface="Calibri"/>
              </a:rPr>
              <a:t>Гауһар екі нысанның және екі нысанды қосатын сызықтың арасына орналастырылуы керек.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cs typeface="Calibri"/>
              </a:rPr>
              <a:t>Мысал: Кітапханадан алынған кітапты студент шығарады, мұнда кітап пен студент - субъектілер, ал мәселе - қарым-қатынас.</a:t>
            </a: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latin typeface="Calibri"/>
                <a:cs typeface="Calibri"/>
              </a:rPr>
              <a:t>It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denoted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b="1" spc="-5" dirty="0">
                <a:solidFill>
                  <a:srgbClr val="244060"/>
                </a:solidFill>
                <a:latin typeface="Calibri"/>
                <a:cs typeface="Calibri"/>
              </a:rPr>
              <a:t>diamond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containing relationship's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name.</a:t>
            </a:r>
            <a:endParaRPr sz="2400" dirty="0">
              <a:latin typeface="Calibri"/>
              <a:cs typeface="Calibri"/>
            </a:endParaRPr>
          </a:p>
          <a:p>
            <a:pPr marL="355600" marR="6985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  <a:tab pos="1681480" algn="l"/>
                <a:tab pos="2707640" algn="l"/>
                <a:tab pos="3218180" algn="l"/>
                <a:tab pos="4234815" algn="l"/>
                <a:tab pos="5523865" algn="l"/>
                <a:tab pos="6197600" algn="l"/>
                <a:tab pos="7320915" algn="l"/>
                <a:tab pos="7984490" algn="l"/>
                <a:tab pos="8328659" algn="l"/>
              </a:tabLst>
            </a:pPr>
            <a:r>
              <a:rPr sz="2400" spc="-5" dirty="0">
                <a:latin typeface="Calibri"/>
                <a:cs typeface="Calibri"/>
              </a:rPr>
              <a:t>Diamon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houl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pla</a:t>
            </a:r>
            <a:r>
              <a:rPr sz="2400" dirty="0">
                <a:latin typeface="Calibri"/>
                <a:cs typeface="Calibri"/>
              </a:rPr>
              <a:t>ced	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n	t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o	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tities	a</a:t>
            </a:r>
            <a:r>
              <a:rPr sz="2400" spc="-1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d	a	line  </a:t>
            </a:r>
            <a:r>
              <a:rPr sz="2400" spc="-10" dirty="0">
                <a:latin typeface="Calibri"/>
                <a:cs typeface="Calibri"/>
              </a:rPr>
              <a:t>connecting</a:t>
            </a:r>
            <a:r>
              <a:rPr sz="2400" spc="-15" dirty="0">
                <a:latin typeface="Calibri"/>
                <a:cs typeface="Calibri"/>
              </a:rPr>
              <a:t> 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both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entity.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  <a:tab pos="1643380" algn="l"/>
                <a:tab pos="2426970" algn="l"/>
                <a:tab pos="3185795" algn="l"/>
                <a:tab pos="4138929" algn="l"/>
                <a:tab pos="4486275" algn="l"/>
                <a:tab pos="5426710" algn="l"/>
                <a:tab pos="5883910" algn="l"/>
                <a:tab pos="7069455" algn="l"/>
                <a:tab pos="7797165" algn="l"/>
                <a:tab pos="8575675" algn="l"/>
              </a:tabLst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40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ampl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k	</a:t>
            </a:r>
            <a:r>
              <a:rPr sz="2400" spc="-5" dirty="0">
                <a:latin typeface="Calibri"/>
                <a:cs typeface="Calibri"/>
              </a:rPr>
              <a:t>f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	l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	is	issued	</a:t>
            </a:r>
            <a:r>
              <a:rPr sz="2400" spc="-1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	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tude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t,	</a:t>
            </a:r>
            <a:r>
              <a:rPr sz="2400" spc="-5" dirty="0">
                <a:latin typeface="Calibri"/>
                <a:cs typeface="Calibri"/>
              </a:rPr>
              <a:t>he</a:t>
            </a:r>
            <a:r>
              <a:rPr sz="2400" spc="-3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	</a:t>
            </a:r>
            <a:r>
              <a:rPr sz="2400" spc="-5" dirty="0">
                <a:latin typeface="Calibri"/>
                <a:cs typeface="Calibri"/>
              </a:rPr>
              <a:t>bo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k	&amp;  </a:t>
            </a:r>
            <a:r>
              <a:rPr sz="2400" spc="-10" dirty="0">
                <a:latin typeface="Calibri"/>
                <a:cs typeface="Calibri"/>
              </a:rPr>
              <a:t>student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entities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issue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0" dirty="0">
                <a:latin typeface="Calibri"/>
                <a:cs typeface="Calibri"/>
              </a:rPr>
              <a:t> relationship.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6436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45" dirty="0" err="1"/>
              <a:t>Қарым-қатынас</a:t>
            </a:r>
            <a:r>
              <a:rPr lang="ru-RU" spc="-45" dirty="0"/>
              <a:t> / </a:t>
            </a:r>
            <a:r>
              <a:rPr spc="-45" dirty="0"/>
              <a:t>R</a:t>
            </a:r>
            <a:r>
              <a:rPr spc="-5" dirty="0"/>
              <a:t>el</a:t>
            </a:r>
            <a:r>
              <a:rPr spc="-35" dirty="0"/>
              <a:t>a</a:t>
            </a:r>
            <a:r>
              <a:rPr dirty="0"/>
              <a:t>ti</a:t>
            </a:r>
            <a:r>
              <a:rPr spc="-10" dirty="0"/>
              <a:t>o</a:t>
            </a:r>
            <a:r>
              <a:rPr dirty="0"/>
              <a:t>nsh</a:t>
            </a:r>
            <a:r>
              <a:rPr spc="-10" dirty="0"/>
              <a:t>i</a:t>
            </a:r>
            <a:r>
              <a:rPr dirty="0"/>
              <a:t>p</a:t>
            </a:r>
          </a:p>
        </p:txBody>
      </p:sp>
      <p:sp>
        <p:nvSpPr>
          <p:cNvPr id="5" name="object 5"/>
          <p:cNvSpPr/>
          <p:nvPr/>
        </p:nvSpPr>
        <p:spPr>
          <a:xfrm>
            <a:off x="212597" y="5441441"/>
            <a:ext cx="2481580" cy="870585"/>
          </a:xfrm>
          <a:custGeom>
            <a:avLst/>
            <a:gdLst/>
            <a:ahLst/>
            <a:cxnLst/>
            <a:rect l="l" t="t" r="r" b="b"/>
            <a:pathLst>
              <a:path w="2481580" h="870585">
                <a:moveTo>
                  <a:pt x="0" y="435102"/>
                </a:moveTo>
                <a:lnTo>
                  <a:pt x="1240536" y="0"/>
                </a:lnTo>
                <a:lnTo>
                  <a:pt x="2481072" y="435102"/>
                </a:lnTo>
                <a:lnTo>
                  <a:pt x="1240536" y="870204"/>
                </a:lnTo>
                <a:lnTo>
                  <a:pt x="0" y="435102"/>
                </a:lnTo>
                <a:close/>
              </a:path>
            </a:pathLst>
          </a:custGeom>
          <a:ln w="28955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30351" y="5607507"/>
            <a:ext cx="104394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spc="-10" dirty="0" err="1">
                <a:cs typeface="Calibri"/>
              </a:rPr>
              <a:t>Қарым-қатынас</a:t>
            </a:r>
            <a:br>
              <a:rPr lang="ru-RU" sz="1600" spc="-10" dirty="0">
                <a:cs typeface="Calibri"/>
              </a:rPr>
            </a:br>
            <a:r>
              <a:rPr lang="ru-RU" sz="1600" spc="-10" dirty="0" err="1">
                <a:cs typeface="Calibri"/>
              </a:rPr>
              <a:t>Аты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20973" y="5561838"/>
            <a:ext cx="1108075" cy="628015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187325">
              <a:lnSpc>
                <a:spcPct val="100000"/>
              </a:lnSpc>
              <a:spcBef>
                <a:spcPts val="1275"/>
              </a:spcBef>
            </a:pPr>
            <a:r>
              <a:rPr sz="1800" spc="-5" dirty="0">
                <a:latin typeface="Calibri"/>
                <a:cs typeface="Calibri"/>
              </a:rPr>
              <a:t>Student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21018" y="5561838"/>
            <a:ext cx="1108075" cy="628015"/>
          </a:xfrm>
          <a:custGeom>
            <a:avLst/>
            <a:gdLst/>
            <a:ahLst/>
            <a:cxnLst/>
            <a:rect l="l" t="t" r="r" b="b"/>
            <a:pathLst>
              <a:path w="1108075" h="628014">
                <a:moveTo>
                  <a:pt x="0" y="627888"/>
                </a:moveTo>
                <a:lnTo>
                  <a:pt x="1107948" y="627888"/>
                </a:lnTo>
                <a:lnTo>
                  <a:pt x="1107948" y="0"/>
                </a:lnTo>
                <a:lnTo>
                  <a:pt x="0" y="0"/>
                </a:lnTo>
                <a:lnTo>
                  <a:pt x="0" y="627888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621018" y="5410200"/>
            <a:ext cx="1108075" cy="717504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61925" rIns="0" bIns="0" rtlCol="0">
            <a:spAutoFit/>
          </a:bodyPr>
          <a:lstStyle/>
          <a:p>
            <a:pPr marL="319405">
              <a:lnSpc>
                <a:spcPct val="100000"/>
              </a:lnSpc>
              <a:spcBef>
                <a:spcPts val="1275"/>
              </a:spcBef>
            </a:pPr>
            <a:r>
              <a:rPr lang="kk-KZ" sz="1800" dirty="0">
                <a:latin typeface="Calibri"/>
                <a:cs typeface="Calibri"/>
              </a:rPr>
              <a:t>Кітап /</a:t>
            </a:r>
            <a:r>
              <a:rPr sz="1800" dirty="0">
                <a:latin typeface="Calibri"/>
                <a:cs typeface="Calibri"/>
              </a:rPr>
              <a:t>Book</a:t>
            </a:r>
          </a:p>
        </p:txBody>
      </p:sp>
      <p:sp>
        <p:nvSpPr>
          <p:cNvPr id="10" name="object 10"/>
          <p:cNvSpPr/>
          <p:nvPr/>
        </p:nvSpPr>
        <p:spPr>
          <a:xfrm>
            <a:off x="4920234" y="5502402"/>
            <a:ext cx="1125220" cy="753110"/>
          </a:xfrm>
          <a:custGeom>
            <a:avLst/>
            <a:gdLst/>
            <a:ahLst/>
            <a:cxnLst/>
            <a:rect l="l" t="t" r="r" b="b"/>
            <a:pathLst>
              <a:path w="1125220" h="753110">
                <a:moveTo>
                  <a:pt x="0" y="376428"/>
                </a:moveTo>
                <a:lnTo>
                  <a:pt x="562355" y="0"/>
                </a:lnTo>
                <a:lnTo>
                  <a:pt x="1124712" y="376428"/>
                </a:lnTo>
                <a:lnTo>
                  <a:pt x="562355" y="752856"/>
                </a:lnTo>
                <a:lnTo>
                  <a:pt x="0" y="376428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63134" y="5692476"/>
            <a:ext cx="77673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400" spc="-10" dirty="0">
                <a:latin typeface="Calibri"/>
                <a:cs typeface="Calibri"/>
              </a:rPr>
              <a:t>Сұрақ /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ss</a:t>
            </a:r>
            <a:r>
              <a:rPr sz="1400" spc="-5" dirty="0">
                <a:latin typeface="Calibri"/>
                <a:cs typeface="Calibri"/>
              </a:rPr>
              <a:t>ue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7209" y="5875782"/>
            <a:ext cx="2285365" cy="6350"/>
          </a:xfrm>
          <a:custGeom>
            <a:avLst/>
            <a:gdLst/>
            <a:ahLst/>
            <a:cxnLst/>
            <a:rect l="l" t="t" r="r" b="b"/>
            <a:pathLst>
              <a:path w="2285365" h="6350">
                <a:moveTo>
                  <a:pt x="1709927" y="0"/>
                </a:moveTo>
                <a:lnTo>
                  <a:pt x="2285238" y="0"/>
                </a:lnTo>
              </a:path>
              <a:path w="2285365" h="6350">
                <a:moveTo>
                  <a:pt x="0" y="6096"/>
                </a:moveTo>
                <a:lnTo>
                  <a:pt x="575310" y="6096"/>
                </a:lnTo>
              </a:path>
            </a:pathLst>
          </a:custGeom>
          <a:ln w="28956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23894" y="6429552"/>
            <a:ext cx="1991106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lang="kk-KZ" sz="1100" dirty="0">
                <a:latin typeface="Arial MT"/>
                <a:cs typeface="Arial MT"/>
              </a:rPr>
              <a:t> 3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lang="kk-KZ" sz="1100" dirty="0">
                <a:latin typeface="Arial MT"/>
                <a:cs typeface="Arial MT"/>
              </a:rPr>
              <a:t>Қарым-қатынас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316"/>
    </mc:Choice>
    <mc:Fallback xmlns="">
      <p:transition spd="slow" advTm="44316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7290" cy="31316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35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  <a:tab pos="1247140" algn="l"/>
                <a:tab pos="1812289" algn="l"/>
                <a:tab pos="2174240" algn="l"/>
                <a:tab pos="2494280" algn="l"/>
                <a:tab pos="3039745" algn="l"/>
                <a:tab pos="3464560" algn="l"/>
                <a:tab pos="4563745" algn="l"/>
                <a:tab pos="4989195" algn="l"/>
                <a:tab pos="5577205" algn="l"/>
                <a:tab pos="6409690" algn="l"/>
                <a:tab pos="7136765" algn="l"/>
                <a:tab pos="8121650" algn="l"/>
              </a:tabLst>
            </a:pPr>
            <a:r>
              <a:rPr lang="ru-RU" sz="2400" spc="-5" dirty="0" err="1">
                <a:cs typeface="Calibri"/>
              </a:rPr>
              <a:t>Нысандар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жиынтығы-бірдей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қасиеттерге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немесе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атрибуттарға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ие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бір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типтегі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нысандар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marR="635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  <a:tab pos="1247140" algn="l"/>
                <a:tab pos="1812289" algn="l"/>
                <a:tab pos="2174240" algn="l"/>
                <a:tab pos="2494280" algn="l"/>
                <a:tab pos="3039745" algn="l"/>
                <a:tab pos="3464560" algn="l"/>
                <a:tab pos="4563745" algn="l"/>
                <a:tab pos="4989195" algn="l"/>
                <a:tab pos="5577205" algn="l"/>
                <a:tab pos="6409690" algn="l"/>
                <a:tab pos="7136765" algn="l"/>
                <a:tab pos="8121650" algn="l"/>
              </a:tabLst>
            </a:pPr>
            <a:r>
              <a:rPr lang="ru-RU" sz="2400" spc="-5" dirty="0" err="1">
                <a:cs typeface="Calibri"/>
              </a:rPr>
              <a:t>Мысалы</a:t>
            </a:r>
            <a:r>
              <a:rPr lang="ru-RU" sz="2400" spc="-5" dirty="0">
                <a:cs typeface="Calibri"/>
              </a:rPr>
              <a:t>: </a:t>
            </a:r>
            <a:r>
              <a:rPr lang="ru-RU" sz="2400" spc="-5" dirty="0" err="1">
                <a:cs typeface="Calibri"/>
              </a:rPr>
              <a:t>университетте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оқитын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барлық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адамдардың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компаниялардың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ағаштардың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мерекелердің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барлық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студенттердің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</a:t>
            </a:r>
            <a:endParaRPr lang="ru-RU" sz="2400" spc="-5" dirty="0">
              <a:cs typeface="Calibri"/>
            </a:endParaRPr>
          </a:p>
          <a:p>
            <a:pPr marL="12065" marR="635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  <a:tab pos="1247140" algn="l"/>
                <a:tab pos="1812289" algn="l"/>
                <a:tab pos="2174240" algn="l"/>
                <a:tab pos="2494280" algn="l"/>
                <a:tab pos="3039745" algn="l"/>
                <a:tab pos="3464560" algn="l"/>
                <a:tab pos="4563745" algn="l"/>
                <a:tab pos="4989195" algn="l"/>
                <a:tab pos="5577205" algn="l"/>
                <a:tab pos="6409690" algn="l"/>
                <a:tab pos="7136765" algn="l"/>
                <a:tab pos="8121650" algn="l"/>
              </a:tabLst>
            </a:pPr>
            <a:endParaRPr sz="33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356235" algn="l"/>
                <a:tab pos="2058035" algn="l"/>
                <a:tab pos="2672080" algn="l"/>
                <a:tab pos="3545840" algn="l"/>
                <a:tab pos="4342765" algn="l"/>
                <a:tab pos="4871720" algn="l"/>
                <a:tab pos="5371465" algn="l"/>
                <a:tab pos="5752465" algn="l"/>
                <a:tab pos="7850505" algn="l"/>
                <a:tab pos="8124825" algn="l"/>
              </a:tabLst>
            </a:pPr>
            <a:r>
              <a:rPr lang="ru-RU" sz="2400" b="1" dirty="0" err="1">
                <a:solidFill>
                  <a:srgbClr val="244060"/>
                </a:solidFill>
                <a:latin typeface="Calibri"/>
                <a:cs typeface="Calibri"/>
              </a:rPr>
              <a:t>Нысандар</a:t>
            </a:r>
            <a:r>
              <a:rPr lang="ru-RU" sz="24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lang="ru-RU" sz="2400" b="1" dirty="0" err="1">
                <a:solidFill>
                  <a:srgbClr val="244060"/>
                </a:solidFill>
                <a:latin typeface="Calibri"/>
                <a:cs typeface="Calibri"/>
              </a:rPr>
              <a:t>жиынтығы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r>
              <a:rPr lang="kk-KZ" sz="24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типтегі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               </a:t>
            </a:r>
            <a:r>
              <a:rPr lang="ru-RU" sz="2400" dirty="0" err="1">
                <a:cs typeface="Calibri"/>
              </a:rPr>
              <a:t>болған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кезде</a:t>
            </a:r>
            <a:r>
              <a:rPr lang="ru-RU" sz="2400" dirty="0">
                <a:cs typeface="Calibri"/>
              </a:rPr>
              <a:t> оны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деп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атайды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61315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/>
              <a:t>Нысандар</a:t>
            </a:r>
            <a:r>
              <a:rPr lang="ru-RU" spc="-5" dirty="0"/>
              <a:t> </a:t>
            </a:r>
            <a:r>
              <a:rPr lang="ru-RU" spc="-5" dirty="0" err="1"/>
              <a:t>жиынтығы</a:t>
            </a:r>
            <a:r>
              <a:rPr lang="ru-RU" spc="-5" dirty="0"/>
              <a:t> / </a:t>
            </a:r>
            <a:r>
              <a:rPr spc="-5" dirty="0"/>
              <a:t>Entity</a:t>
            </a:r>
            <a:r>
              <a:rPr spc="-100" dirty="0"/>
              <a:t> </a:t>
            </a:r>
            <a:r>
              <a:rPr spc="-10" dirty="0"/>
              <a:t>Set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09"/>
    </mc:Choice>
    <mc:Fallback xmlns="">
      <p:transition spd="slow" advTm="2580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266888"/>
            <a:ext cx="9144000" cy="929984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1556" y="1284760"/>
            <a:ext cx="9255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err="1"/>
              <a:t>Кітапхананы</a:t>
            </a:r>
            <a:r>
              <a:rPr lang="ru-RU" dirty="0"/>
              <a:t> </a:t>
            </a:r>
            <a:r>
              <a:rPr lang="ru-RU" dirty="0" err="1"/>
              <a:t>басқару</a:t>
            </a:r>
            <a:r>
              <a:rPr lang="ru-RU" dirty="0"/>
              <a:t> </a:t>
            </a:r>
            <a:r>
              <a:rPr lang="ru-RU" dirty="0" err="1"/>
              <a:t>жүйесінің</a:t>
            </a:r>
            <a:r>
              <a:rPr lang="ru-RU" dirty="0"/>
              <a:t> </a:t>
            </a:r>
            <a:r>
              <a:rPr lang="en-US" dirty="0"/>
              <a:t>E-R </a:t>
            </a:r>
            <a:r>
              <a:rPr lang="ru-RU" dirty="0" err="1"/>
              <a:t>диаграммасы</a:t>
            </a:r>
            <a:r>
              <a:rPr lang="ru-RU" dirty="0"/>
              <a:t> / </a:t>
            </a:r>
            <a:br>
              <a:rPr lang="ru-RU" dirty="0"/>
            </a:br>
            <a:r>
              <a:rPr dirty="0"/>
              <a:t>E-R</a:t>
            </a:r>
            <a:r>
              <a:rPr spc="-30" dirty="0"/>
              <a:t> </a:t>
            </a:r>
            <a:r>
              <a:rPr spc="-15" dirty="0"/>
              <a:t>Diagram</a:t>
            </a:r>
            <a:r>
              <a:rPr spc="-3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10" dirty="0"/>
              <a:t>Library</a:t>
            </a:r>
            <a:r>
              <a:rPr spc="-15" dirty="0"/>
              <a:t> </a:t>
            </a:r>
            <a:r>
              <a:rPr spc="-10" dirty="0"/>
              <a:t>Management </a:t>
            </a:r>
            <a:r>
              <a:rPr spc="-30" dirty="0"/>
              <a:t>System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2168" y="2695955"/>
            <a:ext cx="8482584" cy="32263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12111" y="4519676"/>
            <a:ext cx="756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Stud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23886" y="4515104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Book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9513" y="4515104"/>
            <a:ext cx="12143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dirty="0">
                <a:latin typeface="Calibri"/>
                <a:cs typeface="Calibri"/>
              </a:rPr>
              <a:t>Сұрақ /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07465" y="3499484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RollNo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4935" y="3477259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187566" y="3495547"/>
            <a:ext cx="76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BookNo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897494" y="3473322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79770" y="2630256"/>
            <a:ext cx="144411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cs typeface="Calibri"/>
              </a:rPr>
              <a:t>Негізгі</a:t>
            </a:r>
            <a:r>
              <a:rPr lang="ru-RU" spc="-5" dirty="0">
                <a:cs typeface="Calibri"/>
              </a:rPr>
              <a:t> </a:t>
            </a:r>
            <a:r>
              <a:rPr lang="ru-RU" spc="-5" dirty="0" err="1">
                <a:cs typeface="Calibri"/>
              </a:rPr>
              <a:t>кілт</a:t>
            </a:r>
            <a:r>
              <a:rPr lang="ru-RU" spc="-5" dirty="0">
                <a:cs typeface="Calibri"/>
              </a:rPr>
              <a:t> /</a:t>
            </a:r>
            <a:r>
              <a:rPr sz="1800" spc="-5" dirty="0">
                <a:latin typeface="Calibri"/>
                <a:cs typeface="Calibri"/>
              </a:rPr>
              <a:t>Primary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Key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6044" y="5424017"/>
            <a:ext cx="946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2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tities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092066" y="2806065"/>
            <a:ext cx="1554480" cy="1101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471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Attributes 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el</a:t>
            </a:r>
            <a:r>
              <a:rPr sz="2400" spc="-2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tion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hip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5001" y="5520334"/>
            <a:ext cx="80711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cs typeface="Calibri"/>
              </a:rPr>
              <a:t>Филиал 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anch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863723" y="5533135"/>
            <a:ext cx="426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Sem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46063" y="5516371"/>
            <a:ext cx="67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Author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077327" y="5529173"/>
            <a:ext cx="48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37965" y="6156452"/>
            <a:ext cx="254762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lang="kk-KZ" sz="1100" spc="-35" dirty="0">
                <a:latin typeface="Arial MT"/>
                <a:cs typeface="Arial MT"/>
              </a:rPr>
              <a:t>4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E-R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Diagram</a:t>
            </a:r>
            <a:r>
              <a:rPr lang="kk-KZ" sz="1100" spc="-5" dirty="0">
                <a:latin typeface="Arial MT"/>
                <a:cs typeface="Arial MT"/>
              </a:rPr>
              <a:t> мысалы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96"/>
    </mc:Choice>
    <mc:Fallback xmlns="">
      <p:transition spd="slow" advTm="4239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1981200"/>
            <a:ext cx="6320790" cy="58105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Атрибуттардың әртүрлі түрлерін қарастырайық</a:t>
            </a:r>
          </a:p>
          <a:p>
            <a:pPr marL="469266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Қарапайым және күрделі атрибуттар.</a:t>
            </a:r>
          </a:p>
          <a:p>
            <a:pPr marL="469266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Бір мәнді және көп мәнді атрибуттар</a:t>
            </a:r>
          </a:p>
          <a:p>
            <a:pPr marL="469266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Сақталған атрибут және туынды атрибуттар</a:t>
            </a:r>
          </a:p>
          <a:p>
            <a:pPr marL="469266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Күрделі атрибут</a:t>
            </a:r>
          </a:p>
          <a:p>
            <a:pPr marL="469266" indent="-457200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lang="kk-KZ" sz="2400" spc="-20" dirty="0">
                <a:cs typeface="Calibri"/>
              </a:rPr>
              <a:t>Негізгі атрибут</a:t>
            </a:r>
            <a:endParaRPr lang="kk-KZ" sz="2400" spc="-20" dirty="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2400" spc="-20" dirty="0">
                <a:latin typeface="Calibri"/>
                <a:cs typeface="Calibri"/>
              </a:rPr>
              <a:t>Let’s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understand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different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types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attributes</a:t>
            </a:r>
            <a:endParaRPr sz="2400" dirty="0">
              <a:latin typeface="Calibri"/>
              <a:cs typeface="Calibri"/>
            </a:endParaRPr>
          </a:p>
          <a:p>
            <a:pPr marL="1213485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213485" algn="l"/>
                <a:tab pos="1214120" algn="l"/>
              </a:tabLst>
            </a:pPr>
            <a:r>
              <a:rPr sz="2400" spc="-5" dirty="0">
                <a:latin typeface="Calibri"/>
                <a:cs typeface="Calibri"/>
              </a:rPr>
              <a:t>Simple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composite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attributes.</a:t>
            </a:r>
            <a:endParaRPr sz="2400" dirty="0">
              <a:latin typeface="Calibri"/>
              <a:cs typeface="Calibri"/>
            </a:endParaRPr>
          </a:p>
          <a:p>
            <a:pPr marL="1213485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13485" algn="l"/>
                <a:tab pos="1214120" algn="l"/>
              </a:tabLst>
            </a:pPr>
            <a:r>
              <a:rPr sz="2400" spc="-5" dirty="0">
                <a:latin typeface="Calibri"/>
                <a:cs typeface="Calibri"/>
              </a:rPr>
              <a:t>Single-valued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multi-valued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attributes</a:t>
            </a:r>
            <a:endParaRPr sz="2400" dirty="0">
              <a:latin typeface="Calibri"/>
              <a:cs typeface="Calibri"/>
            </a:endParaRPr>
          </a:p>
          <a:p>
            <a:pPr marL="1213485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13485" algn="l"/>
                <a:tab pos="1214120" algn="l"/>
              </a:tabLst>
            </a:pPr>
            <a:r>
              <a:rPr sz="2400" spc="-15" dirty="0">
                <a:latin typeface="Calibri"/>
                <a:cs typeface="Calibri"/>
              </a:rPr>
              <a:t>Stored </a:t>
            </a:r>
            <a:r>
              <a:rPr sz="2400" spc="-10" dirty="0">
                <a:latin typeface="Calibri"/>
                <a:cs typeface="Calibri"/>
              </a:rPr>
              <a:t>attribute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Derived</a:t>
            </a:r>
            <a:r>
              <a:rPr sz="2400" spc="-10" dirty="0">
                <a:latin typeface="Calibri"/>
                <a:cs typeface="Calibri"/>
              </a:rPr>
              <a:t> attributes</a:t>
            </a:r>
            <a:endParaRPr sz="2400" dirty="0">
              <a:latin typeface="Calibri"/>
              <a:cs typeface="Calibri"/>
            </a:endParaRPr>
          </a:p>
          <a:p>
            <a:pPr marL="1213485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1213485" algn="l"/>
                <a:tab pos="1214120" algn="l"/>
              </a:tabLst>
            </a:pPr>
            <a:r>
              <a:rPr sz="2400" spc="-10" dirty="0">
                <a:latin typeface="Calibri"/>
                <a:cs typeface="Calibri"/>
              </a:rPr>
              <a:t>Complex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Attribute</a:t>
            </a:r>
            <a:endParaRPr sz="2400" dirty="0">
              <a:latin typeface="Calibri"/>
              <a:cs typeface="Calibri"/>
            </a:endParaRPr>
          </a:p>
          <a:p>
            <a:pPr marL="1213485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1213485" algn="l"/>
                <a:tab pos="1214120" algn="l"/>
              </a:tabLst>
            </a:pPr>
            <a:r>
              <a:rPr sz="2400" spc="-20" dirty="0">
                <a:latin typeface="Calibri"/>
                <a:cs typeface="Calibri"/>
              </a:rPr>
              <a:t>Key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Attribute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425320"/>
            <a:ext cx="4912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5" dirty="0" err="1"/>
              <a:t>Атрибуттардың</a:t>
            </a:r>
            <a:r>
              <a:rPr lang="ru-RU" spc="-25" dirty="0"/>
              <a:t> </a:t>
            </a:r>
            <a:r>
              <a:rPr lang="ru-RU" spc="-25" dirty="0" err="1"/>
              <a:t>түрлері</a:t>
            </a:r>
            <a:endParaRPr spc="-2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22"/>
    </mc:Choice>
    <mc:Fallback xmlns="">
      <p:transition spd="slow" advTm="183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315078"/>
            <a:ext cx="9144000" cy="852178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1315077"/>
            <a:ext cx="75031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5" dirty="0"/>
              <a:t> </a:t>
            </a:r>
            <a:r>
              <a:rPr lang="ru-RU" spc="-5" dirty="0" err="1"/>
              <a:t>Қарапайым</a:t>
            </a:r>
            <a:r>
              <a:rPr lang="ru-RU" spc="-5" dirty="0"/>
              <a:t> </a:t>
            </a:r>
            <a:r>
              <a:rPr lang="ru-RU" spc="-5" dirty="0" err="1"/>
              <a:t>және</a:t>
            </a:r>
            <a:r>
              <a:rPr lang="ru-RU" spc="-5" dirty="0"/>
              <a:t> </a:t>
            </a:r>
            <a:r>
              <a:rPr lang="ru-RU" spc="-5" dirty="0" err="1"/>
              <a:t>күрделі</a:t>
            </a:r>
            <a:r>
              <a:rPr lang="ru-RU" spc="-5" dirty="0"/>
              <a:t> </a:t>
            </a:r>
            <a:r>
              <a:rPr lang="ru-RU" spc="-5" dirty="0" err="1"/>
              <a:t>атрибуттар</a:t>
            </a:r>
            <a:r>
              <a:rPr lang="ru-RU" spc="-5" dirty="0"/>
              <a:t> / </a:t>
            </a:r>
            <a:r>
              <a:rPr spc="-10" dirty="0"/>
              <a:t>Simple</a:t>
            </a:r>
            <a:r>
              <a:rPr spc="5" dirty="0"/>
              <a:t> </a:t>
            </a:r>
            <a:r>
              <a:rPr spc="-5" dirty="0"/>
              <a:t>and </a:t>
            </a:r>
            <a:r>
              <a:rPr spc="-10" dirty="0"/>
              <a:t>composite </a:t>
            </a:r>
            <a:r>
              <a:rPr spc="-15" dirty="0"/>
              <a:t>attributes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103897" y="4800600"/>
            <a:ext cx="2240280" cy="637540"/>
            <a:chOff x="3048000" y="4683252"/>
            <a:chExt cx="2240280" cy="637540"/>
          </a:xfrm>
        </p:grpSpPr>
        <p:sp>
          <p:nvSpPr>
            <p:cNvPr id="5" name="object 5"/>
            <p:cNvSpPr/>
            <p:nvPr/>
          </p:nvSpPr>
          <p:spPr>
            <a:xfrm>
              <a:off x="3060953" y="4696206"/>
              <a:ext cx="2214880" cy="611505"/>
            </a:xfrm>
            <a:custGeom>
              <a:avLst/>
              <a:gdLst/>
              <a:ahLst/>
              <a:cxnLst/>
              <a:rect l="l" t="t" r="r" b="b"/>
              <a:pathLst>
                <a:path w="2214879" h="611504">
                  <a:moveTo>
                    <a:pt x="1107185" y="0"/>
                  </a:moveTo>
                  <a:lnTo>
                    <a:pt x="1034385" y="649"/>
                  </a:lnTo>
                  <a:lnTo>
                    <a:pt x="962843" y="2572"/>
                  </a:lnTo>
                  <a:lnTo>
                    <a:pt x="892704" y="5727"/>
                  </a:lnTo>
                  <a:lnTo>
                    <a:pt x="824114" y="10075"/>
                  </a:lnTo>
                  <a:lnTo>
                    <a:pt x="757220" y="15575"/>
                  </a:lnTo>
                  <a:lnTo>
                    <a:pt x="692167" y="22187"/>
                  </a:lnTo>
                  <a:lnTo>
                    <a:pt x="629102" y="29870"/>
                  </a:lnTo>
                  <a:lnTo>
                    <a:pt x="568169" y="38585"/>
                  </a:lnTo>
                  <a:lnTo>
                    <a:pt x="509515" y="48291"/>
                  </a:lnTo>
                  <a:lnTo>
                    <a:pt x="453286" y="58948"/>
                  </a:lnTo>
                  <a:lnTo>
                    <a:pt x="399627" y="70516"/>
                  </a:lnTo>
                  <a:lnTo>
                    <a:pt x="348685" y="82954"/>
                  </a:lnTo>
                  <a:lnTo>
                    <a:pt x="300605" y="96222"/>
                  </a:lnTo>
                  <a:lnTo>
                    <a:pt x="255533" y="110281"/>
                  </a:lnTo>
                  <a:lnTo>
                    <a:pt x="213616" y="125089"/>
                  </a:lnTo>
                  <a:lnTo>
                    <a:pt x="174998" y="140607"/>
                  </a:lnTo>
                  <a:lnTo>
                    <a:pt x="139826" y="156795"/>
                  </a:lnTo>
                  <a:lnTo>
                    <a:pt x="80402" y="191016"/>
                  </a:lnTo>
                  <a:lnTo>
                    <a:pt x="36512" y="227433"/>
                  </a:lnTo>
                  <a:lnTo>
                    <a:pt x="9322" y="265722"/>
                  </a:lnTo>
                  <a:lnTo>
                    <a:pt x="0" y="305562"/>
                  </a:lnTo>
                  <a:lnTo>
                    <a:pt x="2354" y="325655"/>
                  </a:lnTo>
                  <a:lnTo>
                    <a:pt x="20757" y="364760"/>
                  </a:lnTo>
                  <a:lnTo>
                    <a:pt x="56442" y="402153"/>
                  </a:lnTo>
                  <a:lnTo>
                    <a:pt x="108245" y="437512"/>
                  </a:lnTo>
                  <a:lnTo>
                    <a:pt x="174998" y="470516"/>
                  </a:lnTo>
                  <a:lnTo>
                    <a:pt x="213616" y="486034"/>
                  </a:lnTo>
                  <a:lnTo>
                    <a:pt x="255533" y="500842"/>
                  </a:lnTo>
                  <a:lnTo>
                    <a:pt x="300605" y="514901"/>
                  </a:lnTo>
                  <a:lnTo>
                    <a:pt x="348685" y="528169"/>
                  </a:lnTo>
                  <a:lnTo>
                    <a:pt x="399627" y="540607"/>
                  </a:lnTo>
                  <a:lnTo>
                    <a:pt x="453286" y="552175"/>
                  </a:lnTo>
                  <a:lnTo>
                    <a:pt x="509515" y="562832"/>
                  </a:lnTo>
                  <a:lnTo>
                    <a:pt x="568169" y="572538"/>
                  </a:lnTo>
                  <a:lnTo>
                    <a:pt x="629102" y="581253"/>
                  </a:lnTo>
                  <a:lnTo>
                    <a:pt x="692167" y="588936"/>
                  </a:lnTo>
                  <a:lnTo>
                    <a:pt x="757220" y="595548"/>
                  </a:lnTo>
                  <a:lnTo>
                    <a:pt x="824114" y="601048"/>
                  </a:lnTo>
                  <a:lnTo>
                    <a:pt x="892704" y="605396"/>
                  </a:lnTo>
                  <a:lnTo>
                    <a:pt x="962843" y="608551"/>
                  </a:lnTo>
                  <a:lnTo>
                    <a:pt x="1034385" y="610474"/>
                  </a:lnTo>
                  <a:lnTo>
                    <a:pt x="1107185" y="611124"/>
                  </a:lnTo>
                  <a:lnTo>
                    <a:pt x="1179986" y="610474"/>
                  </a:lnTo>
                  <a:lnTo>
                    <a:pt x="1251528" y="608551"/>
                  </a:lnTo>
                  <a:lnTo>
                    <a:pt x="1321667" y="605396"/>
                  </a:lnTo>
                  <a:lnTo>
                    <a:pt x="1390257" y="601048"/>
                  </a:lnTo>
                  <a:lnTo>
                    <a:pt x="1457151" y="595548"/>
                  </a:lnTo>
                  <a:lnTo>
                    <a:pt x="1522204" y="588936"/>
                  </a:lnTo>
                  <a:lnTo>
                    <a:pt x="1585269" y="581253"/>
                  </a:lnTo>
                  <a:lnTo>
                    <a:pt x="1646202" y="572538"/>
                  </a:lnTo>
                  <a:lnTo>
                    <a:pt x="1704856" y="562832"/>
                  </a:lnTo>
                  <a:lnTo>
                    <a:pt x="1761085" y="552175"/>
                  </a:lnTo>
                  <a:lnTo>
                    <a:pt x="1814744" y="540607"/>
                  </a:lnTo>
                  <a:lnTo>
                    <a:pt x="1865686" y="528169"/>
                  </a:lnTo>
                  <a:lnTo>
                    <a:pt x="1913766" y="514901"/>
                  </a:lnTo>
                  <a:lnTo>
                    <a:pt x="1958838" y="500842"/>
                  </a:lnTo>
                  <a:lnTo>
                    <a:pt x="2000755" y="486034"/>
                  </a:lnTo>
                  <a:lnTo>
                    <a:pt x="2039373" y="470516"/>
                  </a:lnTo>
                  <a:lnTo>
                    <a:pt x="2074545" y="454328"/>
                  </a:lnTo>
                  <a:lnTo>
                    <a:pt x="2133969" y="420107"/>
                  </a:lnTo>
                  <a:lnTo>
                    <a:pt x="2177859" y="383690"/>
                  </a:lnTo>
                  <a:lnTo>
                    <a:pt x="2205049" y="345401"/>
                  </a:lnTo>
                  <a:lnTo>
                    <a:pt x="2214372" y="305562"/>
                  </a:lnTo>
                  <a:lnTo>
                    <a:pt x="2212017" y="285468"/>
                  </a:lnTo>
                  <a:lnTo>
                    <a:pt x="2193614" y="246363"/>
                  </a:lnTo>
                  <a:lnTo>
                    <a:pt x="2157929" y="208970"/>
                  </a:lnTo>
                  <a:lnTo>
                    <a:pt x="2106126" y="173611"/>
                  </a:lnTo>
                  <a:lnTo>
                    <a:pt x="2039373" y="140607"/>
                  </a:lnTo>
                  <a:lnTo>
                    <a:pt x="2000755" y="125089"/>
                  </a:lnTo>
                  <a:lnTo>
                    <a:pt x="1958838" y="110281"/>
                  </a:lnTo>
                  <a:lnTo>
                    <a:pt x="1913766" y="96222"/>
                  </a:lnTo>
                  <a:lnTo>
                    <a:pt x="1865686" y="82954"/>
                  </a:lnTo>
                  <a:lnTo>
                    <a:pt x="1814744" y="70516"/>
                  </a:lnTo>
                  <a:lnTo>
                    <a:pt x="1761085" y="58948"/>
                  </a:lnTo>
                  <a:lnTo>
                    <a:pt x="1704856" y="48291"/>
                  </a:lnTo>
                  <a:lnTo>
                    <a:pt x="1646202" y="38585"/>
                  </a:lnTo>
                  <a:lnTo>
                    <a:pt x="1585269" y="29870"/>
                  </a:lnTo>
                  <a:lnTo>
                    <a:pt x="1522204" y="22187"/>
                  </a:lnTo>
                  <a:lnTo>
                    <a:pt x="1457151" y="15575"/>
                  </a:lnTo>
                  <a:lnTo>
                    <a:pt x="1390257" y="10075"/>
                  </a:lnTo>
                  <a:lnTo>
                    <a:pt x="1321667" y="5727"/>
                  </a:lnTo>
                  <a:lnTo>
                    <a:pt x="1251528" y="2572"/>
                  </a:lnTo>
                  <a:lnTo>
                    <a:pt x="1179986" y="649"/>
                  </a:lnTo>
                  <a:lnTo>
                    <a:pt x="1107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60953" y="4696206"/>
              <a:ext cx="2214880" cy="611505"/>
            </a:xfrm>
            <a:custGeom>
              <a:avLst/>
              <a:gdLst/>
              <a:ahLst/>
              <a:cxnLst/>
              <a:rect l="l" t="t" r="r" b="b"/>
              <a:pathLst>
                <a:path w="2214879" h="611504">
                  <a:moveTo>
                    <a:pt x="0" y="305562"/>
                  </a:moveTo>
                  <a:lnTo>
                    <a:pt x="9322" y="265722"/>
                  </a:lnTo>
                  <a:lnTo>
                    <a:pt x="36512" y="227433"/>
                  </a:lnTo>
                  <a:lnTo>
                    <a:pt x="80402" y="191016"/>
                  </a:lnTo>
                  <a:lnTo>
                    <a:pt x="139826" y="156795"/>
                  </a:lnTo>
                  <a:lnTo>
                    <a:pt x="174998" y="140607"/>
                  </a:lnTo>
                  <a:lnTo>
                    <a:pt x="213616" y="125089"/>
                  </a:lnTo>
                  <a:lnTo>
                    <a:pt x="255533" y="110281"/>
                  </a:lnTo>
                  <a:lnTo>
                    <a:pt x="300605" y="96222"/>
                  </a:lnTo>
                  <a:lnTo>
                    <a:pt x="348685" y="82954"/>
                  </a:lnTo>
                  <a:lnTo>
                    <a:pt x="399627" y="70516"/>
                  </a:lnTo>
                  <a:lnTo>
                    <a:pt x="453286" y="58948"/>
                  </a:lnTo>
                  <a:lnTo>
                    <a:pt x="509515" y="48291"/>
                  </a:lnTo>
                  <a:lnTo>
                    <a:pt x="568169" y="38585"/>
                  </a:lnTo>
                  <a:lnTo>
                    <a:pt x="629102" y="29870"/>
                  </a:lnTo>
                  <a:lnTo>
                    <a:pt x="692167" y="22187"/>
                  </a:lnTo>
                  <a:lnTo>
                    <a:pt x="757220" y="15575"/>
                  </a:lnTo>
                  <a:lnTo>
                    <a:pt x="824114" y="10075"/>
                  </a:lnTo>
                  <a:lnTo>
                    <a:pt x="892704" y="5727"/>
                  </a:lnTo>
                  <a:lnTo>
                    <a:pt x="962843" y="2572"/>
                  </a:lnTo>
                  <a:lnTo>
                    <a:pt x="1034385" y="649"/>
                  </a:lnTo>
                  <a:lnTo>
                    <a:pt x="1107185" y="0"/>
                  </a:lnTo>
                  <a:lnTo>
                    <a:pt x="1179986" y="649"/>
                  </a:lnTo>
                  <a:lnTo>
                    <a:pt x="1251528" y="2572"/>
                  </a:lnTo>
                  <a:lnTo>
                    <a:pt x="1321667" y="5727"/>
                  </a:lnTo>
                  <a:lnTo>
                    <a:pt x="1390257" y="10075"/>
                  </a:lnTo>
                  <a:lnTo>
                    <a:pt x="1457151" y="15575"/>
                  </a:lnTo>
                  <a:lnTo>
                    <a:pt x="1522204" y="22187"/>
                  </a:lnTo>
                  <a:lnTo>
                    <a:pt x="1585269" y="29870"/>
                  </a:lnTo>
                  <a:lnTo>
                    <a:pt x="1646202" y="38585"/>
                  </a:lnTo>
                  <a:lnTo>
                    <a:pt x="1704856" y="48291"/>
                  </a:lnTo>
                  <a:lnTo>
                    <a:pt x="1761085" y="58948"/>
                  </a:lnTo>
                  <a:lnTo>
                    <a:pt x="1814744" y="70516"/>
                  </a:lnTo>
                  <a:lnTo>
                    <a:pt x="1865686" y="82954"/>
                  </a:lnTo>
                  <a:lnTo>
                    <a:pt x="1913766" y="96222"/>
                  </a:lnTo>
                  <a:lnTo>
                    <a:pt x="1958838" y="110281"/>
                  </a:lnTo>
                  <a:lnTo>
                    <a:pt x="2000755" y="125089"/>
                  </a:lnTo>
                  <a:lnTo>
                    <a:pt x="2039373" y="140607"/>
                  </a:lnTo>
                  <a:lnTo>
                    <a:pt x="2074545" y="156795"/>
                  </a:lnTo>
                  <a:lnTo>
                    <a:pt x="2133969" y="191016"/>
                  </a:lnTo>
                  <a:lnTo>
                    <a:pt x="2177859" y="227433"/>
                  </a:lnTo>
                  <a:lnTo>
                    <a:pt x="2205049" y="265722"/>
                  </a:lnTo>
                  <a:lnTo>
                    <a:pt x="2214372" y="305562"/>
                  </a:lnTo>
                  <a:lnTo>
                    <a:pt x="2212017" y="325655"/>
                  </a:lnTo>
                  <a:lnTo>
                    <a:pt x="2193614" y="364760"/>
                  </a:lnTo>
                  <a:lnTo>
                    <a:pt x="2157929" y="402153"/>
                  </a:lnTo>
                  <a:lnTo>
                    <a:pt x="2106126" y="437512"/>
                  </a:lnTo>
                  <a:lnTo>
                    <a:pt x="2039373" y="470516"/>
                  </a:lnTo>
                  <a:lnTo>
                    <a:pt x="2000755" y="486034"/>
                  </a:lnTo>
                  <a:lnTo>
                    <a:pt x="1958838" y="500842"/>
                  </a:lnTo>
                  <a:lnTo>
                    <a:pt x="1913766" y="514901"/>
                  </a:lnTo>
                  <a:lnTo>
                    <a:pt x="1865686" y="528169"/>
                  </a:lnTo>
                  <a:lnTo>
                    <a:pt x="1814744" y="540607"/>
                  </a:lnTo>
                  <a:lnTo>
                    <a:pt x="1761085" y="552175"/>
                  </a:lnTo>
                  <a:lnTo>
                    <a:pt x="1704856" y="562832"/>
                  </a:lnTo>
                  <a:lnTo>
                    <a:pt x="1646202" y="572538"/>
                  </a:lnTo>
                  <a:lnTo>
                    <a:pt x="1585269" y="581253"/>
                  </a:lnTo>
                  <a:lnTo>
                    <a:pt x="1522204" y="588936"/>
                  </a:lnTo>
                  <a:lnTo>
                    <a:pt x="1457151" y="595548"/>
                  </a:lnTo>
                  <a:lnTo>
                    <a:pt x="1390257" y="601048"/>
                  </a:lnTo>
                  <a:lnTo>
                    <a:pt x="1321667" y="605396"/>
                  </a:lnTo>
                  <a:lnTo>
                    <a:pt x="1251528" y="608551"/>
                  </a:lnTo>
                  <a:lnTo>
                    <a:pt x="1179986" y="610474"/>
                  </a:lnTo>
                  <a:lnTo>
                    <a:pt x="1107185" y="611124"/>
                  </a:lnTo>
                  <a:lnTo>
                    <a:pt x="1034385" y="610474"/>
                  </a:lnTo>
                  <a:lnTo>
                    <a:pt x="962843" y="608551"/>
                  </a:lnTo>
                  <a:lnTo>
                    <a:pt x="892704" y="605396"/>
                  </a:lnTo>
                  <a:lnTo>
                    <a:pt x="824114" y="601048"/>
                  </a:lnTo>
                  <a:lnTo>
                    <a:pt x="757220" y="595548"/>
                  </a:lnTo>
                  <a:lnTo>
                    <a:pt x="692167" y="588936"/>
                  </a:lnTo>
                  <a:lnTo>
                    <a:pt x="629102" y="581253"/>
                  </a:lnTo>
                  <a:lnTo>
                    <a:pt x="568169" y="572538"/>
                  </a:lnTo>
                  <a:lnTo>
                    <a:pt x="509515" y="562832"/>
                  </a:lnTo>
                  <a:lnTo>
                    <a:pt x="453286" y="552175"/>
                  </a:lnTo>
                  <a:lnTo>
                    <a:pt x="399627" y="540607"/>
                  </a:lnTo>
                  <a:lnTo>
                    <a:pt x="348685" y="528169"/>
                  </a:lnTo>
                  <a:lnTo>
                    <a:pt x="300605" y="514901"/>
                  </a:lnTo>
                  <a:lnTo>
                    <a:pt x="255533" y="500842"/>
                  </a:lnTo>
                  <a:lnTo>
                    <a:pt x="213616" y="486034"/>
                  </a:lnTo>
                  <a:lnTo>
                    <a:pt x="174998" y="470516"/>
                  </a:lnTo>
                  <a:lnTo>
                    <a:pt x="139826" y="454328"/>
                  </a:lnTo>
                  <a:lnTo>
                    <a:pt x="80402" y="420107"/>
                  </a:lnTo>
                  <a:lnTo>
                    <a:pt x="36512" y="383690"/>
                  </a:lnTo>
                  <a:lnTo>
                    <a:pt x="9322" y="345401"/>
                  </a:lnTo>
                  <a:lnTo>
                    <a:pt x="0" y="305562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61645" y="2351528"/>
            <a:ext cx="7229755" cy="2909771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5" dirty="0" err="1">
                <a:solidFill>
                  <a:srgbClr val="244060"/>
                </a:solidFill>
                <a:cs typeface="Calibri"/>
              </a:rPr>
              <a:t>Қарапайым</a:t>
            </a:r>
            <a:r>
              <a:rPr lang="ru-RU" sz="2400" b="1" spc="-5" dirty="0">
                <a:solidFill>
                  <a:srgbClr val="244060"/>
                </a:solidFill>
                <a:cs typeface="Calibri"/>
              </a:rPr>
              <a:t> атрибут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>
                <a:cs typeface="Calibri"/>
              </a:rPr>
              <a:t>Оны </a:t>
            </a:r>
            <a:r>
              <a:rPr lang="ru-RU" sz="2400" spc="-5" dirty="0" err="1">
                <a:cs typeface="Calibri"/>
              </a:rPr>
              <a:t>одан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әрі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кіші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бөлімдерге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бөлуге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болмайды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Бұл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бөлінбейтін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атомдық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құндылық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сияқты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Мысал</a:t>
            </a:r>
            <a:r>
              <a:rPr lang="ru-RU" sz="2400" spc="-5" dirty="0">
                <a:cs typeface="Calibri"/>
              </a:rPr>
              <a:t>: </a:t>
            </a:r>
            <a:r>
              <a:rPr lang="ru-RU" sz="2400" spc="-5" dirty="0" err="1">
                <a:cs typeface="Calibri"/>
              </a:rPr>
              <a:t>баға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жыл</a:t>
            </a:r>
            <a:r>
              <a:rPr lang="ru-RU" sz="2400" spc="-5" dirty="0">
                <a:cs typeface="Calibri"/>
              </a:rPr>
              <a:t>, </a:t>
            </a:r>
            <a:r>
              <a:rPr lang="en-US" sz="2400" spc="-5" dirty="0">
                <a:cs typeface="Calibri"/>
              </a:rPr>
              <a:t>Enno, </a:t>
            </a:r>
            <a:r>
              <a:rPr lang="ru-RU" sz="2400" spc="-5" dirty="0" err="1">
                <a:cs typeface="Calibri"/>
              </a:rPr>
              <a:t>тұтыну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бағаларының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индексі</a:t>
            </a: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 dirty="0">
              <a:latin typeface="Calibri"/>
              <a:cs typeface="Calibri"/>
            </a:endParaRPr>
          </a:p>
          <a:p>
            <a:pPr marL="380682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CPI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4315" y="5818733"/>
            <a:ext cx="232308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lang="kk-KZ" sz="1100" dirty="0">
                <a:latin typeface="Arial MT"/>
                <a:cs typeface="Arial MT"/>
              </a:rPr>
              <a:t>5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Қарапайым</a:t>
            </a:r>
            <a:r>
              <a:rPr lang="ru-RU" sz="1100" dirty="0">
                <a:latin typeface="Arial MT"/>
                <a:cs typeface="Arial MT"/>
              </a:rPr>
              <a:t> атрибут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80"/>
    </mc:Choice>
    <mc:Fallback xmlns="">
      <p:transition spd="slow" advTm="2548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4" y="2227068"/>
            <a:ext cx="7458355" cy="245580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Құрама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атрибут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>
                <a:cs typeface="Calibri"/>
              </a:rPr>
              <a:t>Оны </a:t>
            </a:r>
            <a:r>
              <a:rPr lang="ru-RU" sz="2400" spc="-5" dirty="0" err="1">
                <a:cs typeface="Calibri"/>
              </a:rPr>
              <a:t>одан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әрі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қосымша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бөліктерге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бөлуге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болады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Бұл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көптеген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басқа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атрибуттардан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тұратын</a:t>
            </a:r>
            <a:r>
              <a:rPr lang="ru-RU" sz="2400" spc="-5" dirty="0">
                <a:cs typeface="Calibri"/>
              </a:rPr>
              <a:t> атрибут.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  <a:tab pos="1620520" algn="l"/>
              </a:tabLst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	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Name</a:t>
            </a:r>
            <a:endParaRPr sz="2400" dirty="0">
              <a:latin typeface="Calibri"/>
              <a:cs typeface="Calibri"/>
            </a:endParaRPr>
          </a:p>
          <a:p>
            <a:pPr marL="1609725" marR="452755" indent="231140">
              <a:lnSpc>
                <a:spcPct val="100000"/>
              </a:lnSpc>
            </a:pPr>
            <a:r>
              <a:rPr sz="2400" spc="-15" dirty="0">
                <a:solidFill>
                  <a:srgbClr val="202020"/>
                </a:solidFill>
                <a:latin typeface="Calibri"/>
                <a:cs typeface="Calibri"/>
              </a:rPr>
              <a:t>(first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name, </a:t>
            </a:r>
            <a:r>
              <a:rPr sz="2400" spc="-5" dirty="0">
                <a:solidFill>
                  <a:srgbClr val="202020"/>
                </a:solidFill>
                <a:latin typeface="Calibri"/>
                <a:cs typeface="Calibri"/>
              </a:rPr>
              <a:t>middle name, last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name) </a:t>
            </a:r>
            <a:r>
              <a:rPr sz="2400" spc="-5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02020"/>
                </a:solidFill>
                <a:latin typeface="Calibri"/>
                <a:cs typeface="Calibri"/>
              </a:rPr>
              <a:t>Address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90725" y="4641342"/>
            <a:ext cx="2235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(street,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road,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city)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447800"/>
            <a:ext cx="9144000" cy="778252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88747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1.</a:t>
            </a:r>
            <a:r>
              <a:rPr spc="-5" dirty="0"/>
              <a:t> </a:t>
            </a:r>
            <a:r>
              <a:rPr lang="ru-RU" spc="-5" dirty="0" err="1"/>
              <a:t>Қарапайым</a:t>
            </a:r>
            <a:r>
              <a:rPr lang="ru-RU" spc="-5" dirty="0"/>
              <a:t> </a:t>
            </a:r>
            <a:r>
              <a:rPr lang="ru-RU" spc="-5" dirty="0" err="1"/>
              <a:t>және</a:t>
            </a:r>
            <a:r>
              <a:rPr lang="ru-RU" spc="-5" dirty="0"/>
              <a:t> </a:t>
            </a:r>
            <a:r>
              <a:rPr lang="ru-RU" spc="-5" dirty="0" err="1"/>
              <a:t>құрама</a:t>
            </a:r>
            <a:r>
              <a:rPr lang="ru-RU" spc="-5" dirty="0"/>
              <a:t> </a:t>
            </a:r>
            <a:r>
              <a:rPr lang="ru-RU" spc="-5" dirty="0" err="1"/>
              <a:t>атрибуттар</a:t>
            </a:r>
            <a:r>
              <a:rPr lang="ru-RU" spc="-5" dirty="0"/>
              <a:t> / </a:t>
            </a:r>
            <a:r>
              <a:rPr spc="-10" dirty="0"/>
              <a:t>Simple</a:t>
            </a:r>
            <a:r>
              <a:rPr spc="5" dirty="0"/>
              <a:t> </a:t>
            </a:r>
            <a:r>
              <a:rPr spc="-5" dirty="0"/>
              <a:t>and </a:t>
            </a:r>
            <a:r>
              <a:rPr spc="-10" dirty="0"/>
              <a:t>composite </a:t>
            </a:r>
            <a:r>
              <a:rPr spc="-15" dirty="0"/>
              <a:t>attributes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815520" y="4832540"/>
            <a:ext cx="1671955" cy="450215"/>
            <a:chOff x="5815520" y="4832540"/>
            <a:chExt cx="1671955" cy="450215"/>
          </a:xfrm>
        </p:grpSpPr>
        <p:sp>
          <p:nvSpPr>
            <p:cNvPr id="7" name="object 7"/>
            <p:cNvSpPr/>
            <p:nvPr/>
          </p:nvSpPr>
          <p:spPr>
            <a:xfrm>
              <a:off x="5828538" y="4845558"/>
              <a:ext cx="1645920" cy="424180"/>
            </a:xfrm>
            <a:custGeom>
              <a:avLst/>
              <a:gdLst/>
              <a:ahLst/>
              <a:cxnLst/>
              <a:rect l="l" t="t" r="r" b="b"/>
              <a:pathLst>
                <a:path w="1645920" h="424179">
                  <a:moveTo>
                    <a:pt x="822960" y="0"/>
                  </a:moveTo>
                  <a:lnTo>
                    <a:pt x="751948" y="777"/>
                  </a:lnTo>
                  <a:lnTo>
                    <a:pt x="682614" y="3068"/>
                  </a:lnTo>
                  <a:lnTo>
                    <a:pt x="615206" y="6809"/>
                  </a:lnTo>
                  <a:lnTo>
                    <a:pt x="549969" y="11935"/>
                  </a:lnTo>
                  <a:lnTo>
                    <a:pt x="487152" y="18383"/>
                  </a:lnTo>
                  <a:lnTo>
                    <a:pt x="427000" y="26090"/>
                  </a:lnTo>
                  <a:lnTo>
                    <a:pt x="369762" y="34991"/>
                  </a:lnTo>
                  <a:lnTo>
                    <a:pt x="315683" y="45024"/>
                  </a:lnTo>
                  <a:lnTo>
                    <a:pt x="265011" y="56124"/>
                  </a:lnTo>
                  <a:lnTo>
                    <a:pt x="217993" y="68228"/>
                  </a:lnTo>
                  <a:lnTo>
                    <a:pt x="174875" y="81273"/>
                  </a:lnTo>
                  <a:lnTo>
                    <a:pt x="135906" y="95194"/>
                  </a:lnTo>
                  <a:lnTo>
                    <a:pt x="71397" y="125410"/>
                  </a:lnTo>
                  <a:lnTo>
                    <a:pt x="26444" y="158369"/>
                  </a:lnTo>
                  <a:lnTo>
                    <a:pt x="3020" y="193561"/>
                  </a:lnTo>
                  <a:lnTo>
                    <a:pt x="0" y="211836"/>
                  </a:lnTo>
                  <a:lnTo>
                    <a:pt x="3020" y="230110"/>
                  </a:lnTo>
                  <a:lnTo>
                    <a:pt x="26444" y="265302"/>
                  </a:lnTo>
                  <a:lnTo>
                    <a:pt x="71397" y="298261"/>
                  </a:lnTo>
                  <a:lnTo>
                    <a:pt x="135906" y="328477"/>
                  </a:lnTo>
                  <a:lnTo>
                    <a:pt x="174875" y="342398"/>
                  </a:lnTo>
                  <a:lnTo>
                    <a:pt x="217993" y="355443"/>
                  </a:lnTo>
                  <a:lnTo>
                    <a:pt x="265011" y="367547"/>
                  </a:lnTo>
                  <a:lnTo>
                    <a:pt x="315683" y="378647"/>
                  </a:lnTo>
                  <a:lnTo>
                    <a:pt x="369762" y="388680"/>
                  </a:lnTo>
                  <a:lnTo>
                    <a:pt x="427000" y="397581"/>
                  </a:lnTo>
                  <a:lnTo>
                    <a:pt x="487152" y="405288"/>
                  </a:lnTo>
                  <a:lnTo>
                    <a:pt x="549969" y="411736"/>
                  </a:lnTo>
                  <a:lnTo>
                    <a:pt x="615206" y="416862"/>
                  </a:lnTo>
                  <a:lnTo>
                    <a:pt x="682614" y="420603"/>
                  </a:lnTo>
                  <a:lnTo>
                    <a:pt x="751948" y="422894"/>
                  </a:lnTo>
                  <a:lnTo>
                    <a:pt x="822960" y="423672"/>
                  </a:lnTo>
                  <a:lnTo>
                    <a:pt x="893971" y="422894"/>
                  </a:lnTo>
                  <a:lnTo>
                    <a:pt x="963305" y="420603"/>
                  </a:lnTo>
                  <a:lnTo>
                    <a:pt x="1030713" y="416862"/>
                  </a:lnTo>
                  <a:lnTo>
                    <a:pt x="1095950" y="411736"/>
                  </a:lnTo>
                  <a:lnTo>
                    <a:pt x="1158767" y="405288"/>
                  </a:lnTo>
                  <a:lnTo>
                    <a:pt x="1218919" y="397581"/>
                  </a:lnTo>
                  <a:lnTo>
                    <a:pt x="1276157" y="388680"/>
                  </a:lnTo>
                  <a:lnTo>
                    <a:pt x="1330236" y="378647"/>
                  </a:lnTo>
                  <a:lnTo>
                    <a:pt x="1380908" y="367547"/>
                  </a:lnTo>
                  <a:lnTo>
                    <a:pt x="1427926" y="355443"/>
                  </a:lnTo>
                  <a:lnTo>
                    <a:pt x="1471044" y="342398"/>
                  </a:lnTo>
                  <a:lnTo>
                    <a:pt x="1510013" y="328477"/>
                  </a:lnTo>
                  <a:lnTo>
                    <a:pt x="1574522" y="298261"/>
                  </a:lnTo>
                  <a:lnTo>
                    <a:pt x="1619475" y="265302"/>
                  </a:lnTo>
                  <a:lnTo>
                    <a:pt x="1642899" y="230110"/>
                  </a:lnTo>
                  <a:lnTo>
                    <a:pt x="1645919" y="211836"/>
                  </a:lnTo>
                  <a:lnTo>
                    <a:pt x="1642899" y="193561"/>
                  </a:lnTo>
                  <a:lnTo>
                    <a:pt x="1619475" y="158369"/>
                  </a:lnTo>
                  <a:lnTo>
                    <a:pt x="1574522" y="125410"/>
                  </a:lnTo>
                  <a:lnTo>
                    <a:pt x="1510013" y="95194"/>
                  </a:lnTo>
                  <a:lnTo>
                    <a:pt x="1471044" y="81273"/>
                  </a:lnTo>
                  <a:lnTo>
                    <a:pt x="1427926" y="68228"/>
                  </a:lnTo>
                  <a:lnTo>
                    <a:pt x="1380908" y="56124"/>
                  </a:lnTo>
                  <a:lnTo>
                    <a:pt x="1330236" y="45024"/>
                  </a:lnTo>
                  <a:lnTo>
                    <a:pt x="1276157" y="34991"/>
                  </a:lnTo>
                  <a:lnTo>
                    <a:pt x="1218919" y="26090"/>
                  </a:lnTo>
                  <a:lnTo>
                    <a:pt x="1158767" y="18383"/>
                  </a:lnTo>
                  <a:lnTo>
                    <a:pt x="1095950" y="11935"/>
                  </a:lnTo>
                  <a:lnTo>
                    <a:pt x="1030713" y="6809"/>
                  </a:lnTo>
                  <a:lnTo>
                    <a:pt x="963305" y="3068"/>
                  </a:lnTo>
                  <a:lnTo>
                    <a:pt x="893971" y="777"/>
                  </a:lnTo>
                  <a:lnTo>
                    <a:pt x="822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828538" y="4845558"/>
              <a:ext cx="1645920" cy="424180"/>
            </a:xfrm>
            <a:custGeom>
              <a:avLst/>
              <a:gdLst/>
              <a:ahLst/>
              <a:cxnLst/>
              <a:rect l="l" t="t" r="r" b="b"/>
              <a:pathLst>
                <a:path w="1645920" h="424179">
                  <a:moveTo>
                    <a:pt x="0" y="211836"/>
                  </a:moveTo>
                  <a:lnTo>
                    <a:pt x="26444" y="158369"/>
                  </a:lnTo>
                  <a:lnTo>
                    <a:pt x="71397" y="125410"/>
                  </a:lnTo>
                  <a:lnTo>
                    <a:pt x="135906" y="95194"/>
                  </a:lnTo>
                  <a:lnTo>
                    <a:pt x="174875" y="81273"/>
                  </a:lnTo>
                  <a:lnTo>
                    <a:pt x="217993" y="68228"/>
                  </a:lnTo>
                  <a:lnTo>
                    <a:pt x="265011" y="56124"/>
                  </a:lnTo>
                  <a:lnTo>
                    <a:pt x="315683" y="45024"/>
                  </a:lnTo>
                  <a:lnTo>
                    <a:pt x="369762" y="34991"/>
                  </a:lnTo>
                  <a:lnTo>
                    <a:pt x="427000" y="26090"/>
                  </a:lnTo>
                  <a:lnTo>
                    <a:pt x="487152" y="18383"/>
                  </a:lnTo>
                  <a:lnTo>
                    <a:pt x="549969" y="11935"/>
                  </a:lnTo>
                  <a:lnTo>
                    <a:pt x="615206" y="6809"/>
                  </a:lnTo>
                  <a:lnTo>
                    <a:pt x="682614" y="3068"/>
                  </a:lnTo>
                  <a:lnTo>
                    <a:pt x="751948" y="777"/>
                  </a:lnTo>
                  <a:lnTo>
                    <a:pt x="822960" y="0"/>
                  </a:lnTo>
                  <a:lnTo>
                    <a:pt x="893971" y="777"/>
                  </a:lnTo>
                  <a:lnTo>
                    <a:pt x="963305" y="3068"/>
                  </a:lnTo>
                  <a:lnTo>
                    <a:pt x="1030713" y="6809"/>
                  </a:lnTo>
                  <a:lnTo>
                    <a:pt x="1095950" y="11935"/>
                  </a:lnTo>
                  <a:lnTo>
                    <a:pt x="1158767" y="18383"/>
                  </a:lnTo>
                  <a:lnTo>
                    <a:pt x="1218919" y="26090"/>
                  </a:lnTo>
                  <a:lnTo>
                    <a:pt x="1276157" y="34991"/>
                  </a:lnTo>
                  <a:lnTo>
                    <a:pt x="1330236" y="45024"/>
                  </a:lnTo>
                  <a:lnTo>
                    <a:pt x="1380908" y="56124"/>
                  </a:lnTo>
                  <a:lnTo>
                    <a:pt x="1427926" y="68228"/>
                  </a:lnTo>
                  <a:lnTo>
                    <a:pt x="1471044" y="81273"/>
                  </a:lnTo>
                  <a:lnTo>
                    <a:pt x="1510013" y="95194"/>
                  </a:lnTo>
                  <a:lnTo>
                    <a:pt x="1574522" y="125410"/>
                  </a:lnTo>
                  <a:lnTo>
                    <a:pt x="1619475" y="158369"/>
                  </a:lnTo>
                  <a:lnTo>
                    <a:pt x="1642899" y="193561"/>
                  </a:lnTo>
                  <a:lnTo>
                    <a:pt x="1645919" y="211836"/>
                  </a:lnTo>
                  <a:lnTo>
                    <a:pt x="1642899" y="230110"/>
                  </a:lnTo>
                  <a:lnTo>
                    <a:pt x="1619475" y="265302"/>
                  </a:lnTo>
                  <a:lnTo>
                    <a:pt x="1574522" y="298261"/>
                  </a:lnTo>
                  <a:lnTo>
                    <a:pt x="1510013" y="328477"/>
                  </a:lnTo>
                  <a:lnTo>
                    <a:pt x="1471044" y="342398"/>
                  </a:lnTo>
                  <a:lnTo>
                    <a:pt x="1427926" y="355443"/>
                  </a:lnTo>
                  <a:lnTo>
                    <a:pt x="1380908" y="367547"/>
                  </a:lnTo>
                  <a:lnTo>
                    <a:pt x="1330236" y="378647"/>
                  </a:lnTo>
                  <a:lnTo>
                    <a:pt x="1276157" y="388680"/>
                  </a:lnTo>
                  <a:lnTo>
                    <a:pt x="1218919" y="397581"/>
                  </a:lnTo>
                  <a:lnTo>
                    <a:pt x="1158767" y="405288"/>
                  </a:lnTo>
                  <a:lnTo>
                    <a:pt x="1095950" y="411736"/>
                  </a:lnTo>
                  <a:lnTo>
                    <a:pt x="1030713" y="416862"/>
                  </a:lnTo>
                  <a:lnTo>
                    <a:pt x="963305" y="420603"/>
                  </a:lnTo>
                  <a:lnTo>
                    <a:pt x="893971" y="422894"/>
                  </a:lnTo>
                  <a:lnTo>
                    <a:pt x="822960" y="423672"/>
                  </a:lnTo>
                  <a:lnTo>
                    <a:pt x="751948" y="422894"/>
                  </a:lnTo>
                  <a:lnTo>
                    <a:pt x="682614" y="420603"/>
                  </a:lnTo>
                  <a:lnTo>
                    <a:pt x="615206" y="416862"/>
                  </a:lnTo>
                  <a:lnTo>
                    <a:pt x="549969" y="411736"/>
                  </a:lnTo>
                  <a:lnTo>
                    <a:pt x="487152" y="405288"/>
                  </a:lnTo>
                  <a:lnTo>
                    <a:pt x="427000" y="397581"/>
                  </a:lnTo>
                  <a:lnTo>
                    <a:pt x="369762" y="388680"/>
                  </a:lnTo>
                  <a:lnTo>
                    <a:pt x="315683" y="378647"/>
                  </a:lnTo>
                  <a:lnTo>
                    <a:pt x="265011" y="367547"/>
                  </a:lnTo>
                  <a:lnTo>
                    <a:pt x="217993" y="355443"/>
                  </a:lnTo>
                  <a:lnTo>
                    <a:pt x="174875" y="342398"/>
                  </a:lnTo>
                  <a:lnTo>
                    <a:pt x="135906" y="328477"/>
                  </a:lnTo>
                  <a:lnTo>
                    <a:pt x="71397" y="298261"/>
                  </a:lnTo>
                  <a:lnTo>
                    <a:pt x="26444" y="265302"/>
                  </a:lnTo>
                  <a:lnTo>
                    <a:pt x="3020" y="230110"/>
                  </a:lnTo>
                  <a:lnTo>
                    <a:pt x="0" y="211836"/>
                  </a:lnTo>
                  <a:close/>
                </a:path>
              </a:pathLst>
            </a:custGeom>
            <a:ln w="2590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60921" y="4893055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46612" y="5193728"/>
            <a:ext cx="3300729" cy="668020"/>
            <a:chOff x="4646612" y="5193728"/>
            <a:chExt cx="3300729" cy="668020"/>
          </a:xfrm>
        </p:grpSpPr>
        <p:sp>
          <p:nvSpPr>
            <p:cNvPr id="11" name="object 11"/>
            <p:cNvSpPr/>
            <p:nvPr/>
          </p:nvSpPr>
          <p:spPr>
            <a:xfrm>
              <a:off x="7233666" y="5206745"/>
              <a:ext cx="700405" cy="263525"/>
            </a:xfrm>
            <a:custGeom>
              <a:avLst/>
              <a:gdLst/>
              <a:ahLst/>
              <a:cxnLst/>
              <a:rect l="l" t="t" r="r" b="b"/>
              <a:pathLst>
                <a:path w="700404" h="263525">
                  <a:moveTo>
                    <a:pt x="700277" y="263397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59629" y="5426201"/>
              <a:ext cx="1737360" cy="422275"/>
            </a:xfrm>
            <a:custGeom>
              <a:avLst/>
              <a:gdLst/>
              <a:ahLst/>
              <a:cxnLst/>
              <a:rect l="l" t="t" r="r" b="b"/>
              <a:pathLst>
                <a:path w="1737360" h="422275">
                  <a:moveTo>
                    <a:pt x="868680" y="0"/>
                  </a:moveTo>
                  <a:lnTo>
                    <a:pt x="797428" y="699"/>
                  </a:lnTo>
                  <a:lnTo>
                    <a:pt x="727764" y="2762"/>
                  </a:lnTo>
                  <a:lnTo>
                    <a:pt x="659910" y="6133"/>
                  </a:lnTo>
                  <a:lnTo>
                    <a:pt x="594091" y="10759"/>
                  </a:lnTo>
                  <a:lnTo>
                    <a:pt x="530530" y="16585"/>
                  </a:lnTo>
                  <a:lnTo>
                    <a:pt x="469450" y="23557"/>
                  </a:lnTo>
                  <a:lnTo>
                    <a:pt x="411075" y="31620"/>
                  </a:lnTo>
                  <a:lnTo>
                    <a:pt x="355628" y="40721"/>
                  </a:lnTo>
                  <a:lnTo>
                    <a:pt x="303333" y="50804"/>
                  </a:lnTo>
                  <a:lnTo>
                    <a:pt x="254412" y="61817"/>
                  </a:lnTo>
                  <a:lnTo>
                    <a:pt x="209090" y="73703"/>
                  </a:lnTo>
                  <a:lnTo>
                    <a:pt x="167591" y="86410"/>
                  </a:lnTo>
                  <a:lnTo>
                    <a:pt x="130136" y="99883"/>
                  </a:lnTo>
                  <a:lnTo>
                    <a:pt x="68258" y="128908"/>
                  </a:lnTo>
                  <a:lnTo>
                    <a:pt x="25243" y="160346"/>
                  </a:lnTo>
                  <a:lnTo>
                    <a:pt x="2879" y="193760"/>
                  </a:lnTo>
                  <a:lnTo>
                    <a:pt x="0" y="211074"/>
                  </a:lnTo>
                  <a:lnTo>
                    <a:pt x="2879" y="228385"/>
                  </a:lnTo>
                  <a:lnTo>
                    <a:pt x="25243" y="261797"/>
                  </a:lnTo>
                  <a:lnTo>
                    <a:pt x="68258" y="293233"/>
                  </a:lnTo>
                  <a:lnTo>
                    <a:pt x="130136" y="322258"/>
                  </a:lnTo>
                  <a:lnTo>
                    <a:pt x="167591" y="335731"/>
                  </a:lnTo>
                  <a:lnTo>
                    <a:pt x="209090" y="348438"/>
                  </a:lnTo>
                  <a:lnTo>
                    <a:pt x="254412" y="360325"/>
                  </a:lnTo>
                  <a:lnTo>
                    <a:pt x="303333" y="371338"/>
                  </a:lnTo>
                  <a:lnTo>
                    <a:pt x="355628" y="381423"/>
                  </a:lnTo>
                  <a:lnTo>
                    <a:pt x="411075" y="390524"/>
                  </a:lnTo>
                  <a:lnTo>
                    <a:pt x="469450" y="398588"/>
                  </a:lnTo>
                  <a:lnTo>
                    <a:pt x="530530" y="405560"/>
                  </a:lnTo>
                  <a:lnTo>
                    <a:pt x="594091" y="411387"/>
                  </a:lnTo>
                  <a:lnTo>
                    <a:pt x="659910" y="416013"/>
                  </a:lnTo>
                  <a:lnTo>
                    <a:pt x="727764" y="419385"/>
                  </a:lnTo>
                  <a:lnTo>
                    <a:pt x="797428" y="421448"/>
                  </a:lnTo>
                  <a:lnTo>
                    <a:pt x="868680" y="422148"/>
                  </a:lnTo>
                  <a:lnTo>
                    <a:pt x="939931" y="421448"/>
                  </a:lnTo>
                  <a:lnTo>
                    <a:pt x="1009595" y="419385"/>
                  </a:lnTo>
                  <a:lnTo>
                    <a:pt x="1077449" y="416013"/>
                  </a:lnTo>
                  <a:lnTo>
                    <a:pt x="1143268" y="411387"/>
                  </a:lnTo>
                  <a:lnTo>
                    <a:pt x="1206829" y="405560"/>
                  </a:lnTo>
                  <a:lnTo>
                    <a:pt x="1267909" y="398588"/>
                  </a:lnTo>
                  <a:lnTo>
                    <a:pt x="1326284" y="390524"/>
                  </a:lnTo>
                  <a:lnTo>
                    <a:pt x="1381731" y="381423"/>
                  </a:lnTo>
                  <a:lnTo>
                    <a:pt x="1434026" y="371338"/>
                  </a:lnTo>
                  <a:lnTo>
                    <a:pt x="1482947" y="360325"/>
                  </a:lnTo>
                  <a:lnTo>
                    <a:pt x="1528269" y="348438"/>
                  </a:lnTo>
                  <a:lnTo>
                    <a:pt x="1569768" y="335731"/>
                  </a:lnTo>
                  <a:lnTo>
                    <a:pt x="1607223" y="322258"/>
                  </a:lnTo>
                  <a:lnTo>
                    <a:pt x="1669101" y="293233"/>
                  </a:lnTo>
                  <a:lnTo>
                    <a:pt x="1712116" y="261797"/>
                  </a:lnTo>
                  <a:lnTo>
                    <a:pt x="1734480" y="228385"/>
                  </a:lnTo>
                  <a:lnTo>
                    <a:pt x="1737360" y="211074"/>
                  </a:lnTo>
                  <a:lnTo>
                    <a:pt x="1734480" y="193760"/>
                  </a:lnTo>
                  <a:lnTo>
                    <a:pt x="1712116" y="160346"/>
                  </a:lnTo>
                  <a:lnTo>
                    <a:pt x="1669101" y="128908"/>
                  </a:lnTo>
                  <a:lnTo>
                    <a:pt x="1607223" y="99883"/>
                  </a:lnTo>
                  <a:lnTo>
                    <a:pt x="1569768" y="86410"/>
                  </a:lnTo>
                  <a:lnTo>
                    <a:pt x="1528269" y="73703"/>
                  </a:lnTo>
                  <a:lnTo>
                    <a:pt x="1482947" y="61817"/>
                  </a:lnTo>
                  <a:lnTo>
                    <a:pt x="1434026" y="50804"/>
                  </a:lnTo>
                  <a:lnTo>
                    <a:pt x="1381731" y="40721"/>
                  </a:lnTo>
                  <a:lnTo>
                    <a:pt x="1326284" y="31620"/>
                  </a:lnTo>
                  <a:lnTo>
                    <a:pt x="1267909" y="23557"/>
                  </a:lnTo>
                  <a:lnTo>
                    <a:pt x="1206829" y="16585"/>
                  </a:lnTo>
                  <a:lnTo>
                    <a:pt x="1143268" y="10759"/>
                  </a:lnTo>
                  <a:lnTo>
                    <a:pt x="1077449" y="6133"/>
                  </a:lnTo>
                  <a:lnTo>
                    <a:pt x="1009595" y="2762"/>
                  </a:lnTo>
                  <a:lnTo>
                    <a:pt x="939931" y="699"/>
                  </a:lnTo>
                  <a:lnTo>
                    <a:pt x="868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59629" y="5426201"/>
              <a:ext cx="1737360" cy="422275"/>
            </a:xfrm>
            <a:custGeom>
              <a:avLst/>
              <a:gdLst/>
              <a:ahLst/>
              <a:cxnLst/>
              <a:rect l="l" t="t" r="r" b="b"/>
              <a:pathLst>
                <a:path w="1737360" h="422275">
                  <a:moveTo>
                    <a:pt x="0" y="211074"/>
                  </a:moveTo>
                  <a:lnTo>
                    <a:pt x="25243" y="160346"/>
                  </a:lnTo>
                  <a:lnTo>
                    <a:pt x="68258" y="128908"/>
                  </a:lnTo>
                  <a:lnTo>
                    <a:pt x="130136" y="99883"/>
                  </a:lnTo>
                  <a:lnTo>
                    <a:pt x="167591" y="86410"/>
                  </a:lnTo>
                  <a:lnTo>
                    <a:pt x="209090" y="73703"/>
                  </a:lnTo>
                  <a:lnTo>
                    <a:pt x="254412" y="61817"/>
                  </a:lnTo>
                  <a:lnTo>
                    <a:pt x="303333" y="50804"/>
                  </a:lnTo>
                  <a:lnTo>
                    <a:pt x="355628" y="40721"/>
                  </a:lnTo>
                  <a:lnTo>
                    <a:pt x="411075" y="31620"/>
                  </a:lnTo>
                  <a:lnTo>
                    <a:pt x="469450" y="23557"/>
                  </a:lnTo>
                  <a:lnTo>
                    <a:pt x="530530" y="16585"/>
                  </a:lnTo>
                  <a:lnTo>
                    <a:pt x="594091" y="10759"/>
                  </a:lnTo>
                  <a:lnTo>
                    <a:pt x="659910" y="6133"/>
                  </a:lnTo>
                  <a:lnTo>
                    <a:pt x="727764" y="2762"/>
                  </a:lnTo>
                  <a:lnTo>
                    <a:pt x="797428" y="699"/>
                  </a:lnTo>
                  <a:lnTo>
                    <a:pt x="868680" y="0"/>
                  </a:lnTo>
                  <a:lnTo>
                    <a:pt x="939931" y="699"/>
                  </a:lnTo>
                  <a:lnTo>
                    <a:pt x="1009595" y="2762"/>
                  </a:lnTo>
                  <a:lnTo>
                    <a:pt x="1077449" y="6133"/>
                  </a:lnTo>
                  <a:lnTo>
                    <a:pt x="1143268" y="10759"/>
                  </a:lnTo>
                  <a:lnTo>
                    <a:pt x="1206829" y="16585"/>
                  </a:lnTo>
                  <a:lnTo>
                    <a:pt x="1267909" y="23557"/>
                  </a:lnTo>
                  <a:lnTo>
                    <a:pt x="1326284" y="31620"/>
                  </a:lnTo>
                  <a:lnTo>
                    <a:pt x="1381731" y="40721"/>
                  </a:lnTo>
                  <a:lnTo>
                    <a:pt x="1434026" y="50804"/>
                  </a:lnTo>
                  <a:lnTo>
                    <a:pt x="1482947" y="61817"/>
                  </a:lnTo>
                  <a:lnTo>
                    <a:pt x="1528269" y="73703"/>
                  </a:lnTo>
                  <a:lnTo>
                    <a:pt x="1569768" y="86410"/>
                  </a:lnTo>
                  <a:lnTo>
                    <a:pt x="1607223" y="99883"/>
                  </a:lnTo>
                  <a:lnTo>
                    <a:pt x="1669101" y="128908"/>
                  </a:lnTo>
                  <a:lnTo>
                    <a:pt x="1712116" y="160346"/>
                  </a:lnTo>
                  <a:lnTo>
                    <a:pt x="1734480" y="193760"/>
                  </a:lnTo>
                  <a:lnTo>
                    <a:pt x="1737360" y="211074"/>
                  </a:lnTo>
                  <a:lnTo>
                    <a:pt x="1734480" y="228385"/>
                  </a:lnTo>
                  <a:lnTo>
                    <a:pt x="1712116" y="261797"/>
                  </a:lnTo>
                  <a:lnTo>
                    <a:pt x="1669101" y="293233"/>
                  </a:lnTo>
                  <a:lnTo>
                    <a:pt x="1607223" y="322258"/>
                  </a:lnTo>
                  <a:lnTo>
                    <a:pt x="1569768" y="335731"/>
                  </a:lnTo>
                  <a:lnTo>
                    <a:pt x="1528269" y="348438"/>
                  </a:lnTo>
                  <a:lnTo>
                    <a:pt x="1482947" y="360325"/>
                  </a:lnTo>
                  <a:lnTo>
                    <a:pt x="1434026" y="371338"/>
                  </a:lnTo>
                  <a:lnTo>
                    <a:pt x="1381731" y="381423"/>
                  </a:lnTo>
                  <a:lnTo>
                    <a:pt x="1326284" y="390524"/>
                  </a:lnTo>
                  <a:lnTo>
                    <a:pt x="1267909" y="398588"/>
                  </a:lnTo>
                  <a:lnTo>
                    <a:pt x="1206829" y="405560"/>
                  </a:lnTo>
                  <a:lnTo>
                    <a:pt x="1143268" y="411387"/>
                  </a:lnTo>
                  <a:lnTo>
                    <a:pt x="1077449" y="416013"/>
                  </a:lnTo>
                  <a:lnTo>
                    <a:pt x="1009595" y="419385"/>
                  </a:lnTo>
                  <a:lnTo>
                    <a:pt x="939931" y="421448"/>
                  </a:lnTo>
                  <a:lnTo>
                    <a:pt x="868680" y="422148"/>
                  </a:lnTo>
                  <a:lnTo>
                    <a:pt x="797428" y="421448"/>
                  </a:lnTo>
                  <a:lnTo>
                    <a:pt x="727764" y="419385"/>
                  </a:lnTo>
                  <a:lnTo>
                    <a:pt x="659910" y="416013"/>
                  </a:lnTo>
                  <a:lnTo>
                    <a:pt x="594091" y="411387"/>
                  </a:lnTo>
                  <a:lnTo>
                    <a:pt x="530530" y="405560"/>
                  </a:lnTo>
                  <a:lnTo>
                    <a:pt x="469450" y="398588"/>
                  </a:lnTo>
                  <a:lnTo>
                    <a:pt x="411075" y="390524"/>
                  </a:lnTo>
                  <a:lnTo>
                    <a:pt x="355628" y="381423"/>
                  </a:lnTo>
                  <a:lnTo>
                    <a:pt x="303333" y="371338"/>
                  </a:lnTo>
                  <a:lnTo>
                    <a:pt x="254412" y="360325"/>
                  </a:lnTo>
                  <a:lnTo>
                    <a:pt x="209090" y="348438"/>
                  </a:lnTo>
                  <a:lnTo>
                    <a:pt x="167591" y="335731"/>
                  </a:lnTo>
                  <a:lnTo>
                    <a:pt x="130136" y="322258"/>
                  </a:lnTo>
                  <a:lnTo>
                    <a:pt x="68258" y="293233"/>
                  </a:lnTo>
                  <a:lnTo>
                    <a:pt x="25243" y="261797"/>
                  </a:lnTo>
                  <a:lnTo>
                    <a:pt x="2879" y="228385"/>
                  </a:lnTo>
                  <a:lnTo>
                    <a:pt x="0" y="211074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6278" y="5472480"/>
            <a:ext cx="999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First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638480" y="5256212"/>
            <a:ext cx="2131060" cy="953769"/>
            <a:chOff x="6638480" y="5256212"/>
            <a:chExt cx="2131060" cy="953769"/>
          </a:xfrm>
        </p:grpSpPr>
        <p:sp>
          <p:nvSpPr>
            <p:cNvPr id="16" name="object 16"/>
            <p:cNvSpPr/>
            <p:nvPr/>
          </p:nvSpPr>
          <p:spPr>
            <a:xfrm>
              <a:off x="6651498" y="5269229"/>
              <a:ext cx="10160" cy="927735"/>
            </a:xfrm>
            <a:custGeom>
              <a:avLst/>
              <a:gdLst/>
              <a:ahLst/>
              <a:cxnLst/>
              <a:rect l="l" t="t" r="r" b="b"/>
              <a:pathLst>
                <a:path w="10159" h="927735">
                  <a:moveTo>
                    <a:pt x="9651" y="927392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10222" y="5470397"/>
              <a:ext cx="1645920" cy="441959"/>
            </a:xfrm>
            <a:custGeom>
              <a:avLst/>
              <a:gdLst/>
              <a:ahLst/>
              <a:cxnLst/>
              <a:rect l="l" t="t" r="r" b="b"/>
              <a:pathLst>
                <a:path w="1645920" h="441960">
                  <a:moveTo>
                    <a:pt x="822959" y="0"/>
                  </a:moveTo>
                  <a:lnTo>
                    <a:pt x="751948" y="811"/>
                  </a:lnTo>
                  <a:lnTo>
                    <a:pt x="682614" y="3200"/>
                  </a:lnTo>
                  <a:lnTo>
                    <a:pt x="615206" y="7100"/>
                  </a:lnTo>
                  <a:lnTo>
                    <a:pt x="549969" y="12447"/>
                  </a:lnTo>
                  <a:lnTo>
                    <a:pt x="487152" y="19172"/>
                  </a:lnTo>
                  <a:lnTo>
                    <a:pt x="427000" y="27210"/>
                  </a:lnTo>
                  <a:lnTo>
                    <a:pt x="369762" y="36494"/>
                  </a:lnTo>
                  <a:lnTo>
                    <a:pt x="315683" y="46958"/>
                  </a:lnTo>
                  <a:lnTo>
                    <a:pt x="265011" y="58536"/>
                  </a:lnTo>
                  <a:lnTo>
                    <a:pt x="217993" y="71161"/>
                  </a:lnTo>
                  <a:lnTo>
                    <a:pt x="174875" y="84768"/>
                  </a:lnTo>
                  <a:lnTo>
                    <a:pt x="135906" y="99289"/>
                  </a:lnTo>
                  <a:lnTo>
                    <a:pt x="71397" y="130810"/>
                  </a:lnTo>
                  <a:lnTo>
                    <a:pt x="26444" y="165195"/>
                  </a:lnTo>
                  <a:lnTo>
                    <a:pt x="3020" y="201912"/>
                  </a:lnTo>
                  <a:lnTo>
                    <a:pt x="0" y="220979"/>
                  </a:lnTo>
                  <a:lnTo>
                    <a:pt x="3020" y="240047"/>
                  </a:lnTo>
                  <a:lnTo>
                    <a:pt x="26444" y="276764"/>
                  </a:lnTo>
                  <a:lnTo>
                    <a:pt x="71397" y="311149"/>
                  </a:lnTo>
                  <a:lnTo>
                    <a:pt x="135906" y="342670"/>
                  </a:lnTo>
                  <a:lnTo>
                    <a:pt x="174875" y="357191"/>
                  </a:lnTo>
                  <a:lnTo>
                    <a:pt x="217993" y="370798"/>
                  </a:lnTo>
                  <a:lnTo>
                    <a:pt x="265011" y="383423"/>
                  </a:lnTo>
                  <a:lnTo>
                    <a:pt x="315683" y="395001"/>
                  </a:lnTo>
                  <a:lnTo>
                    <a:pt x="369762" y="405465"/>
                  </a:lnTo>
                  <a:lnTo>
                    <a:pt x="427000" y="414749"/>
                  </a:lnTo>
                  <a:lnTo>
                    <a:pt x="487152" y="422787"/>
                  </a:lnTo>
                  <a:lnTo>
                    <a:pt x="549969" y="429512"/>
                  </a:lnTo>
                  <a:lnTo>
                    <a:pt x="615206" y="434859"/>
                  </a:lnTo>
                  <a:lnTo>
                    <a:pt x="682614" y="438759"/>
                  </a:lnTo>
                  <a:lnTo>
                    <a:pt x="751948" y="441148"/>
                  </a:lnTo>
                  <a:lnTo>
                    <a:pt x="822959" y="441959"/>
                  </a:lnTo>
                  <a:lnTo>
                    <a:pt x="893971" y="441148"/>
                  </a:lnTo>
                  <a:lnTo>
                    <a:pt x="963305" y="438759"/>
                  </a:lnTo>
                  <a:lnTo>
                    <a:pt x="1030713" y="434859"/>
                  </a:lnTo>
                  <a:lnTo>
                    <a:pt x="1095950" y="429512"/>
                  </a:lnTo>
                  <a:lnTo>
                    <a:pt x="1158767" y="422787"/>
                  </a:lnTo>
                  <a:lnTo>
                    <a:pt x="1218919" y="414749"/>
                  </a:lnTo>
                  <a:lnTo>
                    <a:pt x="1276157" y="405465"/>
                  </a:lnTo>
                  <a:lnTo>
                    <a:pt x="1330236" y="395001"/>
                  </a:lnTo>
                  <a:lnTo>
                    <a:pt x="1380908" y="383423"/>
                  </a:lnTo>
                  <a:lnTo>
                    <a:pt x="1427926" y="370798"/>
                  </a:lnTo>
                  <a:lnTo>
                    <a:pt x="1471044" y="357191"/>
                  </a:lnTo>
                  <a:lnTo>
                    <a:pt x="1510013" y="342670"/>
                  </a:lnTo>
                  <a:lnTo>
                    <a:pt x="1574522" y="311149"/>
                  </a:lnTo>
                  <a:lnTo>
                    <a:pt x="1619475" y="276764"/>
                  </a:lnTo>
                  <a:lnTo>
                    <a:pt x="1642899" y="240047"/>
                  </a:lnTo>
                  <a:lnTo>
                    <a:pt x="1645920" y="220979"/>
                  </a:lnTo>
                  <a:lnTo>
                    <a:pt x="1642899" y="201912"/>
                  </a:lnTo>
                  <a:lnTo>
                    <a:pt x="1619475" y="165195"/>
                  </a:lnTo>
                  <a:lnTo>
                    <a:pt x="1574522" y="130810"/>
                  </a:lnTo>
                  <a:lnTo>
                    <a:pt x="1510013" y="99289"/>
                  </a:lnTo>
                  <a:lnTo>
                    <a:pt x="1471044" y="84768"/>
                  </a:lnTo>
                  <a:lnTo>
                    <a:pt x="1427926" y="71161"/>
                  </a:lnTo>
                  <a:lnTo>
                    <a:pt x="1380908" y="58536"/>
                  </a:lnTo>
                  <a:lnTo>
                    <a:pt x="1330236" y="46958"/>
                  </a:lnTo>
                  <a:lnTo>
                    <a:pt x="1276157" y="36494"/>
                  </a:lnTo>
                  <a:lnTo>
                    <a:pt x="1218919" y="27210"/>
                  </a:lnTo>
                  <a:lnTo>
                    <a:pt x="1158767" y="19172"/>
                  </a:lnTo>
                  <a:lnTo>
                    <a:pt x="1095950" y="12447"/>
                  </a:lnTo>
                  <a:lnTo>
                    <a:pt x="1030713" y="7100"/>
                  </a:lnTo>
                  <a:lnTo>
                    <a:pt x="963305" y="3200"/>
                  </a:lnTo>
                  <a:lnTo>
                    <a:pt x="893971" y="811"/>
                  </a:lnTo>
                  <a:lnTo>
                    <a:pt x="8229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10222" y="5470397"/>
              <a:ext cx="1645920" cy="441959"/>
            </a:xfrm>
            <a:custGeom>
              <a:avLst/>
              <a:gdLst/>
              <a:ahLst/>
              <a:cxnLst/>
              <a:rect l="l" t="t" r="r" b="b"/>
              <a:pathLst>
                <a:path w="1645920" h="441960">
                  <a:moveTo>
                    <a:pt x="0" y="220979"/>
                  </a:moveTo>
                  <a:lnTo>
                    <a:pt x="11917" y="183295"/>
                  </a:lnTo>
                  <a:lnTo>
                    <a:pt x="46353" y="147678"/>
                  </a:lnTo>
                  <a:lnTo>
                    <a:pt x="101331" y="114659"/>
                  </a:lnTo>
                  <a:lnTo>
                    <a:pt x="174875" y="84768"/>
                  </a:lnTo>
                  <a:lnTo>
                    <a:pt x="217993" y="71161"/>
                  </a:lnTo>
                  <a:lnTo>
                    <a:pt x="265011" y="58536"/>
                  </a:lnTo>
                  <a:lnTo>
                    <a:pt x="315683" y="46958"/>
                  </a:lnTo>
                  <a:lnTo>
                    <a:pt x="369762" y="36494"/>
                  </a:lnTo>
                  <a:lnTo>
                    <a:pt x="427000" y="27210"/>
                  </a:lnTo>
                  <a:lnTo>
                    <a:pt x="487152" y="19172"/>
                  </a:lnTo>
                  <a:lnTo>
                    <a:pt x="549969" y="12447"/>
                  </a:lnTo>
                  <a:lnTo>
                    <a:pt x="615206" y="7100"/>
                  </a:lnTo>
                  <a:lnTo>
                    <a:pt x="682614" y="3200"/>
                  </a:lnTo>
                  <a:lnTo>
                    <a:pt x="751948" y="811"/>
                  </a:lnTo>
                  <a:lnTo>
                    <a:pt x="822959" y="0"/>
                  </a:lnTo>
                  <a:lnTo>
                    <a:pt x="893971" y="811"/>
                  </a:lnTo>
                  <a:lnTo>
                    <a:pt x="963305" y="3200"/>
                  </a:lnTo>
                  <a:lnTo>
                    <a:pt x="1030713" y="7100"/>
                  </a:lnTo>
                  <a:lnTo>
                    <a:pt x="1095950" y="12447"/>
                  </a:lnTo>
                  <a:lnTo>
                    <a:pt x="1158767" y="19172"/>
                  </a:lnTo>
                  <a:lnTo>
                    <a:pt x="1218919" y="27210"/>
                  </a:lnTo>
                  <a:lnTo>
                    <a:pt x="1276157" y="36494"/>
                  </a:lnTo>
                  <a:lnTo>
                    <a:pt x="1330236" y="46958"/>
                  </a:lnTo>
                  <a:lnTo>
                    <a:pt x="1380908" y="58536"/>
                  </a:lnTo>
                  <a:lnTo>
                    <a:pt x="1427926" y="71161"/>
                  </a:lnTo>
                  <a:lnTo>
                    <a:pt x="1471044" y="84768"/>
                  </a:lnTo>
                  <a:lnTo>
                    <a:pt x="1510013" y="99289"/>
                  </a:lnTo>
                  <a:lnTo>
                    <a:pt x="1574522" y="130810"/>
                  </a:lnTo>
                  <a:lnTo>
                    <a:pt x="1619475" y="165195"/>
                  </a:lnTo>
                  <a:lnTo>
                    <a:pt x="1642899" y="201912"/>
                  </a:lnTo>
                  <a:lnTo>
                    <a:pt x="1645920" y="220979"/>
                  </a:lnTo>
                  <a:lnTo>
                    <a:pt x="1642899" y="240047"/>
                  </a:lnTo>
                  <a:lnTo>
                    <a:pt x="1619475" y="276764"/>
                  </a:lnTo>
                  <a:lnTo>
                    <a:pt x="1574522" y="311149"/>
                  </a:lnTo>
                  <a:lnTo>
                    <a:pt x="1510013" y="342670"/>
                  </a:lnTo>
                  <a:lnTo>
                    <a:pt x="1471044" y="357191"/>
                  </a:lnTo>
                  <a:lnTo>
                    <a:pt x="1427926" y="370798"/>
                  </a:lnTo>
                  <a:lnTo>
                    <a:pt x="1380908" y="383423"/>
                  </a:lnTo>
                  <a:lnTo>
                    <a:pt x="1330236" y="395001"/>
                  </a:lnTo>
                  <a:lnTo>
                    <a:pt x="1276157" y="405465"/>
                  </a:lnTo>
                  <a:lnTo>
                    <a:pt x="1218919" y="414749"/>
                  </a:lnTo>
                  <a:lnTo>
                    <a:pt x="1158767" y="422787"/>
                  </a:lnTo>
                  <a:lnTo>
                    <a:pt x="1095950" y="429512"/>
                  </a:lnTo>
                  <a:lnTo>
                    <a:pt x="1030713" y="434859"/>
                  </a:lnTo>
                  <a:lnTo>
                    <a:pt x="963305" y="438759"/>
                  </a:lnTo>
                  <a:lnTo>
                    <a:pt x="893971" y="441148"/>
                  </a:lnTo>
                  <a:lnTo>
                    <a:pt x="822959" y="441959"/>
                  </a:lnTo>
                  <a:lnTo>
                    <a:pt x="751948" y="441148"/>
                  </a:lnTo>
                  <a:lnTo>
                    <a:pt x="682614" y="438759"/>
                  </a:lnTo>
                  <a:lnTo>
                    <a:pt x="615206" y="434859"/>
                  </a:lnTo>
                  <a:lnTo>
                    <a:pt x="549969" y="429512"/>
                  </a:lnTo>
                  <a:lnTo>
                    <a:pt x="487152" y="422787"/>
                  </a:lnTo>
                  <a:lnTo>
                    <a:pt x="427000" y="414749"/>
                  </a:lnTo>
                  <a:lnTo>
                    <a:pt x="369762" y="405465"/>
                  </a:lnTo>
                  <a:lnTo>
                    <a:pt x="315683" y="395001"/>
                  </a:lnTo>
                  <a:lnTo>
                    <a:pt x="265011" y="383423"/>
                  </a:lnTo>
                  <a:lnTo>
                    <a:pt x="217993" y="370798"/>
                  </a:lnTo>
                  <a:lnTo>
                    <a:pt x="174875" y="357191"/>
                  </a:lnTo>
                  <a:lnTo>
                    <a:pt x="135906" y="342670"/>
                  </a:lnTo>
                  <a:lnTo>
                    <a:pt x="71397" y="311149"/>
                  </a:lnTo>
                  <a:lnTo>
                    <a:pt x="26444" y="276764"/>
                  </a:lnTo>
                  <a:lnTo>
                    <a:pt x="3020" y="240047"/>
                  </a:lnTo>
                  <a:lnTo>
                    <a:pt x="0" y="220979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446644" y="5527344"/>
            <a:ext cx="972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Last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515355" y="5193791"/>
            <a:ext cx="2167255" cy="1438910"/>
            <a:chOff x="5515355" y="5193791"/>
            <a:chExt cx="2167255" cy="1438910"/>
          </a:xfrm>
        </p:grpSpPr>
        <p:sp>
          <p:nvSpPr>
            <p:cNvPr id="21" name="object 21"/>
            <p:cNvSpPr/>
            <p:nvPr/>
          </p:nvSpPr>
          <p:spPr>
            <a:xfrm>
              <a:off x="5528309" y="5206745"/>
              <a:ext cx="541655" cy="218440"/>
            </a:xfrm>
            <a:custGeom>
              <a:avLst/>
              <a:gdLst/>
              <a:ahLst/>
              <a:cxnLst/>
              <a:rect l="l" t="t" r="r" b="b"/>
              <a:pathLst>
                <a:path w="541654" h="218439">
                  <a:moveTo>
                    <a:pt x="0" y="218439"/>
                  </a:moveTo>
                  <a:lnTo>
                    <a:pt x="541654" y="0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53277" y="6195821"/>
              <a:ext cx="2016760" cy="424180"/>
            </a:xfrm>
            <a:custGeom>
              <a:avLst/>
              <a:gdLst/>
              <a:ahLst/>
              <a:cxnLst/>
              <a:rect l="l" t="t" r="r" b="b"/>
              <a:pathLst>
                <a:path w="2016759" h="424179">
                  <a:moveTo>
                    <a:pt x="1008126" y="0"/>
                  </a:moveTo>
                  <a:lnTo>
                    <a:pt x="932888" y="581"/>
                  </a:lnTo>
                  <a:lnTo>
                    <a:pt x="859153" y="2296"/>
                  </a:lnTo>
                  <a:lnTo>
                    <a:pt x="787114" y="5106"/>
                  </a:lnTo>
                  <a:lnTo>
                    <a:pt x="716967" y="8969"/>
                  </a:lnTo>
                  <a:lnTo>
                    <a:pt x="648906" y="13843"/>
                  </a:lnTo>
                  <a:lnTo>
                    <a:pt x="583127" y="19688"/>
                  </a:lnTo>
                  <a:lnTo>
                    <a:pt x="519824" y="26464"/>
                  </a:lnTo>
                  <a:lnTo>
                    <a:pt x="459192" y="34128"/>
                  </a:lnTo>
                  <a:lnTo>
                    <a:pt x="401427" y="42640"/>
                  </a:lnTo>
                  <a:lnTo>
                    <a:pt x="346723" y="51960"/>
                  </a:lnTo>
                  <a:lnTo>
                    <a:pt x="295274" y="62045"/>
                  </a:lnTo>
                  <a:lnTo>
                    <a:pt x="247277" y="72856"/>
                  </a:lnTo>
                  <a:lnTo>
                    <a:pt x="202926" y="84351"/>
                  </a:lnTo>
                  <a:lnTo>
                    <a:pt x="162416" y="96489"/>
                  </a:lnTo>
                  <a:lnTo>
                    <a:pt x="125942" y="109230"/>
                  </a:lnTo>
                  <a:lnTo>
                    <a:pt x="65880" y="136353"/>
                  </a:lnTo>
                  <a:lnTo>
                    <a:pt x="24301" y="165395"/>
                  </a:lnTo>
                  <a:lnTo>
                    <a:pt x="0" y="211835"/>
                  </a:lnTo>
                  <a:lnTo>
                    <a:pt x="2765" y="227645"/>
                  </a:lnTo>
                  <a:lnTo>
                    <a:pt x="42683" y="273016"/>
                  </a:lnTo>
                  <a:lnTo>
                    <a:pt x="93698" y="301140"/>
                  </a:lnTo>
                  <a:lnTo>
                    <a:pt x="162416" y="327182"/>
                  </a:lnTo>
                  <a:lnTo>
                    <a:pt x="202926" y="339320"/>
                  </a:lnTo>
                  <a:lnTo>
                    <a:pt x="247277" y="350815"/>
                  </a:lnTo>
                  <a:lnTo>
                    <a:pt x="295275" y="361626"/>
                  </a:lnTo>
                  <a:lnTo>
                    <a:pt x="346723" y="371711"/>
                  </a:lnTo>
                  <a:lnTo>
                    <a:pt x="401427" y="381031"/>
                  </a:lnTo>
                  <a:lnTo>
                    <a:pt x="459192" y="389543"/>
                  </a:lnTo>
                  <a:lnTo>
                    <a:pt x="519824" y="397207"/>
                  </a:lnTo>
                  <a:lnTo>
                    <a:pt x="583127" y="403983"/>
                  </a:lnTo>
                  <a:lnTo>
                    <a:pt x="648906" y="409828"/>
                  </a:lnTo>
                  <a:lnTo>
                    <a:pt x="716967" y="414702"/>
                  </a:lnTo>
                  <a:lnTo>
                    <a:pt x="787114" y="418565"/>
                  </a:lnTo>
                  <a:lnTo>
                    <a:pt x="859153" y="421375"/>
                  </a:lnTo>
                  <a:lnTo>
                    <a:pt x="932888" y="423090"/>
                  </a:lnTo>
                  <a:lnTo>
                    <a:pt x="1008126" y="423671"/>
                  </a:lnTo>
                  <a:lnTo>
                    <a:pt x="1083363" y="423090"/>
                  </a:lnTo>
                  <a:lnTo>
                    <a:pt x="1157098" y="421375"/>
                  </a:lnTo>
                  <a:lnTo>
                    <a:pt x="1229137" y="418565"/>
                  </a:lnTo>
                  <a:lnTo>
                    <a:pt x="1299284" y="414702"/>
                  </a:lnTo>
                  <a:lnTo>
                    <a:pt x="1367345" y="409828"/>
                  </a:lnTo>
                  <a:lnTo>
                    <a:pt x="1433124" y="403983"/>
                  </a:lnTo>
                  <a:lnTo>
                    <a:pt x="1496427" y="397207"/>
                  </a:lnTo>
                  <a:lnTo>
                    <a:pt x="1557059" y="389543"/>
                  </a:lnTo>
                  <a:lnTo>
                    <a:pt x="1614824" y="381031"/>
                  </a:lnTo>
                  <a:lnTo>
                    <a:pt x="1669528" y="371711"/>
                  </a:lnTo>
                  <a:lnTo>
                    <a:pt x="1720977" y="361626"/>
                  </a:lnTo>
                  <a:lnTo>
                    <a:pt x="1768974" y="350815"/>
                  </a:lnTo>
                  <a:lnTo>
                    <a:pt x="1813325" y="339320"/>
                  </a:lnTo>
                  <a:lnTo>
                    <a:pt x="1853835" y="327182"/>
                  </a:lnTo>
                  <a:lnTo>
                    <a:pt x="1890309" y="314441"/>
                  </a:lnTo>
                  <a:lnTo>
                    <a:pt x="1950371" y="287318"/>
                  </a:lnTo>
                  <a:lnTo>
                    <a:pt x="1991950" y="258276"/>
                  </a:lnTo>
                  <a:lnTo>
                    <a:pt x="2016252" y="211835"/>
                  </a:lnTo>
                  <a:lnTo>
                    <a:pt x="2013486" y="196026"/>
                  </a:lnTo>
                  <a:lnTo>
                    <a:pt x="1973568" y="150655"/>
                  </a:lnTo>
                  <a:lnTo>
                    <a:pt x="1922553" y="122531"/>
                  </a:lnTo>
                  <a:lnTo>
                    <a:pt x="1853835" y="96489"/>
                  </a:lnTo>
                  <a:lnTo>
                    <a:pt x="1813325" y="84351"/>
                  </a:lnTo>
                  <a:lnTo>
                    <a:pt x="1768974" y="72856"/>
                  </a:lnTo>
                  <a:lnTo>
                    <a:pt x="1720977" y="62045"/>
                  </a:lnTo>
                  <a:lnTo>
                    <a:pt x="1669528" y="51960"/>
                  </a:lnTo>
                  <a:lnTo>
                    <a:pt x="1614824" y="42640"/>
                  </a:lnTo>
                  <a:lnTo>
                    <a:pt x="1557059" y="34128"/>
                  </a:lnTo>
                  <a:lnTo>
                    <a:pt x="1496427" y="26464"/>
                  </a:lnTo>
                  <a:lnTo>
                    <a:pt x="1433124" y="19688"/>
                  </a:lnTo>
                  <a:lnTo>
                    <a:pt x="1367345" y="13843"/>
                  </a:lnTo>
                  <a:lnTo>
                    <a:pt x="1299284" y="8969"/>
                  </a:lnTo>
                  <a:lnTo>
                    <a:pt x="1229137" y="5106"/>
                  </a:lnTo>
                  <a:lnTo>
                    <a:pt x="1157098" y="2296"/>
                  </a:lnTo>
                  <a:lnTo>
                    <a:pt x="1083363" y="581"/>
                  </a:lnTo>
                  <a:lnTo>
                    <a:pt x="10081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53277" y="6195821"/>
              <a:ext cx="2016760" cy="424180"/>
            </a:xfrm>
            <a:custGeom>
              <a:avLst/>
              <a:gdLst/>
              <a:ahLst/>
              <a:cxnLst/>
              <a:rect l="l" t="t" r="r" b="b"/>
              <a:pathLst>
                <a:path w="2016759" h="424179">
                  <a:moveTo>
                    <a:pt x="0" y="211835"/>
                  </a:moveTo>
                  <a:lnTo>
                    <a:pt x="24301" y="165395"/>
                  </a:lnTo>
                  <a:lnTo>
                    <a:pt x="65880" y="136353"/>
                  </a:lnTo>
                  <a:lnTo>
                    <a:pt x="125942" y="109230"/>
                  </a:lnTo>
                  <a:lnTo>
                    <a:pt x="162416" y="96489"/>
                  </a:lnTo>
                  <a:lnTo>
                    <a:pt x="202926" y="84351"/>
                  </a:lnTo>
                  <a:lnTo>
                    <a:pt x="247277" y="72856"/>
                  </a:lnTo>
                  <a:lnTo>
                    <a:pt x="295274" y="62045"/>
                  </a:lnTo>
                  <a:lnTo>
                    <a:pt x="346723" y="51960"/>
                  </a:lnTo>
                  <a:lnTo>
                    <a:pt x="401427" y="42640"/>
                  </a:lnTo>
                  <a:lnTo>
                    <a:pt x="459192" y="34128"/>
                  </a:lnTo>
                  <a:lnTo>
                    <a:pt x="519824" y="26464"/>
                  </a:lnTo>
                  <a:lnTo>
                    <a:pt x="583127" y="19688"/>
                  </a:lnTo>
                  <a:lnTo>
                    <a:pt x="648906" y="13843"/>
                  </a:lnTo>
                  <a:lnTo>
                    <a:pt x="716967" y="8969"/>
                  </a:lnTo>
                  <a:lnTo>
                    <a:pt x="787114" y="5106"/>
                  </a:lnTo>
                  <a:lnTo>
                    <a:pt x="859153" y="2296"/>
                  </a:lnTo>
                  <a:lnTo>
                    <a:pt x="932888" y="581"/>
                  </a:lnTo>
                  <a:lnTo>
                    <a:pt x="1008126" y="0"/>
                  </a:lnTo>
                  <a:lnTo>
                    <a:pt x="1083363" y="581"/>
                  </a:lnTo>
                  <a:lnTo>
                    <a:pt x="1157098" y="2296"/>
                  </a:lnTo>
                  <a:lnTo>
                    <a:pt x="1229137" y="5106"/>
                  </a:lnTo>
                  <a:lnTo>
                    <a:pt x="1299284" y="8969"/>
                  </a:lnTo>
                  <a:lnTo>
                    <a:pt x="1367345" y="13843"/>
                  </a:lnTo>
                  <a:lnTo>
                    <a:pt x="1433124" y="19688"/>
                  </a:lnTo>
                  <a:lnTo>
                    <a:pt x="1496427" y="26464"/>
                  </a:lnTo>
                  <a:lnTo>
                    <a:pt x="1557059" y="34128"/>
                  </a:lnTo>
                  <a:lnTo>
                    <a:pt x="1614824" y="42640"/>
                  </a:lnTo>
                  <a:lnTo>
                    <a:pt x="1669528" y="51960"/>
                  </a:lnTo>
                  <a:lnTo>
                    <a:pt x="1720977" y="62045"/>
                  </a:lnTo>
                  <a:lnTo>
                    <a:pt x="1768974" y="72856"/>
                  </a:lnTo>
                  <a:lnTo>
                    <a:pt x="1813325" y="84351"/>
                  </a:lnTo>
                  <a:lnTo>
                    <a:pt x="1853835" y="96489"/>
                  </a:lnTo>
                  <a:lnTo>
                    <a:pt x="1890309" y="109230"/>
                  </a:lnTo>
                  <a:lnTo>
                    <a:pt x="1950371" y="136353"/>
                  </a:lnTo>
                  <a:lnTo>
                    <a:pt x="1991950" y="165395"/>
                  </a:lnTo>
                  <a:lnTo>
                    <a:pt x="2016252" y="211835"/>
                  </a:lnTo>
                  <a:lnTo>
                    <a:pt x="2013486" y="227645"/>
                  </a:lnTo>
                  <a:lnTo>
                    <a:pt x="1973568" y="273016"/>
                  </a:lnTo>
                  <a:lnTo>
                    <a:pt x="1922553" y="301140"/>
                  </a:lnTo>
                  <a:lnTo>
                    <a:pt x="1853835" y="327182"/>
                  </a:lnTo>
                  <a:lnTo>
                    <a:pt x="1813325" y="339320"/>
                  </a:lnTo>
                  <a:lnTo>
                    <a:pt x="1768974" y="350815"/>
                  </a:lnTo>
                  <a:lnTo>
                    <a:pt x="1720977" y="361626"/>
                  </a:lnTo>
                  <a:lnTo>
                    <a:pt x="1669528" y="371711"/>
                  </a:lnTo>
                  <a:lnTo>
                    <a:pt x="1614824" y="381031"/>
                  </a:lnTo>
                  <a:lnTo>
                    <a:pt x="1557059" y="389543"/>
                  </a:lnTo>
                  <a:lnTo>
                    <a:pt x="1496427" y="397207"/>
                  </a:lnTo>
                  <a:lnTo>
                    <a:pt x="1433124" y="403983"/>
                  </a:lnTo>
                  <a:lnTo>
                    <a:pt x="1367345" y="409828"/>
                  </a:lnTo>
                  <a:lnTo>
                    <a:pt x="1299284" y="414702"/>
                  </a:lnTo>
                  <a:lnTo>
                    <a:pt x="1229137" y="418565"/>
                  </a:lnTo>
                  <a:lnTo>
                    <a:pt x="1157098" y="421375"/>
                  </a:lnTo>
                  <a:lnTo>
                    <a:pt x="1083363" y="423090"/>
                  </a:lnTo>
                  <a:lnTo>
                    <a:pt x="1008126" y="423671"/>
                  </a:lnTo>
                  <a:lnTo>
                    <a:pt x="932888" y="423090"/>
                  </a:lnTo>
                  <a:lnTo>
                    <a:pt x="859153" y="421375"/>
                  </a:lnTo>
                  <a:lnTo>
                    <a:pt x="787114" y="418565"/>
                  </a:lnTo>
                  <a:lnTo>
                    <a:pt x="716967" y="414702"/>
                  </a:lnTo>
                  <a:lnTo>
                    <a:pt x="648906" y="409828"/>
                  </a:lnTo>
                  <a:lnTo>
                    <a:pt x="583127" y="403983"/>
                  </a:lnTo>
                  <a:lnTo>
                    <a:pt x="519824" y="397207"/>
                  </a:lnTo>
                  <a:lnTo>
                    <a:pt x="459192" y="389543"/>
                  </a:lnTo>
                  <a:lnTo>
                    <a:pt x="401427" y="381031"/>
                  </a:lnTo>
                  <a:lnTo>
                    <a:pt x="346723" y="371711"/>
                  </a:lnTo>
                  <a:lnTo>
                    <a:pt x="295275" y="361626"/>
                  </a:lnTo>
                  <a:lnTo>
                    <a:pt x="247277" y="350815"/>
                  </a:lnTo>
                  <a:lnTo>
                    <a:pt x="202926" y="339320"/>
                  </a:lnTo>
                  <a:lnTo>
                    <a:pt x="162416" y="327182"/>
                  </a:lnTo>
                  <a:lnTo>
                    <a:pt x="125942" y="314441"/>
                  </a:lnTo>
                  <a:lnTo>
                    <a:pt x="65880" y="287318"/>
                  </a:lnTo>
                  <a:lnTo>
                    <a:pt x="24301" y="258276"/>
                  </a:lnTo>
                  <a:lnTo>
                    <a:pt x="0" y="211835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630417" y="6243624"/>
            <a:ext cx="203644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Middle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name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05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lang="kk-KZ" sz="1100" spc="-35" dirty="0">
                <a:latin typeface="Arial MT"/>
                <a:cs typeface="Arial MT"/>
              </a:rPr>
              <a:t>6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lang="kk-KZ" sz="1100" spc="-5" dirty="0">
                <a:latin typeface="Arial MT"/>
                <a:cs typeface="Arial MT"/>
              </a:rPr>
              <a:t>Қүрама атрибут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47"/>
    </mc:Choice>
    <mc:Fallback xmlns="">
      <p:transition spd="slow" advTm="4364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4" y="2227068"/>
            <a:ext cx="7153555" cy="217623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endParaRPr lang="kk-KZ" sz="2400" b="1" spc="-15" dirty="0">
              <a:solidFill>
                <a:srgbClr val="244060"/>
              </a:solidFill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15" dirty="0" err="1">
                <a:solidFill>
                  <a:srgbClr val="244060"/>
                </a:solidFill>
                <a:cs typeface="Calibri"/>
              </a:rPr>
              <a:t>Бір</a:t>
            </a:r>
            <a:r>
              <a:rPr lang="ru-RU" sz="2400" b="1" spc="-15" dirty="0">
                <a:solidFill>
                  <a:srgbClr val="244060"/>
                </a:solidFill>
                <a:cs typeface="Calibri"/>
              </a:rPr>
              <a:t> </a:t>
            </a:r>
            <a:r>
              <a:rPr lang="ru-RU" sz="2400" b="1" spc="-15" dirty="0" err="1">
                <a:solidFill>
                  <a:srgbClr val="244060"/>
                </a:solidFill>
                <a:cs typeface="Calibri"/>
              </a:rPr>
              <a:t>таңбалы</a:t>
            </a:r>
            <a:r>
              <a:rPr lang="ru-RU" sz="2400" b="1" spc="-15" dirty="0">
                <a:solidFill>
                  <a:srgbClr val="244060"/>
                </a:solidFill>
                <a:cs typeface="Calibri"/>
              </a:rPr>
              <a:t> атрибут / 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Single-Valued</a:t>
            </a:r>
            <a:r>
              <a:rPr sz="2400" b="1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44060"/>
                </a:solidFill>
                <a:latin typeface="Calibri"/>
                <a:cs typeface="Calibri"/>
              </a:rPr>
              <a:t>Attribute: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dirty="0" err="1">
                <a:cs typeface="Calibri"/>
              </a:rPr>
              <a:t>Атауынан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көрініп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тұрғандай</a:t>
            </a:r>
            <a:r>
              <a:rPr lang="ru-RU" sz="2400" dirty="0">
                <a:cs typeface="Calibri"/>
              </a:rPr>
              <a:t>, </a:t>
            </a:r>
            <a:r>
              <a:rPr lang="ru-RU" sz="2400" dirty="0" err="1">
                <a:cs typeface="Calibri"/>
              </a:rPr>
              <a:t>оның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ғана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мағынасы</a:t>
            </a:r>
            <a:r>
              <a:rPr lang="ru-RU" sz="2400" dirty="0">
                <a:cs typeface="Calibri"/>
              </a:rPr>
              <a:t> бар. 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Enno, </a:t>
            </a:r>
            <a:r>
              <a:rPr sz="2400" spc="-5" dirty="0">
                <a:latin typeface="Calibri"/>
                <a:cs typeface="Calibri"/>
              </a:rPr>
              <a:t>Birthdate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7800"/>
            <a:ext cx="9144000" cy="838200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694182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5" dirty="0"/>
              <a:t> </a:t>
            </a:r>
            <a:r>
              <a:rPr lang="ru-RU" spc="-5" dirty="0" err="1"/>
              <a:t>Бір</a:t>
            </a:r>
            <a:r>
              <a:rPr lang="ru-RU" spc="-5" dirty="0"/>
              <a:t> </a:t>
            </a:r>
            <a:r>
              <a:rPr lang="ru-RU" spc="-5" dirty="0" err="1"/>
              <a:t>мәнді</a:t>
            </a:r>
            <a:r>
              <a:rPr lang="ru-RU" spc="-5" dirty="0"/>
              <a:t> </a:t>
            </a:r>
            <a:r>
              <a:rPr lang="ru-RU" spc="-5" dirty="0" err="1"/>
              <a:t>және</a:t>
            </a:r>
            <a:r>
              <a:rPr lang="ru-RU" spc="-5" dirty="0"/>
              <a:t> </a:t>
            </a:r>
            <a:r>
              <a:rPr lang="ru-RU" spc="-5" dirty="0" err="1"/>
              <a:t>көп</a:t>
            </a:r>
            <a:r>
              <a:rPr lang="ru-RU" spc="-5" dirty="0"/>
              <a:t> </a:t>
            </a:r>
            <a:r>
              <a:rPr lang="ru-RU" spc="-5" dirty="0" err="1"/>
              <a:t>мәнді</a:t>
            </a:r>
            <a:r>
              <a:rPr lang="ru-RU" spc="-5" dirty="0"/>
              <a:t> </a:t>
            </a:r>
            <a:r>
              <a:rPr lang="ru-RU" spc="-5" dirty="0" err="1"/>
              <a:t>атрибуттар</a:t>
            </a:r>
            <a:r>
              <a:rPr lang="ru-RU" spc="-5" dirty="0"/>
              <a:t>  / </a:t>
            </a:r>
            <a:r>
              <a:rPr spc="-10" dirty="0"/>
              <a:t>Single-valued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0" dirty="0"/>
              <a:t>multi-valued</a:t>
            </a:r>
            <a:r>
              <a:rPr spc="25" dirty="0"/>
              <a:t> </a:t>
            </a:r>
            <a:r>
              <a:rPr spc="-15" dirty="0"/>
              <a:t>attributes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048000" y="4352544"/>
            <a:ext cx="2473960" cy="967740"/>
            <a:chOff x="3048000" y="4352544"/>
            <a:chExt cx="2473960" cy="967740"/>
          </a:xfrm>
        </p:grpSpPr>
        <p:sp>
          <p:nvSpPr>
            <p:cNvPr id="6" name="object 6"/>
            <p:cNvSpPr/>
            <p:nvPr/>
          </p:nvSpPr>
          <p:spPr>
            <a:xfrm>
              <a:off x="3060953" y="4365498"/>
              <a:ext cx="2447925" cy="942340"/>
            </a:xfrm>
            <a:custGeom>
              <a:avLst/>
              <a:gdLst/>
              <a:ahLst/>
              <a:cxnLst/>
              <a:rect l="l" t="t" r="r" b="b"/>
              <a:pathLst>
                <a:path w="2447925" h="942339">
                  <a:moveTo>
                    <a:pt x="1223771" y="0"/>
                  </a:moveTo>
                  <a:lnTo>
                    <a:pt x="1156624" y="696"/>
                  </a:lnTo>
                  <a:lnTo>
                    <a:pt x="1090424" y="2763"/>
                  </a:lnTo>
                  <a:lnTo>
                    <a:pt x="1025264" y="6163"/>
                  </a:lnTo>
                  <a:lnTo>
                    <a:pt x="961237" y="10860"/>
                  </a:lnTo>
                  <a:lnTo>
                    <a:pt x="898436" y="16820"/>
                  </a:lnTo>
                  <a:lnTo>
                    <a:pt x="836956" y="24006"/>
                  </a:lnTo>
                  <a:lnTo>
                    <a:pt x="776889" y="32381"/>
                  </a:lnTo>
                  <a:lnTo>
                    <a:pt x="718328" y="41911"/>
                  </a:lnTo>
                  <a:lnTo>
                    <a:pt x="661367" y="52559"/>
                  </a:lnTo>
                  <a:lnTo>
                    <a:pt x="606100" y="64290"/>
                  </a:lnTo>
                  <a:lnTo>
                    <a:pt x="552619" y="77067"/>
                  </a:lnTo>
                  <a:lnTo>
                    <a:pt x="501018" y="90854"/>
                  </a:lnTo>
                  <a:lnTo>
                    <a:pt x="451389" y="105617"/>
                  </a:lnTo>
                  <a:lnTo>
                    <a:pt x="403827" y="121318"/>
                  </a:lnTo>
                  <a:lnTo>
                    <a:pt x="358425" y="137922"/>
                  </a:lnTo>
                  <a:lnTo>
                    <a:pt x="315276" y="155392"/>
                  </a:lnTo>
                  <a:lnTo>
                    <a:pt x="274473" y="173694"/>
                  </a:lnTo>
                  <a:lnTo>
                    <a:pt x="236110" y="192792"/>
                  </a:lnTo>
                  <a:lnTo>
                    <a:pt x="200279" y="212648"/>
                  </a:lnTo>
                  <a:lnTo>
                    <a:pt x="167075" y="233228"/>
                  </a:lnTo>
                  <a:lnTo>
                    <a:pt x="108918" y="276414"/>
                  </a:lnTo>
                  <a:lnTo>
                    <a:pt x="62386" y="322063"/>
                  </a:lnTo>
                  <a:lnTo>
                    <a:pt x="28224" y="369888"/>
                  </a:lnTo>
                  <a:lnTo>
                    <a:pt x="7180" y="419601"/>
                  </a:lnTo>
                  <a:lnTo>
                    <a:pt x="0" y="470915"/>
                  </a:lnTo>
                  <a:lnTo>
                    <a:pt x="1810" y="496755"/>
                  </a:lnTo>
                  <a:lnTo>
                    <a:pt x="16016" y="547304"/>
                  </a:lnTo>
                  <a:lnTo>
                    <a:pt x="43712" y="596109"/>
                  </a:lnTo>
                  <a:lnTo>
                    <a:pt x="84152" y="642882"/>
                  </a:lnTo>
                  <a:lnTo>
                    <a:pt x="136590" y="687336"/>
                  </a:lnTo>
                  <a:lnTo>
                    <a:pt x="200279" y="729183"/>
                  </a:lnTo>
                  <a:lnTo>
                    <a:pt x="236110" y="749039"/>
                  </a:lnTo>
                  <a:lnTo>
                    <a:pt x="274473" y="768137"/>
                  </a:lnTo>
                  <a:lnTo>
                    <a:pt x="315276" y="786439"/>
                  </a:lnTo>
                  <a:lnTo>
                    <a:pt x="358425" y="803909"/>
                  </a:lnTo>
                  <a:lnTo>
                    <a:pt x="403827" y="820513"/>
                  </a:lnTo>
                  <a:lnTo>
                    <a:pt x="451389" y="836214"/>
                  </a:lnTo>
                  <a:lnTo>
                    <a:pt x="501018" y="850977"/>
                  </a:lnTo>
                  <a:lnTo>
                    <a:pt x="552619" y="864764"/>
                  </a:lnTo>
                  <a:lnTo>
                    <a:pt x="606100" y="877541"/>
                  </a:lnTo>
                  <a:lnTo>
                    <a:pt x="661367" y="889272"/>
                  </a:lnTo>
                  <a:lnTo>
                    <a:pt x="718328" y="899920"/>
                  </a:lnTo>
                  <a:lnTo>
                    <a:pt x="776889" y="909450"/>
                  </a:lnTo>
                  <a:lnTo>
                    <a:pt x="836956" y="917825"/>
                  </a:lnTo>
                  <a:lnTo>
                    <a:pt x="898436" y="925011"/>
                  </a:lnTo>
                  <a:lnTo>
                    <a:pt x="961237" y="930971"/>
                  </a:lnTo>
                  <a:lnTo>
                    <a:pt x="1025264" y="935668"/>
                  </a:lnTo>
                  <a:lnTo>
                    <a:pt x="1090424" y="939068"/>
                  </a:lnTo>
                  <a:lnTo>
                    <a:pt x="1156624" y="941135"/>
                  </a:lnTo>
                  <a:lnTo>
                    <a:pt x="1223771" y="941832"/>
                  </a:lnTo>
                  <a:lnTo>
                    <a:pt x="1290919" y="941135"/>
                  </a:lnTo>
                  <a:lnTo>
                    <a:pt x="1357119" y="939068"/>
                  </a:lnTo>
                  <a:lnTo>
                    <a:pt x="1422279" y="935668"/>
                  </a:lnTo>
                  <a:lnTo>
                    <a:pt x="1486306" y="930971"/>
                  </a:lnTo>
                  <a:lnTo>
                    <a:pt x="1549107" y="925011"/>
                  </a:lnTo>
                  <a:lnTo>
                    <a:pt x="1610587" y="917825"/>
                  </a:lnTo>
                  <a:lnTo>
                    <a:pt x="1670654" y="909450"/>
                  </a:lnTo>
                  <a:lnTo>
                    <a:pt x="1729215" y="899920"/>
                  </a:lnTo>
                  <a:lnTo>
                    <a:pt x="1786176" y="889272"/>
                  </a:lnTo>
                  <a:lnTo>
                    <a:pt x="1841443" y="877541"/>
                  </a:lnTo>
                  <a:lnTo>
                    <a:pt x="1894924" y="864764"/>
                  </a:lnTo>
                  <a:lnTo>
                    <a:pt x="1946525" y="850977"/>
                  </a:lnTo>
                  <a:lnTo>
                    <a:pt x="1996154" y="836214"/>
                  </a:lnTo>
                  <a:lnTo>
                    <a:pt x="2043716" y="820513"/>
                  </a:lnTo>
                  <a:lnTo>
                    <a:pt x="2089118" y="803909"/>
                  </a:lnTo>
                  <a:lnTo>
                    <a:pt x="2132267" y="786439"/>
                  </a:lnTo>
                  <a:lnTo>
                    <a:pt x="2173070" y="768137"/>
                  </a:lnTo>
                  <a:lnTo>
                    <a:pt x="2211433" y="749039"/>
                  </a:lnTo>
                  <a:lnTo>
                    <a:pt x="2247264" y="729183"/>
                  </a:lnTo>
                  <a:lnTo>
                    <a:pt x="2280468" y="708603"/>
                  </a:lnTo>
                  <a:lnTo>
                    <a:pt x="2338625" y="665417"/>
                  </a:lnTo>
                  <a:lnTo>
                    <a:pt x="2385157" y="619768"/>
                  </a:lnTo>
                  <a:lnTo>
                    <a:pt x="2419319" y="571943"/>
                  </a:lnTo>
                  <a:lnTo>
                    <a:pt x="2440363" y="522230"/>
                  </a:lnTo>
                  <a:lnTo>
                    <a:pt x="2447544" y="470915"/>
                  </a:lnTo>
                  <a:lnTo>
                    <a:pt x="2445733" y="445076"/>
                  </a:lnTo>
                  <a:lnTo>
                    <a:pt x="2431527" y="394527"/>
                  </a:lnTo>
                  <a:lnTo>
                    <a:pt x="2403831" y="345722"/>
                  </a:lnTo>
                  <a:lnTo>
                    <a:pt x="2363391" y="298949"/>
                  </a:lnTo>
                  <a:lnTo>
                    <a:pt x="2310953" y="254495"/>
                  </a:lnTo>
                  <a:lnTo>
                    <a:pt x="2247264" y="212648"/>
                  </a:lnTo>
                  <a:lnTo>
                    <a:pt x="2211433" y="192792"/>
                  </a:lnTo>
                  <a:lnTo>
                    <a:pt x="2173070" y="173694"/>
                  </a:lnTo>
                  <a:lnTo>
                    <a:pt x="2132267" y="155392"/>
                  </a:lnTo>
                  <a:lnTo>
                    <a:pt x="2089118" y="137921"/>
                  </a:lnTo>
                  <a:lnTo>
                    <a:pt x="2043716" y="121318"/>
                  </a:lnTo>
                  <a:lnTo>
                    <a:pt x="1996154" y="105617"/>
                  </a:lnTo>
                  <a:lnTo>
                    <a:pt x="1946525" y="90854"/>
                  </a:lnTo>
                  <a:lnTo>
                    <a:pt x="1894924" y="77067"/>
                  </a:lnTo>
                  <a:lnTo>
                    <a:pt x="1841443" y="64290"/>
                  </a:lnTo>
                  <a:lnTo>
                    <a:pt x="1786176" y="52559"/>
                  </a:lnTo>
                  <a:lnTo>
                    <a:pt x="1729215" y="41911"/>
                  </a:lnTo>
                  <a:lnTo>
                    <a:pt x="1670654" y="32381"/>
                  </a:lnTo>
                  <a:lnTo>
                    <a:pt x="1610587" y="24006"/>
                  </a:lnTo>
                  <a:lnTo>
                    <a:pt x="1549107" y="16820"/>
                  </a:lnTo>
                  <a:lnTo>
                    <a:pt x="1486306" y="10860"/>
                  </a:lnTo>
                  <a:lnTo>
                    <a:pt x="1422279" y="6163"/>
                  </a:lnTo>
                  <a:lnTo>
                    <a:pt x="1357119" y="2763"/>
                  </a:lnTo>
                  <a:lnTo>
                    <a:pt x="1290919" y="696"/>
                  </a:lnTo>
                  <a:lnTo>
                    <a:pt x="12237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0953" y="4365498"/>
              <a:ext cx="2447925" cy="942340"/>
            </a:xfrm>
            <a:custGeom>
              <a:avLst/>
              <a:gdLst/>
              <a:ahLst/>
              <a:cxnLst/>
              <a:rect l="l" t="t" r="r" b="b"/>
              <a:pathLst>
                <a:path w="2447925" h="942339">
                  <a:moveTo>
                    <a:pt x="0" y="470915"/>
                  </a:moveTo>
                  <a:lnTo>
                    <a:pt x="7180" y="419601"/>
                  </a:lnTo>
                  <a:lnTo>
                    <a:pt x="28224" y="369888"/>
                  </a:lnTo>
                  <a:lnTo>
                    <a:pt x="62386" y="322063"/>
                  </a:lnTo>
                  <a:lnTo>
                    <a:pt x="108918" y="276414"/>
                  </a:lnTo>
                  <a:lnTo>
                    <a:pt x="167075" y="233228"/>
                  </a:lnTo>
                  <a:lnTo>
                    <a:pt x="200279" y="212648"/>
                  </a:lnTo>
                  <a:lnTo>
                    <a:pt x="236110" y="192792"/>
                  </a:lnTo>
                  <a:lnTo>
                    <a:pt x="274473" y="173694"/>
                  </a:lnTo>
                  <a:lnTo>
                    <a:pt x="315276" y="155392"/>
                  </a:lnTo>
                  <a:lnTo>
                    <a:pt x="358425" y="137922"/>
                  </a:lnTo>
                  <a:lnTo>
                    <a:pt x="403827" y="121318"/>
                  </a:lnTo>
                  <a:lnTo>
                    <a:pt x="451389" y="105617"/>
                  </a:lnTo>
                  <a:lnTo>
                    <a:pt x="501018" y="90854"/>
                  </a:lnTo>
                  <a:lnTo>
                    <a:pt x="552619" y="77067"/>
                  </a:lnTo>
                  <a:lnTo>
                    <a:pt x="606100" y="64290"/>
                  </a:lnTo>
                  <a:lnTo>
                    <a:pt x="661367" y="52559"/>
                  </a:lnTo>
                  <a:lnTo>
                    <a:pt x="718328" y="41911"/>
                  </a:lnTo>
                  <a:lnTo>
                    <a:pt x="776889" y="32381"/>
                  </a:lnTo>
                  <a:lnTo>
                    <a:pt x="836956" y="24006"/>
                  </a:lnTo>
                  <a:lnTo>
                    <a:pt x="898436" y="16820"/>
                  </a:lnTo>
                  <a:lnTo>
                    <a:pt x="961237" y="10860"/>
                  </a:lnTo>
                  <a:lnTo>
                    <a:pt x="1025264" y="6163"/>
                  </a:lnTo>
                  <a:lnTo>
                    <a:pt x="1090424" y="2763"/>
                  </a:lnTo>
                  <a:lnTo>
                    <a:pt x="1156624" y="696"/>
                  </a:lnTo>
                  <a:lnTo>
                    <a:pt x="1223771" y="0"/>
                  </a:lnTo>
                  <a:lnTo>
                    <a:pt x="1290919" y="696"/>
                  </a:lnTo>
                  <a:lnTo>
                    <a:pt x="1357119" y="2763"/>
                  </a:lnTo>
                  <a:lnTo>
                    <a:pt x="1422279" y="6163"/>
                  </a:lnTo>
                  <a:lnTo>
                    <a:pt x="1486306" y="10860"/>
                  </a:lnTo>
                  <a:lnTo>
                    <a:pt x="1549107" y="16820"/>
                  </a:lnTo>
                  <a:lnTo>
                    <a:pt x="1610587" y="24006"/>
                  </a:lnTo>
                  <a:lnTo>
                    <a:pt x="1670654" y="32381"/>
                  </a:lnTo>
                  <a:lnTo>
                    <a:pt x="1729215" y="41911"/>
                  </a:lnTo>
                  <a:lnTo>
                    <a:pt x="1786176" y="52559"/>
                  </a:lnTo>
                  <a:lnTo>
                    <a:pt x="1841443" y="64290"/>
                  </a:lnTo>
                  <a:lnTo>
                    <a:pt x="1894924" y="77067"/>
                  </a:lnTo>
                  <a:lnTo>
                    <a:pt x="1946525" y="90854"/>
                  </a:lnTo>
                  <a:lnTo>
                    <a:pt x="1996154" y="105617"/>
                  </a:lnTo>
                  <a:lnTo>
                    <a:pt x="2043716" y="121318"/>
                  </a:lnTo>
                  <a:lnTo>
                    <a:pt x="2089118" y="137921"/>
                  </a:lnTo>
                  <a:lnTo>
                    <a:pt x="2132267" y="155392"/>
                  </a:lnTo>
                  <a:lnTo>
                    <a:pt x="2173070" y="173694"/>
                  </a:lnTo>
                  <a:lnTo>
                    <a:pt x="2211433" y="192792"/>
                  </a:lnTo>
                  <a:lnTo>
                    <a:pt x="2247264" y="212648"/>
                  </a:lnTo>
                  <a:lnTo>
                    <a:pt x="2280468" y="233228"/>
                  </a:lnTo>
                  <a:lnTo>
                    <a:pt x="2338625" y="276414"/>
                  </a:lnTo>
                  <a:lnTo>
                    <a:pt x="2385157" y="322063"/>
                  </a:lnTo>
                  <a:lnTo>
                    <a:pt x="2419319" y="369888"/>
                  </a:lnTo>
                  <a:lnTo>
                    <a:pt x="2440363" y="419601"/>
                  </a:lnTo>
                  <a:lnTo>
                    <a:pt x="2447544" y="470915"/>
                  </a:lnTo>
                  <a:lnTo>
                    <a:pt x="2445733" y="496755"/>
                  </a:lnTo>
                  <a:lnTo>
                    <a:pt x="2431527" y="547304"/>
                  </a:lnTo>
                  <a:lnTo>
                    <a:pt x="2403831" y="596109"/>
                  </a:lnTo>
                  <a:lnTo>
                    <a:pt x="2363391" y="642882"/>
                  </a:lnTo>
                  <a:lnTo>
                    <a:pt x="2310953" y="687336"/>
                  </a:lnTo>
                  <a:lnTo>
                    <a:pt x="2247264" y="729183"/>
                  </a:lnTo>
                  <a:lnTo>
                    <a:pt x="2211433" y="749039"/>
                  </a:lnTo>
                  <a:lnTo>
                    <a:pt x="2173070" y="768137"/>
                  </a:lnTo>
                  <a:lnTo>
                    <a:pt x="2132267" y="786439"/>
                  </a:lnTo>
                  <a:lnTo>
                    <a:pt x="2089118" y="803909"/>
                  </a:lnTo>
                  <a:lnTo>
                    <a:pt x="2043716" y="820513"/>
                  </a:lnTo>
                  <a:lnTo>
                    <a:pt x="1996154" y="836214"/>
                  </a:lnTo>
                  <a:lnTo>
                    <a:pt x="1946525" y="850977"/>
                  </a:lnTo>
                  <a:lnTo>
                    <a:pt x="1894924" y="864764"/>
                  </a:lnTo>
                  <a:lnTo>
                    <a:pt x="1841443" y="877541"/>
                  </a:lnTo>
                  <a:lnTo>
                    <a:pt x="1786176" y="889272"/>
                  </a:lnTo>
                  <a:lnTo>
                    <a:pt x="1729215" y="899920"/>
                  </a:lnTo>
                  <a:lnTo>
                    <a:pt x="1670654" y="909450"/>
                  </a:lnTo>
                  <a:lnTo>
                    <a:pt x="1610587" y="917825"/>
                  </a:lnTo>
                  <a:lnTo>
                    <a:pt x="1549107" y="925011"/>
                  </a:lnTo>
                  <a:lnTo>
                    <a:pt x="1486306" y="930971"/>
                  </a:lnTo>
                  <a:lnTo>
                    <a:pt x="1422279" y="935668"/>
                  </a:lnTo>
                  <a:lnTo>
                    <a:pt x="1357119" y="939068"/>
                  </a:lnTo>
                  <a:lnTo>
                    <a:pt x="1290919" y="941135"/>
                  </a:lnTo>
                  <a:lnTo>
                    <a:pt x="1223771" y="941832"/>
                  </a:lnTo>
                  <a:lnTo>
                    <a:pt x="1156624" y="941135"/>
                  </a:lnTo>
                  <a:lnTo>
                    <a:pt x="1090424" y="939068"/>
                  </a:lnTo>
                  <a:lnTo>
                    <a:pt x="1025264" y="935668"/>
                  </a:lnTo>
                  <a:lnTo>
                    <a:pt x="961237" y="930971"/>
                  </a:lnTo>
                  <a:lnTo>
                    <a:pt x="898436" y="925011"/>
                  </a:lnTo>
                  <a:lnTo>
                    <a:pt x="836956" y="917825"/>
                  </a:lnTo>
                  <a:lnTo>
                    <a:pt x="776889" y="909450"/>
                  </a:lnTo>
                  <a:lnTo>
                    <a:pt x="718328" y="899920"/>
                  </a:lnTo>
                  <a:lnTo>
                    <a:pt x="661367" y="889272"/>
                  </a:lnTo>
                  <a:lnTo>
                    <a:pt x="606100" y="877541"/>
                  </a:lnTo>
                  <a:lnTo>
                    <a:pt x="552619" y="864764"/>
                  </a:lnTo>
                  <a:lnTo>
                    <a:pt x="501018" y="850977"/>
                  </a:lnTo>
                  <a:lnTo>
                    <a:pt x="451389" y="836214"/>
                  </a:lnTo>
                  <a:lnTo>
                    <a:pt x="403827" y="820513"/>
                  </a:lnTo>
                  <a:lnTo>
                    <a:pt x="358425" y="803909"/>
                  </a:lnTo>
                  <a:lnTo>
                    <a:pt x="315276" y="786439"/>
                  </a:lnTo>
                  <a:lnTo>
                    <a:pt x="274473" y="768137"/>
                  </a:lnTo>
                  <a:lnTo>
                    <a:pt x="236110" y="749039"/>
                  </a:lnTo>
                  <a:lnTo>
                    <a:pt x="200279" y="729183"/>
                  </a:lnTo>
                  <a:lnTo>
                    <a:pt x="167075" y="708603"/>
                  </a:lnTo>
                  <a:lnTo>
                    <a:pt x="108918" y="665417"/>
                  </a:lnTo>
                  <a:lnTo>
                    <a:pt x="62386" y="619768"/>
                  </a:lnTo>
                  <a:lnTo>
                    <a:pt x="28224" y="571943"/>
                  </a:lnTo>
                  <a:lnTo>
                    <a:pt x="7180" y="522230"/>
                  </a:lnTo>
                  <a:lnTo>
                    <a:pt x="0" y="470915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81400" y="4460924"/>
            <a:ext cx="209969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dirty="0" err="1">
                <a:cs typeface="Calibri"/>
              </a:rPr>
              <a:t>Туған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күні</a:t>
            </a:r>
            <a:r>
              <a:rPr lang="ru-RU" sz="2400" dirty="0">
                <a:cs typeface="Calibri"/>
              </a:rPr>
              <a:t> /</a:t>
            </a:r>
            <a:r>
              <a:rPr sz="2400" dirty="0">
                <a:latin typeface="Calibri"/>
                <a:cs typeface="Calibri"/>
              </a:rPr>
              <a:t>Birthd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298063" y="5654446"/>
            <a:ext cx="222059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lang="kk-KZ" sz="1100" spc="-40" dirty="0">
                <a:latin typeface="Arial MT"/>
                <a:cs typeface="Arial MT"/>
              </a:rPr>
              <a:t>7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Бір</a:t>
            </a:r>
            <a:r>
              <a:rPr lang="ru-RU" sz="1100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таңбалы</a:t>
            </a:r>
            <a:r>
              <a:rPr lang="ru-RU" sz="1100" dirty="0">
                <a:latin typeface="Arial MT"/>
                <a:cs typeface="Arial MT"/>
              </a:rPr>
              <a:t> атрибут 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7"/>
    </mc:Choice>
    <mc:Fallback xmlns="">
      <p:transition spd="slow" advTm="187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447800"/>
            <a:ext cx="9144000" cy="779268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" y="1369357"/>
            <a:ext cx="7426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2.</a:t>
            </a:r>
            <a:r>
              <a:rPr spc="-5" dirty="0"/>
              <a:t> </a:t>
            </a:r>
            <a:r>
              <a:rPr lang="ru-RU" spc="-5" dirty="0" err="1"/>
              <a:t>Бір</a:t>
            </a:r>
            <a:r>
              <a:rPr lang="ru-RU" spc="-5" dirty="0"/>
              <a:t> </a:t>
            </a:r>
            <a:r>
              <a:rPr lang="ru-RU" spc="-5" dirty="0" err="1"/>
              <a:t>мәнді</a:t>
            </a:r>
            <a:r>
              <a:rPr lang="ru-RU" spc="-5" dirty="0"/>
              <a:t> </a:t>
            </a:r>
            <a:r>
              <a:rPr lang="ru-RU" spc="-5" dirty="0" err="1"/>
              <a:t>және</a:t>
            </a:r>
            <a:r>
              <a:rPr lang="ru-RU" spc="-5" dirty="0"/>
              <a:t> </a:t>
            </a:r>
            <a:r>
              <a:rPr lang="ru-RU" spc="-5" dirty="0" err="1"/>
              <a:t>көп</a:t>
            </a:r>
            <a:r>
              <a:rPr lang="ru-RU" spc="-5" dirty="0"/>
              <a:t> </a:t>
            </a:r>
            <a:r>
              <a:rPr lang="ru-RU" spc="-5" dirty="0" err="1"/>
              <a:t>мәнді</a:t>
            </a:r>
            <a:r>
              <a:rPr lang="ru-RU" spc="-5" dirty="0"/>
              <a:t> </a:t>
            </a:r>
            <a:r>
              <a:rPr lang="ru-RU" spc="-5" dirty="0" err="1"/>
              <a:t>атрибуттар</a:t>
            </a:r>
            <a:r>
              <a:rPr lang="ru-RU" spc="-5" dirty="0"/>
              <a:t> / </a:t>
            </a:r>
            <a:r>
              <a:rPr spc="-10" dirty="0"/>
              <a:t>Single-valued</a:t>
            </a:r>
            <a:r>
              <a:rPr spc="15" dirty="0"/>
              <a:t> </a:t>
            </a:r>
            <a:r>
              <a:rPr spc="-5" dirty="0"/>
              <a:t>and</a:t>
            </a:r>
            <a:r>
              <a:rPr spc="5" dirty="0"/>
              <a:t> </a:t>
            </a:r>
            <a:r>
              <a:rPr spc="-10" dirty="0"/>
              <a:t>multi-valued</a:t>
            </a:r>
            <a:r>
              <a:rPr spc="25" dirty="0"/>
              <a:t> </a:t>
            </a:r>
            <a:r>
              <a:rPr spc="-15" dirty="0"/>
              <a:t>attributes</a:t>
            </a:r>
          </a:p>
        </p:txBody>
      </p:sp>
      <p:sp>
        <p:nvSpPr>
          <p:cNvPr id="4" name="object 4"/>
          <p:cNvSpPr/>
          <p:nvPr/>
        </p:nvSpPr>
        <p:spPr>
          <a:xfrm>
            <a:off x="3015233" y="5525261"/>
            <a:ext cx="2611120" cy="650875"/>
          </a:xfrm>
          <a:custGeom>
            <a:avLst/>
            <a:gdLst/>
            <a:ahLst/>
            <a:cxnLst/>
            <a:rect l="l" t="t" r="r" b="b"/>
            <a:pathLst>
              <a:path w="2611120" h="650875">
                <a:moveTo>
                  <a:pt x="0" y="325374"/>
                </a:moveTo>
                <a:lnTo>
                  <a:pt x="17085" y="272595"/>
                </a:lnTo>
                <a:lnTo>
                  <a:pt x="46630" y="238874"/>
                </a:lnTo>
                <a:lnTo>
                  <a:pt x="89768" y="206557"/>
                </a:lnTo>
                <a:lnTo>
                  <a:pt x="145705" y="175843"/>
                </a:lnTo>
                <a:lnTo>
                  <a:pt x="213642" y="146929"/>
                </a:lnTo>
                <a:lnTo>
                  <a:pt x="251862" y="133209"/>
                </a:lnTo>
                <a:lnTo>
                  <a:pt x="292783" y="120014"/>
                </a:lnTo>
                <a:lnTo>
                  <a:pt x="336307" y="107369"/>
                </a:lnTo>
                <a:lnTo>
                  <a:pt x="382333" y="95297"/>
                </a:lnTo>
                <a:lnTo>
                  <a:pt x="430762" y="83825"/>
                </a:lnTo>
                <a:lnTo>
                  <a:pt x="481494" y="72976"/>
                </a:lnTo>
                <a:lnTo>
                  <a:pt x="534430" y="62776"/>
                </a:lnTo>
                <a:lnTo>
                  <a:pt x="589470" y="53250"/>
                </a:lnTo>
                <a:lnTo>
                  <a:pt x="646514" y="44421"/>
                </a:lnTo>
                <a:lnTo>
                  <a:pt x="705464" y="36316"/>
                </a:lnTo>
                <a:lnTo>
                  <a:pt x="766219" y="28959"/>
                </a:lnTo>
                <a:lnTo>
                  <a:pt x="828679" y="22374"/>
                </a:lnTo>
                <a:lnTo>
                  <a:pt x="892747" y="16587"/>
                </a:lnTo>
                <a:lnTo>
                  <a:pt x="958320" y="11622"/>
                </a:lnTo>
                <a:lnTo>
                  <a:pt x="1025301" y="7504"/>
                </a:lnTo>
                <a:lnTo>
                  <a:pt x="1093590" y="4258"/>
                </a:lnTo>
                <a:lnTo>
                  <a:pt x="1163086" y="1909"/>
                </a:lnTo>
                <a:lnTo>
                  <a:pt x="1233692" y="481"/>
                </a:lnTo>
                <a:lnTo>
                  <a:pt x="1305306" y="0"/>
                </a:lnTo>
                <a:lnTo>
                  <a:pt x="1376919" y="481"/>
                </a:lnTo>
                <a:lnTo>
                  <a:pt x="1447525" y="1909"/>
                </a:lnTo>
                <a:lnTo>
                  <a:pt x="1517021" y="4258"/>
                </a:lnTo>
                <a:lnTo>
                  <a:pt x="1585310" y="7504"/>
                </a:lnTo>
                <a:lnTo>
                  <a:pt x="1652291" y="11622"/>
                </a:lnTo>
                <a:lnTo>
                  <a:pt x="1717864" y="16587"/>
                </a:lnTo>
                <a:lnTo>
                  <a:pt x="1781932" y="22374"/>
                </a:lnTo>
                <a:lnTo>
                  <a:pt x="1844392" y="28959"/>
                </a:lnTo>
                <a:lnTo>
                  <a:pt x="1905147" y="36316"/>
                </a:lnTo>
                <a:lnTo>
                  <a:pt x="1964097" y="44421"/>
                </a:lnTo>
                <a:lnTo>
                  <a:pt x="2021141" y="53250"/>
                </a:lnTo>
                <a:lnTo>
                  <a:pt x="2076181" y="62776"/>
                </a:lnTo>
                <a:lnTo>
                  <a:pt x="2129117" y="72976"/>
                </a:lnTo>
                <a:lnTo>
                  <a:pt x="2179849" y="83825"/>
                </a:lnTo>
                <a:lnTo>
                  <a:pt x="2228278" y="95297"/>
                </a:lnTo>
                <a:lnTo>
                  <a:pt x="2274304" y="107369"/>
                </a:lnTo>
                <a:lnTo>
                  <a:pt x="2317828" y="120014"/>
                </a:lnTo>
                <a:lnTo>
                  <a:pt x="2358749" y="133209"/>
                </a:lnTo>
                <a:lnTo>
                  <a:pt x="2396969" y="146929"/>
                </a:lnTo>
                <a:lnTo>
                  <a:pt x="2432388" y="161148"/>
                </a:lnTo>
                <a:lnTo>
                  <a:pt x="2494424" y="190987"/>
                </a:lnTo>
                <a:lnTo>
                  <a:pt x="2544061" y="222528"/>
                </a:lnTo>
                <a:lnTo>
                  <a:pt x="2580503" y="255571"/>
                </a:lnTo>
                <a:lnTo>
                  <a:pt x="2602952" y="289919"/>
                </a:lnTo>
                <a:lnTo>
                  <a:pt x="2610612" y="325374"/>
                </a:lnTo>
                <a:lnTo>
                  <a:pt x="2608680" y="343225"/>
                </a:lnTo>
                <a:lnTo>
                  <a:pt x="2580503" y="395172"/>
                </a:lnTo>
                <a:lnTo>
                  <a:pt x="2544061" y="428214"/>
                </a:lnTo>
                <a:lnTo>
                  <a:pt x="2494424" y="459754"/>
                </a:lnTo>
                <a:lnTo>
                  <a:pt x="2432388" y="489593"/>
                </a:lnTo>
                <a:lnTo>
                  <a:pt x="2396969" y="503812"/>
                </a:lnTo>
                <a:lnTo>
                  <a:pt x="2358749" y="517532"/>
                </a:lnTo>
                <a:lnTo>
                  <a:pt x="2317828" y="530727"/>
                </a:lnTo>
                <a:lnTo>
                  <a:pt x="2274304" y="543373"/>
                </a:lnTo>
                <a:lnTo>
                  <a:pt x="2228278" y="555445"/>
                </a:lnTo>
                <a:lnTo>
                  <a:pt x="2179849" y="566918"/>
                </a:lnTo>
                <a:lnTo>
                  <a:pt x="2129117" y="577767"/>
                </a:lnTo>
                <a:lnTo>
                  <a:pt x="2076181" y="587967"/>
                </a:lnTo>
                <a:lnTo>
                  <a:pt x="2021141" y="597494"/>
                </a:lnTo>
                <a:lnTo>
                  <a:pt x="1964097" y="606323"/>
                </a:lnTo>
                <a:lnTo>
                  <a:pt x="1905147" y="614429"/>
                </a:lnTo>
                <a:lnTo>
                  <a:pt x="1844392" y="621786"/>
                </a:lnTo>
                <a:lnTo>
                  <a:pt x="1781932" y="628371"/>
                </a:lnTo>
                <a:lnTo>
                  <a:pt x="1717864" y="634159"/>
                </a:lnTo>
                <a:lnTo>
                  <a:pt x="1652291" y="639124"/>
                </a:lnTo>
                <a:lnTo>
                  <a:pt x="1585310" y="643243"/>
                </a:lnTo>
                <a:lnTo>
                  <a:pt x="1517021" y="646489"/>
                </a:lnTo>
                <a:lnTo>
                  <a:pt x="1447525" y="648838"/>
                </a:lnTo>
                <a:lnTo>
                  <a:pt x="1376919" y="650266"/>
                </a:lnTo>
                <a:lnTo>
                  <a:pt x="1305306" y="650747"/>
                </a:lnTo>
                <a:lnTo>
                  <a:pt x="1233692" y="650266"/>
                </a:lnTo>
                <a:lnTo>
                  <a:pt x="1163086" y="648838"/>
                </a:lnTo>
                <a:lnTo>
                  <a:pt x="1093590" y="646489"/>
                </a:lnTo>
                <a:lnTo>
                  <a:pt x="1025301" y="643243"/>
                </a:lnTo>
                <a:lnTo>
                  <a:pt x="958320" y="639124"/>
                </a:lnTo>
                <a:lnTo>
                  <a:pt x="892747" y="634159"/>
                </a:lnTo>
                <a:lnTo>
                  <a:pt x="828679" y="628371"/>
                </a:lnTo>
                <a:lnTo>
                  <a:pt x="766219" y="621786"/>
                </a:lnTo>
                <a:lnTo>
                  <a:pt x="705464" y="614429"/>
                </a:lnTo>
                <a:lnTo>
                  <a:pt x="646514" y="606323"/>
                </a:lnTo>
                <a:lnTo>
                  <a:pt x="589470" y="597494"/>
                </a:lnTo>
                <a:lnTo>
                  <a:pt x="534430" y="587967"/>
                </a:lnTo>
                <a:lnTo>
                  <a:pt x="481494" y="577767"/>
                </a:lnTo>
                <a:lnTo>
                  <a:pt x="430762" y="566918"/>
                </a:lnTo>
                <a:lnTo>
                  <a:pt x="382333" y="555445"/>
                </a:lnTo>
                <a:lnTo>
                  <a:pt x="336307" y="543373"/>
                </a:lnTo>
                <a:lnTo>
                  <a:pt x="292783" y="530727"/>
                </a:lnTo>
                <a:lnTo>
                  <a:pt x="251862" y="517532"/>
                </a:lnTo>
                <a:lnTo>
                  <a:pt x="213642" y="503812"/>
                </a:lnTo>
                <a:lnTo>
                  <a:pt x="178223" y="489593"/>
                </a:lnTo>
                <a:lnTo>
                  <a:pt x="116187" y="459754"/>
                </a:lnTo>
                <a:lnTo>
                  <a:pt x="66550" y="428214"/>
                </a:lnTo>
                <a:lnTo>
                  <a:pt x="30108" y="395172"/>
                </a:lnTo>
                <a:lnTo>
                  <a:pt x="7659" y="360825"/>
                </a:lnTo>
                <a:lnTo>
                  <a:pt x="0" y="325374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645" y="2227068"/>
            <a:ext cx="8372755" cy="3794629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15" dirty="0" err="1">
                <a:solidFill>
                  <a:srgbClr val="244060"/>
                </a:solidFill>
                <a:cs typeface="Calibri"/>
              </a:rPr>
              <a:t>Көп</a:t>
            </a:r>
            <a:r>
              <a:rPr lang="ru-RU" sz="2400" b="1" spc="-15" dirty="0">
                <a:solidFill>
                  <a:srgbClr val="244060"/>
                </a:solidFill>
                <a:cs typeface="Calibri"/>
              </a:rPr>
              <a:t> </a:t>
            </a:r>
            <a:r>
              <a:rPr lang="ru-RU" sz="2400" b="1" spc="-15" dirty="0" err="1">
                <a:solidFill>
                  <a:srgbClr val="244060"/>
                </a:solidFill>
                <a:cs typeface="Calibri"/>
              </a:rPr>
              <a:t>таңбалы</a:t>
            </a:r>
            <a:r>
              <a:rPr lang="ru-RU" sz="2400" b="1" spc="-15" dirty="0">
                <a:solidFill>
                  <a:srgbClr val="244060"/>
                </a:solidFill>
                <a:cs typeface="Calibri"/>
              </a:rPr>
              <a:t> атрибут </a:t>
            </a:r>
            <a:r>
              <a:rPr sz="2400" b="1" spc="-20" dirty="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Оның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бірнеше</a:t>
            </a:r>
            <a:r>
              <a:rPr lang="ru-RU" sz="2400" spc="-5" dirty="0">
                <a:cs typeface="Calibri"/>
              </a:rPr>
              <a:t>/</a:t>
            </a:r>
            <a:r>
              <a:rPr lang="ru-RU" sz="2400" spc="-5" dirty="0" err="1">
                <a:cs typeface="Calibri"/>
              </a:rPr>
              <a:t>бірден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көп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мәндері</a:t>
            </a:r>
            <a:r>
              <a:rPr lang="ru-RU" sz="2400" spc="-5" dirty="0">
                <a:cs typeface="Calibri"/>
              </a:rPr>
              <a:t> бар 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PhoneNo</a:t>
            </a:r>
            <a:endParaRPr lang="kk-KZ" sz="2400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spcBef>
                <a:spcPts val="580"/>
              </a:spcBef>
              <a:tabLst>
                <a:tab pos="355600" algn="l"/>
                <a:tab pos="356235" algn="l"/>
              </a:tabLst>
            </a:pPr>
            <a:r>
              <a:rPr lang="kk-KZ" sz="2400" spc="-10" dirty="0">
                <a:latin typeface="Calibri"/>
                <a:cs typeface="Calibri"/>
              </a:rPr>
              <a:t>         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lang="ru-RU" sz="2400" spc="-10" dirty="0" err="1">
                <a:cs typeface="Calibri"/>
              </a:rPr>
              <a:t>адамның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бірнеше</a:t>
            </a:r>
            <a:r>
              <a:rPr lang="ru-RU" sz="2400" spc="-10" dirty="0">
                <a:cs typeface="Calibri"/>
              </a:rPr>
              <a:t> телефон </a:t>
            </a:r>
            <a:r>
              <a:rPr lang="ru-RU" sz="2400" spc="-10" dirty="0" err="1">
                <a:cs typeface="Calibri"/>
              </a:rPr>
              <a:t>нөмірі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болуы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мүмкін</a:t>
            </a:r>
            <a:r>
              <a:rPr sz="2400" spc="-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472565">
              <a:lnSpc>
                <a:spcPct val="100000"/>
              </a:lnSpc>
              <a:spcBef>
                <a:spcPts val="580"/>
              </a:spcBef>
            </a:pPr>
            <a:r>
              <a:rPr sz="2400" spc="-5" dirty="0" err="1">
                <a:latin typeface="Calibri"/>
                <a:cs typeface="Calibri"/>
              </a:rPr>
              <a:t>EmailID</a:t>
            </a:r>
            <a:endParaRPr lang="kk-KZ" sz="2400" dirty="0">
              <a:latin typeface="Calibri"/>
              <a:cs typeface="Calibri"/>
            </a:endParaRPr>
          </a:p>
          <a:p>
            <a:pPr marL="1472565">
              <a:lnSpc>
                <a:spcPct val="100000"/>
              </a:lnSpc>
              <a:spcBef>
                <a:spcPts val="580"/>
              </a:spcBef>
            </a:pPr>
            <a:r>
              <a:rPr sz="2400" spc="-10" dirty="0">
                <a:latin typeface="Calibri"/>
                <a:cs typeface="Calibri"/>
              </a:rPr>
              <a:t>(</a:t>
            </a:r>
            <a:r>
              <a:rPr lang="ru-RU" sz="2400" spc="-10" dirty="0" err="1">
                <a:cs typeface="Calibri"/>
              </a:rPr>
              <a:t>адамның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бірнеше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электрондық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поштасы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болуы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мүмкін</a:t>
            </a:r>
            <a:r>
              <a:rPr sz="24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sz="2400" dirty="0">
              <a:latin typeface="Calibri"/>
              <a:cs typeface="Calibri"/>
            </a:endParaRPr>
          </a:p>
          <a:p>
            <a:pPr marL="3687445">
              <a:lnSpc>
                <a:spcPct val="100000"/>
              </a:lnSpc>
              <a:spcBef>
                <a:spcPts val="5"/>
              </a:spcBef>
            </a:pPr>
            <a:r>
              <a:rPr sz="2400" spc="-5" dirty="0" err="1">
                <a:latin typeface="Calibri"/>
                <a:cs typeface="Calibri"/>
              </a:rPr>
              <a:t>EmailID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44545" y="5432297"/>
            <a:ext cx="2952115" cy="836930"/>
          </a:xfrm>
          <a:custGeom>
            <a:avLst/>
            <a:gdLst/>
            <a:ahLst/>
            <a:cxnLst/>
            <a:rect l="l" t="t" r="r" b="b"/>
            <a:pathLst>
              <a:path w="2952115" h="836929">
                <a:moveTo>
                  <a:pt x="0" y="418338"/>
                </a:moveTo>
                <a:lnTo>
                  <a:pt x="6756" y="378049"/>
                </a:lnTo>
                <a:lnTo>
                  <a:pt x="26612" y="338844"/>
                </a:lnTo>
                <a:lnTo>
                  <a:pt x="58951" y="300898"/>
                </a:lnTo>
                <a:lnTo>
                  <a:pt x="103153" y="264386"/>
                </a:lnTo>
                <a:lnTo>
                  <a:pt x="158600" y="229484"/>
                </a:lnTo>
                <a:lnTo>
                  <a:pt x="224673" y="196366"/>
                </a:lnTo>
                <a:lnTo>
                  <a:pt x="261502" y="180531"/>
                </a:lnTo>
                <a:lnTo>
                  <a:pt x="300755" y="165208"/>
                </a:lnTo>
                <a:lnTo>
                  <a:pt x="342356" y="150418"/>
                </a:lnTo>
                <a:lnTo>
                  <a:pt x="386228" y="136185"/>
                </a:lnTo>
                <a:lnTo>
                  <a:pt x="432292" y="122529"/>
                </a:lnTo>
                <a:lnTo>
                  <a:pt x="480471" y="109473"/>
                </a:lnTo>
                <a:lnTo>
                  <a:pt x="530689" y="97038"/>
                </a:lnTo>
                <a:lnTo>
                  <a:pt x="582868" y="85247"/>
                </a:lnTo>
                <a:lnTo>
                  <a:pt x="636931" y="74121"/>
                </a:lnTo>
                <a:lnTo>
                  <a:pt x="692800" y="63682"/>
                </a:lnTo>
                <a:lnTo>
                  <a:pt x="750398" y="53953"/>
                </a:lnTo>
                <a:lnTo>
                  <a:pt x="809648" y="44954"/>
                </a:lnTo>
                <a:lnTo>
                  <a:pt x="870473" y="36709"/>
                </a:lnTo>
                <a:lnTo>
                  <a:pt x="932795" y="29238"/>
                </a:lnTo>
                <a:lnTo>
                  <a:pt x="996536" y="22564"/>
                </a:lnTo>
                <a:lnTo>
                  <a:pt x="1061621" y="16709"/>
                </a:lnTo>
                <a:lnTo>
                  <a:pt x="1127970" y="11695"/>
                </a:lnTo>
                <a:lnTo>
                  <a:pt x="1195508" y="7543"/>
                </a:lnTo>
                <a:lnTo>
                  <a:pt x="1264157" y="4276"/>
                </a:lnTo>
                <a:lnTo>
                  <a:pt x="1333839" y="1915"/>
                </a:lnTo>
                <a:lnTo>
                  <a:pt x="1404477" y="482"/>
                </a:lnTo>
                <a:lnTo>
                  <a:pt x="1475994" y="0"/>
                </a:lnTo>
                <a:lnTo>
                  <a:pt x="1547510" y="482"/>
                </a:lnTo>
                <a:lnTo>
                  <a:pt x="1618148" y="1915"/>
                </a:lnTo>
                <a:lnTo>
                  <a:pt x="1687830" y="4276"/>
                </a:lnTo>
                <a:lnTo>
                  <a:pt x="1756479" y="7543"/>
                </a:lnTo>
                <a:lnTo>
                  <a:pt x="1824017" y="11695"/>
                </a:lnTo>
                <a:lnTo>
                  <a:pt x="1890366" y="16709"/>
                </a:lnTo>
                <a:lnTo>
                  <a:pt x="1955451" y="22564"/>
                </a:lnTo>
                <a:lnTo>
                  <a:pt x="2019192" y="29238"/>
                </a:lnTo>
                <a:lnTo>
                  <a:pt x="2081514" y="36709"/>
                </a:lnTo>
                <a:lnTo>
                  <a:pt x="2142339" y="44954"/>
                </a:lnTo>
                <a:lnTo>
                  <a:pt x="2201589" y="53953"/>
                </a:lnTo>
                <a:lnTo>
                  <a:pt x="2259187" y="63682"/>
                </a:lnTo>
                <a:lnTo>
                  <a:pt x="2315056" y="74121"/>
                </a:lnTo>
                <a:lnTo>
                  <a:pt x="2369119" y="85247"/>
                </a:lnTo>
                <a:lnTo>
                  <a:pt x="2421298" y="97038"/>
                </a:lnTo>
                <a:lnTo>
                  <a:pt x="2471516" y="109473"/>
                </a:lnTo>
                <a:lnTo>
                  <a:pt x="2519695" y="122529"/>
                </a:lnTo>
                <a:lnTo>
                  <a:pt x="2565759" y="136185"/>
                </a:lnTo>
                <a:lnTo>
                  <a:pt x="2609631" y="150418"/>
                </a:lnTo>
                <a:lnTo>
                  <a:pt x="2651232" y="165208"/>
                </a:lnTo>
                <a:lnTo>
                  <a:pt x="2690485" y="180531"/>
                </a:lnTo>
                <a:lnTo>
                  <a:pt x="2727314" y="196366"/>
                </a:lnTo>
                <a:lnTo>
                  <a:pt x="2793387" y="229484"/>
                </a:lnTo>
                <a:lnTo>
                  <a:pt x="2848834" y="264386"/>
                </a:lnTo>
                <a:lnTo>
                  <a:pt x="2893036" y="300898"/>
                </a:lnTo>
                <a:lnTo>
                  <a:pt x="2925375" y="338844"/>
                </a:lnTo>
                <a:lnTo>
                  <a:pt x="2945231" y="378049"/>
                </a:lnTo>
                <a:lnTo>
                  <a:pt x="2951988" y="418338"/>
                </a:lnTo>
                <a:lnTo>
                  <a:pt x="2950286" y="438606"/>
                </a:lnTo>
                <a:lnTo>
                  <a:pt x="2936902" y="478375"/>
                </a:lnTo>
                <a:lnTo>
                  <a:pt x="2910727" y="516972"/>
                </a:lnTo>
                <a:lnTo>
                  <a:pt x="2872380" y="554223"/>
                </a:lnTo>
                <a:lnTo>
                  <a:pt x="2822478" y="589952"/>
                </a:lnTo>
                <a:lnTo>
                  <a:pt x="2761640" y="623984"/>
                </a:lnTo>
                <a:lnTo>
                  <a:pt x="2690485" y="656144"/>
                </a:lnTo>
                <a:lnTo>
                  <a:pt x="2651232" y="671467"/>
                </a:lnTo>
                <a:lnTo>
                  <a:pt x="2609631" y="686257"/>
                </a:lnTo>
                <a:lnTo>
                  <a:pt x="2565759" y="700490"/>
                </a:lnTo>
                <a:lnTo>
                  <a:pt x="2519695" y="714146"/>
                </a:lnTo>
                <a:lnTo>
                  <a:pt x="2471516" y="727202"/>
                </a:lnTo>
                <a:lnTo>
                  <a:pt x="2421298" y="739637"/>
                </a:lnTo>
                <a:lnTo>
                  <a:pt x="2369119" y="751428"/>
                </a:lnTo>
                <a:lnTo>
                  <a:pt x="2315056" y="762554"/>
                </a:lnTo>
                <a:lnTo>
                  <a:pt x="2259187" y="772993"/>
                </a:lnTo>
                <a:lnTo>
                  <a:pt x="2201589" y="782722"/>
                </a:lnTo>
                <a:lnTo>
                  <a:pt x="2142339" y="791721"/>
                </a:lnTo>
                <a:lnTo>
                  <a:pt x="2081514" y="799966"/>
                </a:lnTo>
                <a:lnTo>
                  <a:pt x="2019192" y="807437"/>
                </a:lnTo>
                <a:lnTo>
                  <a:pt x="1955451" y="814111"/>
                </a:lnTo>
                <a:lnTo>
                  <a:pt x="1890366" y="819966"/>
                </a:lnTo>
                <a:lnTo>
                  <a:pt x="1824017" y="824980"/>
                </a:lnTo>
                <a:lnTo>
                  <a:pt x="1756479" y="829132"/>
                </a:lnTo>
                <a:lnTo>
                  <a:pt x="1687830" y="832399"/>
                </a:lnTo>
                <a:lnTo>
                  <a:pt x="1618148" y="834760"/>
                </a:lnTo>
                <a:lnTo>
                  <a:pt x="1547510" y="836193"/>
                </a:lnTo>
                <a:lnTo>
                  <a:pt x="1475994" y="836676"/>
                </a:lnTo>
                <a:lnTo>
                  <a:pt x="1404477" y="836193"/>
                </a:lnTo>
                <a:lnTo>
                  <a:pt x="1333839" y="834760"/>
                </a:lnTo>
                <a:lnTo>
                  <a:pt x="1264157" y="832399"/>
                </a:lnTo>
                <a:lnTo>
                  <a:pt x="1195508" y="829132"/>
                </a:lnTo>
                <a:lnTo>
                  <a:pt x="1127970" y="824980"/>
                </a:lnTo>
                <a:lnTo>
                  <a:pt x="1061621" y="819966"/>
                </a:lnTo>
                <a:lnTo>
                  <a:pt x="996536" y="814111"/>
                </a:lnTo>
                <a:lnTo>
                  <a:pt x="932795" y="807437"/>
                </a:lnTo>
                <a:lnTo>
                  <a:pt x="870473" y="799966"/>
                </a:lnTo>
                <a:lnTo>
                  <a:pt x="809648" y="791721"/>
                </a:lnTo>
                <a:lnTo>
                  <a:pt x="750398" y="782722"/>
                </a:lnTo>
                <a:lnTo>
                  <a:pt x="692800" y="772993"/>
                </a:lnTo>
                <a:lnTo>
                  <a:pt x="636931" y="762554"/>
                </a:lnTo>
                <a:lnTo>
                  <a:pt x="582868" y="751428"/>
                </a:lnTo>
                <a:lnTo>
                  <a:pt x="530689" y="739637"/>
                </a:lnTo>
                <a:lnTo>
                  <a:pt x="480471" y="727202"/>
                </a:lnTo>
                <a:lnTo>
                  <a:pt x="432292" y="714146"/>
                </a:lnTo>
                <a:lnTo>
                  <a:pt x="386228" y="700490"/>
                </a:lnTo>
                <a:lnTo>
                  <a:pt x="342356" y="686257"/>
                </a:lnTo>
                <a:lnTo>
                  <a:pt x="300755" y="671467"/>
                </a:lnTo>
                <a:lnTo>
                  <a:pt x="261502" y="656144"/>
                </a:lnTo>
                <a:lnTo>
                  <a:pt x="224673" y="640309"/>
                </a:lnTo>
                <a:lnTo>
                  <a:pt x="158600" y="607191"/>
                </a:lnTo>
                <a:lnTo>
                  <a:pt x="103153" y="572289"/>
                </a:lnTo>
                <a:lnTo>
                  <a:pt x="58951" y="535777"/>
                </a:lnTo>
                <a:lnTo>
                  <a:pt x="26612" y="497831"/>
                </a:lnTo>
                <a:lnTo>
                  <a:pt x="6756" y="458626"/>
                </a:lnTo>
                <a:lnTo>
                  <a:pt x="0" y="418338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5029" y="6404254"/>
            <a:ext cx="2909571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lang="kk-KZ" sz="1100" spc="-40" dirty="0">
                <a:latin typeface="Arial MT"/>
                <a:cs typeface="Arial MT"/>
              </a:rPr>
              <a:t>8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Көп</a:t>
            </a:r>
            <a:r>
              <a:rPr lang="ru-RU" sz="1100" spc="-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таңбалы</a:t>
            </a:r>
            <a:r>
              <a:rPr lang="ru-RU" sz="1100" spc="-5" dirty="0">
                <a:latin typeface="Arial MT"/>
                <a:cs typeface="Arial MT"/>
              </a:rPr>
              <a:t> атрибут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60"/>
    </mc:Choice>
    <mc:Fallback xmlns="">
      <p:transition spd="slow" advTm="2536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7717790" cy="134239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Сақталған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атрибут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Бұл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атрибуттағы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мәнді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қолмен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сақтау</a:t>
            </a:r>
            <a:r>
              <a:rPr lang="ru-RU" sz="2400" spc="-5" dirty="0">
                <a:cs typeface="Calibri"/>
              </a:rPr>
              <a:t>/</a:t>
            </a:r>
            <a:r>
              <a:rPr lang="ru-RU" sz="2400" spc="-5" dirty="0" err="1">
                <a:cs typeface="Calibri"/>
              </a:rPr>
              <a:t>анықтау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қажет</a:t>
            </a:r>
            <a:r>
              <a:rPr sz="2400" spc="-2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Birthdate,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Height,</a:t>
            </a:r>
            <a:r>
              <a:rPr sz="2400" spc="-20" dirty="0">
                <a:latin typeface="Calibri"/>
                <a:cs typeface="Calibri"/>
              </a:rPr>
              <a:t> Weight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4026"/>
            <a:ext cx="9144000" cy="842101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83413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5" dirty="0"/>
              <a:t> </a:t>
            </a:r>
            <a:r>
              <a:rPr lang="ru-RU" spc="-5" dirty="0" err="1"/>
              <a:t>Сақталған</a:t>
            </a:r>
            <a:r>
              <a:rPr lang="ru-RU" spc="-5" dirty="0"/>
              <a:t> атрибут </a:t>
            </a:r>
            <a:r>
              <a:rPr lang="ru-RU" spc="-5" dirty="0" err="1"/>
              <a:t>және</a:t>
            </a:r>
            <a:r>
              <a:rPr lang="ru-RU" spc="-5" dirty="0"/>
              <a:t> </a:t>
            </a:r>
            <a:r>
              <a:rPr lang="ru-RU" spc="-5" dirty="0" err="1"/>
              <a:t>туынды</a:t>
            </a:r>
            <a:r>
              <a:rPr lang="ru-RU" spc="-5" dirty="0"/>
              <a:t> </a:t>
            </a:r>
            <a:r>
              <a:rPr lang="ru-RU" spc="-5" dirty="0" err="1"/>
              <a:t>атрибуттар</a:t>
            </a:r>
            <a:r>
              <a:rPr lang="ru-RU" spc="-5" dirty="0"/>
              <a:t>  / </a:t>
            </a:r>
            <a:r>
              <a:rPr spc="-10" dirty="0"/>
              <a:t>Stored</a:t>
            </a:r>
            <a:r>
              <a:rPr spc="-15" dirty="0"/>
              <a:t> attribute</a:t>
            </a:r>
            <a:r>
              <a:rPr spc="-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spc="-10" dirty="0"/>
              <a:t>Derived</a:t>
            </a:r>
            <a:r>
              <a:rPr spc="5" dirty="0"/>
              <a:t> </a:t>
            </a:r>
            <a:r>
              <a:rPr spc="-15" dirty="0"/>
              <a:t>attributes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048000" y="4683252"/>
            <a:ext cx="2240280" cy="637540"/>
            <a:chOff x="3048000" y="4683252"/>
            <a:chExt cx="2240280" cy="637540"/>
          </a:xfrm>
        </p:grpSpPr>
        <p:sp>
          <p:nvSpPr>
            <p:cNvPr id="6" name="object 6"/>
            <p:cNvSpPr/>
            <p:nvPr/>
          </p:nvSpPr>
          <p:spPr>
            <a:xfrm>
              <a:off x="3060953" y="4696206"/>
              <a:ext cx="2214880" cy="611505"/>
            </a:xfrm>
            <a:custGeom>
              <a:avLst/>
              <a:gdLst/>
              <a:ahLst/>
              <a:cxnLst/>
              <a:rect l="l" t="t" r="r" b="b"/>
              <a:pathLst>
                <a:path w="2214879" h="611504">
                  <a:moveTo>
                    <a:pt x="1107185" y="0"/>
                  </a:moveTo>
                  <a:lnTo>
                    <a:pt x="1034385" y="649"/>
                  </a:lnTo>
                  <a:lnTo>
                    <a:pt x="962843" y="2572"/>
                  </a:lnTo>
                  <a:lnTo>
                    <a:pt x="892704" y="5727"/>
                  </a:lnTo>
                  <a:lnTo>
                    <a:pt x="824114" y="10075"/>
                  </a:lnTo>
                  <a:lnTo>
                    <a:pt x="757220" y="15575"/>
                  </a:lnTo>
                  <a:lnTo>
                    <a:pt x="692167" y="22187"/>
                  </a:lnTo>
                  <a:lnTo>
                    <a:pt x="629102" y="29870"/>
                  </a:lnTo>
                  <a:lnTo>
                    <a:pt x="568169" y="38585"/>
                  </a:lnTo>
                  <a:lnTo>
                    <a:pt x="509515" y="48291"/>
                  </a:lnTo>
                  <a:lnTo>
                    <a:pt x="453286" y="58948"/>
                  </a:lnTo>
                  <a:lnTo>
                    <a:pt x="399627" y="70516"/>
                  </a:lnTo>
                  <a:lnTo>
                    <a:pt x="348685" y="82954"/>
                  </a:lnTo>
                  <a:lnTo>
                    <a:pt x="300605" y="96222"/>
                  </a:lnTo>
                  <a:lnTo>
                    <a:pt x="255533" y="110281"/>
                  </a:lnTo>
                  <a:lnTo>
                    <a:pt x="213616" y="125089"/>
                  </a:lnTo>
                  <a:lnTo>
                    <a:pt x="174998" y="140607"/>
                  </a:lnTo>
                  <a:lnTo>
                    <a:pt x="139826" y="156795"/>
                  </a:lnTo>
                  <a:lnTo>
                    <a:pt x="80402" y="191016"/>
                  </a:lnTo>
                  <a:lnTo>
                    <a:pt x="36512" y="227433"/>
                  </a:lnTo>
                  <a:lnTo>
                    <a:pt x="9322" y="265722"/>
                  </a:lnTo>
                  <a:lnTo>
                    <a:pt x="0" y="305562"/>
                  </a:lnTo>
                  <a:lnTo>
                    <a:pt x="2354" y="325655"/>
                  </a:lnTo>
                  <a:lnTo>
                    <a:pt x="20757" y="364760"/>
                  </a:lnTo>
                  <a:lnTo>
                    <a:pt x="56442" y="402153"/>
                  </a:lnTo>
                  <a:lnTo>
                    <a:pt x="108245" y="437512"/>
                  </a:lnTo>
                  <a:lnTo>
                    <a:pt x="174998" y="470516"/>
                  </a:lnTo>
                  <a:lnTo>
                    <a:pt x="213616" y="486034"/>
                  </a:lnTo>
                  <a:lnTo>
                    <a:pt x="255533" y="500842"/>
                  </a:lnTo>
                  <a:lnTo>
                    <a:pt x="300605" y="514901"/>
                  </a:lnTo>
                  <a:lnTo>
                    <a:pt x="348685" y="528169"/>
                  </a:lnTo>
                  <a:lnTo>
                    <a:pt x="399627" y="540607"/>
                  </a:lnTo>
                  <a:lnTo>
                    <a:pt x="453286" y="552175"/>
                  </a:lnTo>
                  <a:lnTo>
                    <a:pt x="509515" y="562832"/>
                  </a:lnTo>
                  <a:lnTo>
                    <a:pt x="568169" y="572538"/>
                  </a:lnTo>
                  <a:lnTo>
                    <a:pt x="629102" y="581253"/>
                  </a:lnTo>
                  <a:lnTo>
                    <a:pt x="692167" y="588936"/>
                  </a:lnTo>
                  <a:lnTo>
                    <a:pt x="757220" y="595548"/>
                  </a:lnTo>
                  <a:lnTo>
                    <a:pt x="824114" y="601048"/>
                  </a:lnTo>
                  <a:lnTo>
                    <a:pt x="892704" y="605396"/>
                  </a:lnTo>
                  <a:lnTo>
                    <a:pt x="962843" y="608551"/>
                  </a:lnTo>
                  <a:lnTo>
                    <a:pt x="1034385" y="610474"/>
                  </a:lnTo>
                  <a:lnTo>
                    <a:pt x="1107185" y="611124"/>
                  </a:lnTo>
                  <a:lnTo>
                    <a:pt x="1179986" y="610474"/>
                  </a:lnTo>
                  <a:lnTo>
                    <a:pt x="1251528" y="608551"/>
                  </a:lnTo>
                  <a:lnTo>
                    <a:pt x="1321667" y="605396"/>
                  </a:lnTo>
                  <a:lnTo>
                    <a:pt x="1390257" y="601048"/>
                  </a:lnTo>
                  <a:lnTo>
                    <a:pt x="1457151" y="595548"/>
                  </a:lnTo>
                  <a:lnTo>
                    <a:pt x="1522204" y="588936"/>
                  </a:lnTo>
                  <a:lnTo>
                    <a:pt x="1585269" y="581253"/>
                  </a:lnTo>
                  <a:lnTo>
                    <a:pt x="1646202" y="572538"/>
                  </a:lnTo>
                  <a:lnTo>
                    <a:pt x="1704856" y="562832"/>
                  </a:lnTo>
                  <a:lnTo>
                    <a:pt x="1761085" y="552175"/>
                  </a:lnTo>
                  <a:lnTo>
                    <a:pt x="1814744" y="540607"/>
                  </a:lnTo>
                  <a:lnTo>
                    <a:pt x="1865686" y="528169"/>
                  </a:lnTo>
                  <a:lnTo>
                    <a:pt x="1913766" y="514901"/>
                  </a:lnTo>
                  <a:lnTo>
                    <a:pt x="1958838" y="500842"/>
                  </a:lnTo>
                  <a:lnTo>
                    <a:pt x="2000755" y="486034"/>
                  </a:lnTo>
                  <a:lnTo>
                    <a:pt x="2039373" y="470516"/>
                  </a:lnTo>
                  <a:lnTo>
                    <a:pt x="2074545" y="454328"/>
                  </a:lnTo>
                  <a:lnTo>
                    <a:pt x="2133969" y="420107"/>
                  </a:lnTo>
                  <a:lnTo>
                    <a:pt x="2177859" y="383690"/>
                  </a:lnTo>
                  <a:lnTo>
                    <a:pt x="2205049" y="345401"/>
                  </a:lnTo>
                  <a:lnTo>
                    <a:pt x="2214372" y="305562"/>
                  </a:lnTo>
                  <a:lnTo>
                    <a:pt x="2212017" y="285468"/>
                  </a:lnTo>
                  <a:lnTo>
                    <a:pt x="2193614" y="246363"/>
                  </a:lnTo>
                  <a:lnTo>
                    <a:pt x="2157929" y="208970"/>
                  </a:lnTo>
                  <a:lnTo>
                    <a:pt x="2106126" y="173611"/>
                  </a:lnTo>
                  <a:lnTo>
                    <a:pt x="2039373" y="140607"/>
                  </a:lnTo>
                  <a:lnTo>
                    <a:pt x="2000755" y="125089"/>
                  </a:lnTo>
                  <a:lnTo>
                    <a:pt x="1958838" y="110281"/>
                  </a:lnTo>
                  <a:lnTo>
                    <a:pt x="1913766" y="96222"/>
                  </a:lnTo>
                  <a:lnTo>
                    <a:pt x="1865686" y="82954"/>
                  </a:lnTo>
                  <a:lnTo>
                    <a:pt x="1814744" y="70516"/>
                  </a:lnTo>
                  <a:lnTo>
                    <a:pt x="1761085" y="58948"/>
                  </a:lnTo>
                  <a:lnTo>
                    <a:pt x="1704856" y="48291"/>
                  </a:lnTo>
                  <a:lnTo>
                    <a:pt x="1646202" y="38585"/>
                  </a:lnTo>
                  <a:lnTo>
                    <a:pt x="1585269" y="29870"/>
                  </a:lnTo>
                  <a:lnTo>
                    <a:pt x="1522204" y="22187"/>
                  </a:lnTo>
                  <a:lnTo>
                    <a:pt x="1457151" y="15575"/>
                  </a:lnTo>
                  <a:lnTo>
                    <a:pt x="1390257" y="10075"/>
                  </a:lnTo>
                  <a:lnTo>
                    <a:pt x="1321667" y="5727"/>
                  </a:lnTo>
                  <a:lnTo>
                    <a:pt x="1251528" y="2572"/>
                  </a:lnTo>
                  <a:lnTo>
                    <a:pt x="1179986" y="649"/>
                  </a:lnTo>
                  <a:lnTo>
                    <a:pt x="11071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0953" y="4696206"/>
              <a:ext cx="2214880" cy="611505"/>
            </a:xfrm>
            <a:custGeom>
              <a:avLst/>
              <a:gdLst/>
              <a:ahLst/>
              <a:cxnLst/>
              <a:rect l="l" t="t" r="r" b="b"/>
              <a:pathLst>
                <a:path w="2214879" h="611504">
                  <a:moveTo>
                    <a:pt x="0" y="305562"/>
                  </a:moveTo>
                  <a:lnTo>
                    <a:pt x="9322" y="265722"/>
                  </a:lnTo>
                  <a:lnTo>
                    <a:pt x="36512" y="227433"/>
                  </a:lnTo>
                  <a:lnTo>
                    <a:pt x="80402" y="191016"/>
                  </a:lnTo>
                  <a:lnTo>
                    <a:pt x="139826" y="156795"/>
                  </a:lnTo>
                  <a:lnTo>
                    <a:pt x="174998" y="140607"/>
                  </a:lnTo>
                  <a:lnTo>
                    <a:pt x="213616" y="125089"/>
                  </a:lnTo>
                  <a:lnTo>
                    <a:pt x="255533" y="110281"/>
                  </a:lnTo>
                  <a:lnTo>
                    <a:pt x="300605" y="96222"/>
                  </a:lnTo>
                  <a:lnTo>
                    <a:pt x="348685" y="82954"/>
                  </a:lnTo>
                  <a:lnTo>
                    <a:pt x="399627" y="70516"/>
                  </a:lnTo>
                  <a:lnTo>
                    <a:pt x="453286" y="58948"/>
                  </a:lnTo>
                  <a:lnTo>
                    <a:pt x="509515" y="48291"/>
                  </a:lnTo>
                  <a:lnTo>
                    <a:pt x="568169" y="38585"/>
                  </a:lnTo>
                  <a:lnTo>
                    <a:pt x="629102" y="29870"/>
                  </a:lnTo>
                  <a:lnTo>
                    <a:pt x="692167" y="22187"/>
                  </a:lnTo>
                  <a:lnTo>
                    <a:pt x="757220" y="15575"/>
                  </a:lnTo>
                  <a:lnTo>
                    <a:pt x="824114" y="10075"/>
                  </a:lnTo>
                  <a:lnTo>
                    <a:pt x="892704" y="5727"/>
                  </a:lnTo>
                  <a:lnTo>
                    <a:pt x="962843" y="2572"/>
                  </a:lnTo>
                  <a:lnTo>
                    <a:pt x="1034385" y="649"/>
                  </a:lnTo>
                  <a:lnTo>
                    <a:pt x="1107185" y="0"/>
                  </a:lnTo>
                  <a:lnTo>
                    <a:pt x="1179986" y="649"/>
                  </a:lnTo>
                  <a:lnTo>
                    <a:pt x="1251528" y="2572"/>
                  </a:lnTo>
                  <a:lnTo>
                    <a:pt x="1321667" y="5727"/>
                  </a:lnTo>
                  <a:lnTo>
                    <a:pt x="1390257" y="10075"/>
                  </a:lnTo>
                  <a:lnTo>
                    <a:pt x="1457151" y="15575"/>
                  </a:lnTo>
                  <a:lnTo>
                    <a:pt x="1522204" y="22187"/>
                  </a:lnTo>
                  <a:lnTo>
                    <a:pt x="1585269" y="29870"/>
                  </a:lnTo>
                  <a:lnTo>
                    <a:pt x="1646202" y="38585"/>
                  </a:lnTo>
                  <a:lnTo>
                    <a:pt x="1704856" y="48291"/>
                  </a:lnTo>
                  <a:lnTo>
                    <a:pt x="1761085" y="58948"/>
                  </a:lnTo>
                  <a:lnTo>
                    <a:pt x="1814744" y="70516"/>
                  </a:lnTo>
                  <a:lnTo>
                    <a:pt x="1865686" y="82954"/>
                  </a:lnTo>
                  <a:lnTo>
                    <a:pt x="1913766" y="96222"/>
                  </a:lnTo>
                  <a:lnTo>
                    <a:pt x="1958838" y="110281"/>
                  </a:lnTo>
                  <a:lnTo>
                    <a:pt x="2000755" y="125089"/>
                  </a:lnTo>
                  <a:lnTo>
                    <a:pt x="2039373" y="140607"/>
                  </a:lnTo>
                  <a:lnTo>
                    <a:pt x="2074545" y="156795"/>
                  </a:lnTo>
                  <a:lnTo>
                    <a:pt x="2133969" y="191016"/>
                  </a:lnTo>
                  <a:lnTo>
                    <a:pt x="2177859" y="227433"/>
                  </a:lnTo>
                  <a:lnTo>
                    <a:pt x="2205049" y="265722"/>
                  </a:lnTo>
                  <a:lnTo>
                    <a:pt x="2214372" y="305562"/>
                  </a:lnTo>
                  <a:lnTo>
                    <a:pt x="2212017" y="325655"/>
                  </a:lnTo>
                  <a:lnTo>
                    <a:pt x="2193614" y="364760"/>
                  </a:lnTo>
                  <a:lnTo>
                    <a:pt x="2157929" y="402153"/>
                  </a:lnTo>
                  <a:lnTo>
                    <a:pt x="2106126" y="437512"/>
                  </a:lnTo>
                  <a:lnTo>
                    <a:pt x="2039373" y="470516"/>
                  </a:lnTo>
                  <a:lnTo>
                    <a:pt x="2000755" y="486034"/>
                  </a:lnTo>
                  <a:lnTo>
                    <a:pt x="1958838" y="500842"/>
                  </a:lnTo>
                  <a:lnTo>
                    <a:pt x="1913766" y="514901"/>
                  </a:lnTo>
                  <a:lnTo>
                    <a:pt x="1865686" y="528169"/>
                  </a:lnTo>
                  <a:lnTo>
                    <a:pt x="1814744" y="540607"/>
                  </a:lnTo>
                  <a:lnTo>
                    <a:pt x="1761085" y="552175"/>
                  </a:lnTo>
                  <a:lnTo>
                    <a:pt x="1704856" y="562832"/>
                  </a:lnTo>
                  <a:lnTo>
                    <a:pt x="1646202" y="572538"/>
                  </a:lnTo>
                  <a:lnTo>
                    <a:pt x="1585269" y="581253"/>
                  </a:lnTo>
                  <a:lnTo>
                    <a:pt x="1522204" y="588936"/>
                  </a:lnTo>
                  <a:lnTo>
                    <a:pt x="1457151" y="595548"/>
                  </a:lnTo>
                  <a:lnTo>
                    <a:pt x="1390257" y="601048"/>
                  </a:lnTo>
                  <a:lnTo>
                    <a:pt x="1321667" y="605396"/>
                  </a:lnTo>
                  <a:lnTo>
                    <a:pt x="1251528" y="608551"/>
                  </a:lnTo>
                  <a:lnTo>
                    <a:pt x="1179986" y="610474"/>
                  </a:lnTo>
                  <a:lnTo>
                    <a:pt x="1107185" y="611124"/>
                  </a:lnTo>
                  <a:lnTo>
                    <a:pt x="1034385" y="610474"/>
                  </a:lnTo>
                  <a:lnTo>
                    <a:pt x="962843" y="608551"/>
                  </a:lnTo>
                  <a:lnTo>
                    <a:pt x="892704" y="605396"/>
                  </a:lnTo>
                  <a:lnTo>
                    <a:pt x="824114" y="601048"/>
                  </a:lnTo>
                  <a:lnTo>
                    <a:pt x="757220" y="595548"/>
                  </a:lnTo>
                  <a:lnTo>
                    <a:pt x="692167" y="588936"/>
                  </a:lnTo>
                  <a:lnTo>
                    <a:pt x="629102" y="581253"/>
                  </a:lnTo>
                  <a:lnTo>
                    <a:pt x="568169" y="572538"/>
                  </a:lnTo>
                  <a:lnTo>
                    <a:pt x="509515" y="562832"/>
                  </a:lnTo>
                  <a:lnTo>
                    <a:pt x="453286" y="552175"/>
                  </a:lnTo>
                  <a:lnTo>
                    <a:pt x="399627" y="540607"/>
                  </a:lnTo>
                  <a:lnTo>
                    <a:pt x="348685" y="528169"/>
                  </a:lnTo>
                  <a:lnTo>
                    <a:pt x="300605" y="514901"/>
                  </a:lnTo>
                  <a:lnTo>
                    <a:pt x="255533" y="500842"/>
                  </a:lnTo>
                  <a:lnTo>
                    <a:pt x="213616" y="486034"/>
                  </a:lnTo>
                  <a:lnTo>
                    <a:pt x="174998" y="470516"/>
                  </a:lnTo>
                  <a:lnTo>
                    <a:pt x="139826" y="454328"/>
                  </a:lnTo>
                  <a:lnTo>
                    <a:pt x="80402" y="420107"/>
                  </a:lnTo>
                  <a:lnTo>
                    <a:pt x="36512" y="383690"/>
                  </a:lnTo>
                  <a:lnTo>
                    <a:pt x="9322" y="345401"/>
                  </a:lnTo>
                  <a:lnTo>
                    <a:pt x="0" y="305562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57600" y="4624803"/>
            <a:ext cx="1967739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err="1">
                <a:cs typeface="Calibri"/>
              </a:rPr>
              <a:t>Биіктігі</a:t>
            </a:r>
            <a:r>
              <a:rPr lang="ru-RU" sz="2400" spc="-5" dirty="0">
                <a:cs typeface="Calibri"/>
              </a:rPr>
              <a:t> /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ig</a:t>
            </a:r>
            <a:r>
              <a:rPr sz="2400" spc="-2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67632" y="5623966"/>
            <a:ext cx="2242567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50" dirty="0">
                <a:latin typeface="Arial MT"/>
                <a:cs typeface="Arial MT"/>
              </a:rPr>
              <a:t> </a:t>
            </a:r>
            <a:r>
              <a:rPr lang="kk-KZ" sz="1100" spc="-50" dirty="0">
                <a:latin typeface="Arial MT"/>
                <a:cs typeface="Arial MT"/>
              </a:rPr>
              <a:t>9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Сақталған</a:t>
            </a:r>
            <a:r>
              <a:rPr lang="ru-RU" sz="1100" dirty="0">
                <a:latin typeface="Arial MT"/>
                <a:cs typeface="Arial MT"/>
              </a:rPr>
              <a:t> атрибут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3"/>
    </mc:Choice>
    <mc:Fallback xmlns="">
      <p:transition spd="slow" advTm="24373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658050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3.</a:t>
            </a:r>
            <a:r>
              <a:rPr spc="-5" dirty="0"/>
              <a:t> </a:t>
            </a:r>
            <a:r>
              <a:rPr lang="ru-RU" spc="-10" dirty="0" err="1"/>
              <a:t>Сақталған</a:t>
            </a:r>
            <a:r>
              <a:rPr lang="ru-RU" spc="-10" dirty="0"/>
              <a:t> атрибут </a:t>
            </a:r>
            <a:r>
              <a:rPr lang="ru-RU" spc="-10" dirty="0" err="1"/>
              <a:t>және</a:t>
            </a:r>
            <a:r>
              <a:rPr lang="ru-RU" spc="-10" dirty="0"/>
              <a:t> </a:t>
            </a:r>
            <a:r>
              <a:rPr lang="ru-RU" spc="-10" dirty="0" err="1"/>
              <a:t>туынды</a:t>
            </a:r>
            <a:r>
              <a:rPr lang="ru-RU" spc="-10" dirty="0"/>
              <a:t> </a:t>
            </a:r>
            <a:r>
              <a:rPr lang="ru-RU" spc="-10" dirty="0" err="1"/>
              <a:t>атрибуттар</a:t>
            </a:r>
            <a:endParaRPr spc="-15" dirty="0"/>
          </a:p>
        </p:txBody>
      </p:sp>
      <p:sp>
        <p:nvSpPr>
          <p:cNvPr id="4" name="object 4"/>
          <p:cNvSpPr/>
          <p:nvPr/>
        </p:nvSpPr>
        <p:spPr>
          <a:xfrm>
            <a:off x="3565397" y="4653534"/>
            <a:ext cx="2231390" cy="719455"/>
          </a:xfrm>
          <a:custGeom>
            <a:avLst/>
            <a:gdLst/>
            <a:ahLst/>
            <a:cxnLst/>
            <a:rect l="l" t="t" r="r" b="b"/>
            <a:pathLst>
              <a:path w="2231390" h="719454">
                <a:moveTo>
                  <a:pt x="0" y="359664"/>
                </a:moveTo>
                <a:lnTo>
                  <a:pt x="8692" y="314550"/>
                </a:lnTo>
                <a:lnTo>
                  <a:pt x="34072" y="271108"/>
                </a:lnTo>
                <a:lnTo>
                  <a:pt x="75094" y="229675"/>
                </a:lnTo>
                <a:lnTo>
                  <a:pt x="130713" y="190588"/>
                </a:lnTo>
                <a:lnTo>
                  <a:pt x="199881" y="154184"/>
                </a:lnTo>
                <a:lnTo>
                  <a:pt x="239221" y="137093"/>
                </a:lnTo>
                <a:lnTo>
                  <a:pt x="281555" y="120800"/>
                </a:lnTo>
                <a:lnTo>
                  <a:pt x="326755" y="105346"/>
                </a:lnTo>
                <a:lnTo>
                  <a:pt x="374688" y="90774"/>
                </a:lnTo>
                <a:lnTo>
                  <a:pt x="425225" y="77125"/>
                </a:lnTo>
                <a:lnTo>
                  <a:pt x="478234" y="64442"/>
                </a:lnTo>
                <a:lnTo>
                  <a:pt x="533586" y="52767"/>
                </a:lnTo>
                <a:lnTo>
                  <a:pt x="591148" y="42142"/>
                </a:lnTo>
                <a:lnTo>
                  <a:pt x="650792" y="32609"/>
                </a:lnTo>
                <a:lnTo>
                  <a:pt x="712385" y="24210"/>
                </a:lnTo>
                <a:lnTo>
                  <a:pt x="775797" y="16988"/>
                </a:lnTo>
                <a:lnTo>
                  <a:pt x="840897" y="10985"/>
                </a:lnTo>
                <a:lnTo>
                  <a:pt x="907555" y="6242"/>
                </a:lnTo>
                <a:lnTo>
                  <a:pt x="975640" y="2802"/>
                </a:lnTo>
                <a:lnTo>
                  <a:pt x="1045021" y="707"/>
                </a:lnTo>
                <a:lnTo>
                  <a:pt x="1115567" y="0"/>
                </a:lnTo>
                <a:lnTo>
                  <a:pt x="1186114" y="707"/>
                </a:lnTo>
                <a:lnTo>
                  <a:pt x="1255495" y="2802"/>
                </a:lnTo>
                <a:lnTo>
                  <a:pt x="1323580" y="6242"/>
                </a:lnTo>
                <a:lnTo>
                  <a:pt x="1390238" y="10985"/>
                </a:lnTo>
                <a:lnTo>
                  <a:pt x="1455338" y="16988"/>
                </a:lnTo>
                <a:lnTo>
                  <a:pt x="1518750" y="24210"/>
                </a:lnTo>
                <a:lnTo>
                  <a:pt x="1580343" y="32609"/>
                </a:lnTo>
                <a:lnTo>
                  <a:pt x="1639987" y="42142"/>
                </a:lnTo>
                <a:lnTo>
                  <a:pt x="1697549" y="52767"/>
                </a:lnTo>
                <a:lnTo>
                  <a:pt x="1752901" y="64442"/>
                </a:lnTo>
                <a:lnTo>
                  <a:pt x="1805910" y="77125"/>
                </a:lnTo>
                <a:lnTo>
                  <a:pt x="1856447" y="90774"/>
                </a:lnTo>
                <a:lnTo>
                  <a:pt x="1904380" y="105346"/>
                </a:lnTo>
                <a:lnTo>
                  <a:pt x="1949580" y="120800"/>
                </a:lnTo>
                <a:lnTo>
                  <a:pt x="1991914" y="137093"/>
                </a:lnTo>
                <a:lnTo>
                  <a:pt x="2031254" y="154184"/>
                </a:lnTo>
                <a:lnTo>
                  <a:pt x="2067466" y="172029"/>
                </a:lnTo>
                <a:lnTo>
                  <a:pt x="2129991" y="209817"/>
                </a:lnTo>
                <a:lnTo>
                  <a:pt x="2178442" y="250119"/>
                </a:lnTo>
                <a:lnTo>
                  <a:pt x="2211774" y="292599"/>
                </a:lnTo>
                <a:lnTo>
                  <a:pt x="2228941" y="336919"/>
                </a:lnTo>
                <a:lnTo>
                  <a:pt x="2231136" y="359664"/>
                </a:lnTo>
                <a:lnTo>
                  <a:pt x="2228941" y="382408"/>
                </a:lnTo>
                <a:lnTo>
                  <a:pt x="2211774" y="426728"/>
                </a:lnTo>
                <a:lnTo>
                  <a:pt x="2178442" y="469208"/>
                </a:lnTo>
                <a:lnTo>
                  <a:pt x="2129991" y="509510"/>
                </a:lnTo>
                <a:lnTo>
                  <a:pt x="2067466" y="547298"/>
                </a:lnTo>
                <a:lnTo>
                  <a:pt x="2031254" y="565143"/>
                </a:lnTo>
                <a:lnTo>
                  <a:pt x="1991914" y="582234"/>
                </a:lnTo>
                <a:lnTo>
                  <a:pt x="1949580" y="598527"/>
                </a:lnTo>
                <a:lnTo>
                  <a:pt x="1904380" y="613981"/>
                </a:lnTo>
                <a:lnTo>
                  <a:pt x="1856447" y="628553"/>
                </a:lnTo>
                <a:lnTo>
                  <a:pt x="1805910" y="642202"/>
                </a:lnTo>
                <a:lnTo>
                  <a:pt x="1752901" y="654885"/>
                </a:lnTo>
                <a:lnTo>
                  <a:pt x="1697549" y="666560"/>
                </a:lnTo>
                <a:lnTo>
                  <a:pt x="1639987" y="677185"/>
                </a:lnTo>
                <a:lnTo>
                  <a:pt x="1580343" y="686718"/>
                </a:lnTo>
                <a:lnTo>
                  <a:pt x="1518750" y="695117"/>
                </a:lnTo>
                <a:lnTo>
                  <a:pt x="1455338" y="702339"/>
                </a:lnTo>
                <a:lnTo>
                  <a:pt x="1390238" y="708342"/>
                </a:lnTo>
                <a:lnTo>
                  <a:pt x="1323580" y="713085"/>
                </a:lnTo>
                <a:lnTo>
                  <a:pt x="1255495" y="716525"/>
                </a:lnTo>
                <a:lnTo>
                  <a:pt x="1186114" y="718620"/>
                </a:lnTo>
                <a:lnTo>
                  <a:pt x="1115567" y="719328"/>
                </a:lnTo>
                <a:lnTo>
                  <a:pt x="1045021" y="718620"/>
                </a:lnTo>
                <a:lnTo>
                  <a:pt x="975640" y="716525"/>
                </a:lnTo>
                <a:lnTo>
                  <a:pt x="907555" y="713085"/>
                </a:lnTo>
                <a:lnTo>
                  <a:pt x="840897" y="708342"/>
                </a:lnTo>
                <a:lnTo>
                  <a:pt x="775797" y="702339"/>
                </a:lnTo>
                <a:lnTo>
                  <a:pt x="712385" y="695117"/>
                </a:lnTo>
                <a:lnTo>
                  <a:pt x="650792" y="686718"/>
                </a:lnTo>
                <a:lnTo>
                  <a:pt x="591148" y="677185"/>
                </a:lnTo>
                <a:lnTo>
                  <a:pt x="533586" y="666560"/>
                </a:lnTo>
                <a:lnTo>
                  <a:pt x="478234" y="654885"/>
                </a:lnTo>
                <a:lnTo>
                  <a:pt x="425225" y="642202"/>
                </a:lnTo>
                <a:lnTo>
                  <a:pt x="374688" y="628553"/>
                </a:lnTo>
                <a:lnTo>
                  <a:pt x="326755" y="613981"/>
                </a:lnTo>
                <a:lnTo>
                  <a:pt x="281555" y="598527"/>
                </a:lnTo>
                <a:lnTo>
                  <a:pt x="239221" y="582234"/>
                </a:lnTo>
                <a:lnTo>
                  <a:pt x="199881" y="565143"/>
                </a:lnTo>
                <a:lnTo>
                  <a:pt x="163669" y="547298"/>
                </a:lnTo>
                <a:lnTo>
                  <a:pt x="101144" y="509510"/>
                </a:lnTo>
                <a:lnTo>
                  <a:pt x="52693" y="469208"/>
                </a:lnTo>
                <a:lnTo>
                  <a:pt x="19361" y="426728"/>
                </a:lnTo>
                <a:lnTo>
                  <a:pt x="2194" y="382408"/>
                </a:lnTo>
                <a:lnTo>
                  <a:pt x="0" y="359664"/>
                </a:lnTo>
                <a:close/>
              </a:path>
            </a:pathLst>
          </a:custGeom>
          <a:ln w="28956">
            <a:solidFill>
              <a:srgbClr val="1F487C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1645" y="2227068"/>
            <a:ext cx="8797290" cy="296291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670"/>
              </a:spcBef>
              <a:buFont typeface="Wingdings"/>
              <a:buChar char=""/>
              <a:tabLst>
                <a:tab pos="469900" algn="l"/>
                <a:tab pos="470534" algn="l"/>
              </a:tabLst>
            </a:pP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Туынды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атрибут / </a:t>
            </a:r>
            <a:r>
              <a:rPr sz="2400" b="1" spc="-10" dirty="0">
                <a:solidFill>
                  <a:srgbClr val="244060"/>
                </a:solidFill>
                <a:latin typeface="Calibri"/>
                <a:cs typeface="Calibri"/>
              </a:rPr>
              <a:t>Derived</a:t>
            </a:r>
            <a:r>
              <a:rPr sz="2400" b="1" spc="-35" dirty="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244060"/>
                </a:solidFill>
                <a:latin typeface="Calibri"/>
                <a:cs typeface="Calibri"/>
              </a:rPr>
              <a:t>Attribute: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  <a:tab pos="1456055" algn="l"/>
                <a:tab pos="2682875" algn="l"/>
                <a:tab pos="3481704" algn="l"/>
                <a:tab pos="4051935" algn="l"/>
                <a:tab pos="4499610" algn="l"/>
                <a:tab pos="5892800" algn="l"/>
                <a:tab pos="6294120" algn="l"/>
                <a:tab pos="7366634" algn="l"/>
                <a:tab pos="8103234" algn="l"/>
              </a:tabLst>
            </a:pPr>
            <a:r>
              <a:rPr lang="ru-RU" sz="2400" spc="-5" dirty="0" err="1">
                <a:cs typeface="Calibri"/>
              </a:rPr>
              <a:t>Атрибуттың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туынды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мәнін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есептеуге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немесе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басқа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атрибуттардан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алуға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болады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Age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lang="ru-RU" sz="2400" dirty="0" err="1">
                <a:cs typeface="Calibri"/>
              </a:rPr>
              <a:t>Ағымдағы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және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туған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күнінен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алынуы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мүмкін</a:t>
            </a:r>
            <a:r>
              <a:rPr sz="2400" spc="-15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 dirty="0">
              <a:latin typeface="Calibri"/>
              <a:cs typeface="Calibri"/>
            </a:endParaRPr>
          </a:p>
          <a:p>
            <a:pPr marL="240665" algn="ctr">
              <a:lnSpc>
                <a:spcPct val="100000"/>
              </a:lnSpc>
            </a:pPr>
            <a:r>
              <a:rPr sz="2400" spc="-10" dirty="0">
                <a:latin typeface="Calibri"/>
                <a:cs typeface="Calibri"/>
              </a:rPr>
              <a:t>Age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8364" y="5850128"/>
            <a:ext cx="18510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0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Туынды</a:t>
            </a:r>
            <a:r>
              <a:rPr lang="ru-RU" sz="1100" spc="-5" dirty="0">
                <a:latin typeface="Arial MT"/>
                <a:cs typeface="Arial MT"/>
              </a:rPr>
              <a:t> атрибут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32"/>
    </mc:Choice>
    <mc:Fallback xmlns="">
      <p:transition spd="slow" advTm="223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69240" y="2568317"/>
            <a:ext cx="8394065" cy="33752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0325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модельдері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дерекқордың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логикалық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құрылымы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қалай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құрастырылғанын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көрсетеді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.</a:t>
            </a:r>
          </a:p>
          <a:p>
            <a:pPr marL="355600" marR="10325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үлгілері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ДҚБЖ-да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абстракцияны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енгізу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негізгі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нысандар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болып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табылады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.</a:t>
            </a:r>
          </a:p>
          <a:p>
            <a:pPr marL="355600" marR="10325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үлгілері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деректердің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бір-бірімен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байланысын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олардың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жүйеде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қалай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өңделетінін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сақталатынын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анықтайды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.</a:t>
            </a:r>
          </a:p>
          <a:p>
            <a:pPr marL="355600" marR="103251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Ол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дерекқорды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басқару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жүйелерінде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деректерді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сақтау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,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қол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жеткізу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және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жаңарту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жолын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15" dirty="0" err="1">
                <a:solidFill>
                  <a:srgbClr val="002060"/>
                </a:solidFill>
                <a:cs typeface="Calibri"/>
              </a:rPr>
              <a:t>анықтайды</a:t>
            </a:r>
            <a:r>
              <a:rPr lang="ru-RU" sz="2400" spc="-15" dirty="0">
                <a:solidFill>
                  <a:srgbClr val="002060"/>
                </a:solidFill>
                <a:cs typeface="Calibri"/>
              </a:rPr>
              <a:t>.</a:t>
            </a:r>
            <a:endParaRPr sz="24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52171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800" spc="-90" dirty="0" err="1"/>
              <a:t>Деректер</a:t>
            </a:r>
            <a:r>
              <a:rPr lang="ru-RU" sz="2800" spc="-90" dirty="0"/>
              <a:t> </a:t>
            </a:r>
            <a:r>
              <a:rPr lang="ru-RU" sz="2800" spc="-90" dirty="0" err="1"/>
              <a:t>моделдері</a:t>
            </a:r>
            <a:endParaRPr lang="ru-RU" spc="-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42"/>
    </mc:Choice>
    <mc:Fallback xmlns="">
      <p:transition spd="slow" advTm="3204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4750" cy="2137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15" dirty="0" err="1">
                <a:cs typeface="Calibri"/>
              </a:rPr>
              <a:t>Құрама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және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таңбалы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атрибуттарды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енгізу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арқылы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алынған</a:t>
            </a:r>
            <a:r>
              <a:rPr lang="ru-RU" sz="2400" spc="-15" dirty="0">
                <a:cs typeface="Calibri"/>
              </a:rPr>
              <a:t> атрибут </a:t>
            </a:r>
            <a:r>
              <a:rPr lang="ru-RU" sz="2400" spc="-15" dirty="0" err="1">
                <a:cs typeface="Calibri"/>
              </a:rPr>
              <a:t>күрделі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атрибуттар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деп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аталады</a:t>
            </a:r>
            <a:r>
              <a:rPr lang="ru-RU" sz="2400" spc="-1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35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4848860" algn="l"/>
              </a:tabLst>
            </a:pPr>
            <a:r>
              <a:rPr sz="2800" spc="-10" dirty="0">
                <a:latin typeface="Calibri"/>
                <a:cs typeface="Calibri"/>
              </a:rPr>
              <a:t>Address_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phone((phone),	</a:t>
            </a:r>
            <a:r>
              <a:rPr sz="2800" spc="-10" dirty="0">
                <a:latin typeface="Calibri"/>
                <a:cs typeface="Calibri"/>
              </a:rPr>
              <a:t>address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(H.no.,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city,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state))</a:t>
            </a:r>
            <a:endParaRPr sz="28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1005"/>
              </a:spcBef>
              <a:tabLst>
                <a:tab pos="3385820" algn="l"/>
                <a:tab pos="5138420" algn="l"/>
              </a:tabLst>
            </a:pPr>
            <a:r>
              <a:rPr sz="2000" spc="-10" dirty="0">
                <a:latin typeface="Calibri"/>
                <a:cs typeface="Calibri"/>
              </a:rPr>
              <a:t>Complex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	</a:t>
            </a:r>
            <a:r>
              <a:rPr sz="2000" dirty="0">
                <a:latin typeface="Calibri"/>
                <a:cs typeface="Calibri"/>
              </a:rPr>
              <a:t>MV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	Composite</a:t>
            </a:r>
            <a:r>
              <a:rPr sz="2000" spc="409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Attribute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33051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4.</a:t>
            </a:r>
            <a:r>
              <a:rPr spc="-35" dirty="0"/>
              <a:t> </a:t>
            </a:r>
            <a:r>
              <a:rPr lang="ru-RU" spc="-15" dirty="0" err="1"/>
              <a:t>Күрделі</a:t>
            </a:r>
            <a:r>
              <a:rPr lang="ru-RU" spc="-15" dirty="0"/>
              <a:t> атрибут</a:t>
            </a:r>
            <a:endParaRPr spc="-2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3"/>
    </mc:Choice>
    <mc:Fallback xmlns="">
      <p:transition spd="slow" advTm="2702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80794"/>
            <a:ext cx="2040556" cy="914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8560" cy="164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15" dirty="0" err="1">
                <a:cs typeface="Calibri"/>
              </a:rPr>
              <a:t>Нысандар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жиынтығындағы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әрбір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нысанды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бірегей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түрде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анықтайтын</a:t>
            </a:r>
            <a:r>
              <a:rPr lang="ru-RU" sz="2400" spc="-15" dirty="0">
                <a:cs typeface="Calibri"/>
              </a:rPr>
              <a:t> атрибут </a:t>
            </a:r>
            <a:r>
              <a:rPr lang="ru-RU" sz="2400" spc="-15" dirty="0" err="1">
                <a:cs typeface="Calibri"/>
              </a:rPr>
              <a:t>негізгі</a:t>
            </a:r>
            <a:r>
              <a:rPr lang="ru-RU" sz="2400" spc="-15" dirty="0">
                <a:cs typeface="Calibri"/>
              </a:rPr>
              <a:t> атрибут </a:t>
            </a:r>
            <a:r>
              <a:rPr lang="ru-RU" sz="2400" spc="-15" dirty="0" err="1">
                <a:cs typeface="Calibri"/>
              </a:rPr>
              <a:t>деп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аталады</a:t>
            </a:r>
            <a:r>
              <a:rPr lang="ru-RU" sz="2400" spc="-1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15" dirty="0">
                <a:cs typeface="Calibri"/>
              </a:rPr>
              <a:t>Мысалы, </a:t>
            </a:r>
            <a:r>
              <a:rPr lang="en-US" sz="2400" spc="-15" dirty="0" err="1">
                <a:cs typeface="Calibri"/>
              </a:rPr>
              <a:t>RollNo</a:t>
            </a:r>
            <a:r>
              <a:rPr lang="kk-KZ" sz="2400" spc="-15" dirty="0">
                <a:cs typeface="Calibri"/>
              </a:rPr>
              <a:t> нөмірі әр оқушы үшін ерекше болады.</a:t>
            </a: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Ол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астындағы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сызықтары</a:t>
            </a:r>
            <a:r>
              <a:rPr lang="ru-RU" sz="2400" spc="-5" dirty="0">
                <a:cs typeface="Calibri"/>
              </a:rPr>
              <a:t> бар </a:t>
            </a:r>
            <a:r>
              <a:rPr lang="ru-RU" sz="2400" spc="-5" dirty="0" err="1">
                <a:cs typeface="Calibri"/>
              </a:rPr>
              <a:t>сопақпен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белгіленеді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63601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5.</a:t>
            </a:r>
            <a:r>
              <a:rPr spc="-45" dirty="0"/>
              <a:t> </a:t>
            </a:r>
            <a:r>
              <a:rPr lang="ru-RU" spc="-45" dirty="0" err="1"/>
              <a:t>Негізгі</a:t>
            </a:r>
            <a:r>
              <a:rPr lang="ru-RU" spc="-45" dirty="0"/>
              <a:t> атрибут  / </a:t>
            </a:r>
            <a:r>
              <a:rPr spc="-25" dirty="0"/>
              <a:t>Key</a:t>
            </a:r>
            <a:r>
              <a:rPr spc="-45" dirty="0"/>
              <a:t> </a:t>
            </a:r>
            <a:r>
              <a:rPr spc="-20" dirty="0"/>
              <a:t>Attribute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3676" y="4354067"/>
            <a:ext cx="2112264" cy="121005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48532" y="5798616"/>
            <a:ext cx="2271268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1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lang="kk-KZ" sz="1100" dirty="0">
                <a:latin typeface="Arial MT"/>
                <a:cs typeface="Arial MT"/>
              </a:rPr>
              <a:t>Негізгі атрибут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17"/>
    </mc:Choice>
    <mc:Fallback xmlns="">
      <p:transition spd="slow" advTm="2601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1379130"/>
            <a:ext cx="9144000" cy="906998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7045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Барлық</a:t>
            </a:r>
            <a:r>
              <a:rPr lang="ru-RU" spc="-10" dirty="0"/>
              <a:t> </a:t>
            </a:r>
            <a:r>
              <a:rPr lang="ru-RU" spc="-10" dirty="0" err="1"/>
              <a:t>атрибуттардың</a:t>
            </a:r>
            <a:r>
              <a:rPr lang="ru-RU" spc="-10" dirty="0"/>
              <a:t> </a:t>
            </a:r>
            <a:r>
              <a:rPr lang="ru-RU" spc="-10" dirty="0" err="1"/>
              <a:t>мысалы</a:t>
            </a:r>
            <a:r>
              <a:rPr lang="ru-RU" spc="-10" dirty="0"/>
              <a:t> / </a:t>
            </a:r>
            <a:br>
              <a:rPr lang="ru-RU" spc="-10" dirty="0"/>
            </a:br>
            <a:r>
              <a:rPr spc="-10" dirty="0"/>
              <a:t>Example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spc="-5" dirty="0"/>
              <a:t>All</a:t>
            </a:r>
            <a:r>
              <a:rPr spc="-35" dirty="0"/>
              <a:t> </a:t>
            </a:r>
            <a:r>
              <a:rPr spc="-20" dirty="0"/>
              <a:t>Attributes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095" y="2409444"/>
            <a:ext cx="8563356" cy="38694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29127" y="4838141"/>
            <a:ext cx="758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Student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4760" y="3818635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RollNo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71950" y="3796410"/>
            <a:ext cx="581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61361" y="5825744"/>
            <a:ext cx="93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Phone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2121" y="5812332"/>
            <a:ext cx="965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Birth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56814" y="2950209"/>
            <a:ext cx="1026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libri"/>
                <a:cs typeface="Calibri"/>
              </a:rPr>
              <a:t>First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6117" y="2979546"/>
            <a:ext cx="10001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Last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20134" y="2440635"/>
            <a:ext cx="6788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ddle</a:t>
            </a:r>
            <a:endParaRPr sz="1800">
              <a:latin typeface="Calibri"/>
              <a:cs typeface="Calibri"/>
            </a:endParaRPr>
          </a:p>
          <a:p>
            <a:pPr marL="6286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70523" y="4834254"/>
            <a:ext cx="768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4592" y="4841240"/>
            <a:ext cx="379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2454" y="3839082"/>
            <a:ext cx="1036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Apartment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0997" y="5838545"/>
            <a:ext cx="458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12100" y="4824476"/>
            <a:ext cx="587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St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eet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94050" y="6404864"/>
            <a:ext cx="277647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2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Барлық</a:t>
            </a:r>
            <a:r>
              <a:rPr lang="ru-RU" sz="1100" spc="-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атрибуттардың</a:t>
            </a:r>
            <a:r>
              <a:rPr lang="ru-RU" sz="1100" spc="-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мысалы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83"/>
    </mc:Choice>
    <mc:Fallback xmlns="">
      <p:transition spd="slow" advTm="3098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5385" cy="19364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  <a:tab pos="668020" algn="l"/>
                <a:tab pos="1250315" algn="l"/>
                <a:tab pos="2862580" algn="l"/>
                <a:tab pos="3432810" algn="l"/>
                <a:tab pos="3722370" algn="l"/>
                <a:tab pos="4955540" algn="l"/>
                <a:tab pos="5520690" algn="l"/>
                <a:tab pos="6385560" algn="l"/>
                <a:tab pos="7101840" algn="l"/>
                <a:tab pos="7536180" algn="l"/>
                <a:tab pos="8515985" algn="l"/>
              </a:tabLst>
            </a:pPr>
            <a:r>
              <a:rPr lang="ru-RU" sz="2400" spc="-5" dirty="0" err="1">
                <a:cs typeface="Calibri"/>
              </a:rPr>
              <a:t>Егер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қандай</a:t>
            </a:r>
            <a:r>
              <a:rPr lang="ru-RU" sz="2400" spc="-5" dirty="0">
                <a:cs typeface="Calibri"/>
              </a:rPr>
              <a:t>-да </a:t>
            </a:r>
            <a:r>
              <a:rPr lang="ru-RU" sz="2400" spc="-5" dirty="0" err="1">
                <a:cs typeface="Calibri"/>
              </a:rPr>
              <a:t>бір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қатынастың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субъектіге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ұқсас</a:t>
            </a:r>
            <a:r>
              <a:rPr lang="ru-RU" sz="2400" spc="-5" dirty="0">
                <a:cs typeface="Calibri"/>
              </a:rPr>
              <a:t> атрибуты </a:t>
            </a:r>
            <a:r>
              <a:rPr lang="ru-RU" sz="2400" spc="-5" dirty="0" err="1">
                <a:cs typeface="Calibri"/>
              </a:rPr>
              <a:t>болса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онда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ол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b="1" spc="-5" dirty="0" err="1">
                <a:cs typeface="Calibri"/>
              </a:rPr>
              <a:t>сипаттамалық</a:t>
            </a:r>
            <a:r>
              <a:rPr lang="ru-RU" sz="2400" b="1" spc="-5" dirty="0">
                <a:cs typeface="Calibri"/>
              </a:rPr>
              <a:t> </a:t>
            </a:r>
            <a:r>
              <a:rPr lang="ru-RU" sz="2400" b="1" spc="-5" dirty="0" err="1">
                <a:cs typeface="Calibri"/>
              </a:rPr>
              <a:t>атрибуттар</a:t>
            </a:r>
            <a:r>
              <a:rPr lang="ru-RU" sz="2400" b="1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деп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аталады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10" dirty="0">
                <a:latin typeface="Calibri"/>
                <a:cs typeface="Calibri"/>
              </a:rPr>
              <a:t>Мысалы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85" dirty="0">
                <a:latin typeface="Calibri"/>
                <a:cs typeface="Calibri"/>
              </a:rPr>
              <a:t> </a:t>
            </a:r>
            <a:r>
              <a:rPr lang="ru-RU" sz="2400" spc="-10" dirty="0">
                <a:cs typeface="Calibri"/>
              </a:rPr>
              <a:t>Студентке 25.05.2020 </a:t>
            </a:r>
            <a:r>
              <a:rPr lang="ru-RU" sz="2400" spc="-10" dirty="0" err="1">
                <a:cs typeface="Calibri"/>
              </a:rPr>
              <a:t>ғылыми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дәрежесін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алу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туралы</a:t>
            </a:r>
            <a:r>
              <a:rPr lang="ru-RU" sz="2400" spc="-10" dirty="0">
                <a:cs typeface="Calibri"/>
              </a:rPr>
              <a:t> сертификат </a:t>
            </a:r>
            <a:r>
              <a:rPr lang="ru-RU" sz="2400" spc="-10" dirty="0" err="1">
                <a:cs typeface="Calibri"/>
              </a:rPr>
              <a:t>берілді</a:t>
            </a:r>
            <a:r>
              <a:rPr lang="ru-RU" sz="2400" spc="-10" dirty="0">
                <a:cs typeface="Calibri"/>
              </a:rPr>
              <a:t>. Сертификат </a:t>
            </a:r>
            <a:r>
              <a:rPr lang="ru-RU" sz="2400" spc="-10" dirty="0" err="1">
                <a:cs typeface="Calibri"/>
              </a:rPr>
              <a:t>күні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қатынастың</a:t>
            </a:r>
            <a:r>
              <a:rPr lang="ru-RU" sz="2400" spc="-10" dirty="0">
                <a:cs typeface="Calibri"/>
              </a:rPr>
              <a:t> атрибуты </a:t>
            </a:r>
            <a:r>
              <a:rPr lang="ru-RU" sz="2400" spc="-10" dirty="0" err="1">
                <a:cs typeface="Calibri"/>
              </a:rPr>
              <a:t>болып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табылады</a:t>
            </a:r>
            <a:r>
              <a:rPr lang="ru-RU" sz="2400" spc="-1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Сипаттамалық</a:t>
            </a:r>
            <a:r>
              <a:rPr lang="ru-RU" spc="-10" dirty="0"/>
              <a:t> </a:t>
            </a:r>
            <a:r>
              <a:rPr lang="ru-RU" spc="-10" dirty="0" err="1"/>
              <a:t>атрибуттар</a:t>
            </a:r>
            <a:r>
              <a:rPr lang="ru-RU" spc="-10" dirty="0"/>
              <a:t> / </a:t>
            </a:r>
            <a:r>
              <a:rPr spc="-10" dirty="0"/>
              <a:t>Descriptive</a:t>
            </a:r>
            <a:r>
              <a:rPr spc="-45" dirty="0"/>
              <a:t> </a:t>
            </a:r>
            <a:r>
              <a:rPr spc="-20" dirty="0"/>
              <a:t>Attributes</a:t>
            </a:r>
          </a:p>
        </p:txBody>
      </p:sp>
      <p:sp>
        <p:nvSpPr>
          <p:cNvPr id="5" name="object 5"/>
          <p:cNvSpPr/>
          <p:nvPr/>
        </p:nvSpPr>
        <p:spPr>
          <a:xfrm>
            <a:off x="1517141" y="4754117"/>
            <a:ext cx="1697989" cy="744220"/>
          </a:xfrm>
          <a:custGeom>
            <a:avLst/>
            <a:gdLst/>
            <a:ahLst/>
            <a:cxnLst/>
            <a:rect l="l" t="t" r="r" b="b"/>
            <a:pathLst>
              <a:path w="1697989" h="744220">
                <a:moveTo>
                  <a:pt x="0" y="743711"/>
                </a:moveTo>
                <a:lnTo>
                  <a:pt x="1697736" y="743711"/>
                </a:lnTo>
                <a:lnTo>
                  <a:pt x="1697736" y="0"/>
                </a:lnTo>
                <a:lnTo>
                  <a:pt x="0" y="0"/>
                </a:lnTo>
                <a:lnTo>
                  <a:pt x="0" y="743711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17141" y="4754117"/>
            <a:ext cx="1697989" cy="74422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4826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Student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97218" y="4749546"/>
            <a:ext cx="1697989" cy="745490"/>
          </a:xfrm>
          <a:custGeom>
            <a:avLst/>
            <a:gdLst/>
            <a:ahLst/>
            <a:cxnLst/>
            <a:rect l="l" t="t" r="r" b="b"/>
            <a:pathLst>
              <a:path w="1697990" h="745489">
                <a:moveTo>
                  <a:pt x="0" y="745235"/>
                </a:moveTo>
                <a:lnTo>
                  <a:pt x="1697735" y="745235"/>
                </a:lnTo>
                <a:lnTo>
                  <a:pt x="1697735" y="0"/>
                </a:lnTo>
                <a:lnTo>
                  <a:pt x="0" y="0"/>
                </a:lnTo>
                <a:lnTo>
                  <a:pt x="0" y="745235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97218" y="4749546"/>
            <a:ext cx="1697989" cy="74549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500">
              <a:latin typeface="Times New Roman"/>
              <a:cs typeface="Times New Roman"/>
            </a:endParaRPr>
          </a:p>
          <a:p>
            <a:pPr marL="37020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Certificate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1178" y="4674870"/>
            <a:ext cx="1724025" cy="893444"/>
          </a:xfrm>
          <a:custGeom>
            <a:avLst/>
            <a:gdLst/>
            <a:ahLst/>
            <a:cxnLst/>
            <a:rect l="l" t="t" r="r" b="b"/>
            <a:pathLst>
              <a:path w="1724025" h="893445">
                <a:moveTo>
                  <a:pt x="0" y="446531"/>
                </a:moveTo>
                <a:lnTo>
                  <a:pt x="861822" y="0"/>
                </a:lnTo>
                <a:lnTo>
                  <a:pt x="1723644" y="446531"/>
                </a:lnTo>
                <a:lnTo>
                  <a:pt x="861822" y="893063"/>
                </a:lnTo>
                <a:lnTo>
                  <a:pt x="0" y="446531"/>
                </a:lnTo>
                <a:close/>
              </a:path>
            </a:pathLst>
          </a:custGeom>
          <a:ln w="28955">
            <a:solidFill>
              <a:srgbClr val="0F24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706239" y="4957064"/>
            <a:ext cx="490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8284" y="4038472"/>
            <a:ext cx="6463030" cy="1102360"/>
            <a:chOff x="248284" y="4038472"/>
            <a:chExt cx="6463030" cy="1102360"/>
          </a:xfrm>
        </p:grpSpPr>
        <p:sp>
          <p:nvSpPr>
            <p:cNvPr id="12" name="object 12"/>
            <p:cNvSpPr/>
            <p:nvPr/>
          </p:nvSpPr>
          <p:spPr>
            <a:xfrm>
              <a:off x="3208781" y="5121401"/>
              <a:ext cx="3488054" cy="0"/>
            </a:xfrm>
            <a:custGeom>
              <a:avLst/>
              <a:gdLst/>
              <a:ahLst/>
              <a:cxnLst/>
              <a:rect l="l" t="t" r="r" b="b"/>
              <a:pathLst>
                <a:path w="3488054">
                  <a:moveTo>
                    <a:pt x="2606040" y="0"/>
                  </a:moveTo>
                  <a:lnTo>
                    <a:pt x="3487801" y="0"/>
                  </a:lnTo>
                </a:path>
                <a:path w="3488054">
                  <a:moveTo>
                    <a:pt x="0" y="0"/>
                  </a:moveTo>
                  <a:lnTo>
                    <a:pt x="881760" y="0"/>
                  </a:lnTo>
                </a:path>
              </a:pathLst>
            </a:custGeom>
            <a:ln w="28956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2889" y="4053077"/>
              <a:ext cx="1463040" cy="1073150"/>
            </a:xfrm>
            <a:custGeom>
              <a:avLst/>
              <a:gdLst/>
              <a:ahLst/>
              <a:cxnLst/>
              <a:rect l="l" t="t" r="r" b="b"/>
              <a:pathLst>
                <a:path w="1463039" h="1073150">
                  <a:moveTo>
                    <a:pt x="731519" y="422148"/>
                  </a:moveTo>
                  <a:lnTo>
                    <a:pt x="1253871" y="1072896"/>
                  </a:lnTo>
                </a:path>
                <a:path w="1463039" h="1073150">
                  <a:moveTo>
                    <a:pt x="0" y="211074"/>
                  </a:moveTo>
                  <a:lnTo>
                    <a:pt x="13190" y="170961"/>
                  </a:lnTo>
                  <a:lnTo>
                    <a:pt x="51125" y="133391"/>
                  </a:lnTo>
                  <a:lnTo>
                    <a:pt x="111355" y="99070"/>
                  </a:lnTo>
                  <a:lnTo>
                    <a:pt x="149063" y="83350"/>
                  </a:lnTo>
                  <a:lnTo>
                    <a:pt x="191425" y="68707"/>
                  </a:lnTo>
                  <a:lnTo>
                    <a:pt x="238134" y="55230"/>
                  </a:lnTo>
                  <a:lnTo>
                    <a:pt x="288883" y="43007"/>
                  </a:lnTo>
                  <a:lnTo>
                    <a:pt x="343367" y="32127"/>
                  </a:lnTo>
                  <a:lnTo>
                    <a:pt x="401278" y="22679"/>
                  </a:lnTo>
                  <a:lnTo>
                    <a:pt x="462311" y="14750"/>
                  </a:lnTo>
                  <a:lnTo>
                    <a:pt x="526158" y="8429"/>
                  </a:lnTo>
                  <a:lnTo>
                    <a:pt x="592512" y="3805"/>
                  </a:lnTo>
                  <a:lnTo>
                    <a:pt x="661068" y="966"/>
                  </a:lnTo>
                  <a:lnTo>
                    <a:pt x="731519" y="0"/>
                  </a:lnTo>
                  <a:lnTo>
                    <a:pt x="801967" y="966"/>
                  </a:lnTo>
                  <a:lnTo>
                    <a:pt x="870520" y="3805"/>
                  </a:lnTo>
                  <a:lnTo>
                    <a:pt x="936872" y="8429"/>
                  </a:lnTo>
                  <a:lnTo>
                    <a:pt x="1000718" y="14750"/>
                  </a:lnTo>
                  <a:lnTo>
                    <a:pt x="1061749" y="22679"/>
                  </a:lnTo>
                  <a:lnTo>
                    <a:pt x="1119661" y="32127"/>
                  </a:lnTo>
                  <a:lnTo>
                    <a:pt x="1174145" y="43007"/>
                  </a:lnTo>
                  <a:lnTo>
                    <a:pt x="1224895" y="55230"/>
                  </a:lnTo>
                  <a:lnTo>
                    <a:pt x="1271605" y="68707"/>
                  </a:lnTo>
                  <a:lnTo>
                    <a:pt x="1313969" y="83350"/>
                  </a:lnTo>
                  <a:lnTo>
                    <a:pt x="1351678" y="99070"/>
                  </a:lnTo>
                  <a:lnTo>
                    <a:pt x="1411910" y="133391"/>
                  </a:lnTo>
                  <a:lnTo>
                    <a:pt x="1449848" y="170961"/>
                  </a:lnTo>
                  <a:lnTo>
                    <a:pt x="1463040" y="211074"/>
                  </a:lnTo>
                  <a:lnTo>
                    <a:pt x="1459691" y="231403"/>
                  </a:lnTo>
                  <a:lnTo>
                    <a:pt x="1433819" y="270333"/>
                  </a:lnTo>
                  <a:lnTo>
                    <a:pt x="1384428" y="306367"/>
                  </a:lnTo>
                  <a:lnTo>
                    <a:pt x="1313969" y="338797"/>
                  </a:lnTo>
                  <a:lnTo>
                    <a:pt x="1271605" y="353440"/>
                  </a:lnTo>
                  <a:lnTo>
                    <a:pt x="1224895" y="366917"/>
                  </a:lnTo>
                  <a:lnTo>
                    <a:pt x="1174145" y="379140"/>
                  </a:lnTo>
                  <a:lnTo>
                    <a:pt x="1119661" y="390020"/>
                  </a:lnTo>
                  <a:lnTo>
                    <a:pt x="1061749" y="399468"/>
                  </a:lnTo>
                  <a:lnTo>
                    <a:pt x="1000718" y="407397"/>
                  </a:lnTo>
                  <a:lnTo>
                    <a:pt x="936872" y="413718"/>
                  </a:lnTo>
                  <a:lnTo>
                    <a:pt x="870520" y="418342"/>
                  </a:lnTo>
                  <a:lnTo>
                    <a:pt x="801967" y="421181"/>
                  </a:lnTo>
                  <a:lnTo>
                    <a:pt x="731519" y="422148"/>
                  </a:lnTo>
                  <a:lnTo>
                    <a:pt x="661068" y="421181"/>
                  </a:lnTo>
                  <a:lnTo>
                    <a:pt x="592512" y="418342"/>
                  </a:lnTo>
                  <a:lnTo>
                    <a:pt x="526158" y="413718"/>
                  </a:lnTo>
                  <a:lnTo>
                    <a:pt x="462311" y="407397"/>
                  </a:lnTo>
                  <a:lnTo>
                    <a:pt x="401278" y="399468"/>
                  </a:lnTo>
                  <a:lnTo>
                    <a:pt x="343367" y="390020"/>
                  </a:lnTo>
                  <a:lnTo>
                    <a:pt x="288883" y="379140"/>
                  </a:lnTo>
                  <a:lnTo>
                    <a:pt x="238134" y="366917"/>
                  </a:lnTo>
                  <a:lnTo>
                    <a:pt x="191425" y="353440"/>
                  </a:lnTo>
                  <a:lnTo>
                    <a:pt x="149063" y="338797"/>
                  </a:lnTo>
                  <a:lnTo>
                    <a:pt x="111355" y="323077"/>
                  </a:lnTo>
                  <a:lnTo>
                    <a:pt x="51125" y="288756"/>
                  </a:lnTo>
                  <a:lnTo>
                    <a:pt x="13190" y="251186"/>
                  </a:lnTo>
                  <a:lnTo>
                    <a:pt x="0" y="211074"/>
                  </a:lnTo>
                  <a:close/>
                </a:path>
              </a:pathLst>
            </a:custGeom>
            <a:ln w="28956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4319" y="4099052"/>
            <a:ext cx="636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RollNo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66010" y="4191761"/>
            <a:ext cx="1795780" cy="561340"/>
          </a:xfrm>
          <a:custGeom>
            <a:avLst/>
            <a:gdLst/>
            <a:ahLst/>
            <a:cxnLst/>
            <a:rect l="l" t="t" r="r" b="b"/>
            <a:pathLst>
              <a:path w="1795779" h="561339">
                <a:moveTo>
                  <a:pt x="1064132" y="422148"/>
                </a:moveTo>
                <a:lnTo>
                  <a:pt x="0" y="561339"/>
                </a:lnTo>
              </a:path>
              <a:path w="1795779" h="561339">
                <a:moveTo>
                  <a:pt x="332231" y="211074"/>
                </a:moveTo>
                <a:lnTo>
                  <a:pt x="345423" y="170961"/>
                </a:lnTo>
                <a:lnTo>
                  <a:pt x="383361" y="133391"/>
                </a:lnTo>
                <a:lnTo>
                  <a:pt x="443593" y="99070"/>
                </a:lnTo>
                <a:lnTo>
                  <a:pt x="481302" y="83350"/>
                </a:lnTo>
                <a:lnTo>
                  <a:pt x="523666" y="68707"/>
                </a:lnTo>
                <a:lnTo>
                  <a:pt x="570376" y="55230"/>
                </a:lnTo>
                <a:lnTo>
                  <a:pt x="621126" y="43007"/>
                </a:lnTo>
                <a:lnTo>
                  <a:pt x="675610" y="32127"/>
                </a:lnTo>
                <a:lnTo>
                  <a:pt x="733522" y="22679"/>
                </a:lnTo>
                <a:lnTo>
                  <a:pt x="794553" y="14750"/>
                </a:lnTo>
                <a:lnTo>
                  <a:pt x="858399" y="8429"/>
                </a:lnTo>
                <a:lnTo>
                  <a:pt x="924751" y="3805"/>
                </a:lnTo>
                <a:lnTo>
                  <a:pt x="993304" y="966"/>
                </a:lnTo>
                <a:lnTo>
                  <a:pt x="1063752" y="0"/>
                </a:lnTo>
                <a:lnTo>
                  <a:pt x="1134199" y="966"/>
                </a:lnTo>
                <a:lnTo>
                  <a:pt x="1202752" y="3805"/>
                </a:lnTo>
                <a:lnTo>
                  <a:pt x="1269104" y="8429"/>
                </a:lnTo>
                <a:lnTo>
                  <a:pt x="1332950" y="14750"/>
                </a:lnTo>
                <a:lnTo>
                  <a:pt x="1393981" y="22679"/>
                </a:lnTo>
                <a:lnTo>
                  <a:pt x="1451893" y="32127"/>
                </a:lnTo>
                <a:lnTo>
                  <a:pt x="1506377" y="43007"/>
                </a:lnTo>
                <a:lnTo>
                  <a:pt x="1557127" y="55230"/>
                </a:lnTo>
                <a:lnTo>
                  <a:pt x="1603837" y="68707"/>
                </a:lnTo>
                <a:lnTo>
                  <a:pt x="1646201" y="83350"/>
                </a:lnTo>
                <a:lnTo>
                  <a:pt x="1683910" y="99070"/>
                </a:lnTo>
                <a:lnTo>
                  <a:pt x="1744142" y="133391"/>
                </a:lnTo>
                <a:lnTo>
                  <a:pt x="1782080" y="170961"/>
                </a:lnTo>
                <a:lnTo>
                  <a:pt x="1795272" y="211074"/>
                </a:lnTo>
                <a:lnTo>
                  <a:pt x="1791923" y="231403"/>
                </a:lnTo>
                <a:lnTo>
                  <a:pt x="1766051" y="270333"/>
                </a:lnTo>
                <a:lnTo>
                  <a:pt x="1716660" y="306367"/>
                </a:lnTo>
                <a:lnTo>
                  <a:pt x="1646201" y="338797"/>
                </a:lnTo>
                <a:lnTo>
                  <a:pt x="1603837" y="353440"/>
                </a:lnTo>
                <a:lnTo>
                  <a:pt x="1557127" y="366917"/>
                </a:lnTo>
                <a:lnTo>
                  <a:pt x="1506377" y="379140"/>
                </a:lnTo>
                <a:lnTo>
                  <a:pt x="1451893" y="390020"/>
                </a:lnTo>
                <a:lnTo>
                  <a:pt x="1393981" y="399468"/>
                </a:lnTo>
                <a:lnTo>
                  <a:pt x="1332950" y="407397"/>
                </a:lnTo>
                <a:lnTo>
                  <a:pt x="1269104" y="413718"/>
                </a:lnTo>
                <a:lnTo>
                  <a:pt x="1202752" y="418342"/>
                </a:lnTo>
                <a:lnTo>
                  <a:pt x="1134199" y="421181"/>
                </a:lnTo>
                <a:lnTo>
                  <a:pt x="1063752" y="422148"/>
                </a:lnTo>
                <a:lnTo>
                  <a:pt x="993304" y="421181"/>
                </a:lnTo>
                <a:lnTo>
                  <a:pt x="924751" y="418342"/>
                </a:lnTo>
                <a:lnTo>
                  <a:pt x="858399" y="413718"/>
                </a:lnTo>
                <a:lnTo>
                  <a:pt x="794553" y="407397"/>
                </a:lnTo>
                <a:lnTo>
                  <a:pt x="733522" y="399468"/>
                </a:lnTo>
                <a:lnTo>
                  <a:pt x="675610" y="390020"/>
                </a:lnTo>
                <a:lnTo>
                  <a:pt x="621126" y="379140"/>
                </a:lnTo>
                <a:lnTo>
                  <a:pt x="570376" y="366917"/>
                </a:lnTo>
                <a:lnTo>
                  <a:pt x="523666" y="353440"/>
                </a:lnTo>
                <a:lnTo>
                  <a:pt x="481302" y="338797"/>
                </a:lnTo>
                <a:lnTo>
                  <a:pt x="443593" y="323077"/>
                </a:lnTo>
                <a:lnTo>
                  <a:pt x="383361" y="288756"/>
                </a:lnTo>
                <a:lnTo>
                  <a:pt x="345423" y="251186"/>
                </a:lnTo>
                <a:lnTo>
                  <a:pt x="332231" y="211074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39185" y="4238370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5622" y="5494782"/>
            <a:ext cx="1581150" cy="832485"/>
          </a:xfrm>
          <a:custGeom>
            <a:avLst/>
            <a:gdLst/>
            <a:ahLst/>
            <a:cxnLst/>
            <a:rect l="l" t="t" r="r" b="b"/>
            <a:pathLst>
              <a:path w="1581150" h="832485">
                <a:moveTo>
                  <a:pt x="1580642" y="0"/>
                </a:moveTo>
                <a:lnTo>
                  <a:pt x="749808" y="404876"/>
                </a:lnTo>
              </a:path>
              <a:path w="1581150" h="832485">
                <a:moveTo>
                  <a:pt x="0" y="621030"/>
                </a:moveTo>
                <a:lnTo>
                  <a:pt x="13190" y="580920"/>
                </a:lnTo>
                <a:lnTo>
                  <a:pt x="51125" y="543352"/>
                </a:lnTo>
                <a:lnTo>
                  <a:pt x="111355" y="509032"/>
                </a:lnTo>
                <a:lnTo>
                  <a:pt x="149063" y="493311"/>
                </a:lnTo>
                <a:lnTo>
                  <a:pt x="191425" y="478668"/>
                </a:lnTo>
                <a:lnTo>
                  <a:pt x="238134" y="465190"/>
                </a:lnTo>
                <a:lnTo>
                  <a:pt x="288883" y="452967"/>
                </a:lnTo>
                <a:lnTo>
                  <a:pt x="343367" y="442086"/>
                </a:lnTo>
                <a:lnTo>
                  <a:pt x="401278" y="432637"/>
                </a:lnTo>
                <a:lnTo>
                  <a:pt x="462311" y="424708"/>
                </a:lnTo>
                <a:lnTo>
                  <a:pt x="526158" y="418386"/>
                </a:lnTo>
                <a:lnTo>
                  <a:pt x="592512" y="413761"/>
                </a:lnTo>
                <a:lnTo>
                  <a:pt x="661068" y="410922"/>
                </a:lnTo>
                <a:lnTo>
                  <a:pt x="731519" y="409956"/>
                </a:lnTo>
                <a:lnTo>
                  <a:pt x="801967" y="410922"/>
                </a:lnTo>
                <a:lnTo>
                  <a:pt x="870520" y="413761"/>
                </a:lnTo>
                <a:lnTo>
                  <a:pt x="936872" y="418386"/>
                </a:lnTo>
                <a:lnTo>
                  <a:pt x="1000718" y="424708"/>
                </a:lnTo>
                <a:lnTo>
                  <a:pt x="1061749" y="432637"/>
                </a:lnTo>
                <a:lnTo>
                  <a:pt x="1119661" y="442086"/>
                </a:lnTo>
                <a:lnTo>
                  <a:pt x="1174145" y="452967"/>
                </a:lnTo>
                <a:lnTo>
                  <a:pt x="1224895" y="465190"/>
                </a:lnTo>
                <a:lnTo>
                  <a:pt x="1271605" y="478668"/>
                </a:lnTo>
                <a:lnTo>
                  <a:pt x="1313969" y="493311"/>
                </a:lnTo>
                <a:lnTo>
                  <a:pt x="1351678" y="509032"/>
                </a:lnTo>
                <a:lnTo>
                  <a:pt x="1411910" y="543352"/>
                </a:lnTo>
                <a:lnTo>
                  <a:pt x="1449848" y="580920"/>
                </a:lnTo>
                <a:lnTo>
                  <a:pt x="1463040" y="621030"/>
                </a:lnTo>
                <a:lnTo>
                  <a:pt x="1459691" y="641357"/>
                </a:lnTo>
                <a:lnTo>
                  <a:pt x="1433819" y="680285"/>
                </a:lnTo>
                <a:lnTo>
                  <a:pt x="1384428" y="716317"/>
                </a:lnTo>
                <a:lnTo>
                  <a:pt x="1313969" y="748748"/>
                </a:lnTo>
                <a:lnTo>
                  <a:pt x="1271605" y="763391"/>
                </a:lnTo>
                <a:lnTo>
                  <a:pt x="1224895" y="776869"/>
                </a:lnTo>
                <a:lnTo>
                  <a:pt x="1174145" y="789092"/>
                </a:lnTo>
                <a:lnTo>
                  <a:pt x="1119661" y="799973"/>
                </a:lnTo>
                <a:lnTo>
                  <a:pt x="1061749" y="809422"/>
                </a:lnTo>
                <a:lnTo>
                  <a:pt x="1000718" y="817351"/>
                </a:lnTo>
                <a:lnTo>
                  <a:pt x="936872" y="823673"/>
                </a:lnTo>
                <a:lnTo>
                  <a:pt x="870520" y="828298"/>
                </a:lnTo>
                <a:lnTo>
                  <a:pt x="801967" y="831137"/>
                </a:lnTo>
                <a:lnTo>
                  <a:pt x="731519" y="832104"/>
                </a:lnTo>
                <a:lnTo>
                  <a:pt x="661068" y="831137"/>
                </a:lnTo>
                <a:lnTo>
                  <a:pt x="592512" y="828298"/>
                </a:lnTo>
                <a:lnTo>
                  <a:pt x="526158" y="823673"/>
                </a:lnTo>
                <a:lnTo>
                  <a:pt x="462311" y="817351"/>
                </a:lnTo>
                <a:lnTo>
                  <a:pt x="401278" y="809422"/>
                </a:lnTo>
                <a:lnTo>
                  <a:pt x="343367" y="799973"/>
                </a:lnTo>
                <a:lnTo>
                  <a:pt x="288883" y="789092"/>
                </a:lnTo>
                <a:lnTo>
                  <a:pt x="238134" y="776869"/>
                </a:lnTo>
                <a:lnTo>
                  <a:pt x="191425" y="763391"/>
                </a:lnTo>
                <a:lnTo>
                  <a:pt x="149063" y="748748"/>
                </a:lnTo>
                <a:lnTo>
                  <a:pt x="111355" y="733027"/>
                </a:lnTo>
                <a:lnTo>
                  <a:pt x="51125" y="698707"/>
                </a:lnTo>
                <a:lnTo>
                  <a:pt x="13190" y="661139"/>
                </a:lnTo>
                <a:lnTo>
                  <a:pt x="0" y="621030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9982" y="5951626"/>
            <a:ext cx="671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anch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420873" y="5916929"/>
            <a:ext cx="1463040" cy="424180"/>
          </a:xfrm>
          <a:custGeom>
            <a:avLst/>
            <a:gdLst/>
            <a:ahLst/>
            <a:cxnLst/>
            <a:rect l="l" t="t" r="r" b="b"/>
            <a:pathLst>
              <a:path w="1463039" h="424179">
                <a:moveTo>
                  <a:pt x="0" y="211836"/>
                </a:moveTo>
                <a:lnTo>
                  <a:pt x="13191" y="171582"/>
                </a:lnTo>
                <a:lnTo>
                  <a:pt x="51129" y="133878"/>
                </a:lnTo>
                <a:lnTo>
                  <a:pt x="111361" y="99434"/>
                </a:lnTo>
                <a:lnTo>
                  <a:pt x="149070" y="83657"/>
                </a:lnTo>
                <a:lnTo>
                  <a:pt x="191434" y="68960"/>
                </a:lnTo>
                <a:lnTo>
                  <a:pt x="238144" y="55434"/>
                </a:lnTo>
                <a:lnTo>
                  <a:pt x="288894" y="43167"/>
                </a:lnTo>
                <a:lnTo>
                  <a:pt x="343378" y="32247"/>
                </a:lnTo>
                <a:lnTo>
                  <a:pt x="401290" y="22763"/>
                </a:lnTo>
                <a:lnTo>
                  <a:pt x="462321" y="14805"/>
                </a:lnTo>
                <a:lnTo>
                  <a:pt x="526167" y="8461"/>
                </a:lnTo>
                <a:lnTo>
                  <a:pt x="592519" y="3819"/>
                </a:lnTo>
                <a:lnTo>
                  <a:pt x="661072" y="969"/>
                </a:lnTo>
                <a:lnTo>
                  <a:pt x="731519" y="0"/>
                </a:lnTo>
                <a:lnTo>
                  <a:pt x="801967" y="969"/>
                </a:lnTo>
                <a:lnTo>
                  <a:pt x="870520" y="3819"/>
                </a:lnTo>
                <a:lnTo>
                  <a:pt x="936872" y="8461"/>
                </a:lnTo>
                <a:lnTo>
                  <a:pt x="1000718" y="14805"/>
                </a:lnTo>
                <a:lnTo>
                  <a:pt x="1061749" y="22763"/>
                </a:lnTo>
                <a:lnTo>
                  <a:pt x="1119661" y="32247"/>
                </a:lnTo>
                <a:lnTo>
                  <a:pt x="1174145" y="43167"/>
                </a:lnTo>
                <a:lnTo>
                  <a:pt x="1224895" y="55434"/>
                </a:lnTo>
                <a:lnTo>
                  <a:pt x="1271605" y="68960"/>
                </a:lnTo>
                <a:lnTo>
                  <a:pt x="1313969" y="83657"/>
                </a:lnTo>
                <a:lnTo>
                  <a:pt x="1351678" y="99434"/>
                </a:lnTo>
                <a:lnTo>
                  <a:pt x="1411910" y="133878"/>
                </a:lnTo>
                <a:lnTo>
                  <a:pt x="1449848" y="171582"/>
                </a:lnTo>
                <a:lnTo>
                  <a:pt x="1463039" y="211836"/>
                </a:lnTo>
                <a:lnTo>
                  <a:pt x="1459691" y="232237"/>
                </a:lnTo>
                <a:lnTo>
                  <a:pt x="1433819" y="271304"/>
                </a:lnTo>
                <a:lnTo>
                  <a:pt x="1384428" y="307467"/>
                </a:lnTo>
                <a:lnTo>
                  <a:pt x="1313969" y="340014"/>
                </a:lnTo>
                <a:lnTo>
                  <a:pt x="1271605" y="354711"/>
                </a:lnTo>
                <a:lnTo>
                  <a:pt x="1224895" y="368237"/>
                </a:lnTo>
                <a:lnTo>
                  <a:pt x="1174145" y="380504"/>
                </a:lnTo>
                <a:lnTo>
                  <a:pt x="1119661" y="391424"/>
                </a:lnTo>
                <a:lnTo>
                  <a:pt x="1061749" y="400908"/>
                </a:lnTo>
                <a:lnTo>
                  <a:pt x="1000718" y="408866"/>
                </a:lnTo>
                <a:lnTo>
                  <a:pt x="936872" y="415210"/>
                </a:lnTo>
                <a:lnTo>
                  <a:pt x="870520" y="419852"/>
                </a:lnTo>
                <a:lnTo>
                  <a:pt x="801967" y="422702"/>
                </a:lnTo>
                <a:lnTo>
                  <a:pt x="731519" y="423672"/>
                </a:lnTo>
                <a:lnTo>
                  <a:pt x="661072" y="422702"/>
                </a:lnTo>
                <a:lnTo>
                  <a:pt x="592519" y="419852"/>
                </a:lnTo>
                <a:lnTo>
                  <a:pt x="526167" y="415210"/>
                </a:lnTo>
                <a:lnTo>
                  <a:pt x="462321" y="408866"/>
                </a:lnTo>
                <a:lnTo>
                  <a:pt x="401290" y="400908"/>
                </a:lnTo>
                <a:lnTo>
                  <a:pt x="343378" y="391424"/>
                </a:lnTo>
                <a:lnTo>
                  <a:pt x="288894" y="380504"/>
                </a:lnTo>
                <a:lnTo>
                  <a:pt x="238144" y="368237"/>
                </a:lnTo>
                <a:lnTo>
                  <a:pt x="191434" y="354711"/>
                </a:lnTo>
                <a:lnTo>
                  <a:pt x="149070" y="340014"/>
                </a:lnTo>
                <a:lnTo>
                  <a:pt x="111361" y="324237"/>
                </a:lnTo>
                <a:lnTo>
                  <a:pt x="51129" y="289793"/>
                </a:lnTo>
                <a:lnTo>
                  <a:pt x="13191" y="252089"/>
                </a:lnTo>
                <a:lnTo>
                  <a:pt x="0" y="211836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50947" y="5964428"/>
            <a:ext cx="802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Su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ts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66010" y="5490209"/>
            <a:ext cx="5241290" cy="833755"/>
          </a:xfrm>
          <a:custGeom>
            <a:avLst/>
            <a:gdLst/>
            <a:ahLst/>
            <a:cxnLst/>
            <a:rect l="l" t="t" r="r" b="b"/>
            <a:pathLst>
              <a:path w="5241290" h="833754">
                <a:moveTo>
                  <a:pt x="0" y="7619"/>
                </a:moveTo>
                <a:lnTo>
                  <a:pt x="787272" y="426669"/>
                </a:lnTo>
              </a:path>
              <a:path w="5241290" h="833754">
                <a:moveTo>
                  <a:pt x="5241290" y="0"/>
                </a:moveTo>
                <a:lnTo>
                  <a:pt x="4410456" y="404875"/>
                </a:lnTo>
              </a:path>
              <a:path w="5241290" h="833754">
                <a:moveTo>
                  <a:pt x="3660648" y="621791"/>
                </a:moveTo>
                <a:lnTo>
                  <a:pt x="3673839" y="581538"/>
                </a:lnTo>
                <a:lnTo>
                  <a:pt x="3711777" y="543834"/>
                </a:lnTo>
                <a:lnTo>
                  <a:pt x="3772009" y="509390"/>
                </a:lnTo>
                <a:lnTo>
                  <a:pt x="3809718" y="493613"/>
                </a:lnTo>
                <a:lnTo>
                  <a:pt x="3852082" y="478916"/>
                </a:lnTo>
                <a:lnTo>
                  <a:pt x="3898792" y="465390"/>
                </a:lnTo>
                <a:lnTo>
                  <a:pt x="3949542" y="453123"/>
                </a:lnTo>
                <a:lnTo>
                  <a:pt x="4004026" y="442203"/>
                </a:lnTo>
                <a:lnTo>
                  <a:pt x="4061938" y="432719"/>
                </a:lnTo>
                <a:lnTo>
                  <a:pt x="4122969" y="424761"/>
                </a:lnTo>
                <a:lnTo>
                  <a:pt x="4186815" y="418417"/>
                </a:lnTo>
                <a:lnTo>
                  <a:pt x="4253167" y="413775"/>
                </a:lnTo>
                <a:lnTo>
                  <a:pt x="4321720" y="410925"/>
                </a:lnTo>
                <a:lnTo>
                  <a:pt x="4392168" y="409955"/>
                </a:lnTo>
                <a:lnTo>
                  <a:pt x="4462615" y="410925"/>
                </a:lnTo>
                <a:lnTo>
                  <a:pt x="4531168" y="413775"/>
                </a:lnTo>
                <a:lnTo>
                  <a:pt x="4597520" y="418417"/>
                </a:lnTo>
                <a:lnTo>
                  <a:pt x="4661366" y="424761"/>
                </a:lnTo>
                <a:lnTo>
                  <a:pt x="4722397" y="432719"/>
                </a:lnTo>
                <a:lnTo>
                  <a:pt x="4780309" y="442203"/>
                </a:lnTo>
                <a:lnTo>
                  <a:pt x="4834793" y="453123"/>
                </a:lnTo>
                <a:lnTo>
                  <a:pt x="4885543" y="465390"/>
                </a:lnTo>
                <a:lnTo>
                  <a:pt x="4932253" y="478916"/>
                </a:lnTo>
                <a:lnTo>
                  <a:pt x="4974617" y="493613"/>
                </a:lnTo>
                <a:lnTo>
                  <a:pt x="5012326" y="509390"/>
                </a:lnTo>
                <a:lnTo>
                  <a:pt x="5072558" y="543834"/>
                </a:lnTo>
                <a:lnTo>
                  <a:pt x="5110496" y="581538"/>
                </a:lnTo>
                <a:lnTo>
                  <a:pt x="5123688" y="621791"/>
                </a:lnTo>
                <a:lnTo>
                  <a:pt x="5120339" y="642193"/>
                </a:lnTo>
                <a:lnTo>
                  <a:pt x="5094467" y="681260"/>
                </a:lnTo>
                <a:lnTo>
                  <a:pt x="5045076" y="717423"/>
                </a:lnTo>
                <a:lnTo>
                  <a:pt x="4974617" y="749970"/>
                </a:lnTo>
                <a:lnTo>
                  <a:pt x="4932253" y="764667"/>
                </a:lnTo>
                <a:lnTo>
                  <a:pt x="4885543" y="778193"/>
                </a:lnTo>
                <a:lnTo>
                  <a:pt x="4834793" y="790460"/>
                </a:lnTo>
                <a:lnTo>
                  <a:pt x="4780309" y="801380"/>
                </a:lnTo>
                <a:lnTo>
                  <a:pt x="4722397" y="810864"/>
                </a:lnTo>
                <a:lnTo>
                  <a:pt x="4661366" y="818822"/>
                </a:lnTo>
                <a:lnTo>
                  <a:pt x="4597520" y="825166"/>
                </a:lnTo>
                <a:lnTo>
                  <a:pt x="4531168" y="829808"/>
                </a:lnTo>
                <a:lnTo>
                  <a:pt x="4462615" y="832658"/>
                </a:lnTo>
                <a:lnTo>
                  <a:pt x="4392168" y="833627"/>
                </a:lnTo>
                <a:lnTo>
                  <a:pt x="4321720" y="832658"/>
                </a:lnTo>
                <a:lnTo>
                  <a:pt x="4253167" y="829808"/>
                </a:lnTo>
                <a:lnTo>
                  <a:pt x="4186815" y="825166"/>
                </a:lnTo>
                <a:lnTo>
                  <a:pt x="4122969" y="818822"/>
                </a:lnTo>
                <a:lnTo>
                  <a:pt x="4061938" y="810864"/>
                </a:lnTo>
                <a:lnTo>
                  <a:pt x="4004026" y="801380"/>
                </a:lnTo>
                <a:lnTo>
                  <a:pt x="3949542" y="790460"/>
                </a:lnTo>
                <a:lnTo>
                  <a:pt x="3898792" y="778193"/>
                </a:lnTo>
                <a:lnTo>
                  <a:pt x="3852082" y="764667"/>
                </a:lnTo>
                <a:lnTo>
                  <a:pt x="3809718" y="749970"/>
                </a:lnTo>
                <a:lnTo>
                  <a:pt x="3772009" y="734193"/>
                </a:lnTo>
                <a:lnTo>
                  <a:pt x="3711777" y="699749"/>
                </a:lnTo>
                <a:lnTo>
                  <a:pt x="3673839" y="662045"/>
                </a:lnTo>
                <a:lnTo>
                  <a:pt x="3660648" y="621791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68236" y="5947664"/>
            <a:ext cx="580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Name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663433" y="5913882"/>
            <a:ext cx="1463040" cy="422275"/>
          </a:xfrm>
          <a:custGeom>
            <a:avLst/>
            <a:gdLst/>
            <a:ahLst/>
            <a:cxnLst/>
            <a:rect l="l" t="t" r="r" b="b"/>
            <a:pathLst>
              <a:path w="1463040" h="422275">
                <a:moveTo>
                  <a:pt x="0" y="211074"/>
                </a:moveTo>
                <a:lnTo>
                  <a:pt x="13191" y="170964"/>
                </a:lnTo>
                <a:lnTo>
                  <a:pt x="51129" y="133396"/>
                </a:lnTo>
                <a:lnTo>
                  <a:pt x="111361" y="99076"/>
                </a:lnTo>
                <a:lnTo>
                  <a:pt x="149070" y="83355"/>
                </a:lnTo>
                <a:lnTo>
                  <a:pt x="191434" y="68712"/>
                </a:lnTo>
                <a:lnTo>
                  <a:pt x="238144" y="55234"/>
                </a:lnTo>
                <a:lnTo>
                  <a:pt x="288894" y="43011"/>
                </a:lnTo>
                <a:lnTo>
                  <a:pt x="343378" y="32130"/>
                </a:lnTo>
                <a:lnTo>
                  <a:pt x="401290" y="22681"/>
                </a:lnTo>
                <a:lnTo>
                  <a:pt x="462321" y="14752"/>
                </a:lnTo>
                <a:lnTo>
                  <a:pt x="526167" y="8430"/>
                </a:lnTo>
                <a:lnTo>
                  <a:pt x="592519" y="3805"/>
                </a:lnTo>
                <a:lnTo>
                  <a:pt x="661072" y="966"/>
                </a:lnTo>
                <a:lnTo>
                  <a:pt x="731520" y="0"/>
                </a:lnTo>
                <a:lnTo>
                  <a:pt x="801967" y="966"/>
                </a:lnTo>
                <a:lnTo>
                  <a:pt x="870520" y="3805"/>
                </a:lnTo>
                <a:lnTo>
                  <a:pt x="936872" y="8430"/>
                </a:lnTo>
                <a:lnTo>
                  <a:pt x="1000718" y="14752"/>
                </a:lnTo>
                <a:lnTo>
                  <a:pt x="1061749" y="22681"/>
                </a:lnTo>
                <a:lnTo>
                  <a:pt x="1119661" y="32130"/>
                </a:lnTo>
                <a:lnTo>
                  <a:pt x="1174145" y="43011"/>
                </a:lnTo>
                <a:lnTo>
                  <a:pt x="1224895" y="55234"/>
                </a:lnTo>
                <a:lnTo>
                  <a:pt x="1271605" y="68712"/>
                </a:lnTo>
                <a:lnTo>
                  <a:pt x="1313969" y="83355"/>
                </a:lnTo>
                <a:lnTo>
                  <a:pt x="1351678" y="99076"/>
                </a:lnTo>
                <a:lnTo>
                  <a:pt x="1411910" y="133396"/>
                </a:lnTo>
                <a:lnTo>
                  <a:pt x="1449848" y="170964"/>
                </a:lnTo>
                <a:lnTo>
                  <a:pt x="1463040" y="211074"/>
                </a:lnTo>
                <a:lnTo>
                  <a:pt x="1459691" y="231401"/>
                </a:lnTo>
                <a:lnTo>
                  <a:pt x="1433819" y="270329"/>
                </a:lnTo>
                <a:lnTo>
                  <a:pt x="1384428" y="306361"/>
                </a:lnTo>
                <a:lnTo>
                  <a:pt x="1313969" y="338792"/>
                </a:lnTo>
                <a:lnTo>
                  <a:pt x="1271605" y="353435"/>
                </a:lnTo>
                <a:lnTo>
                  <a:pt x="1224895" y="366913"/>
                </a:lnTo>
                <a:lnTo>
                  <a:pt x="1174145" y="379136"/>
                </a:lnTo>
                <a:lnTo>
                  <a:pt x="1119661" y="390017"/>
                </a:lnTo>
                <a:lnTo>
                  <a:pt x="1061749" y="399466"/>
                </a:lnTo>
                <a:lnTo>
                  <a:pt x="1000718" y="407395"/>
                </a:lnTo>
                <a:lnTo>
                  <a:pt x="936872" y="413717"/>
                </a:lnTo>
                <a:lnTo>
                  <a:pt x="870520" y="418342"/>
                </a:lnTo>
                <a:lnTo>
                  <a:pt x="801967" y="421181"/>
                </a:lnTo>
                <a:lnTo>
                  <a:pt x="731520" y="422148"/>
                </a:lnTo>
                <a:lnTo>
                  <a:pt x="661072" y="421181"/>
                </a:lnTo>
                <a:lnTo>
                  <a:pt x="592519" y="418342"/>
                </a:lnTo>
                <a:lnTo>
                  <a:pt x="526167" y="413717"/>
                </a:lnTo>
                <a:lnTo>
                  <a:pt x="462321" y="407395"/>
                </a:lnTo>
                <a:lnTo>
                  <a:pt x="401290" y="399466"/>
                </a:lnTo>
                <a:lnTo>
                  <a:pt x="343378" y="390017"/>
                </a:lnTo>
                <a:lnTo>
                  <a:pt x="288894" y="379136"/>
                </a:lnTo>
                <a:lnTo>
                  <a:pt x="238144" y="366913"/>
                </a:lnTo>
                <a:lnTo>
                  <a:pt x="191434" y="353435"/>
                </a:lnTo>
                <a:lnTo>
                  <a:pt x="149070" y="338792"/>
                </a:lnTo>
                <a:lnTo>
                  <a:pt x="111361" y="323071"/>
                </a:lnTo>
                <a:lnTo>
                  <a:pt x="51129" y="288751"/>
                </a:lnTo>
                <a:lnTo>
                  <a:pt x="13191" y="251183"/>
                </a:lnTo>
                <a:lnTo>
                  <a:pt x="0" y="211074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8025765" y="5960465"/>
            <a:ext cx="73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Cert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53661" y="5494782"/>
            <a:ext cx="4241165" cy="1091565"/>
          </a:xfrm>
          <a:custGeom>
            <a:avLst/>
            <a:gdLst/>
            <a:ahLst/>
            <a:cxnLst/>
            <a:rect l="l" t="t" r="r" b="b"/>
            <a:pathLst>
              <a:path w="4241165" h="1091565">
                <a:moveTo>
                  <a:pt x="3453384" y="0"/>
                </a:moveTo>
                <a:lnTo>
                  <a:pt x="4240657" y="419049"/>
                </a:lnTo>
              </a:path>
              <a:path w="4241165" h="1091565">
                <a:moveTo>
                  <a:pt x="798576" y="484276"/>
                </a:moveTo>
                <a:lnTo>
                  <a:pt x="798576" y="73152"/>
                </a:lnTo>
              </a:path>
              <a:path w="4241165" h="1091565">
                <a:moveTo>
                  <a:pt x="0" y="787908"/>
                </a:moveTo>
                <a:lnTo>
                  <a:pt x="10462" y="738713"/>
                </a:lnTo>
                <a:lnTo>
                  <a:pt x="40751" y="692047"/>
                </a:lnTo>
                <a:lnTo>
                  <a:pt x="89222" y="648532"/>
                </a:lnTo>
                <a:lnTo>
                  <a:pt x="154228" y="608794"/>
                </a:lnTo>
                <a:lnTo>
                  <a:pt x="192418" y="590536"/>
                </a:lnTo>
                <a:lnTo>
                  <a:pt x="234124" y="573457"/>
                </a:lnTo>
                <a:lnTo>
                  <a:pt x="279141" y="557634"/>
                </a:lnTo>
                <a:lnTo>
                  <a:pt x="327263" y="543145"/>
                </a:lnTo>
                <a:lnTo>
                  <a:pt x="378285" y="530068"/>
                </a:lnTo>
                <a:lnTo>
                  <a:pt x="432000" y="518482"/>
                </a:lnTo>
                <a:lnTo>
                  <a:pt x="488203" y="508464"/>
                </a:lnTo>
                <a:lnTo>
                  <a:pt x="546689" y="500092"/>
                </a:lnTo>
                <a:lnTo>
                  <a:pt x="607251" y="493445"/>
                </a:lnTo>
                <a:lnTo>
                  <a:pt x="669683" y="488601"/>
                </a:lnTo>
                <a:lnTo>
                  <a:pt x="733781" y="485637"/>
                </a:lnTo>
                <a:lnTo>
                  <a:pt x="799338" y="484632"/>
                </a:lnTo>
                <a:lnTo>
                  <a:pt x="864894" y="485637"/>
                </a:lnTo>
                <a:lnTo>
                  <a:pt x="928992" y="488601"/>
                </a:lnTo>
                <a:lnTo>
                  <a:pt x="991424" y="493445"/>
                </a:lnTo>
                <a:lnTo>
                  <a:pt x="1051986" y="500092"/>
                </a:lnTo>
                <a:lnTo>
                  <a:pt x="1110472" y="508464"/>
                </a:lnTo>
                <a:lnTo>
                  <a:pt x="1166675" y="518482"/>
                </a:lnTo>
                <a:lnTo>
                  <a:pt x="1220390" y="530068"/>
                </a:lnTo>
                <a:lnTo>
                  <a:pt x="1271412" y="543145"/>
                </a:lnTo>
                <a:lnTo>
                  <a:pt x="1319534" y="557634"/>
                </a:lnTo>
                <a:lnTo>
                  <a:pt x="1364551" y="573457"/>
                </a:lnTo>
                <a:lnTo>
                  <a:pt x="1406257" y="590536"/>
                </a:lnTo>
                <a:lnTo>
                  <a:pt x="1444447" y="608794"/>
                </a:lnTo>
                <a:lnTo>
                  <a:pt x="1478914" y="628152"/>
                </a:lnTo>
                <a:lnTo>
                  <a:pt x="1535858" y="669856"/>
                </a:lnTo>
                <a:lnTo>
                  <a:pt x="1575444" y="715025"/>
                </a:lnTo>
                <a:lnTo>
                  <a:pt x="1596026" y="763033"/>
                </a:lnTo>
                <a:lnTo>
                  <a:pt x="1598676" y="787908"/>
                </a:lnTo>
                <a:lnTo>
                  <a:pt x="1596026" y="812782"/>
                </a:lnTo>
                <a:lnTo>
                  <a:pt x="1575444" y="860790"/>
                </a:lnTo>
                <a:lnTo>
                  <a:pt x="1535858" y="905959"/>
                </a:lnTo>
                <a:lnTo>
                  <a:pt x="1478914" y="947663"/>
                </a:lnTo>
                <a:lnTo>
                  <a:pt x="1444447" y="967021"/>
                </a:lnTo>
                <a:lnTo>
                  <a:pt x="1406257" y="985279"/>
                </a:lnTo>
                <a:lnTo>
                  <a:pt x="1364551" y="1002358"/>
                </a:lnTo>
                <a:lnTo>
                  <a:pt x="1319534" y="1018181"/>
                </a:lnTo>
                <a:lnTo>
                  <a:pt x="1271412" y="1032670"/>
                </a:lnTo>
                <a:lnTo>
                  <a:pt x="1220390" y="1045747"/>
                </a:lnTo>
                <a:lnTo>
                  <a:pt x="1166675" y="1057333"/>
                </a:lnTo>
                <a:lnTo>
                  <a:pt x="1110472" y="1067351"/>
                </a:lnTo>
                <a:lnTo>
                  <a:pt x="1051986" y="1075723"/>
                </a:lnTo>
                <a:lnTo>
                  <a:pt x="991424" y="1082370"/>
                </a:lnTo>
                <a:lnTo>
                  <a:pt x="928992" y="1087214"/>
                </a:lnTo>
                <a:lnTo>
                  <a:pt x="864894" y="1090178"/>
                </a:lnTo>
                <a:lnTo>
                  <a:pt x="799338" y="1091184"/>
                </a:lnTo>
                <a:lnTo>
                  <a:pt x="733781" y="1090178"/>
                </a:lnTo>
                <a:lnTo>
                  <a:pt x="669683" y="1087214"/>
                </a:lnTo>
                <a:lnTo>
                  <a:pt x="607251" y="1082370"/>
                </a:lnTo>
                <a:lnTo>
                  <a:pt x="546689" y="1075723"/>
                </a:lnTo>
                <a:lnTo>
                  <a:pt x="488203" y="1067351"/>
                </a:lnTo>
                <a:lnTo>
                  <a:pt x="432000" y="1057333"/>
                </a:lnTo>
                <a:lnTo>
                  <a:pt x="378285" y="1045747"/>
                </a:lnTo>
                <a:lnTo>
                  <a:pt x="327263" y="1032670"/>
                </a:lnTo>
                <a:lnTo>
                  <a:pt x="279141" y="1018181"/>
                </a:lnTo>
                <a:lnTo>
                  <a:pt x="234124" y="1002358"/>
                </a:lnTo>
                <a:lnTo>
                  <a:pt x="192418" y="985279"/>
                </a:lnTo>
                <a:lnTo>
                  <a:pt x="154228" y="967021"/>
                </a:lnTo>
                <a:lnTo>
                  <a:pt x="119761" y="947663"/>
                </a:lnTo>
                <a:lnTo>
                  <a:pt x="62817" y="905959"/>
                </a:lnTo>
                <a:lnTo>
                  <a:pt x="23231" y="860790"/>
                </a:lnTo>
                <a:lnTo>
                  <a:pt x="2649" y="812782"/>
                </a:lnTo>
                <a:lnTo>
                  <a:pt x="0" y="787908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13987" y="5980887"/>
            <a:ext cx="198450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 err="1">
                <a:cs typeface="Calibri"/>
              </a:rPr>
              <a:t>Шығарылған</a:t>
            </a:r>
            <a:r>
              <a:rPr lang="ru-RU" dirty="0">
                <a:cs typeface="Calibri"/>
              </a:rPr>
              <a:t> </a:t>
            </a:r>
            <a:r>
              <a:rPr lang="ru-RU" dirty="0" err="1">
                <a:cs typeface="Calibri"/>
              </a:rPr>
              <a:t>күні</a:t>
            </a:r>
            <a:r>
              <a:rPr lang="ru-RU" dirty="0">
                <a:cs typeface="Calibri"/>
              </a:rPr>
              <a:t> /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ue</a:t>
            </a:r>
            <a:r>
              <a:rPr lang="kk-KZ"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270606" y="5485485"/>
            <a:ext cx="901065" cy="624840"/>
            <a:chOff x="5154167" y="5481828"/>
            <a:chExt cx="901065" cy="624840"/>
          </a:xfrm>
        </p:grpSpPr>
        <p:sp>
          <p:nvSpPr>
            <p:cNvPr id="28" name="object 28"/>
            <p:cNvSpPr/>
            <p:nvPr/>
          </p:nvSpPr>
          <p:spPr>
            <a:xfrm>
              <a:off x="5158739" y="5486400"/>
              <a:ext cx="891540" cy="615315"/>
            </a:xfrm>
            <a:custGeom>
              <a:avLst/>
              <a:gdLst/>
              <a:ahLst/>
              <a:cxnLst/>
              <a:rect l="l" t="t" r="r" b="b"/>
              <a:pathLst>
                <a:path w="891539" h="615314">
                  <a:moveTo>
                    <a:pt x="371475" y="390144"/>
                  </a:moveTo>
                  <a:lnTo>
                    <a:pt x="148589" y="390144"/>
                  </a:lnTo>
                  <a:lnTo>
                    <a:pt x="168275" y="615149"/>
                  </a:lnTo>
                  <a:lnTo>
                    <a:pt x="371475" y="390144"/>
                  </a:lnTo>
                  <a:close/>
                </a:path>
                <a:path w="891539" h="615314">
                  <a:moveTo>
                    <a:pt x="826515" y="0"/>
                  </a:moveTo>
                  <a:lnTo>
                    <a:pt x="65024" y="0"/>
                  </a:lnTo>
                  <a:lnTo>
                    <a:pt x="39701" y="5105"/>
                  </a:lnTo>
                  <a:lnTo>
                    <a:pt x="19034" y="19034"/>
                  </a:lnTo>
                  <a:lnTo>
                    <a:pt x="5105" y="39701"/>
                  </a:lnTo>
                  <a:lnTo>
                    <a:pt x="0" y="65024"/>
                  </a:lnTo>
                  <a:lnTo>
                    <a:pt x="0" y="325119"/>
                  </a:lnTo>
                  <a:lnTo>
                    <a:pt x="5105" y="350431"/>
                  </a:lnTo>
                  <a:lnTo>
                    <a:pt x="19034" y="371100"/>
                  </a:lnTo>
                  <a:lnTo>
                    <a:pt x="39701" y="385034"/>
                  </a:lnTo>
                  <a:lnTo>
                    <a:pt x="65024" y="390144"/>
                  </a:lnTo>
                  <a:lnTo>
                    <a:pt x="826515" y="390144"/>
                  </a:lnTo>
                  <a:lnTo>
                    <a:pt x="851838" y="385034"/>
                  </a:lnTo>
                  <a:lnTo>
                    <a:pt x="872505" y="371100"/>
                  </a:lnTo>
                  <a:lnTo>
                    <a:pt x="886434" y="350431"/>
                  </a:lnTo>
                  <a:lnTo>
                    <a:pt x="891539" y="325119"/>
                  </a:lnTo>
                  <a:lnTo>
                    <a:pt x="891539" y="65024"/>
                  </a:lnTo>
                  <a:lnTo>
                    <a:pt x="886434" y="39701"/>
                  </a:lnTo>
                  <a:lnTo>
                    <a:pt x="872505" y="19034"/>
                  </a:lnTo>
                  <a:lnTo>
                    <a:pt x="851838" y="5105"/>
                  </a:lnTo>
                  <a:lnTo>
                    <a:pt x="82651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158739" y="5486400"/>
              <a:ext cx="891540" cy="615315"/>
            </a:xfrm>
            <a:custGeom>
              <a:avLst/>
              <a:gdLst/>
              <a:ahLst/>
              <a:cxnLst/>
              <a:rect l="l" t="t" r="r" b="b"/>
              <a:pathLst>
                <a:path w="891539" h="615314">
                  <a:moveTo>
                    <a:pt x="0" y="65024"/>
                  </a:moveTo>
                  <a:lnTo>
                    <a:pt x="5105" y="39701"/>
                  </a:lnTo>
                  <a:lnTo>
                    <a:pt x="19034" y="19034"/>
                  </a:lnTo>
                  <a:lnTo>
                    <a:pt x="39701" y="5105"/>
                  </a:lnTo>
                  <a:lnTo>
                    <a:pt x="65024" y="0"/>
                  </a:lnTo>
                  <a:lnTo>
                    <a:pt x="148589" y="0"/>
                  </a:lnTo>
                  <a:lnTo>
                    <a:pt x="371475" y="0"/>
                  </a:lnTo>
                  <a:lnTo>
                    <a:pt x="826515" y="0"/>
                  </a:lnTo>
                  <a:lnTo>
                    <a:pt x="851838" y="5105"/>
                  </a:lnTo>
                  <a:lnTo>
                    <a:pt x="872505" y="19034"/>
                  </a:lnTo>
                  <a:lnTo>
                    <a:pt x="886434" y="39701"/>
                  </a:lnTo>
                  <a:lnTo>
                    <a:pt x="891539" y="65024"/>
                  </a:lnTo>
                  <a:lnTo>
                    <a:pt x="891539" y="227584"/>
                  </a:lnTo>
                  <a:lnTo>
                    <a:pt x="891539" y="325119"/>
                  </a:lnTo>
                  <a:lnTo>
                    <a:pt x="886434" y="350431"/>
                  </a:lnTo>
                  <a:lnTo>
                    <a:pt x="872505" y="371100"/>
                  </a:lnTo>
                  <a:lnTo>
                    <a:pt x="851838" y="385034"/>
                  </a:lnTo>
                  <a:lnTo>
                    <a:pt x="826515" y="390144"/>
                  </a:lnTo>
                  <a:lnTo>
                    <a:pt x="371475" y="390144"/>
                  </a:lnTo>
                  <a:lnTo>
                    <a:pt x="168275" y="615149"/>
                  </a:lnTo>
                  <a:lnTo>
                    <a:pt x="148589" y="390144"/>
                  </a:lnTo>
                  <a:lnTo>
                    <a:pt x="65024" y="390144"/>
                  </a:lnTo>
                  <a:lnTo>
                    <a:pt x="39701" y="385034"/>
                  </a:lnTo>
                  <a:lnTo>
                    <a:pt x="19034" y="371100"/>
                  </a:lnTo>
                  <a:lnTo>
                    <a:pt x="5105" y="350431"/>
                  </a:lnTo>
                  <a:lnTo>
                    <a:pt x="0" y="325119"/>
                  </a:lnTo>
                  <a:lnTo>
                    <a:pt x="0" y="227584"/>
                  </a:lnTo>
                  <a:lnTo>
                    <a:pt x="0" y="65024"/>
                  </a:lnTo>
                  <a:close/>
                </a:path>
              </a:pathLst>
            </a:custGeom>
            <a:ln w="9144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5274055" y="5493511"/>
            <a:ext cx="1279145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Descri</a:t>
            </a:r>
            <a:r>
              <a:rPr sz="1100" spc="-10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tive  Attribute</a:t>
            </a:r>
            <a:r>
              <a:rPr lang="kk-KZ" sz="1100" dirty="0">
                <a:cs typeface="Calibri"/>
              </a:rPr>
              <a:t> / Сипаттамалық атрибут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85515" y="6689852"/>
            <a:ext cx="21310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3</a:t>
            </a:r>
            <a:r>
              <a:rPr sz="1100" spc="-25" dirty="0">
                <a:latin typeface="Arial MT"/>
                <a:cs typeface="Arial MT"/>
              </a:rPr>
              <a:t> </a:t>
            </a:r>
            <a:r>
              <a:rPr lang="kk-KZ" sz="1100" dirty="0">
                <a:cs typeface="Calibri"/>
              </a:rPr>
              <a:t>Сипаттамалық атрибут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65"/>
    </mc:Choice>
    <mc:Fallback xmlns="">
      <p:transition spd="slow" advTm="4146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921095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dirty="0" err="1">
                <a:cs typeface="Calibri"/>
              </a:rPr>
              <a:t>Субъектілердің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қарым-қатынасқа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бірнеше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рет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қатысқан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кезде</a:t>
            </a:r>
            <a:r>
              <a:rPr lang="ru-RU" sz="2400" dirty="0">
                <a:cs typeface="Calibri"/>
              </a:rPr>
              <a:t>, </a:t>
            </a:r>
            <a:r>
              <a:rPr lang="ru-RU" sz="2400" dirty="0" err="1">
                <a:cs typeface="Calibri"/>
              </a:rPr>
              <a:t>бұл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рекурсивті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деп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аталады</a:t>
            </a:r>
            <a:r>
              <a:rPr lang="ru-RU" sz="240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45260"/>
            <a:ext cx="9144000" cy="840867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870303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" dirty="0" err="1"/>
              <a:t>Рекурсивті</a:t>
            </a:r>
            <a:r>
              <a:rPr lang="ru-RU" spc="-15" dirty="0"/>
              <a:t> </a:t>
            </a:r>
            <a:r>
              <a:rPr lang="ru-RU" spc="-15" dirty="0" err="1"/>
              <a:t>қатынастар</a:t>
            </a:r>
            <a:r>
              <a:rPr lang="ru-RU" spc="-15" dirty="0"/>
              <a:t> </a:t>
            </a:r>
            <a:r>
              <a:rPr lang="ru-RU" spc="-15" dirty="0" err="1"/>
              <a:t>жиынтығы</a:t>
            </a:r>
            <a:r>
              <a:rPr lang="ru-RU" spc="-15" dirty="0"/>
              <a:t> / </a:t>
            </a:r>
            <a:br>
              <a:rPr lang="ru-RU" spc="-15" dirty="0"/>
            </a:br>
            <a:r>
              <a:rPr spc="-15" dirty="0"/>
              <a:t>Recursive</a:t>
            </a:r>
            <a:r>
              <a:rPr spc="-40" dirty="0"/>
              <a:t> </a:t>
            </a:r>
            <a:r>
              <a:rPr spc="-10" dirty="0"/>
              <a:t>Relationship</a:t>
            </a:r>
            <a:r>
              <a:rPr spc="-20" dirty="0"/>
              <a:t> </a:t>
            </a:r>
            <a:r>
              <a:rPr spc="-10" dirty="0"/>
              <a:t>Set</a:t>
            </a:r>
          </a:p>
        </p:txBody>
      </p:sp>
      <p:sp>
        <p:nvSpPr>
          <p:cNvPr id="5" name="object 5"/>
          <p:cNvSpPr/>
          <p:nvPr/>
        </p:nvSpPr>
        <p:spPr>
          <a:xfrm>
            <a:off x="1206246" y="3931158"/>
            <a:ext cx="1699260" cy="497205"/>
          </a:xfrm>
          <a:custGeom>
            <a:avLst/>
            <a:gdLst/>
            <a:ahLst/>
            <a:cxnLst/>
            <a:rect l="l" t="t" r="r" b="b"/>
            <a:pathLst>
              <a:path w="1699260" h="497204">
                <a:moveTo>
                  <a:pt x="0" y="496824"/>
                </a:moveTo>
                <a:lnTo>
                  <a:pt x="1699260" y="496824"/>
                </a:lnTo>
                <a:lnTo>
                  <a:pt x="1699260" y="0"/>
                </a:lnTo>
                <a:lnTo>
                  <a:pt x="0" y="0"/>
                </a:lnTo>
                <a:lnTo>
                  <a:pt x="0" y="496824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06246" y="3931158"/>
            <a:ext cx="1699260" cy="497205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520065">
              <a:lnSpc>
                <a:spcPct val="100000"/>
              </a:lnSpc>
              <a:spcBef>
                <a:spcPts val="760"/>
              </a:spcBef>
            </a:pPr>
            <a:r>
              <a:rPr sz="1800" spc="-10" dirty="0">
                <a:latin typeface="Calibri"/>
                <a:cs typeface="Calibri"/>
              </a:rPr>
              <a:t>Faculty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86321" y="3926585"/>
            <a:ext cx="1699260" cy="501650"/>
          </a:xfrm>
          <a:custGeom>
            <a:avLst/>
            <a:gdLst/>
            <a:ahLst/>
            <a:cxnLst/>
            <a:rect l="l" t="t" r="r" b="b"/>
            <a:pathLst>
              <a:path w="1699259" h="501650">
                <a:moveTo>
                  <a:pt x="0" y="501395"/>
                </a:moveTo>
                <a:lnTo>
                  <a:pt x="1699260" y="501395"/>
                </a:lnTo>
                <a:lnTo>
                  <a:pt x="1699260" y="0"/>
                </a:lnTo>
                <a:lnTo>
                  <a:pt x="0" y="0"/>
                </a:lnTo>
                <a:lnTo>
                  <a:pt x="0" y="501395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386321" y="3926585"/>
            <a:ext cx="1699260" cy="50165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282575">
              <a:lnSpc>
                <a:spcPct val="100000"/>
              </a:lnSpc>
              <a:spcBef>
                <a:spcPts val="780"/>
              </a:spcBef>
            </a:pPr>
            <a:r>
              <a:rPr sz="1800" spc="-5" dirty="0">
                <a:latin typeface="Calibri"/>
                <a:cs typeface="Calibri"/>
              </a:rPr>
              <a:t>Department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75709" y="3711702"/>
            <a:ext cx="1724025" cy="893444"/>
          </a:xfrm>
          <a:custGeom>
            <a:avLst/>
            <a:gdLst/>
            <a:ahLst/>
            <a:cxnLst/>
            <a:rect l="l" t="t" r="r" b="b"/>
            <a:pathLst>
              <a:path w="1724025" h="893445">
                <a:moveTo>
                  <a:pt x="0" y="446531"/>
                </a:moveTo>
                <a:lnTo>
                  <a:pt x="861822" y="0"/>
                </a:lnTo>
                <a:lnTo>
                  <a:pt x="1723643" y="446531"/>
                </a:lnTo>
                <a:lnTo>
                  <a:pt x="861822" y="893064"/>
                </a:lnTo>
                <a:lnTo>
                  <a:pt x="0" y="446531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331334" y="3993260"/>
            <a:ext cx="610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Calibri"/>
                <a:cs typeface="Calibri"/>
              </a:rPr>
              <a:t>W</a:t>
            </a:r>
            <a:r>
              <a:rPr sz="1800" spc="-5" dirty="0">
                <a:latin typeface="Calibri"/>
                <a:cs typeface="Calibri"/>
              </a:rPr>
              <a:t>or</a:t>
            </a:r>
            <a:r>
              <a:rPr sz="1800" spc="-2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5820" y="3035680"/>
            <a:ext cx="6055360" cy="2261870"/>
            <a:chOff x="345820" y="3035680"/>
            <a:chExt cx="6055360" cy="2261870"/>
          </a:xfrm>
        </p:grpSpPr>
        <p:sp>
          <p:nvSpPr>
            <p:cNvPr id="12" name="object 12"/>
            <p:cNvSpPr/>
            <p:nvPr/>
          </p:nvSpPr>
          <p:spPr>
            <a:xfrm>
              <a:off x="2887218" y="4149089"/>
              <a:ext cx="3499485" cy="29209"/>
            </a:xfrm>
            <a:custGeom>
              <a:avLst/>
              <a:gdLst/>
              <a:ahLst/>
              <a:cxnLst/>
              <a:rect l="l" t="t" r="r" b="b"/>
              <a:pathLst>
                <a:path w="3499485" h="29210">
                  <a:moveTo>
                    <a:pt x="2612135" y="9143"/>
                  </a:moveTo>
                  <a:lnTo>
                    <a:pt x="3499357" y="29083"/>
                  </a:lnTo>
                </a:path>
                <a:path w="3499485" h="29210">
                  <a:moveTo>
                    <a:pt x="0" y="0"/>
                  </a:moveTo>
                  <a:lnTo>
                    <a:pt x="881760" y="0"/>
                  </a:lnTo>
                </a:path>
              </a:pathLst>
            </a:custGeom>
            <a:ln w="28956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60425" y="3050285"/>
              <a:ext cx="3081655" cy="2232660"/>
            </a:xfrm>
            <a:custGeom>
              <a:avLst/>
              <a:gdLst/>
              <a:ahLst/>
              <a:cxnLst/>
              <a:rect l="l" t="t" r="r" b="b"/>
              <a:pathLst>
                <a:path w="3081654" h="2232660">
                  <a:moveTo>
                    <a:pt x="731520" y="445008"/>
                  </a:moveTo>
                  <a:lnTo>
                    <a:pt x="1694942" y="880999"/>
                  </a:lnTo>
                </a:path>
                <a:path w="3081654" h="2232660">
                  <a:moveTo>
                    <a:pt x="0" y="233934"/>
                  </a:moveTo>
                  <a:lnTo>
                    <a:pt x="13190" y="193821"/>
                  </a:lnTo>
                  <a:lnTo>
                    <a:pt x="51125" y="156251"/>
                  </a:lnTo>
                  <a:lnTo>
                    <a:pt x="111355" y="121930"/>
                  </a:lnTo>
                  <a:lnTo>
                    <a:pt x="149063" y="106210"/>
                  </a:lnTo>
                  <a:lnTo>
                    <a:pt x="191425" y="91567"/>
                  </a:lnTo>
                  <a:lnTo>
                    <a:pt x="238134" y="78090"/>
                  </a:lnTo>
                  <a:lnTo>
                    <a:pt x="288883" y="65867"/>
                  </a:lnTo>
                  <a:lnTo>
                    <a:pt x="343367" y="54987"/>
                  </a:lnTo>
                  <a:lnTo>
                    <a:pt x="401278" y="45539"/>
                  </a:lnTo>
                  <a:lnTo>
                    <a:pt x="462311" y="37610"/>
                  </a:lnTo>
                  <a:lnTo>
                    <a:pt x="526158" y="31289"/>
                  </a:lnTo>
                  <a:lnTo>
                    <a:pt x="592512" y="26665"/>
                  </a:lnTo>
                  <a:lnTo>
                    <a:pt x="661068" y="23826"/>
                  </a:lnTo>
                  <a:lnTo>
                    <a:pt x="731520" y="22860"/>
                  </a:lnTo>
                  <a:lnTo>
                    <a:pt x="801967" y="23826"/>
                  </a:lnTo>
                  <a:lnTo>
                    <a:pt x="870520" y="26665"/>
                  </a:lnTo>
                  <a:lnTo>
                    <a:pt x="936872" y="31289"/>
                  </a:lnTo>
                  <a:lnTo>
                    <a:pt x="1000718" y="37610"/>
                  </a:lnTo>
                  <a:lnTo>
                    <a:pt x="1061749" y="45539"/>
                  </a:lnTo>
                  <a:lnTo>
                    <a:pt x="1119661" y="54987"/>
                  </a:lnTo>
                  <a:lnTo>
                    <a:pt x="1174145" y="65867"/>
                  </a:lnTo>
                  <a:lnTo>
                    <a:pt x="1224895" y="78090"/>
                  </a:lnTo>
                  <a:lnTo>
                    <a:pt x="1271605" y="91567"/>
                  </a:lnTo>
                  <a:lnTo>
                    <a:pt x="1313969" y="106210"/>
                  </a:lnTo>
                  <a:lnTo>
                    <a:pt x="1351678" y="121930"/>
                  </a:lnTo>
                  <a:lnTo>
                    <a:pt x="1411910" y="156251"/>
                  </a:lnTo>
                  <a:lnTo>
                    <a:pt x="1449848" y="193821"/>
                  </a:lnTo>
                  <a:lnTo>
                    <a:pt x="1463040" y="233934"/>
                  </a:lnTo>
                  <a:lnTo>
                    <a:pt x="1459691" y="254263"/>
                  </a:lnTo>
                  <a:lnTo>
                    <a:pt x="1433819" y="293193"/>
                  </a:lnTo>
                  <a:lnTo>
                    <a:pt x="1384428" y="329227"/>
                  </a:lnTo>
                  <a:lnTo>
                    <a:pt x="1313969" y="361657"/>
                  </a:lnTo>
                  <a:lnTo>
                    <a:pt x="1271605" y="376300"/>
                  </a:lnTo>
                  <a:lnTo>
                    <a:pt x="1224895" y="389777"/>
                  </a:lnTo>
                  <a:lnTo>
                    <a:pt x="1174145" y="402000"/>
                  </a:lnTo>
                  <a:lnTo>
                    <a:pt x="1119661" y="412880"/>
                  </a:lnTo>
                  <a:lnTo>
                    <a:pt x="1061749" y="422328"/>
                  </a:lnTo>
                  <a:lnTo>
                    <a:pt x="1000718" y="430257"/>
                  </a:lnTo>
                  <a:lnTo>
                    <a:pt x="936872" y="436578"/>
                  </a:lnTo>
                  <a:lnTo>
                    <a:pt x="870520" y="441202"/>
                  </a:lnTo>
                  <a:lnTo>
                    <a:pt x="801967" y="444041"/>
                  </a:lnTo>
                  <a:lnTo>
                    <a:pt x="731520" y="445008"/>
                  </a:lnTo>
                  <a:lnTo>
                    <a:pt x="661068" y="444041"/>
                  </a:lnTo>
                  <a:lnTo>
                    <a:pt x="592512" y="441202"/>
                  </a:lnTo>
                  <a:lnTo>
                    <a:pt x="526158" y="436578"/>
                  </a:lnTo>
                  <a:lnTo>
                    <a:pt x="462311" y="430257"/>
                  </a:lnTo>
                  <a:lnTo>
                    <a:pt x="401278" y="422328"/>
                  </a:lnTo>
                  <a:lnTo>
                    <a:pt x="343367" y="412880"/>
                  </a:lnTo>
                  <a:lnTo>
                    <a:pt x="288883" y="402000"/>
                  </a:lnTo>
                  <a:lnTo>
                    <a:pt x="238134" y="389777"/>
                  </a:lnTo>
                  <a:lnTo>
                    <a:pt x="191425" y="376300"/>
                  </a:lnTo>
                  <a:lnTo>
                    <a:pt x="149063" y="361657"/>
                  </a:lnTo>
                  <a:lnTo>
                    <a:pt x="111355" y="345937"/>
                  </a:lnTo>
                  <a:lnTo>
                    <a:pt x="51125" y="311616"/>
                  </a:lnTo>
                  <a:lnTo>
                    <a:pt x="13190" y="274046"/>
                  </a:lnTo>
                  <a:lnTo>
                    <a:pt x="0" y="233934"/>
                  </a:lnTo>
                  <a:close/>
                </a:path>
                <a:path w="3081654" h="2232660">
                  <a:moveTo>
                    <a:pt x="2349373" y="423672"/>
                  </a:moveTo>
                  <a:lnTo>
                    <a:pt x="1694688" y="882014"/>
                  </a:lnTo>
                </a:path>
                <a:path w="3081654" h="2232660">
                  <a:moveTo>
                    <a:pt x="1618488" y="211836"/>
                  </a:moveTo>
                  <a:lnTo>
                    <a:pt x="1631679" y="171589"/>
                  </a:lnTo>
                  <a:lnTo>
                    <a:pt x="1669617" y="133889"/>
                  </a:lnTo>
                  <a:lnTo>
                    <a:pt x="1729849" y="99446"/>
                  </a:lnTo>
                  <a:lnTo>
                    <a:pt x="1767558" y="83668"/>
                  </a:lnTo>
                  <a:lnTo>
                    <a:pt x="1809922" y="68970"/>
                  </a:lnTo>
                  <a:lnTo>
                    <a:pt x="1856632" y="55443"/>
                  </a:lnTo>
                  <a:lnTo>
                    <a:pt x="1907382" y="43174"/>
                  </a:lnTo>
                  <a:lnTo>
                    <a:pt x="1961866" y="32253"/>
                  </a:lnTo>
                  <a:lnTo>
                    <a:pt x="2019778" y="22768"/>
                  </a:lnTo>
                  <a:lnTo>
                    <a:pt x="2080809" y="14808"/>
                  </a:lnTo>
                  <a:lnTo>
                    <a:pt x="2144655" y="8463"/>
                  </a:lnTo>
                  <a:lnTo>
                    <a:pt x="2211007" y="3820"/>
                  </a:lnTo>
                  <a:lnTo>
                    <a:pt x="2279560" y="969"/>
                  </a:lnTo>
                  <a:lnTo>
                    <a:pt x="2350008" y="0"/>
                  </a:lnTo>
                  <a:lnTo>
                    <a:pt x="2420455" y="969"/>
                  </a:lnTo>
                  <a:lnTo>
                    <a:pt x="2489008" y="3820"/>
                  </a:lnTo>
                  <a:lnTo>
                    <a:pt x="2555360" y="8463"/>
                  </a:lnTo>
                  <a:lnTo>
                    <a:pt x="2619206" y="14808"/>
                  </a:lnTo>
                  <a:lnTo>
                    <a:pt x="2680237" y="22768"/>
                  </a:lnTo>
                  <a:lnTo>
                    <a:pt x="2738149" y="32253"/>
                  </a:lnTo>
                  <a:lnTo>
                    <a:pt x="2792633" y="43174"/>
                  </a:lnTo>
                  <a:lnTo>
                    <a:pt x="2843383" y="55443"/>
                  </a:lnTo>
                  <a:lnTo>
                    <a:pt x="2890093" y="68970"/>
                  </a:lnTo>
                  <a:lnTo>
                    <a:pt x="2932457" y="83668"/>
                  </a:lnTo>
                  <a:lnTo>
                    <a:pt x="2970166" y="99446"/>
                  </a:lnTo>
                  <a:lnTo>
                    <a:pt x="3030398" y="133889"/>
                  </a:lnTo>
                  <a:lnTo>
                    <a:pt x="3068336" y="171589"/>
                  </a:lnTo>
                  <a:lnTo>
                    <a:pt x="3081528" y="211836"/>
                  </a:lnTo>
                  <a:lnTo>
                    <a:pt x="3078179" y="232233"/>
                  </a:lnTo>
                  <a:lnTo>
                    <a:pt x="3052307" y="271295"/>
                  </a:lnTo>
                  <a:lnTo>
                    <a:pt x="3002916" y="307455"/>
                  </a:lnTo>
                  <a:lnTo>
                    <a:pt x="2932457" y="340003"/>
                  </a:lnTo>
                  <a:lnTo>
                    <a:pt x="2890093" y="354701"/>
                  </a:lnTo>
                  <a:lnTo>
                    <a:pt x="2843383" y="368228"/>
                  </a:lnTo>
                  <a:lnTo>
                    <a:pt x="2792633" y="380497"/>
                  </a:lnTo>
                  <a:lnTo>
                    <a:pt x="2738149" y="391418"/>
                  </a:lnTo>
                  <a:lnTo>
                    <a:pt x="2680237" y="400903"/>
                  </a:lnTo>
                  <a:lnTo>
                    <a:pt x="2619206" y="408863"/>
                  </a:lnTo>
                  <a:lnTo>
                    <a:pt x="2555360" y="415208"/>
                  </a:lnTo>
                  <a:lnTo>
                    <a:pt x="2489008" y="419851"/>
                  </a:lnTo>
                  <a:lnTo>
                    <a:pt x="2420455" y="422702"/>
                  </a:lnTo>
                  <a:lnTo>
                    <a:pt x="2350008" y="423672"/>
                  </a:lnTo>
                  <a:lnTo>
                    <a:pt x="2279560" y="422702"/>
                  </a:lnTo>
                  <a:lnTo>
                    <a:pt x="2211007" y="419851"/>
                  </a:lnTo>
                  <a:lnTo>
                    <a:pt x="2144655" y="415208"/>
                  </a:lnTo>
                  <a:lnTo>
                    <a:pt x="2080809" y="408863"/>
                  </a:lnTo>
                  <a:lnTo>
                    <a:pt x="2019778" y="400903"/>
                  </a:lnTo>
                  <a:lnTo>
                    <a:pt x="1961866" y="391418"/>
                  </a:lnTo>
                  <a:lnTo>
                    <a:pt x="1907382" y="380497"/>
                  </a:lnTo>
                  <a:lnTo>
                    <a:pt x="1856632" y="368228"/>
                  </a:lnTo>
                  <a:lnTo>
                    <a:pt x="1809922" y="354701"/>
                  </a:lnTo>
                  <a:lnTo>
                    <a:pt x="1767558" y="340003"/>
                  </a:lnTo>
                  <a:lnTo>
                    <a:pt x="1729849" y="324225"/>
                  </a:lnTo>
                  <a:lnTo>
                    <a:pt x="1669617" y="289782"/>
                  </a:lnTo>
                  <a:lnTo>
                    <a:pt x="1631679" y="252082"/>
                  </a:lnTo>
                  <a:lnTo>
                    <a:pt x="1618488" y="211836"/>
                  </a:lnTo>
                  <a:close/>
                </a:path>
                <a:path w="3081654" h="2232660">
                  <a:moveTo>
                    <a:pt x="1694942" y="1406652"/>
                  </a:moveTo>
                  <a:lnTo>
                    <a:pt x="864108" y="1811527"/>
                  </a:lnTo>
                </a:path>
                <a:path w="3081654" h="2232660">
                  <a:moveTo>
                    <a:pt x="68580" y="2021586"/>
                  </a:moveTo>
                  <a:lnTo>
                    <a:pt x="81770" y="1981473"/>
                  </a:lnTo>
                  <a:lnTo>
                    <a:pt x="119705" y="1943903"/>
                  </a:lnTo>
                  <a:lnTo>
                    <a:pt x="179935" y="1909582"/>
                  </a:lnTo>
                  <a:lnTo>
                    <a:pt x="217643" y="1893862"/>
                  </a:lnTo>
                  <a:lnTo>
                    <a:pt x="260005" y="1879219"/>
                  </a:lnTo>
                  <a:lnTo>
                    <a:pt x="306714" y="1865742"/>
                  </a:lnTo>
                  <a:lnTo>
                    <a:pt x="357463" y="1853519"/>
                  </a:lnTo>
                  <a:lnTo>
                    <a:pt x="411947" y="1842639"/>
                  </a:lnTo>
                  <a:lnTo>
                    <a:pt x="469858" y="1833191"/>
                  </a:lnTo>
                  <a:lnTo>
                    <a:pt x="530891" y="1825262"/>
                  </a:lnTo>
                  <a:lnTo>
                    <a:pt x="594738" y="1818941"/>
                  </a:lnTo>
                  <a:lnTo>
                    <a:pt x="661092" y="1814317"/>
                  </a:lnTo>
                  <a:lnTo>
                    <a:pt x="729648" y="1811478"/>
                  </a:lnTo>
                  <a:lnTo>
                    <a:pt x="800100" y="1810512"/>
                  </a:lnTo>
                  <a:lnTo>
                    <a:pt x="870547" y="1811478"/>
                  </a:lnTo>
                  <a:lnTo>
                    <a:pt x="939100" y="1814317"/>
                  </a:lnTo>
                  <a:lnTo>
                    <a:pt x="1005452" y="1818941"/>
                  </a:lnTo>
                  <a:lnTo>
                    <a:pt x="1069298" y="1825262"/>
                  </a:lnTo>
                  <a:lnTo>
                    <a:pt x="1130329" y="1833191"/>
                  </a:lnTo>
                  <a:lnTo>
                    <a:pt x="1188241" y="1842639"/>
                  </a:lnTo>
                  <a:lnTo>
                    <a:pt x="1242725" y="1853519"/>
                  </a:lnTo>
                  <a:lnTo>
                    <a:pt x="1293475" y="1865742"/>
                  </a:lnTo>
                  <a:lnTo>
                    <a:pt x="1340185" y="1879219"/>
                  </a:lnTo>
                  <a:lnTo>
                    <a:pt x="1382549" y="1893862"/>
                  </a:lnTo>
                  <a:lnTo>
                    <a:pt x="1420258" y="1909582"/>
                  </a:lnTo>
                  <a:lnTo>
                    <a:pt x="1480490" y="1943903"/>
                  </a:lnTo>
                  <a:lnTo>
                    <a:pt x="1518428" y="1981473"/>
                  </a:lnTo>
                  <a:lnTo>
                    <a:pt x="1531620" y="2021586"/>
                  </a:lnTo>
                  <a:lnTo>
                    <a:pt x="1528271" y="2041915"/>
                  </a:lnTo>
                  <a:lnTo>
                    <a:pt x="1502399" y="2080845"/>
                  </a:lnTo>
                  <a:lnTo>
                    <a:pt x="1453008" y="2116879"/>
                  </a:lnTo>
                  <a:lnTo>
                    <a:pt x="1382549" y="2149309"/>
                  </a:lnTo>
                  <a:lnTo>
                    <a:pt x="1340185" y="2163952"/>
                  </a:lnTo>
                  <a:lnTo>
                    <a:pt x="1293475" y="2177429"/>
                  </a:lnTo>
                  <a:lnTo>
                    <a:pt x="1242725" y="2189652"/>
                  </a:lnTo>
                  <a:lnTo>
                    <a:pt x="1188241" y="2200532"/>
                  </a:lnTo>
                  <a:lnTo>
                    <a:pt x="1130329" y="2209980"/>
                  </a:lnTo>
                  <a:lnTo>
                    <a:pt x="1069298" y="2217909"/>
                  </a:lnTo>
                  <a:lnTo>
                    <a:pt x="1005452" y="2224230"/>
                  </a:lnTo>
                  <a:lnTo>
                    <a:pt x="939100" y="2228854"/>
                  </a:lnTo>
                  <a:lnTo>
                    <a:pt x="870547" y="2231693"/>
                  </a:lnTo>
                  <a:lnTo>
                    <a:pt x="800100" y="2232660"/>
                  </a:lnTo>
                  <a:lnTo>
                    <a:pt x="729648" y="2231693"/>
                  </a:lnTo>
                  <a:lnTo>
                    <a:pt x="661092" y="2228854"/>
                  </a:lnTo>
                  <a:lnTo>
                    <a:pt x="594738" y="2224230"/>
                  </a:lnTo>
                  <a:lnTo>
                    <a:pt x="530891" y="2217909"/>
                  </a:lnTo>
                  <a:lnTo>
                    <a:pt x="469858" y="2209980"/>
                  </a:lnTo>
                  <a:lnTo>
                    <a:pt x="411947" y="2200532"/>
                  </a:lnTo>
                  <a:lnTo>
                    <a:pt x="357463" y="2189652"/>
                  </a:lnTo>
                  <a:lnTo>
                    <a:pt x="306714" y="2177429"/>
                  </a:lnTo>
                  <a:lnTo>
                    <a:pt x="260005" y="2163952"/>
                  </a:lnTo>
                  <a:lnTo>
                    <a:pt x="217643" y="2149309"/>
                  </a:lnTo>
                  <a:lnTo>
                    <a:pt x="179935" y="2133589"/>
                  </a:lnTo>
                  <a:lnTo>
                    <a:pt x="119705" y="2099268"/>
                  </a:lnTo>
                  <a:lnTo>
                    <a:pt x="81770" y="2061698"/>
                  </a:lnTo>
                  <a:lnTo>
                    <a:pt x="68580" y="2021586"/>
                  </a:lnTo>
                  <a:close/>
                </a:path>
              </a:pathLst>
            </a:custGeom>
            <a:ln w="28956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48944" y="4907407"/>
            <a:ext cx="42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02985" y="3068573"/>
            <a:ext cx="1695450" cy="859790"/>
          </a:xfrm>
          <a:custGeom>
            <a:avLst/>
            <a:gdLst/>
            <a:ahLst/>
            <a:cxnLst/>
            <a:rect l="l" t="t" r="r" b="b"/>
            <a:pathLst>
              <a:path w="1695450" h="859789">
                <a:moveTo>
                  <a:pt x="731519" y="423672"/>
                </a:moveTo>
                <a:lnTo>
                  <a:pt x="1694941" y="859663"/>
                </a:lnTo>
              </a:path>
              <a:path w="1695450" h="859789">
                <a:moveTo>
                  <a:pt x="0" y="211836"/>
                </a:moveTo>
                <a:lnTo>
                  <a:pt x="13191" y="171589"/>
                </a:lnTo>
                <a:lnTo>
                  <a:pt x="51129" y="133889"/>
                </a:lnTo>
                <a:lnTo>
                  <a:pt x="111361" y="99446"/>
                </a:lnTo>
                <a:lnTo>
                  <a:pt x="149070" y="83668"/>
                </a:lnTo>
                <a:lnTo>
                  <a:pt x="191434" y="68970"/>
                </a:lnTo>
                <a:lnTo>
                  <a:pt x="238144" y="55443"/>
                </a:lnTo>
                <a:lnTo>
                  <a:pt x="288894" y="43174"/>
                </a:lnTo>
                <a:lnTo>
                  <a:pt x="343378" y="32253"/>
                </a:lnTo>
                <a:lnTo>
                  <a:pt x="401290" y="22768"/>
                </a:lnTo>
                <a:lnTo>
                  <a:pt x="462321" y="14808"/>
                </a:lnTo>
                <a:lnTo>
                  <a:pt x="526167" y="8463"/>
                </a:lnTo>
                <a:lnTo>
                  <a:pt x="592519" y="3820"/>
                </a:lnTo>
                <a:lnTo>
                  <a:pt x="661072" y="969"/>
                </a:lnTo>
                <a:lnTo>
                  <a:pt x="731519" y="0"/>
                </a:lnTo>
                <a:lnTo>
                  <a:pt x="801967" y="969"/>
                </a:lnTo>
                <a:lnTo>
                  <a:pt x="870520" y="3820"/>
                </a:lnTo>
                <a:lnTo>
                  <a:pt x="936872" y="8463"/>
                </a:lnTo>
                <a:lnTo>
                  <a:pt x="1000718" y="14808"/>
                </a:lnTo>
                <a:lnTo>
                  <a:pt x="1061749" y="22768"/>
                </a:lnTo>
                <a:lnTo>
                  <a:pt x="1119661" y="32253"/>
                </a:lnTo>
                <a:lnTo>
                  <a:pt x="1174145" y="43174"/>
                </a:lnTo>
                <a:lnTo>
                  <a:pt x="1224895" y="55443"/>
                </a:lnTo>
                <a:lnTo>
                  <a:pt x="1271605" y="68970"/>
                </a:lnTo>
                <a:lnTo>
                  <a:pt x="1313969" y="83668"/>
                </a:lnTo>
                <a:lnTo>
                  <a:pt x="1351678" y="99446"/>
                </a:lnTo>
                <a:lnTo>
                  <a:pt x="1411910" y="133889"/>
                </a:lnTo>
                <a:lnTo>
                  <a:pt x="1449848" y="171589"/>
                </a:lnTo>
                <a:lnTo>
                  <a:pt x="1463039" y="211836"/>
                </a:lnTo>
                <a:lnTo>
                  <a:pt x="1459691" y="232233"/>
                </a:lnTo>
                <a:lnTo>
                  <a:pt x="1433819" y="271295"/>
                </a:lnTo>
                <a:lnTo>
                  <a:pt x="1384428" y="307455"/>
                </a:lnTo>
                <a:lnTo>
                  <a:pt x="1313969" y="340003"/>
                </a:lnTo>
                <a:lnTo>
                  <a:pt x="1271605" y="354701"/>
                </a:lnTo>
                <a:lnTo>
                  <a:pt x="1224895" y="368228"/>
                </a:lnTo>
                <a:lnTo>
                  <a:pt x="1174145" y="380497"/>
                </a:lnTo>
                <a:lnTo>
                  <a:pt x="1119661" y="391418"/>
                </a:lnTo>
                <a:lnTo>
                  <a:pt x="1061749" y="400903"/>
                </a:lnTo>
                <a:lnTo>
                  <a:pt x="1000718" y="408863"/>
                </a:lnTo>
                <a:lnTo>
                  <a:pt x="936872" y="415208"/>
                </a:lnTo>
                <a:lnTo>
                  <a:pt x="870520" y="419851"/>
                </a:lnTo>
                <a:lnTo>
                  <a:pt x="801967" y="422702"/>
                </a:lnTo>
                <a:lnTo>
                  <a:pt x="731519" y="423672"/>
                </a:lnTo>
                <a:lnTo>
                  <a:pt x="661072" y="422702"/>
                </a:lnTo>
                <a:lnTo>
                  <a:pt x="592519" y="419851"/>
                </a:lnTo>
                <a:lnTo>
                  <a:pt x="526167" y="415208"/>
                </a:lnTo>
                <a:lnTo>
                  <a:pt x="462321" y="408863"/>
                </a:lnTo>
                <a:lnTo>
                  <a:pt x="401290" y="400903"/>
                </a:lnTo>
                <a:lnTo>
                  <a:pt x="343378" y="391418"/>
                </a:lnTo>
                <a:lnTo>
                  <a:pt x="288894" y="380497"/>
                </a:lnTo>
                <a:lnTo>
                  <a:pt x="238144" y="368228"/>
                </a:lnTo>
                <a:lnTo>
                  <a:pt x="191434" y="354701"/>
                </a:lnTo>
                <a:lnTo>
                  <a:pt x="149070" y="340003"/>
                </a:lnTo>
                <a:lnTo>
                  <a:pt x="111361" y="324225"/>
                </a:lnTo>
                <a:lnTo>
                  <a:pt x="51129" y="289782"/>
                </a:lnTo>
                <a:lnTo>
                  <a:pt x="13191" y="252082"/>
                </a:lnTo>
                <a:lnTo>
                  <a:pt x="0" y="211836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27328" y="3119120"/>
            <a:ext cx="584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81600" algn="l"/>
              </a:tabLst>
            </a:pPr>
            <a:r>
              <a:rPr sz="1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acID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2700" u="heavy" spc="-7" baseline="154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</a:t>
            </a:r>
            <a:r>
              <a:rPr sz="2700" u="heavy" spc="-15" baseline="154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700" u="heavy" baseline="1543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tID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21473" y="3045714"/>
            <a:ext cx="1463040" cy="882015"/>
          </a:xfrm>
          <a:custGeom>
            <a:avLst/>
            <a:gdLst/>
            <a:ahLst/>
            <a:cxnLst/>
            <a:rect l="l" t="t" r="r" b="b"/>
            <a:pathLst>
              <a:path w="1463040" h="882014">
                <a:moveTo>
                  <a:pt x="730884" y="423672"/>
                </a:moveTo>
                <a:lnTo>
                  <a:pt x="76200" y="882015"/>
                </a:lnTo>
              </a:path>
              <a:path w="1463040" h="882014">
                <a:moveTo>
                  <a:pt x="0" y="211836"/>
                </a:moveTo>
                <a:lnTo>
                  <a:pt x="13191" y="171589"/>
                </a:lnTo>
                <a:lnTo>
                  <a:pt x="51129" y="133889"/>
                </a:lnTo>
                <a:lnTo>
                  <a:pt x="111361" y="99446"/>
                </a:lnTo>
                <a:lnTo>
                  <a:pt x="149070" y="83668"/>
                </a:lnTo>
                <a:lnTo>
                  <a:pt x="191434" y="68970"/>
                </a:lnTo>
                <a:lnTo>
                  <a:pt x="238144" y="55443"/>
                </a:lnTo>
                <a:lnTo>
                  <a:pt x="288894" y="43174"/>
                </a:lnTo>
                <a:lnTo>
                  <a:pt x="343378" y="32253"/>
                </a:lnTo>
                <a:lnTo>
                  <a:pt x="401290" y="22768"/>
                </a:lnTo>
                <a:lnTo>
                  <a:pt x="462321" y="14808"/>
                </a:lnTo>
                <a:lnTo>
                  <a:pt x="526167" y="8463"/>
                </a:lnTo>
                <a:lnTo>
                  <a:pt x="592519" y="3820"/>
                </a:lnTo>
                <a:lnTo>
                  <a:pt x="661072" y="969"/>
                </a:lnTo>
                <a:lnTo>
                  <a:pt x="731520" y="0"/>
                </a:lnTo>
                <a:lnTo>
                  <a:pt x="801967" y="969"/>
                </a:lnTo>
                <a:lnTo>
                  <a:pt x="870520" y="3820"/>
                </a:lnTo>
                <a:lnTo>
                  <a:pt x="936872" y="8463"/>
                </a:lnTo>
                <a:lnTo>
                  <a:pt x="1000718" y="14808"/>
                </a:lnTo>
                <a:lnTo>
                  <a:pt x="1061749" y="22768"/>
                </a:lnTo>
                <a:lnTo>
                  <a:pt x="1119661" y="32253"/>
                </a:lnTo>
                <a:lnTo>
                  <a:pt x="1174145" y="43174"/>
                </a:lnTo>
                <a:lnTo>
                  <a:pt x="1224895" y="55443"/>
                </a:lnTo>
                <a:lnTo>
                  <a:pt x="1271605" y="68970"/>
                </a:lnTo>
                <a:lnTo>
                  <a:pt x="1313969" y="83668"/>
                </a:lnTo>
                <a:lnTo>
                  <a:pt x="1351678" y="99446"/>
                </a:lnTo>
                <a:lnTo>
                  <a:pt x="1411910" y="133889"/>
                </a:lnTo>
                <a:lnTo>
                  <a:pt x="1449848" y="171589"/>
                </a:lnTo>
                <a:lnTo>
                  <a:pt x="1463040" y="211836"/>
                </a:lnTo>
                <a:lnTo>
                  <a:pt x="1459691" y="232233"/>
                </a:lnTo>
                <a:lnTo>
                  <a:pt x="1433819" y="271295"/>
                </a:lnTo>
                <a:lnTo>
                  <a:pt x="1384428" y="307455"/>
                </a:lnTo>
                <a:lnTo>
                  <a:pt x="1313969" y="340003"/>
                </a:lnTo>
                <a:lnTo>
                  <a:pt x="1271605" y="354701"/>
                </a:lnTo>
                <a:lnTo>
                  <a:pt x="1224895" y="368228"/>
                </a:lnTo>
                <a:lnTo>
                  <a:pt x="1174145" y="380497"/>
                </a:lnTo>
                <a:lnTo>
                  <a:pt x="1119661" y="391418"/>
                </a:lnTo>
                <a:lnTo>
                  <a:pt x="1061749" y="400903"/>
                </a:lnTo>
                <a:lnTo>
                  <a:pt x="1000718" y="408863"/>
                </a:lnTo>
                <a:lnTo>
                  <a:pt x="936872" y="415208"/>
                </a:lnTo>
                <a:lnTo>
                  <a:pt x="870520" y="419851"/>
                </a:lnTo>
                <a:lnTo>
                  <a:pt x="801967" y="422702"/>
                </a:lnTo>
                <a:lnTo>
                  <a:pt x="731520" y="423672"/>
                </a:lnTo>
                <a:lnTo>
                  <a:pt x="661072" y="422702"/>
                </a:lnTo>
                <a:lnTo>
                  <a:pt x="592519" y="419851"/>
                </a:lnTo>
                <a:lnTo>
                  <a:pt x="526167" y="415208"/>
                </a:lnTo>
                <a:lnTo>
                  <a:pt x="462321" y="408863"/>
                </a:lnTo>
                <a:lnTo>
                  <a:pt x="401290" y="400903"/>
                </a:lnTo>
                <a:lnTo>
                  <a:pt x="343378" y="391418"/>
                </a:lnTo>
                <a:lnTo>
                  <a:pt x="288894" y="380497"/>
                </a:lnTo>
                <a:lnTo>
                  <a:pt x="238144" y="368228"/>
                </a:lnTo>
                <a:lnTo>
                  <a:pt x="191434" y="354701"/>
                </a:lnTo>
                <a:lnTo>
                  <a:pt x="149070" y="340003"/>
                </a:lnTo>
                <a:lnTo>
                  <a:pt x="111361" y="324225"/>
                </a:lnTo>
                <a:lnTo>
                  <a:pt x="51129" y="289782"/>
                </a:lnTo>
                <a:lnTo>
                  <a:pt x="13191" y="252082"/>
                </a:lnTo>
                <a:lnTo>
                  <a:pt x="0" y="211836"/>
                </a:lnTo>
                <a:close/>
              </a:path>
            </a:pathLst>
          </a:custGeom>
          <a:ln w="28956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66517" y="3096590"/>
            <a:ext cx="5946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8115" algn="l"/>
              </a:tabLst>
            </a:pPr>
            <a:r>
              <a:rPr sz="1800" dirty="0">
                <a:latin typeface="Calibri"/>
                <a:cs typeface="Calibri"/>
              </a:rPr>
              <a:t>FName	</a:t>
            </a:r>
            <a:r>
              <a:rPr sz="2700" spc="-7" baseline="1543" dirty="0">
                <a:latin typeface="Calibri"/>
                <a:cs typeface="Calibri"/>
              </a:rPr>
              <a:t>DName</a:t>
            </a:r>
            <a:endParaRPr sz="2700" baseline="1543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9794" y="5022341"/>
            <a:ext cx="1725295" cy="893444"/>
          </a:xfrm>
          <a:custGeom>
            <a:avLst/>
            <a:gdLst/>
            <a:ahLst/>
            <a:cxnLst/>
            <a:rect l="l" t="t" r="r" b="b"/>
            <a:pathLst>
              <a:path w="1725295" h="893445">
                <a:moveTo>
                  <a:pt x="0" y="446531"/>
                </a:moveTo>
                <a:lnTo>
                  <a:pt x="862583" y="0"/>
                </a:lnTo>
                <a:lnTo>
                  <a:pt x="1725167" y="446531"/>
                </a:lnTo>
                <a:lnTo>
                  <a:pt x="862583" y="893063"/>
                </a:lnTo>
                <a:lnTo>
                  <a:pt x="0" y="446531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45809" y="5304535"/>
            <a:ext cx="452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20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124955" y="4572000"/>
            <a:ext cx="1266825" cy="671830"/>
            <a:chOff x="6124955" y="4572000"/>
            <a:chExt cx="1266825" cy="671830"/>
          </a:xfrm>
        </p:grpSpPr>
        <p:sp>
          <p:nvSpPr>
            <p:cNvPr id="22" name="object 22"/>
            <p:cNvSpPr/>
            <p:nvPr/>
          </p:nvSpPr>
          <p:spPr>
            <a:xfrm>
              <a:off x="6131051" y="4578095"/>
              <a:ext cx="1254760" cy="659765"/>
            </a:xfrm>
            <a:custGeom>
              <a:avLst/>
              <a:gdLst/>
              <a:ahLst/>
              <a:cxnLst/>
              <a:rect l="l" t="t" r="r" b="b"/>
              <a:pathLst>
                <a:path w="1254759" h="659764">
                  <a:moveTo>
                    <a:pt x="522604" y="536447"/>
                  </a:moveTo>
                  <a:lnTo>
                    <a:pt x="209042" y="536447"/>
                  </a:lnTo>
                  <a:lnTo>
                    <a:pt x="379095" y="659637"/>
                  </a:lnTo>
                  <a:lnTo>
                    <a:pt x="522604" y="536447"/>
                  </a:lnTo>
                  <a:close/>
                </a:path>
                <a:path w="1254759" h="659764">
                  <a:moveTo>
                    <a:pt x="1164844" y="0"/>
                  </a:moveTo>
                  <a:lnTo>
                    <a:pt x="89408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7"/>
                  </a:lnTo>
                  <a:lnTo>
                    <a:pt x="0" y="447039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8" y="536447"/>
                  </a:lnTo>
                  <a:lnTo>
                    <a:pt x="1164844" y="536447"/>
                  </a:lnTo>
                  <a:lnTo>
                    <a:pt x="1199655" y="529425"/>
                  </a:lnTo>
                  <a:lnTo>
                    <a:pt x="1228074" y="510270"/>
                  </a:lnTo>
                  <a:lnTo>
                    <a:pt x="1247229" y="481851"/>
                  </a:lnTo>
                  <a:lnTo>
                    <a:pt x="1254252" y="447039"/>
                  </a:lnTo>
                  <a:lnTo>
                    <a:pt x="1254252" y="89407"/>
                  </a:lnTo>
                  <a:lnTo>
                    <a:pt x="1247229" y="54596"/>
                  </a:lnTo>
                  <a:lnTo>
                    <a:pt x="1228074" y="26177"/>
                  </a:lnTo>
                  <a:lnTo>
                    <a:pt x="1199655" y="7022"/>
                  </a:lnTo>
                  <a:lnTo>
                    <a:pt x="11648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31051" y="4578095"/>
              <a:ext cx="1254760" cy="659765"/>
            </a:xfrm>
            <a:custGeom>
              <a:avLst/>
              <a:gdLst/>
              <a:ahLst/>
              <a:cxnLst/>
              <a:rect l="l" t="t" r="r" b="b"/>
              <a:pathLst>
                <a:path w="1254759" h="659764">
                  <a:moveTo>
                    <a:pt x="0" y="89407"/>
                  </a:moveTo>
                  <a:lnTo>
                    <a:pt x="7022" y="54596"/>
                  </a:lnTo>
                  <a:lnTo>
                    <a:pt x="26177" y="26177"/>
                  </a:lnTo>
                  <a:lnTo>
                    <a:pt x="54596" y="7022"/>
                  </a:lnTo>
                  <a:lnTo>
                    <a:pt x="89408" y="0"/>
                  </a:lnTo>
                  <a:lnTo>
                    <a:pt x="209042" y="0"/>
                  </a:lnTo>
                  <a:lnTo>
                    <a:pt x="522604" y="0"/>
                  </a:lnTo>
                  <a:lnTo>
                    <a:pt x="1164844" y="0"/>
                  </a:lnTo>
                  <a:lnTo>
                    <a:pt x="1199655" y="7022"/>
                  </a:lnTo>
                  <a:lnTo>
                    <a:pt x="1228074" y="26177"/>
                  </a:lnTo>
                  <a:lnTo>
                    <a:pt x="1247229" y="54596"/>
                  </a:lnTo>
                  <a:lnTo>
                    <a:pt x="1254252" y="89407"/>
                  </a:lnTo>
                  <a:lnTo>
                    <a:pt x="1254252" y="312927"/>
                  </a:lnTo>
                  <a:lnTo>
                    <a:pt x="1254252" y="447039"/>
                  </a:lnTo>
                  <a:lnTo>
                    <a:pt x="1247229" y="481851"/>
                  </a:lnTo>
                  <a:lnTo>
                    <a:pt x="1228074" y="510270"/>
                  </a:lnTo>
                  <a:lnTo>
                    <a:pt x="1199655" y="529425"/>
                  </a:lnTo>
                  <a:lnTo>
                    <a:pt x="1164844" y="536447"/>
                  </a:lnTo>
                  <a:lnTo>
                    <a:pt x="522604" y="536447"/>
                  </a:lnTo>
                  <a:lnTo>
                    <a:pt x="379095" y="659637"/>
                  </a:lnTo>
                  <a:lnTo>
                    <a:pt x="209042" y="536447"/>
                  </a:lnTo>
                  <a:lnTo>
                    <a:pt x="89408" y="536447"/>
                  </a:lnTo>
                  <a:lnTo>
                    <a:pt x="54596" y="529425"/>
                  </a:lnTo>
                  <a:lnTo>
                    <a:pt x="26177" y="510270"/>
                  </a:lnTo>
                  <a:lnTo>
                    <a:pt x="7022" y="481851"/>
                  </a:lnTo>
                  <a:lnTo>
                    <a:pt x="0" y="447039"/>
                  </a:lnTo>
                  <a:lnTo>
                    <a:pt x="0" y="312927"/>
                  </a:lnTo>
                  <a:lnTo>
                    <a:pt x="0" y="89407"/>
                  </a:lnTo>
                  <a:close/>
                </a:path>
              </a:pathLst>
            </a:custGeom>
            <a:ln w="12192">
              <a:solidFill>
                <a:srgbClr val="8063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393941" y="4574285"/>
            <a:ext cx="73025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Recursive 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Relati</a:t>
            </a:r>
            <a:r>
              <a:rPr sz="1100" spc="5" dirty="0">
                <a:latin typeface="Calibri"/>
                <a:cs typeface="Calibri"/>
              </a:rPr>
              <a:t>o</a:t>
            </a:r>
            <a:r>
              <a:rPr sz="1100" spc="-5" dirty="0">
                <a:latin typeface="Calibri"/>
                <a:cs typeface="Calibri"/>
              </a:rPr>
              <a:t>nsh</a:t>
            </a:r>
            <a:r>
              <a:rPr sz="1100" spc="-20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656069" y="4909565"/>
            <a:ext cx="2063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Set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26" name="object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557186"/>
              </p:ext>
            </p:extLst>
          </p:nvPr>
        </p:nvGraphicFramePr>
        <p:xfrm>
          <a:off x="2251964" y="4829175"/>
          <a:ext cx="2982595" cy="1645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2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FName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Post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B w="53975">
                      <a:solidFill>
                        <a:srgbClr val="244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806"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5" dirty="0">
                          <a:latin typeface="Calibri"/>
                          <a:cs typeface="Calibri"/>
                        </a:rPr>
                        <a:t>Ankita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HOD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B w="53975">
                      <a:solidFill>
                        <a:srgbClr val="24406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T w="53975">
                      <a:solidFill>
                        <a:srgbClr val="2440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Krunal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5" dirty="0">
                          <a:latin typeface="Calibri"/>
                          <a:cs typeface="Calibri"/>
                        </a:rPr>
                        <a:t>Professor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T w="53975">
                      <a:solidFill>
                        <a:srgbClr val="2440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lang="en-US" sz="1900" spc="-15" dirty="0" err="1">
                          <a:latin typeface="Calibri"/>
                          <a:cs typeface="Calibri"/>
                        </a:rPr>
                        <a:t>Meiram</a:t>
                      </a:r>
                      <a:endParaRPr sz="1900" dirty="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HOD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T w="53975">
                      <a:solidFill>
                        <a:srgbClr val="24406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931786" y="4829175"/>
          <a:ext cx="2116455" cy="1645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48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E7E7E"/>
                      </a:solidFill>
                      <a:prstDash val="solid"/>
                    </a:lnR>
                    <a:lnB w="38100">
                      <a:solidFill>
                        <a:srgbClr val="244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DName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5397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7E7E7E"/>
                      </a:solidFill>
                      <a:prstDash val="solid"/>
                    </a:lnR>
                    <a:lnB w="38100">
                      <a:solidFill>
                        <a:srgbClr val="24406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Computer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97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24406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2440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10" dirty="0">
                          <a:latin typeface="Calibri"/>
                          <a:cs typeface="Calibri"/>
                        </a:rPr>
                        <a:t>Electrical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4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6350">
                      <a:solidFill>
                        <a:srgbClr val="7E7E7E"/>
                      </a:solidFill>
                      <a:prstDash val="solid"/>
                    </a:lnR>
                    <a:lnT w="38100">
                      <a:solidFill>
                        <a:srgbClr val="24406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900" spc="-5" dirty="0">
                          <a:latin typeface="Calibri"/>
                          <a:cs typeface="Calibri"/>
                        </a:rPr>
                        <a:t>IT</a:t>
                      </a:r>
                      <a:endParaRPr sz="1900">
                        <a:latin typeface="Calibri"/>
                        <a:cs typeface="Calibri"/>
                      </a:endParaRPr>
                    </a:p>
                  </a:txBody>
                  <a:tcPr marL="0" marR="0" marT="46355" marB="0">
                    <a:lnL w="6350">
                      <a:solidFill>
                        <a:srgbClr val="7E7E7E"/>
                      </a:solidFill>
                      <a:prstDash val="soli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8" name="object 28"/>
          <p:cNvGrpSpPr/>
          <p:nvPr/>
        </p:nvGrpSpPr>
        <p:grpSpPr>
          <a:xfrm>
            <a:off x="2255139" y="4832350"/>
            <a:ext cx="2169160" cy="1234440"/>
            <a:chOff x="2255139" y="4832350"/>
            <a:chExt cx="2169160" cy="1234440"/>
          </a:xfrm>
        </p:grpSpPr>
        <p:sp>
          <p:nvSpPr>
            <p:cNvPr id="29" name="object 29"/>
            <p:cNvSpPr/>
            <p:nvPr/>
          </p:nvSpPr>
          <p:spPr>
            <a:xfrm>
              <a:off x="2255139" y="4832349"/>
              <a:ext cx="2169160" cy="411480"/>
            </a:xfrm>
            <a:custGeom>
              <a:avLst/>
              <a:gdLst/>
              <a:ahLst/>
              <a:cxnLst/>
              <a:rect l="l" t="t" r="r" b="b"/>
              <a:pathLst>
                <a:path w="2169160" h="411479">
                  <a:moveTo>
                    <a:pt x="2169160" y="0"/>
                  </a:moveTo>
                  <a:lnTo>
                    <a:pt x="1002030" y="0"/>
                  </a:lnTo>
                  <a:lnTo>
                    <a:pt x="0" y="0"/>
                  </a:lnTo>
                  <a:lnTo>
                    <a:pt x="0" y="411480"/>
                  </a:lnTo>
                  <a:lnTo>
                    <a:pt x="1002030" y="411480"/>
                  </a:lnTo>
                  <a:lnTo>
                    <a:pt x="2169160" y="411480"/>
                  </a:lnTo>
                  <a:lnTo>
                    <a:pt x="2169160" y="0"/>
                  </a:lnTo>
                  <a:close/>
                </a:path>
              </a:pathLst>
            </a:custGeom>
            <a:solidFill>
              <a:srgbClr val="E4E4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55139" y="5243791"/>
              <a:ext cx="1002030" cy="822960"/>
            </a:xfrm>
            <a:custGeom>
              <a:avLst/>
              <a:gdLst/>
              <a:ahLst/>
              <a:cxnLst/>
              <a:rect l="l" t="t" r="r" b="b"/>
              <a:pathLst>
                <a:path w="1002029" h="822960">
                  <a:moveTo>
                    <a:pt x="1002030" y="0"/>
                  </a:moveTo>
                  <a:lnTo>
                    <a:pt x="0" y="0"/>
                  </a:lnTo>
                  <a:lnTo>
                    <a:pt x="0" y="411480"/>
                  </a:lnTo>
                  <a:lnTo>
                    <a:pt x="0" y="822960"/>
                  </a:lnTo>
                  <a:lnTo>
                    <a:pt x="1002030" y="822960"/>
                  </a:lnTo>
                  <a:lnTo>
                    <a:pt x="1002030" y="411480"/>
                  </a:lnTo>
                  <a:lnTo>
                    <a:pt x="1002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4421885" y="5468873"/>
            <a:ext cx="788670" cy="819785"/>
          </a:xfrm>
          <a:custGeom>
            <a:avLst/>
            <a:gdLst/>
            <a:ahLst/>
            <a:cxnLst/>
            <a:rect l="l" t="t" r="r" b="b"/>
            <a:pathLst>
              <a:path w="788670" h="819785">
                <a:moveTo>
                  <a:pt x="3048" y="412076"/>
                </a:moveTo>
                <a:lnTo>
                  <a:pt x="788288" y="0"/>
                </a:lnTo>
              </a:path>
              <a:path w="788670" h="819785">
                <a:moveTo>
                  <a:pt x="0" y="819188"/>
                </a:moveTo>
                <a:lnTo>
                  <a:pt x="788035" y="0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584002" y="6699085"/>
            <a:ext cx="289299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3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4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Рекурсивті</a:t>
            </a:r>
            <a:r>
              <a:rPr lang="ru-RU" sz="1100" spc="-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қатынастар</a:t>
            </a:r>
            <a:r>
              <a:rPr lang="ru-RU" sz="1100" spc="-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жиынтығы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9"/>
    </mc:Choice>
    <mc:Fallback xmlns="">
      <p:transition spd="slow" advTm="3954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729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dirty="0" err="1">
                <a:cs typeface="Calibri"/>
              </a:rPr>
              <a:t>Қатынас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жиынына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қосылатын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нысан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жиындарының</a:t>
            </a:r>
            <a:r>
              <a:rPr lang="ru-RU" sz="2400" dirty="0">
                <a:cs typeface="Calibri"/>
              </a:rPr>
              <a:t> саны </a:t>
            </a:r>
            <a:r>
              <a:rPr lang="ru-RU" sz="2400" dirty="0" err="1">
                <a:cs typeface="Calibri"/>
              </a:rPr>
              <a:t>қатынас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жиынының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дәрежесі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ретінде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белгілі</a:t>
            </a:r>
            <a:r>
              <a:rPr lang="ru-RU" sz="240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2400" dirty="0" err="1">
                <a:cs typeface="Calibri"/>
              </a:rPr>
              <a:t>Бірыңғай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</a:t>
            </a:r>
            <a:r>
              <a:rPr lang="kk-KZ" sz="2400" dirty="0">
                <a:cs typeface="Calibri"/>
              </a:rPr>
              <a:t>тар</a:t>
            </a:r>
            <a:r>
              <a:rPr lang="ru-RU" sz="240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/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Unary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Relationship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ru-RU" sz="2400" dirty="0" err="1">
                <a:cs typeface="Calibri"/>
              </a:rPr>
              <a:t>Екілік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en-US" sz="2400" dirty="0">
                <a:cs typeface="Calibri"/>
              </a:rPr>
              <a:t> /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Binary</a:t>
            </a:r>
            <a:r>
              <a:rPr sz="2400" spc="-4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Relationship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527685" indent="-515620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2400" dirty="0">
                <a:cs typeface="Calibri"/>
              </a:rPr>
              <a:t>n-</a:t>
            </a:r>
            <a:r>
              <a:rPr lang="ru-RU" sz="2400" dirty="0" err="1">
                <a:cs typeface="Calibri"/>
              </a:rPr>
              <a:t>арналық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 /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n-</a:t>
            </a:r>
            <a:r>
              <a:rPr sz="2400" dirty="0" err="1">
                <a:solidFill>
                  <a:srgbClr val="0070C0"/>
                </a:solidFill>
                <a:latin typeface="Calibri"/>
                <a:cs typeface="Calibri"/>
              </a:rPr>
              <a:t>ary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Relationship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97759"/>
            <a:ext cx="9144000" cy="1002083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9600" y="1297759"/>
            <a:ext cx="78486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Қарым-қатынас</a:t>
            </a:r>
            <a:r>
              <a:rPr lang="ru-RU" spc="-10" dirty="0"/>
              <a:t> </a:t>
            </a:r>
            <a:r>
              <a:rPr lang="ru-RU" spc="-10" dirty="0" err="1"/>
              <a:t>жиынтығының</a:t>
            </a:r>
            <a:r>
              <a:rPr lang="ru-RU" spc="-10" dirty="0"/>
              <a:t> </a:t>
            </a:r>
            <a:r>
              <a:rPr lang="ru-RU" spc="-10" dirty="0" err="1"/>
              <a:t>дәрежесі</a:t>
            </a:r>
            <a:r>
              <a:rPr lang="en-US" spc="-10" dirty="0"/>
              <a:t> / </a:t>
            </a:r>
            <a:r>
              <a:rPr spc="-10" dirty="0"/>
              <a:t>Degree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10" dirty="0"/>
              <a:t>Relationship</a:t>
            </a:r>
            <a:r>
              <a:rPr spc="-5" dirty="0"/>
              <a:t> </a:t>
            </a:r>
            <a:r>
              <a:rPr spc="-10" dirty="0"/>
              <a:t>Set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52"/>
    </mc:Choice>
    <mc:Fallback xmlns="">
      <p:transition spd="slow" advTm="2235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797290" cy="1708150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Бірыңғай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</a:t>
            </a:r>
            <a:r>
              <a:rPr lang="kk-KZ" sz="2400" dirty="0">
                <a:cs typeface="Calibri"/>
              </a:rPr>
              <a:t>тар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  <a:tab pos="1882775" algn="l"/>
                <a:tab pos="2481580" algn="l"/>
              </a:tabLst>
            </a:pPr>
            <a:r>
              <a:rPr lang="ru-RU" sz="2400" dirty="0" err="1">
                <a:cs typeface="Calibri"/>
              </a:rPr>
              <a:t>Байланысқа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қатысатын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субъектілер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ғана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біртұтас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деп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аталады</a:t>
            </a:r>
            <a:r>
              <a:rPr sz="2400" spc="-10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Мысал</a:t>
            </a:r>
            <a:r>
              <a:rPr lang="ru-RU" sz="2400" spc="-5" dirty="0">
                <a:cs typeface="Calibri"/>
              </a:rPr>
              <a:t>: </a:t>
            </a:r>
            <a:r>
              <a:rPr lang="ru-RU" sz="2400" spc="-5" dirty="0" err="1">
                <a:cs typeface="Calibri"/>
              </a:rPr>
              <a:t>бір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адам</a:t>
            </a:r>
            <a:r>
              <a:rPr lang="ru-RU" sz="2400" spc="-5" dirty="0">
                <a:cs typeface="Calibri"/>
              </a:rPr>
              <a:t> тек </a:t>
            </a:r>
            <a:r>
              <a:rPr lang="ru-RU" sz="2400" spc="-5" dirty="0" err="1">
                <a:cs typeface="Calibri"/>
              </a:rPr>
              <a:t>бір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адамға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үйленеді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44000" cy="914527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39" y="1371600"/>
            <a:ext cx="905164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Қатынастар</a:t>
            </a:r>
            <a:r>
              <a:rPr lang="ru-RU" spc="-10" dirty="0"/>
              <a:t> </a:t>
            </a:r>
            <a:r>
              <a:rPr lang="ru-RU" spc="-10" dirty="0" err="1"/>
              <a:t>жиынтығының</a:t>
            </a:r>
            <a:r>
              <a:rPr lang="ru-RU" spc="-10" dirty="0"/>
              <a:t> </a:t>
            </a:r>
            <a:r>
              <a:rPr lang="ru-RU" spc="-10" dirty="0" err="1"/>
              <a:t>дәрежесі</a:t>
            </a:r>
            <a:r>
              <a:rPr lang="ru-RU" spc="-10" dirty="0"/>
              <a:t> /</a:t>
            </a:r>
            <a:br>
              <a:rPr lang="ru-RU" spc="-10" dirty="0"/>
            </a:br>
            <a:r>
              <a:rPr spc="-10" dirty="0"/>
              <a:t>Degree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10" dirty="0"/>
              <a:t>Relationship</a:t>
            </a:r>
            <a:r>
              <a:rPr spc="-5" dirty="0"/>
              <a:t> </a:t>
            </a:r>
            <a:r>
              <a:rPr spc="-10" dirty="0"/>
              <a:t>Set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69719" y="4082796"/>
            <a:ext cx="5718048" cy="159105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27908" y="5703214"/>
            <a:ext cx="261569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5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Бірыңғай</a:t>
            </a:r>
            <a:r>
              <a:rPr lang="ru-RU" sz="1100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қатынас</a:t>
            </a:r>
            <a:r>
              <a:rPr lang="kk-KZ" sz="1100" dirty="0">
                <a:latin typeface="Arial MT"/>
                <a:cs typeface="Arial MT"/>
              </a:rPr>
              <a:t>тар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22"/>
    </mc:Choice>
    <mc:Fallback xmlns="">
      <p:transition spd="slow" advTm="1452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797925" cy="17427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2.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Екілік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dirty="0" err="1">
                <a:cs typeface="Calibri"/>
              </a:rPr>
              <a:t>Субъектілердің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екі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қатынасқа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қатысқанда</a:t>
            </a:r>
            <a:r>
              <a:rPr lang="ru-RU" sz="2400" dirty="0">
                <a:cs typeface="Calibri"/>
              </a:rPr>
              <a:t>, </a:t>
            </a:r>
            <a:r>
              <a:rPr lang="ru-RU" sz="2400" dirty="0" err="1">
                <a:cs typeface="Calibri"/>
              </a:rPr>
              <a:t>бұл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екілік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деп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аталады</a:t>
            </a:r>
            <a:r>
              <a:rPr lang="ru-RU" sz="2400" dirty="0">
                <a:cs typeface="Calibri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kk-KZ" sz="2400" spc="-5" dirty="0">
                <a:latin typeface="Calibri"/>
                <a:cs typeface="Calibri"/>
              </a:rPr>
              <a:t>Мысалы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ru-RU" sz="2400" spc="-10" dirty="0">
                <a:cs typeface="Calibri"/>
              </a:rPr>
              <a:t>Студент </a:t>
            </a:r>
            <a:r>
              <a:rPr lang="ru-RU" sz="2400" spc="-10" dirty="0" err="1">
                <a:cs typeface="Calibri"/>
              </a:rPr>
              <a:t>курсқа</a:t>
            </a:r>
            <a:r>
              <a:rPr lang="ru-RU" sz="2400" spc="-10" dirty="0">
                <a:cs typeface="Calibri"/>
              </a:rPr>
              <a:t> </a:t>
            </a:r>
            <a:r>
              <a:rPr lang="ru-RU" sz="2400" spc="-10" dirty="0" err="1">
                <a:cs typeface="Calibri"/>
              </a:rPr>
              <a:t>қабылданды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414474"/>
            <a:ext cx="9144000" cy="871654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8188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Қатынастар</a:t>
            </a:r>
            <a:r>
              <a:rPr lang="ru-RU" spc="-10" dirty="0"/>
              <a:t> </a:t>
            </a:r>
            <a:r>
              <a:rPr lang="ru-RU" spc="-10" dirty="0" err="1"/>
              <a:t>жиынтығының</a:t>
            </a:r>
            <a:r>
              <a:rPr lang="ru-RU" spc="-10" dirty="0"/>
              <a:t> </a:t>
            </a:r>
            <a:r>
              <a:rPr lang="ru-RU" spc="-10" dirty="0" err="1"/>
              <a:t>дәрежесі</a:t>
            </a:r>
            <a:r>
              <a:rPr lang="ru-RU" spc="-10" dirty="0"/>
              <a:t> / </a:t>
            </a:r>
            <a:br>
              <a:rPr lang="ru-RU" spc="-10" dirty="0"/>
            </a:br>
            <a:r>
              <a:rPr spc="-10" dirty="0"/>
              <a:t>Degree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10" dirty="0"/>
              <a:t>Relationship</a:t>
            </a:r>
            <a:r>
              <a:rPr spc="-5" dirty="0"/>
              <a:t> </a:t>
            </a:r>
            <a:r>
              <a:rPr spc="-10" dirty="0"/>
              <a:t>Set</a:t>
            </a:r>
          </a:p>
        </p:txBody>
      </p:sp>
      <p:sp>
        <p:nvSpPr>
          <p:cNvPr id="5" name="object 5"/>
          <p:cNvSpPr/>
          <p:nvPr/>
        </p:nvSpPr>
        <p:spPr>
          <a:xfrm>
            <a:off x="973074" y="4581905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80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3074" y="4581905"/>
            <a:ext cx="1871980" cy="647700"/>
          </a:xfrm>
          <a:prstGeom prst="rect">
            <a:avLst/>
          </a:prstGeom>
          <a:ln w="25908">
            <a:solidFill>
              <a:srgbClr val="244060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latin typeface="Arial MT"/>
                <a:cs typeface="Arial MT"/>
              </a:rPr>
              <a:t>Student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4353" y="4437126"/>
            <a:ext cx="1842770" cy="934719"/>
          </a:xfrm>
          <a:custGeom>
            <a:avLst/>
            <a:gdLst/>
            <a:ahLst/>
            <a:cxnLst/>
            <a:rect l="l" t="t" r="r" b="b"/>
            <a:pathLst>
              <a:path w="1842770" h="934720">
                <a:moveTo>
                  <a:pt x="0" y="467106"/>
                </a:moveTo>
                <a:lnTo>
                  <a:pt x="921258" y="0"/>
                </a:lnTo>
                <a:lnTo>
                  <a:pt x="1842516" y="467106"/>
                </a:lnTo>
                <a:lnTo>
                  <a:pt x="921258" y="934212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1770" y="4722952"/>
            <a:ext cx="1105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Enrolled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6865" y="4584953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6865" y="4584953"/>
            <a:ext cx="1871980" cy="647700"/>
          </a:xfrm>
          <a:prstGeom prst="rect">
            <a:avLst/>
          </a:prstGeom>
          <a:ln w="25907">
            <a:solidFill>
              <a:srgbClr val="24406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latin typeface="Arial MT"/>
                <a:cs typeface="Arial MT"/>
              </a:rPr>
              <a:t>Course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783" y="4904232"/>
            <a:ext cx="3322320" cy="3810"/>
          </a:xfrm>
          <a:custGeom>
            <a:avLst/>
            <a:gdLst/>
            <a:ahLst/>
            <a:cxnLst/>
            <a:rect l="l" t="t" r="r" b="b"/>
            <a:pathLst>
              <a:path w="3322320" h="3810">
                <a:moveTo>
                  <a:pt x="0" y="1397"/>
                </a:moveTo>
                <a:lnTo>
                  <a:pt x="750062" y="0"/>
                </a:lnTo>
              </a:path>
              <a:path w="3322320" h="3810">
                <a:moveTo>
                  <a:pt x="2592324" y="0"/>
                </a:moveTo>
                <a:lnTo>
                  <a:pt x="3322320" y="368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327908" y="5703214"/>
            <a:ext cx="20110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6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dirty="0" err="1">
                <a:cs typeface="Calibri"/>
              </a:rPr>
              <a:t>Екілік</a:t>
            </a:r>
            <a:r>
              <a:rPr lang="ru-RU" sz="1100" dirty="0">
                <a:cs typeface="Calibri"/>
              </a:rPr>
              <a:t> </a:t>
            </a:r>
            <a:r>
              <a:rPr lang="ru-RU" sz="1100" dirty="0" err="1">
                <a:cs typeface="Calibri"/>
              </a:rPr>
              <a:t>қатынастар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795385" cy="126936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3.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N-</a:t>
            </a:r>
            <a:r>
              <a:rPr sz="2400" dirty="0" err="1">
                <a:latin typeface="Calibri"/>
                <a:cs typeface="Calibri"/>
              </a:rPr>
              <a:t>ary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lang="ru-RU" sz="2400" dirty="0">
                <a:cs typeface="Calibri"/>
              </a:rPr>
              <a:t>/ </a:t>
            </a:r>
            <a:r>
              <a:rPr lang="ru-RU" sz="2400" dirty="0" err="1">
                <a:cs typeface="Calibri"/>
              </a:rPr>
              <a:t>үштік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</a:t>
            </a:r>
            <a:r>
              <a:rPr sz="2400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dirty="0" err="1">
                <a:cs typeface="Calibri"/>
              </a:rPr>
              <a:t>Байланысқа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қатысатын</a:t>
            </a:r>
            <a:r>
              <a:rPr lang="ru-RU" sz="2400" dirty="0">
                <a:cs typeface="Calibri"/>
              </a:rPr>
              <a:t> 3 </a:t>
            </a:r>
            <a:r>
              <a:rPr lang="ru-RU" sz="2400" dirty="0" err="1">
                <a:cs typeface="Calibri"/>
              </a:rPr>
              <a:t>немесе</a:t>
            </a:r>
            <a:r>
              <a:rPr lang="ru-RU" sz="2400" dirty="0">
                <a:cs typeface="Calibri"/>
              </a:rPr>
              <a:t> </a:t>
            </a:r>
            <a:r>
              <a:rPr lang="en-US" sz="2400" dirty="0">
                <a:cs typeface="Calibri"/>
              </a:rPr>
              <a:t>N </a:t>
            </a:r>
            <a:r>
              <a:rPr lang="ru-RU" sz="2400" dirty="0" err="1">
                <a:cs typeface="Calibri"/>
              </a:rPr>
              <a:t>нысандарының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жиынтығы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болған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кезде</a:t>
            </a:r>
            <a:r>
              <a:rPr lang="ru-RU" sz="2400" dirty="0">
                <a:cs typeface="Calibri"/>
              </a:rPr>
              <a:t> оны </a:t>
            </a:r>
            <a:r>
              <a:rPr lang="ru-RU" sz="2400" dirty="0" err="1">
                <a:cs typeface="Calibri"/>
              </a:rPr>
              <a:t>үштік</a:t>
            </a:r>
            <a:r>
              <a:rPr lang="ru-RU" sz="2400" dirty="0">
                <a:cs typeface="Calibri"/>
              </a:rPr>
              <a:t> / </a:t>
            </a:r>
            <a:r>
              <a:rPr lang="en-US" sz="2400" dirty="0">
                <a:cs typeface="Calibri"/>
              </a:rPr>
              <a:t>N-</a:t>
            </a:r>
            <a:r>
              <a:rPr lang="en-US" sz="2400" dirty="0" err="1">
                <a:cs typeface="Calibri"/>
              </a:rPr>
              <a:t>ary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байланысы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деп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атайды</a:t>
            </a:r>
            <a:r>
              <a:rPr lang="ru-RU" sz="240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99054"/>
            <a:ext cx="9144000" cy="887074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371600"/>
            <a:ext cx="75793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Қатынастар</a:t>
            </a:r>
            <a:r>
              <a:rPr lang="ru-RU" spc="-10" dirty="0"/>
              <a:t> </a:t>
            </a:r>
            <a:r>
              <a:rPr lang="ru-RU" spc="-10" dirty="0" err="1"/>
              <a:t>жиынтығының</a:t>
            </a:r>
            <a:r>
              <a:rPr lang="ru-RU" spc="-10" dirty="0"/>
              <a:t> </a:t>
            </a:r>
            <a:r>
              <a:rPr lang="ru-RU" spc="-10" dirty="0" err="1"/>
              <a:t>дәрежесі</a:t>
            </a:r>
            <a:r>
              <a:rPr lang="ru-RU" spc="-10" dirty="0"/>
              <a:t>  / </a:t>
            </a:r>
            <a:r>
              <a:rPr spc="-10" dirty="0"/>
              <a:t>Degree</a:t>
            </a:r>
            <a:r>
              <a:rPr spc="-35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spc="-10" dirty="0"/>
              <a:t>Relationship</a:t>
            </a:r>
            <a:r>
              <a:rPr spc="-5" dirty="0"/>
              <a:t> </a:t>
            </a:r>
            <a:r>
              <a:rPr spc="-10" dirty="0"/>
              <a:t>Set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20724" y="3422903"/>
            <a:ext cx="6766559" cy="321716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16607" y="5577941"/>
            <a:ext cx="537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Faculty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18579" y="5574588"/>
            <a:ext cx="593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Stu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r>
              <a:rPr sz="1400" spc="-20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727" y="5574588"/>
            <a:ext cx="45465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Gui</a:t>
            </a:r>
            <a:r>
              <a:rPr sz="1400" spc="-10" dirty="0">
                <a:latin typeface="Calibri"/>
                <a:cs typeface="Calibri"/>
              </a:rPr>
              <a:t>d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8582" y="4806822"/>
            <a:ext cx="4171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Calibri"/>
                <a:cs typeface="Calibri"/>
              </a:rPr>
              <a:t>F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0" dirty="0">
                <a:latin typeface="Calibri"/>
                <a:cs typeface="Calibri"/>
              </a:rPr>
              <a:t>cI</a:t>
            </a:r>
            <a:r>
              <a:rPr sz="140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78582" y="4790059"/>
            <a:ext cx="458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43252" y="6326530"/>
            <a:ext cx="528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Branch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41670" y="4803775"/>
            <a:ext cx="506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llNo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57390" y="4787010"/>
            <a:ext cx="457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Na</a:t>
            </a:r>
            <a:r>
              <a:rPr sz="1400" spc="-10" dirty="0">
                <a:latin typeface="Calibri"/>
                <a:cs typeface="Calibri"/>
              </a:rPr>
              <a:t>m</a:t>
            </a:r>
            <a:r>
              <a:rPr sz="1400" dirty="0"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22060" y="6323482"/>
            <a:ext cx="5289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Branch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2617" y="6333235"/>
            <a:ext cx="33845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Sem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79721" y="4251452"/>
            <a:ext cx="5365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Project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20770" y="3480561"/>
            <a:ext cx="6902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</a:t>
            </a:r>
            <a:r>
              <a:rPr sz="1400" spc="-25" dirty="0">
                <a:latin typeface="Calibri"/>
                <a:cs typeface="Calibri"/>
              </a:rPr>
              <a:t>r</a:t>
            </a:r>
            <a:r>
              <a:rPr sz="1400" spc="-5" dirty="0">
                <a:latin typeface="Calibri"/>
                <a:cs typeface="Calibri"/>
              </a:rPr>
              <a:t>o</a:t>
            </a:r>
            <a:r>
              <a:rPr sz="1400" dirty="0">
                <a:latin typeface="Calibri"/>
                <a:cs typeface="Calibri"/>
              </a:rPr>
              <a:t>je</a:t>
            </a:r>
            <a:r>
              <a:rPr sz="1400" spc="-10" dirty="0">
                <a:latin typeface="Calibri"/>
                <a:cs typeface="Calibri"/>
              </a:rPr>
              <a:t>c</a:t>
            </a:r>
            <a:r>
              <a:rPr sz="1400" dirty="0">
                <a:latin typeface="Calibri"/>
                <a:cs typeface="Calibri"/>
              </a:rPr>
              <a:t>t</a:t>
            </a:r>
            <a:r>
              <a:rPr sz="1400" spc="-10" dirty="0">
                <a:latin typeface="Calibri"/>
                <a:cs typeface="Calibri"/>
              </a:rPr>
              <a:t>I</a:t>
            </a:r>
            <a:r>
              <a:rPr sz="1400" dirty="0">
                <a:latin typeface="Calibri"/>
                <a:cs typeface="Calibri"/>
              </a:rPr>
              <a:t>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70145" y="3463797"/>
            <a:ext cx="10083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Calibri"/>
                <a:cs typeface="Calibri"/>
              </a:rPr>
              <a:t>Project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Name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37129" y="6336284"/>
            <a:ext cx="2776220" cy="538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Calibri"/>
                <a:cs typeface="Calibri"/>
              </a:rPr>
              <a:t>Technology</a:t>
            </a:r>
            <a:endParaRPr sz="1400" dirty="0">
              <a:latin typeface="Calibri"/>
              <a:cs typeface="Calibri"/>
            </a:endParaRPr>
          </a:p>
          <a:p>
            <a:pPr marL="693420">
              <a:lnSpc>
                <a:spcPct val="100000"/>
              </a:lnSpc>
              <a:spcBef>
                <a:spcPts val="1055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6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lang="kk-KZ" sz="1100" spc="-20" dirty="0">
                <a:latin typeface="Arial MT"/>
                <a:cs typeface="Arial MT"/>
              </a:rPr>
              <a:t>Ү</a:t>
            </a:r>
            <a:r>
              <a:rPr lang="ru-RU" sz="1100" dirty="0" err="1">
                <a:latin typeface="Arial MT"/>
                <a:cs typeface="Arial MT"/>
              </a:rPr>
              <a:t>штік</a:t>
            </a:r>
            <a:r>
              <a:rPr lang="ru-RU" sz="1100" dirty="0">
                <a:latin typeface="Arial MT"/>
                <a:cs typeface="Arial MT"/>
              </a:rPr>
              <a:t> </a:t>
            </a:r>
            <a:r>
              <a:rPr lang="ru-RU" sz="1100" dirty="0" err="1">
                <a:latin typeface="Arial MT"/>
                <a:cs typeface="Arial MT"/>
              </a:rPr>
              <a:t>қатынас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2"/>
    </mc:Choice>
    <mc:Fallback xmlns="">
      <p:transition spd="slow" advTm="2159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7925" cy="499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  <a:tab pos="728980" algn="l"/>
                <a:tab pos="1827530" algn="l"/>
                <a:tab pos="3120390" algn="l"/>
                <a:tab pos="3568700" algn="l"/>
                <a:tab pos="4449445" algn="l"/>
                <a:tab pos="4949190" algn="l"/>
                <a:tab pos="5865495" algn="l"/>
                <a:tab pos="6313805" algn="l"/>
                <a:tab pos="7496175" algn="l"/>
                <a:tab pos="8412480" algn="l"/>
              </a:tabLst>
            </a:pPr>
            <a:r>
              <a:rPr lang="ru-RU" sz="2400" spc="-5" dirty="0" err="1">
                <a:cs typeface="Calibri"/>
              </a:rPr>
              <a:t>Ол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басқа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субъектілер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жиынтығындағы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субъектінің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қатынастар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жиынтығына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қанша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рет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қатысатынын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анықтайды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Бұл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екілік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қатынастар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жиынтығын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анықтауға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көмектеседі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dirty="0" err="1">
                <a:cs typeface="Calibri"/>
              </a:rPr>
              <a:t>Екілік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қатынастар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үшін</a:t>
            </a:r>
            <a:r>
              <a:rPr lang="ru-RU" sz="2400" dirty="0">
                <a:cs typeface="Calibri"/>
              </a:rPr>
              <a:t> дисплей </a:t>
            </a:r>
            <a:r>
              <a:rPr lang="ru-RU" sz="2400" dirty="0" err="1">
                <a:cs typeface="Calibri"/>
              </a:rPr>
              <a:t>қуаты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келесідей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болуы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мүмкін</a:t>
            </a:r>
            <a:r>
              <a:rPr lang="ru-RU" sz="2400" dirty="0"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kk-KZ" sz="2000" dirty="0">
                <a:cs typeface="Calibri"/>
              </a:rPr>
              <a:t>Бір-бірден</a:t>
            </a: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kk-KZ" sz="2000" dirty="0">
                <a:cs typeface="Calibri"/>
              </a:rPr>
              <a:t>Көпке бір</a:t>
            </a: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kk-KZ" sz="2000" dirty="0">
                <a:cs typeface="Calibri"/>
              </a:rPr>
              <a:t>Біреуіне көп</a:t>
            </a: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kk-KZ" sz="2000" dirty="0">
                <a:cs typeface="Calibri"/>
              </a:rPr>
              <a:t>Көбісі көпке</a:t>
            </a: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000" dirty="0">
                <a:cs typeface="Calibri"/>
              </a:rPr>
              <a:t>One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to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One</a:t>
            </a:r>
          </a:p>
          <a:p>
            <a:pPr marL="927100" lvl="1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000" dirty="0">
                <a:cs typeface="Calibri"/>
              </a:rPr>
              <a:t>One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to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Many</a:t>
            </a:r>
            <a:endParaRPr lang="en-US" sz="2000" dirty="0"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484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000" spc="-10" dirty="0">
                <a:cs typeface="Calibri"/>
              </a:rPr>
              <a:t>Many</a:t>
            </a:r>
            <a:r>
              <a:rPr lang="en-US" sz="2000" spc="-50" dirty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to</a:t>
            </a:r>
            <a:r>
              <a:rPr lang="en-US" sz="2000" spc="-45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One</a:t>
            </a:r>
          </a:p>
          <a:p>
            <a:pPr marL="927100" lvl="1" indent="-457834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lang="en-US" sz="2000" spc="-10" dirty="0">
                <a:cs typeface="Calibri"/>
              </a:rPr>
              <a:t>Many</a:t>
            </a:r>
            <a:r>
              <a:rPr lang="en-US" sz="2000" spc="-35" dirty="0">
                <a:cs typeface="Calibri"/>
              </a:rPr>
              <a:t> </a:t>
            </a:r>
            <a:r>
              <a:rPr lang="en-US" sz="2000" spc="-15" dirty="0">
                <a:cs typeface="Calibri"/>
              </a:rPr>
              <a:t>to</a:t>
            </a:r>
            <a:r>
              <a:rPr lang="en-US" sz="2000" spc="-30" dirty="0">
                <a:cs typeface="Calibri"/>
              </a:rPr>
              <a:t> </a:t>
            </a:r>
            <a:r>
              <a:rPr lang="en-US" sz="2000" spc="-10" dirty="0">
                <a:cs typeface="Calibri"/>
              </a:rPr>
              <a:t>Many</a:t>
            </a:r>
            <a:endParaRPr lang="en-US" sz="2000" dirty="0">
              <a:cs typeface="Calibri"/>
            </a:endParaRPr>
          </a:p>
          <a:p>
            <a:pPr marL="927100" lvl="1" indent="-457834">
              <a:lnSpc>
                <a:spcPct val="100000"/>
              </a:lnSpc>
              <a:spcBef>
                <a:spcPts val="505"/>
              </a:spcBef>
              <a:buAutoNum type="arabicPeriod"/>
              <a:tabLst>
                <a:tab pos="927100" algn="l"/>
                <a:tab pos="927735" algn="l"/>
              </a:tabLst>
            </a:pPr>
            <a:endParaRPr lang="kk-KZ" sz="2000" dirty="0"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08909"/>
            <a:ext cx="9144000" cy="1190933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978" y="1005465"/>
            <a:ext cx="9155422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Кардиналдылық</a:t>
            </a:r>
            <a:r>
              <a:rPr lang="ru-RU" spc="-10" dirty="0"/>
              <a:t> </a:t>
            </a:r>
            <a:r>
              <a:rPr lang="ru-RU" spc="-10" dirty="0" err="1"/>
              <a:t>шектеулері</a:t>
            </a:r>
            <a:r>
              <a:rPr lang="ru-RU" spc="-10" dirty="0"/>
              <a:t> (</a:t>
            </a:r>
            <a:r>
              <a:rPr lang="ru-RU" spc="-10" dirty="0" err="1"/>
              <a:t>кардиналдылықты</a:t>
            </a:r>
            <a:r>
              <a:rPr lang="ru-RU" spc="-10" dirty="0"/>
              <a:t> </a:t>
            </a:r>
            <a:r>
              <a:rPr lang="ru-RU" spc="-10" dirty="0" err="1"/>
              <a:t>картаға</a:t>
            </a:r>
            <a:r>
              <a:rPr lang="ru-RU" spc="-10" dirty="0"/>
              <a:t> </a:t>
            </a:r>
            <a:r>
              <a:rPr lang="ru-RU" spc="-10" dirty="0" err="1"/>
              <a:t>түсіру</a:t>
            </a:r>
            <a:r>
              <a:rPr lang="ru-RU" spc="-10" dirty="0"/>
              <a:t>) / </a:t>
            </a:r>
            <a:r>
              <a:rPr spc="-10" dirty="0"/>
              <a:t>Cardinality</a:t>
            </a:r>
            <a:r>
              <a:rPr dirty="0"/>
              <a:t> </a:t>
            </a:r>
            <a:r>
              <a:rPr spc="-15" dirty="0"/>
              <a:t>Constraints</a:t>
            </a:r>
            <a:r>
              <a:rPr spc="-5" dirty="0"/>
              <a:t> (Mapping</a:t>
            </a:r>
            <a:r>
              <a:rPr spc="5" dirty="0"/>
              <a:t> </a:t>
            </a:r>
            <a:r>
              <a:rPr spc="-10" dirty="0"/>
              <a:t>Cardinality)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0"/>
    </mc:Choice>
    <mc:Fallback xmlns="">
      <p:transition spd="slow" advTm="380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69240" y="2227068"/>
            <a:ext cx="8265160" cy="342529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756285" lvl="1" indent="-287020"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lang="ru-RU" sz="2400" dirty="0">
                <a:solidFill>
                  <a:srgbClr val="002060"/>
                </a:solidFill>
                <a:cs typeface="Calibri"/>
              </a:rPr>
              <a:t>ДҚБЖ-да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деректер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үлгілерінің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әртүрлі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түрлері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бар: </a:t>
            </a:r>
            <a:r>
              <a:rPr lang="ru-RU" sz="2400" dirty="0">
                <a:solidFill>
                  <a:srgbClr val="0070C0"/>
                </a:solidFill>
                <a:cs typeface="Calibri"/>
              </a:rPr>
              <a:t>/ </a:t>
            </a:r>
            <a:r>
              <a:rPr lang="en-US" sz="2400" spc="-10" dirty="0">
                <a:solidFill>
                  <a:srgbClr val="0070C0"/>
                </a:solidFill>
                <a:cs typeface="Calibri"/>
              </a:rPr>
              <a:t>There</a:t>
            </a:r>
            <a:r>
              <a:rPr lang="en-US" sz="2400" spc="15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spc="-15" dirty="0">
                <a:solidFill>
                  <a:srgbClr val="0070C0"/>
                </a:solidFill>
                <a:cs typeface="Calibri"/>
              </a:rPr>
              <a:t>are</a:t>
            </a:r>
            <a:r>
              <a:rPr lang="en-US" sz="2400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spc="-20" dirty="0">
                <a:solidFill>
                  <a:srgbClr val="0070C0"/>
                </a:solidFill>
                <a:cs typeface="Calibri"/>
              </a:rPr>
              <a:t>different</a:t>
            </a:r>
            <a:r>
              <a:rPr lang="en-US" sz="2400" spc="1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types</a:t>
            </a:r>
            <a:r>
              <a:rPr lang="en-US" sz="2400" spc="-2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spc="-5" dirty="0">
                <a:solidFill>
                  <a:srgbClr val="0070C0"/>
                </a:solidFill>
                <a:cs typeface="Calibri"/>
              </a:rPr>
              <a:t>of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spc="-15" dirty="0">
                <a:solidFill>
                  <a:srgbClr val="0070C0"/>
                </a:solidFill>
                <a:cs typeface="Calibri"/>
              </a:rPr>
              <a:t>data</a:t>
            </a:r>
            <a:r>
              <a:rPr lang="en-US" sz="2400" spc="-10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models</a:t>
            </a:r>
            <a:r>
              <a:rPr lang="en-US" sz="2400" spc="-25" dirty="0">
                <a:solidFill>
                  <a:srgbClr val="0070C0"/>
                </a:solidFill>
                <a:cs typeface="Calibri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in</a:t>
            </a:r>
            <a:r>
              <a:rPr lang="en-US" sz="2400" spc="-5" dirty="0">
                <a:solidFill>
                  <a:srgbClr val="0070C0"/>
                </a:solidFill>
                <a:cs typeface="Calibri"/>
              </a:rPr>
              <a:t> DBMS:-</a:t>
            </a:r>
            <a:endParaRPr lang="en-US" sz="2400" dirty="0">
              <a:solidFill>
                <a:srgbClr val="0070C0"/>
              </a:solidFill>
              <a:cs typeface="Calibri"/>
            </a:endParaRPr>
          </a:p>
          <a:p>
            <a:pPr marL="756285" lvl="1" indent="-287020"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lang="ru-RU" sz="2400" dirty="0">
                <a:solidFill>
                  <a:srgbClr val="002060"/>
                </a:solidFill>
                <a:cs typeface="Calibri"/>
              </a:rPr>
              <a:t>-</a:t>
            </a:r>
            <a:r>
              <a:rPr lang="en-US" sz="2400" dirty="0">
                <a:solidFill>
                  <a:srgbClr val="002060"/>
                </a:solidFill>
                <a:cs typeface="Calibri"/>
              </a:rPr>
              <a:t>ER(Entity-Relationship)-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Үлгі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Calibri"/>
              </a:rPr>
              <a:t>/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ER(Entity-Relationship)- Model</a:t>
            </a:r>
          </a:p>
          <a:p>
            <a:pPr marL="756285" lvl="1" indent="-287020"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Реляциялық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модель </a:t>
            </a:r>
            <a:r>
              <a:rPr lang="ru-RU" sz="2400" dirty="0">
                <a:solidFill>
                  <a:srgbClr val="0070C0"/>
                </a:solidFill>
                <a:cs typeface="Calibri"/>
              </a:rPr>
              <a:t>/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Relational Model</a:t>
            </a:r>
          </a:p>
          <a:p>
            <a:pPr marL="756285" lvl="1" indent="-287020"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Желі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>
                <a:solidFill>
                  <a:srgbClr val="0070C0"/>
                </a:solidFill>
                <a:cs typeface="Calibri"/>
              </a:rPr>
              <a:t>/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Network Model</a:t>
            </a:r>
          </a:p>
          <a:p>
            <a:pPr marL="756285" lvl="1" indent="-287020"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Объектіге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бағытталған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модель </a:t>
            </a:r>
            <a:r>
              <a:rPr lang="ru-RU" sz="2400" dirty="0">
                <a:solidFill>
                  <a:srgbClr val="0070C0"/>
                </a:solidFill>
                <a:cs typeface="Calibri"/>
              </a:rPr>
              <a:t>/ </a:t>
            </a:r>
            <a:r>
              <a:rPr lang="en-US" sz="2400" dirty="0">
                <a:solidFill>
                  <a:srgbClr val="0070C0"/>
                </a:solidFill>
                <a:cs typeface="Calibri"/>
              </a:rPr>
              <a:t>Object Oriented Model</a:t>
            </a: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 MT"/>
              <a:buChar char="–"/>
              <a:tabLst>
                <a:tab pos="75692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75793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spc="-90" dirty="0"/>
              <a:t>ДЕРЕКТЕР МОДЕЛДЕРІ</a:t>
            </a:r>
            <a:endParaRPr spc="-5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27"/>
    </mc:Choice>
    <mc:Fallback xmlns="">
      <p:transition spd="slow" advTm="3032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4345" y="2227068"/>
            <a:ext cx="8725535" cy="1283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70"/>
              </a:spcBef>
              <a:tabLst>
                <a:tab pos="457200" algn="l"/>
              </a:tabLst>
            </a:pPr>
            <a:r>
              <a:rPr sz="2400" spc="-5" dirty="0">
                <a:latin typeface="Calibri"/>
                <a:cs typeface="Calibri"/>
              </a:rPr>
              <a:t>1.	</a:t>
            </a:r>
            <a:r>
              <a:rPr lang="ru-RU" sz="2400" spc="-5" dirty="0">
                <a:cs typeface="Calibri"/>
              </a:rPr>
              <a:t>"</a:t>
            </a:r>
            <a:r>
              <a:rPr lang="ru-RU" sz="2400" spc="-5" dirty="0" err="1">
                <a:cs typeface="Calibri"/>
              </a:rPr>
              <a:t>Бір-біріне</a:t>
            </a:r>
            <a:r>
              <a:rPr lang="ru-RU" sz="2400" spc="-5" dirty="0">
                <a:cs typeface="Calibri"/>
              </a:rPr>
              <a:t>" </a:t>
            </a:r>
            <a:r>
              <a:rPr lang="ru-RU" sz="2400" spc="-5" dirty="0" err="1">
                <a:cs typeface="Calibri"/>
              </a:rPr>
              <a:t>қатынасы</a:t>
            </a:r>
            <a:r>
              <a:rPr lang="ru-RU" sz="2400" spc="-5" dirty="0">
                <a:cs typeface="Calibri"/>
              </a:rPr>
              <a:t>(1-1):</a:t>
            </a: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457200" algn="l"/>
              </a:tabLst>
            </a:pPr>
            <a:r>
              <a:rPr lang="ru-RU" sz="2400" dirty="0">
                <a:cs typeface="Calibri"/>
              </a:rPr>
              <a:t>А-</a:t>
            </a:r>
            <a:r>
              <a:rPr lang="ru-RU" sz="2400" dirty="0" err="1">
                <a:cs typeface="Calibri"/>
              </a:rPr>
              <a:t>дағы</a:t>
            </a:r>
            <a:r>
              <a:rPr lang="ru-RU" sz="2400" dirty="0">
                <a:cs typeface="Calibri"/>
              </a:rPr>
              <a:t> Объект в-</a:t>
            </a:r>
            <a:r>
              <a:rPr lang="ru-RU" sz="2400" dirty="0" err="1">
                <a:cs typeface="Calibri"/>
              </a:rPr>
              <a:t>дағы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ғана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объектімен</a:t>
            </a:r>
            <a:r>
              <a:rPr lang="ru-RU" sz="2400" dirty="0">
                <a:cs typeface="Calibri"/>
              </a:rPr>
              <a:t>, Ал В-</a:t>
            </a:r>
            <a:r>
              <a:rPr lang="ru-RU" sz="2400" dirty="0" err="1">
                <a:cs typeface="Calibri"/>
              </a:rPr>
              <a:t>дағы</a:t>
            </a:r>
            <a:r>
              <a:rPr lang="ru-RU" sz="2400" dirty="0">
                <a:cs typeface="Calibri"/>
              </a:rPr>
              <a:t> объект А-</a:t>
            </a:r>
            <a:r>
              <a:rPr lang="ru-RU" sz="2400" dirty="0" err="1">
                <a:cs typeface="Calibri"/>
              </a:rPr>
              <a:t>дағы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бір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ғана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объектімен</a:t>
            </a:r>
            <a:r>
              <a:rPr lang="ru-RU" sz="2400" dirty="0">
                <a:cs typeface="Calibri"/>
              </a:rPr>
              <a:t> </a:t>
            </a:r>
            <a:r>
              <a:rPr lang="ru-RU" sz="2400" dirty="0" err="1">
                <a:cs typeface="Calibri"/>
              </a:rPr>
              <a:t>байланысты</a:t>
            </a:r>
            <a:r>
              <a:rPr lang="ru-RU" sz="2400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645" y="6177788"/>
            <a:ext cx="8286750" cy="69977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3535">
              <a:lnSpc>
                <a:spcPct val="101000"/>
              </a:lnSpc>
              <a:spcBef>
                <a:spcPts val="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400" b="1" spc="-5" dirty="0">
                <a:latin typeface="Calibri"/>
                <a:cs typeface="Calibri"/>
              </a:rPr>
              <a:t>Example: </a:t>
            </a:r>
            <a:r>
              <a:rPr lang="ru-RU" sz="2000" dirty="0" err="1">
                <a:cs typeface="Calibri"/>
              </a:rPr>
              <a:t>Бір</a:t>
            </a:r>
            <a:r>
              <a:rPr lang="ru-RU" sz="2000" dirty="0">
                <a:cs typeface="Calibri"/>
              </a:rPr>
              <a:t> клиент </a:t>
            </a:r>
            <a:r>
              <a:rPr lang="ru-RU" sz="2000" dirty="0" err="1">
                <a:cs typeface="Calibri"/>
              </a:rPr>
              <a:t>қарыз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алушының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қарым-қатынасы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арқылы</a:t>
            </a:r>
            <a:r>
              <a:rPr lang="ru-RU" sz="2000" dirty="0">
                <a:cs typeface="Calibri"/>
              </a:rPr>
              <a:t> тек </a:t>
            </a:r>
            <a:r>
              <a:rPr lang="ru-RU" sz="2000" dirty="0" err="1">
                <a:cs typeface="Calibri"/>
              </a:rPr>
              <a:t>бір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несиеге</a:t>
            </a:r>
            <a:r>
              <a:rPr lang="ru-RU" sz="2000" dirty="0">
                <a:cs typeface="Calibri"/>
              </a:rPr>
              <a:t>, ал </a:t>
            </a:r>
            <a:r>
              <a:rPr lang="ru-RU" sz="2000" dirty="0" err="1">
                <a:cs typeface="Calibri"/>
              </a:rPr>
              <a:t>несие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қарыз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алушы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арқылы</a:t>
            </a:r>
            <a:r>
              <a:rPr lang="ru-RU" sz="2000" dirty="0">
                <a:cs typeface="Calibri"/>
              </a:rPr>
              <a:t> </a:t>
            </a:r>
            <a:r>
              <a:rPr lang="ru-RU" sz="2000" dirty="0" err="1">
                <a:cs typeface="Calibri"/>
              </a:rPr>
              <a:t>бір</a:t>
            </a:r>
            <a:r>
              <a:rPr lang="ru-RU" sz="2000" dirty="0">
                <a:cs typeface="Calibri"/>
              </a:rPr>
              <a:t> клиентке </a:t>
            </a:r>
            <a:r>
              <a:rPr lang="ru-RU" sz="2000" dirty="0" err="1">
                <a:cs typeface="Calibri"/>
              </a:rPr>
              <a:t>байланысты</a:t>
            </a:r>
            <a:r>
              <a:rPr lang="ru-RU" sz="2000" dirty="0"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713041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Cardinality</a:t>
            </a:r>
            <a:r>
              <a:rPr dirty="0"/>
              <a:t> </a:t>
            </a:r>
            <a:r>
              <a:rPr spc="-15" dirty="0"/>
              <a:t>Constraints</a:t>
            </a:r>
            <a:r>
              <a:rPr spc="-5" dirty="0"/>
              <a:t> (Mapping</a:t>
            </a:r>
            <a:r>
              <a:rPr spc="5" dirty="0"/>
              <a:t> </a:t>
            </a:r>
            <a:r>
              <a:rPr spc="-10" dirty="0"/>
              <a:t>Cardinality)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92985" y="3722370"/>
            <a:ext cx="1295400" cy="45720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595"/>
              </a:spcBef>
            </a:pPr>
            <a:r>
              <a:rPr sz="1800" spc="-10" dirty="0">
                <a:latin typeface="Calibri"/>
                <a:cs typeface="Calibri"/>
              </a:rPr>
              <a:t>customer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31585" y="3722370"/>
            <a:ext cx="685800" cy="457200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7556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595"/>
              </a:spcBef>
            </a:pPr>
            <a:r>
              <a:rPr sz="1800" spc="-5" dirty="0">
                <a:latin typeface="Calibri"/>
                <a:cs typeface="Calibri"/>
              </a:rPr>
              <a:t>loan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72434" y="3646170"/>
            <a:ext cx="1978660" cy="609600"/>
          </a:xfrm>
          <a:custGeom>
            <a:avLst/>
            <a:gdLst/>
            <a:ahLst/>
            <a:cxnLst/>
            <a:rect l="l" t="t" r="r" b="b"/>
            <a:pathLst>
              <a:path w="1978660" h="609600">
                <a:moveTo>
                  <a:pt x="0" y="304799"/>
                </a:moveTo>
                <a:lnTo>
                  <a:pt x="989076" y="0"/>
                </a:lnTo>
                <a:lnTo>
                  <a:pt x="1978152" y="304799"/>
                </a:lnTo>
                <a:lnTo>
                  <a:pt x="989076" y="609599"/>
                </a:lnTo>
                <a:lnTo>
                  <a:pt x="0" y="304799"/>
                </a:lnTo>
                <a:close/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08830" y="3785742"/>
            <a:ext cx="70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borrow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618168" y="4318952"/>
            <a:ext cx="457834" cy="422275"/>
            <a:chOff x="2618168" y="4318952"/>
            <a:chExt cx="457834" cy="422275"/>
          </a:xfrm>
        </p:grpSpPr>
        <p:sp>
          <p:nvSpPr>
            <p:cNvPr id="11" name="object 11"/>
            <p:cNvSpPr/>
            <p:nvPr/>
          </p:nvSpPr>
          <p:spPr>
            <a:xfrm>
              <a:off x="2631185" y="43319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2" y="396239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31185" y="43319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2" y="396239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31185" y="4331970"/>
            <a:ext cx="431800" cy="3962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59"/>
              </a:spcBef>
            </a:pPr>
            <a:r>
              <a:rPr sz="1800" dirty="0">
                <a:latin typeface="Calibri"/>
                <a:cs typeface="Calibri"/>
              </a:rPr>
              <a:t>C1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618168" y="4852352"/>
            <a:ext cx="457834" cy="422275"/>
            <a:chOff x="2618168" y="4852352"/>
            <a:chExt cx="457834" cy="422275"/>
          </a:xfrm>
        </p:grpSpPr>
        <p:sp>
          <p:nvSpPr>
            <p:cNvPr id="15" name="object 15"/>
            <p:cNvSpPr/>
            <p:nvPr/>
          </p:nvSpPr>
          <p:spPr>
            <a:xfrm>
              <a:off x="2631185" y="48653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2" y="396239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31185" y="48653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2" y="396239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631185" y="4865370"/>
            <a:ext cx="431800" cy="3962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59"/>
              </a:spcBef>
            </a:pPr>
            <a:r>
              <a:rPr sz="1800" dirty="0">
                <a:latin typeface="Calibri"/>
                <a:cs typeface="Calibri"/>
              </a:rPr>
              <a:t>C2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31585" y="4331970"/>
            <a:ext cx="431800" cy="396240"/>
          </a:xfrm>
          <a:custGeom>
            <a:avLst/>
            <a:gdLst/>
            <a:ahLst/>
            <a:cxnLst/>
            <a:rect l="l" t="t" r="r" b="b"/>
            <a:pathLst>
              <a:path w="431800" h="396239">
                <a:moveTo>
                  <a:pt x="0" y="396239"/>
                </a:moveTo>
                <a:lnTo>
                  <a:pt x="431291" y="396239"/>
                </a:lnTo>
                <a:lnTo>
                  <a:pt x="431291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929121" y="4364863"/>
            <a:ext cx="237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L1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18568" y="4852352"/>
            <a:ext cx="457834" cy="422275"/>
            <a:chOff x="5818568" y="4852352"/>
            <a:chExt cx="457834" cy="422275"/>
          </a:xfrm>
        </p:grpSpPr>
        <p:sp>
          <p:nvSpPr>
            <p:cNvPr id="21" name="object 21"/>
            <p:cNvSpPr/>
            <p:nvPr/>
          </p:nvSpPr>
          <p:spPr>
            <a:xfrm>
              <a:off x="5831585" y="48653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1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1" y="396239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1585" y="48653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1" y="396239"/>
                  </a:lnTo>
                  <a:lnTo>
                    <a:pt x="431291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31585" y="4865370"/>
            <a:ext cx="431800" cy="39624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59"/>
              </a:spcBef>
            </a:pPr>
            <a:r>
              <a:rPr sz="1800" spc="-5" dirty="0">
                <a:latin typeface="Calibri"/>
                <a:cs typeface="Calibri"/>
              </a:rPr>
              <a:t>L2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618168" y="5385752"/>
            <a:ext cx="457834" cy="422275"/>
            <a:chOff x="2618168" y="5385752"/>
            <a:chExt cx="457834" cy="422275"/>
          </a:xfrm>
        </p:grpSpPr>
        <p:sp>
          <p:nvSpPr>
            <p:cNvPr id="25" name="object 25"/>
            <p:cNvSpPr/>
            <p:nvPr/>
          </p:nvSpPr>
          <p:spPr>
            <a:xfrm>
              <a:off x="2631185" y="53987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2" y="396239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631185" y="53987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2" y="396239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631185" y="5398770"/>
            <a:ext cx="431800" cy="3962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60"/>
              </a:spcBef>
            </a:pPr>
            <a:r>
              <a:rPr sz="1800" dirty="0">
                <a:latin typeface="Calibri"/>
                <a:cs typeface="Calibri"/>
              </a:rPr>
              <a:t>C3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818568" y="5385752"/>
            <a:ext cx="457834" cy="422275"/>
            <a:chOff x="5818568" y="5385752"/>
            <a:chExt cx="457834" cy="422275"/>
          </a:xfrm>
        </p:grpSpPr>
        <p:sp>
          <p:nvSpPr>
            <p:cNvPr id="29" name="object 29"/>
            <p:cNvSpPr/>
            <p:nvPr/>
          </p:nvSpPr>
          <p:spPr>
            <a:xfrm>
              <a:off x="5831585" y="53987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1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1" y="396239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831585" y="539877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1" y="396239"/>
                  </a:lnTo>
                  <a:lnTo>
                    <a:pt x="431291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831585" y="5398770"/>
            <a:ext cx="431800" cy="39624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60"/>
              </a:spcBef>
            </a:pPr>
            <a:r>
              <a:rPr sz="1800" spc="-5" dirty="0">
                <a:latin typeface="Calibri"/>
                <a:cs typeface="Calibri"/>
              </a:rPr>
              <a:t>L3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062477" y="3907535"/>
            <a:ext cx="2769235" cy="1704339"/>
            <a:chOff x="3062477" y="3907535"/>
            <a:chExt cx="2769235" cy="1704339"/>
          </a:xfrm>
        </p:grpSpPr>
        <p:sp>
          <p:nvSpPr>
            <p:cNvPr id="33" name="object 33"/>
            <p:cNvSpPr/>
            <p:nvPr/>
          </p:nvSpPr>
          <p:spPr>
            <a:xfrm>
              <a:off x="3062477" y="4530089"/>
              <a:ext cx="2768600" cy="1066800"/>
            </a:xfrm>
            <a:custGeom>
              <a:avLst/>
              <a:gdLst/>
              <a:ahLst/>
              <a:cxnLst/>
              <a:rect l="l" t="t" r="r" b="b"/>
              <a:pathLst>
                <a:path w="2768600" h="1066800">
                  <a:moveTo>
                    <a:pt x="0" y="0"/>
                  </a:moveTo>
                  <a:lnTo>
                    <a:pt x="2768346" y="0"/>
                  </a:lnTo>
                </a:path>
                <a:path w="2768600" h="1066800">
                  <a:moveTo>
                    <a:pt x="0" y="533400"/>
                  </a:moveTo>
                  <a:lnTo>
                    <a:pt x="2768346" y="533400"/>
                  </a:lnTo>
                </a:path>
                <a:path w="2768600" h="1066800">
                  <a:moveTo>
                    <a:pt x="0" y="1066800"/>
                  </a:moveTo>
                  <a:lnTo>
                    <a:pt x="2768346" y="1066800"/>
                  </a:lnTo>
                </a:path>
              </a:pathLst>
            </a:custGeom>
            <a:ln w="28956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088386" y="3907535"/>
              <a:ext cx="2743200" cy="86995"/>
            </a:xfrm>
            <a:custGeom>
              <a:avLst/>
              <a:gdLst/>
              <a:ahLst/>
              <a:cxnLst/>
              <a:rect l="l" t="t" r="r" b="b"/>
              <a:pathLst>
                <a:path w="2743200" h="86995">
                  <a:moveTo>
                    <a:pt x="384048" y="28956"/>
                  </a:moveTo>
                  <a:lnTo>
                    <a:pt x="86868" y="28956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384048" y="57912"/>
                  </a:lnTo>
                  <a:lnTo>
                    <a:pt x="384048" y="28956"/>
                  </a:lnTo>
                  <a:close/>
                </a:path>
                <a:path w="2743200" h="86995">
                  <a:moveTo>
                    <a:pt x="2743200" y="43434"/>
                  </a:moveTo>
                  <a:lnTo>
                    <a:pt x="2714244" y="28956"/>
                  </a:lnTo>
                  <a:lnTo>
                    <a:pt x="2656332" y="0"/>
                  </a:lnTo>
                  <a:lnTo>
                    <a:pt x="2656332" y="28956"/>
                  </a:lnTo>
                  <a:lnTo>
                    <a:pt x="2362200" y="28956"/>
                  </a:lnTo>
                  <a:lnTo>
                    <a:pt x="2362200" y="57912"/>
                  </a:lnTo>
                  <a:lnTo>
                    <a:pt x="2656332" y="57912"/>
                  </a:lnTo>
                  <a:lnTo>
                    <a:pt x="2656332" y="86868"/>
                  </a:lnTo>
                  <a:lnTo>
                    <a:pt x="2714244" y="57912"/>
                  </a:lnTo>
                  <a:lnTo>
                    <a:pt x="2743200" y="43434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618357" y="5907125"/>
            <a:ext cx="181863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lang="kk-KZ" sz="1100" dirty="0">
                <a:latin typeface="Arial MT"/>
                <a:cs typeface="Arial MT"/>
              </a:rPr>
              <a:t> 17 1</a:t>
            </a:r>
            <a:r>
              <a:rPr sz="1100" dirty="0">
                <a:latin typeface="Arial MT"/>
                <a:cs typeface="Arial MT"/>
              </a:rPr>
              <a:t>-1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cs typeface="Calibri"/>
              </a:rPr>
              <a:t>қатынасы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4"/>
    </mc:Choice>
    <mc:Fallback xmlns="">
      <p:transition spd="slow" advTm="2391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6177788"/>
            <a:ext cx="7847330" cy="44422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355600" marR="5080" indent="-343535">
              <a:lnSpc>
                <a:spcPct val="101000"/>
              </a:lnSpc>
              <a:spcBef>
                <a:spcPts val="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1400" spc="-5" dirty="0" err="1">
                <a:cs typeface="Calibri"/>
              </a:rPr>
              <a:t>Мысалы</a:t>
            </a:r>
            <a:r>
              <a:rPr lang="ru-RU" sz="1400" spc="-5" dirty="0">
                <a:cs typeface="Calibri"/>
              </a:rPr>
              <a:t>: </a:t>
            </a:r>
            <a:r>
              <a:rPr lang="ru-RU" sz="1400" spc="-5" dirty="0" err="1">
                <a:cs typeface="Calibri"/>
              </a:rPr>
              <a:t>Несие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қарыз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алушы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қатынасы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арқылы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бір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ғана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клиентпен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байланысты</a:t>
            </a:r>
            <a:r>
              <a:rPr lang="ru-RU" sz="1400" spc="-5" dirty="0">
                <a:cs typeface="Calibri"/>
              </a:rPr>
              <a:t>, ал клиент </a:t>
            </a:r>
            <a:r>
              <a:rPr lang="ru-RU" sz="1400" spc="-5" dirty="0" err="1">
                <a:cs typeface="Calibri"/>
              </a:rPr>
              <a:t>бірнеше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несиемен</a:t>
            </a:r>
            <a:r>
              <a:rPr lang="ru-RU" sz="1400" spc="-5" dirty="0">
                <a:cs typeface="Calibri"/>
              </a:rPr>
              <a:t> </a:t>
            </a:r>
            <a:r>
              <a:rPr lang="ru-RU" sz="1400" spc="-5" dirty="0" err="1">
                <a:cs typeface="Calibri"/>
              </a:rPr>
              <a:t>байланысты</a:t>
            </a:r>
            <a:r>
              <a:rPr lang="ru-RU" sz="1400" spc="-5" dirty="0"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56560"/>
            <a:ext cx="9144000" cy="929567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39" y="1295400"/>
            <a:ext cx="902116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Кардиналдылық</a:t>
            </a:r>
            <a:r>
              <a:rPr lang="ru-RU" spc="-10" dirty="0"/>
              <a:t> </a:t>
            </a:r>
            <a:r>
              <a:rPr lang="ru-RU" spc="-10" dirty="0" err="1"/>
              <a:t>шектеулері</a:t>
            </a:r>
            <a:r>
              <a:rPr lang="ru-RU" spc="-10" dirty="0"/>
              <a:t> (</a:t>
            </a:r>
            <a:r>
              <a:rPr lang="ru-RU" spc="-10" dirty="0" err="1"/>
              <a:t>кардиналдылықты</a:t>
            </a:r>
            <a:r>
              <a:rPr lang="ru-RU" spc="-10" dirty="0"/>
              <a:t> </a:t>
            </a:r>
            <a:r>
              <a:rPr lang="ru-RU" spc="-10" dirty="0" err="1"/>
              <a:t>картаға</a:t>
            </a:r>
            <a:r>
              <a:rPr lang="ru-RU" spc="-10" dirty="0"/>
              <a:t> </a:t>
            </a:r>
            <a:r>
              <a:rPr lang="ru-RU" spc="-10" dirty="0" err="1"/>
              <a:t>түсіру</a:t>
            </a:r>
            <a:r>
              <a:rPr lang="ru-RU" spc="-10" dirty="0"/>
              <a:t>)</a:t>
            </a:r>
            <a:r>
              <a:rPr lang="en-US" spc="-10" dirty="0"/>
              <a:t> </a:t>
            </a:r>
            <a:r>
              <a:rPr spc="-10" dirty="0"/>
              <a:t>Cardinality</a:t>
            </a:r>
            <a:r>
              <a:rPr dirty="0"/>
              <a:t> </a:t>
            </a:r>
            <a:r>
              <a:rPr spc="-15" dirty="0"/>
              <a:t>Constraints</a:t>
            </a:r>
            <a:r>
              <a:rPr spc="-5" dirty="0"/>
              <a:t> (Mapping</a:t>
            </a:r>
            <a:r>
              <a:rPr spc="5" dirty="0"/>
              <a:t> </a:t>
            </a:r>
            <a:r>
              <a:rPr spc="-10" dirty="0"/>
              <a:t>Cardinality)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778380" y="3631565"/>
            <a:ext cx="4753610" cy="2092960"/>
            <a:chOff x="1778380" y="3631565"/>
            <a:chExt cx="4753610" cy="2092960"/>
          </a:xfrm>
        </p:grpSpPr>
        <p:sp>
          <p:nvSpPr>
            <p:cNvPr id="6" name="object 6"/>
            <p:cNvSpPr/>
            <p:nvPr/>
          </p:nvSpPr>
          <p:spPr>
            <a:xfrm>
              <a:off x="1792985" y="3646170"/>
              <a:ext cx="4724400" cy="609600"/>
            </a:xfrm>
            <a:custGeom>
              <a:avLst/>
              <a:gdLst/>
              <a:ahLst/>
              <a:cxnLst/>
              <a:rect l="l" t="t" r="r" b="b"/>
              <a:pathLst>
                <a:path w="4724400" h="609600">
                  <a:moveTo>
                    <a:pt x="0" y="533399"/>
                  </a:moveTo>
                  <a:lnTo>
                    <a:pt x="1295400" y="533399"/>
                  </a:lnTo>
                  <a:lnTo>
                    <a:pt x="1295400" y="76199"/>
                  </a:lnTo>
                  <a:lnTo>
                    <a:pt x="0" y="76199"/>
                  </a:lnTo>
                  <a:lnTo>
                    <a:pt x="0" y="533399"/>
                  </a:lnTo>
                  <a:close/>
                </a:path>
                <a:path w="4724400" h="609600">
                  <a:moveTo>
                    <a:pt x="4038600" y="533399"/>
                  </a:moveTo>
                  <a:lnTo>
                    <a:pt x="4724400" y="533399"/>
                  </a:lnTo>
                  <a:lnTo>
                    <a:pt x="4724400" y="76199"/>
                  </a:lnTo>
                  <a:lnTo>
                    <a:pt x="4038600" y="76199"/>
                  </a:lnTo>
                  <a:lnTo>
                    <a:pt x="4038600" y="533399"/>
                  </a:lnTo>
                  <a:close/>
                </a:path>
                <a:path w="4724400" h="609600">
                  <a:moveTo>
                    <a:pt x="1679448" y="304799"/>
                  </a:moveTo>
                  <a:lnTo>
                    <a:pt x="2668524" y="0"/>
                  </a:lnTo>
                  <a:lnTo>
                    <a:pt x="3657600" y="304799"/>
                  </a:lnTo>
                  <a:lnTo>
                    <a:pt x="2668524" y="609599"/>
                  </a:lnTo>
                  <a:lnTo>
                    <a:pt x="1679448" y="304799"/>
                  </a:lnTo>
                  <a:close/>
                </a:path>
              </a:pathLst>
            </a:custGeom>
            <a:ln w="28956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88386" y="3907536"/>
              <a:ext cx="2743200" cy="86995"/>
            </a:xfrm>
            <a:custGeom>
              <a:avLst/>
              <a:gdLst/>
              <a:ahLst/>
              <a:cxnLst/>
              <a:rect l="l" t="t" r="r" b="b"/>
              <a:pathLst>
                <a:path w="2743200" h="86995">
                  <a:moveTo>
                    <a:pt x="384048" y="28956"/>
                  </a:moveTo>
                  <a:lnTo>
                    <a:pt x="86868" y="28956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868"/>
                  </a:lnTo>
                  <a:lnTo>
                    <a:pt x="86868" y="57912"/>
                  </a:lnTo>
                  <a:lnTo>
                    <a:pt x="384048" y="57912"/>
                  </a:lnTo>
                  <a:lnTo>
                    <a:pt x="384048" y="28956"/>
                  </a:lnTo>
                  <a:close/>
                </a:path>
                <a:path w="2743200" h="86995">
                  <a:moveTo>
                    <a:pt x="2743200" y="43434"/>
                  </a:moveTo>
                  <a:lnTo>
                    <a:pt x="2714244" y="28956"/>
                  </a:lnTo>
                  <a:lnTo>
                    <a:pt x="2656332" y="0"/>
                  </a:lnTo>
                  <a:lnTo>
                    <a:pt x="2656332" y="28956"/>
                  </a:lnTo>
                  <a:lnTo>
                    <a:pt x="2362200" y="28956"/>
                  </a:lnTo>
                  <a:lnTo>
                    <a:pt x="2362200" y="57912"/>
                  </a:lnTo>
                  <a:lnTo>
                    <a:pt x="2656332" y="57912"/>
                  </a:lnTo>
                  <a:lnTo>
                    <a:pt x="2656332" y="86868"/>
                  </a:lnTo>
                  <a:lnTo>
                    <a:pt x="2714244" y="57912"/>
                  </a:lnTo>
                  <a:lnTo>
                    <a:pt x="2743200" y="43434"/>
                  </a:lnTo>
                  <a:close/>
                </a:path>
              </a:pathLst>
            </a:custGeom>
            <a:solidFill>
              <a:srgbClr val="244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31186" y="42481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2" y="396239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31186" y="42481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2" y="396239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31186" y="47815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2" y="396239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31186" y="4248150"/>
              <a:ext cx="3632200" cy="929640"/>
            </a:xfrm>
            <a:custGeom>
              <a:avLst/>
              <a:gdLst/>
              <a:ahLst/>
              <a:cxnLst/>
              <a:rect l="l" t="t" r="r" b="b"/>
              <a:pathLst>
                <a:path w="3632200" h="929639">
                  <a:moveTo>
                    <a:pt x="0" y="929639"/>
                  </a:moveTo>
                  <a:lnTo>
                    <a:pt x="431292" y="929639"/>
                  </a:lnTo>
                  <a:lnTo>
                    <a:pt x="431292" y="533400"/>
                  </a:lnTo>
                  <a:lnTo>
                    <a:pt x="0" y="533400"/>
                  </a:lnTo>
                  <a:lnTo>
                    <a:pt x="0" y="929639"/>
                  </a:lnTo>
                  <a:close/>
                </a:path>
                <a:path w="3632200" h="929639">
                  <a:moveTo>
                    <a:pt x="3200400" y="396239"/>
                  </a:moveTo>
                  <a:lnTo>
                    <a:pt x="3631691" y="396239"/>
                  </a:lnTo>
                  <a:lnTo>
                    <a:pt x="3631691" y="0"/>
                  </a:lnTo>
                  <a:lnTo>
                    <a:pt x="3200400" y="0"/>
                  </a:lnTo>
                  <a:lnTo>
                    <a:pt x="320040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831585" y="47815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1" y="0"/>
                  </a:moveTo>
                  <a:lnTo>
                    <a:pt x="0" y="0"/>
                  </a:lnTo>
                  <a:lnTo>
                    <a:pt x="0" y="396239"/>
                  </a:lnTo>
                  <a:lnTo>
                    <a:pt x="431291" y="396239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31585" y="47815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39"/>
                  </a:moveTo>
                  <a:lnTo>
                    <a:pt x="431291" y="396239"/>
                  </a:lnTo>
                  <a:lnTo>
                    <a:pt x="431291" y="0"/>
                  </a:lnTo>
                  <a:lnTo>
                    <a:pt x="0" y="0"/>
                  </a:lnTo>
                  <a:lnTo>
                    <a:pt x="0" y="396239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31186" y="53149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2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431292" y="396240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31186" y="53149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40"/>
                  </a:moveTo>
                  <a:lnTo>
                    <a:pt x="431292" y="396240"/>
                  </a:lnTo>
                  <a:lnTo>
                    <a:pt x="431292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31585" y="53149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431291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431291" y="396240"/>
                  </a:lnTo>
                  <a:lnTo>
                    <a:pt x="4312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1585" y="5314950"/>
              <a:ext cx="431800" cy="396240"/>
            </a:xfrm>
            <a:custGeom>
              <a:avLst/>
              <a:gdLst/>
              <a:ahLst/>
              <a:cxnLst/>
              <a:rect l="l" t="t" r="r" b="b"/>
              <a:pathLst>
                <a:path w="431800" h="396239">
                  <a:moveTo>
                    <a:pt x="0" y="396240"/>
                  </a:moveTo>
                  <a:lnTo>
                    <a:pt x="431291" y="396240"/>
                  </a:lnTo>
                  <a:lnTo>
                    <a:pt x="431291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61644" y="2227068"/>
            <a:ext cx="9128759" cy="327384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/>
                <a:cs typeface="Calibri"/>
              </a:rPr>
              <a:t>2.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Бірден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көпке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қатынас</a:t>
            </a:r>
            <a:r>
              <a:rPr lang="ru-RU" sz="2400" spc="-5" dirty="0">
                <a:cs typeface="Calibri"/>
              </a:rPr>
              <a:t> (1-М):</a:t>
            </a:r>
            <a:endParaRPr lang="en-US" sz="2400" spc="-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spc="-5" dirty="0">
                <a:cs typeface="Calibri"/>
              </a:rPr>
              <a:t>А </a:t>
            </a:r>
            <a:r>
              <a:rPr lang="ru-RU" sz="2400" spc="-5" dirty="0" err="1">
                <a:cs typeface="Calibri"/>
              </a:rPr>
              <a:t>нысанындағы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</a:t>
            </a:r>
            <a:r>
              <a:rPr lang="ru-RU" sz="2400" spc="-5" dirty="0">
                <a:cs typeface="Calibri"/>
              </a:rPr>
              <a:t> В </a:t>
            </a:r>
            <a:r>
              <a:rPr lang="ru-RU" sz="2400" spc="-5" dirty="0" err="1">
                <a:cs typeface="Calibri"/>
              </a:rPr>
              <a:t>және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андағы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бірден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көп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нысандармен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байланыстыВ-дағы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</a:t>
            </a:r>
            <a:r>
              <a:rPr lang="ru-RU" sz="2400" spc="-5" dirty="0">
                <a:cs typeface="Calibri"/>
              </a:rPr>
              <a:t> А-</a:t>
            </a:r>
            <a:r>
              <a:rPr lang="ru-RU" sz="2400" spc="-5" dirty="0" err="1">
                <a:cs typeface="Calibri"/>
              </a:rPr>
              <a:t>дағы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бір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ғана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нысанмен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байланысты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2565400" marR="2398395" indent="-725805">
              <a:lnSpc>
                <a:spcPct val="180900"/>
              </a:lnSpc>
              <a:spcBef>
                <a:spcPts val="735"/>
              </a:spcBef>
              <a:tabLst>
                <a:tab pos="3959225" algn="l"/>
                <a:tab pos="5779770" algn="l"/>
                <a:tab pos="5810250" algn="l"/>
              </a:tabLst>
            </a:pPr>
            <a:r>
              <a:rPr lang="ru-RU" spc="-10" dirty="0" err="1">
                <a:cs typeface="Calibri"/>
              </a:rPr>
              <a:t>тұтынушы</a:t>
            </a:r>
            <a:r>
              <a:rPr lang="en-US" dirty="0"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lang="ru-RU" spc="-5" dirty="0">
                <a:cs typeface="Calibri"/>
              </a:rPr>
              <a:t> </a:t>
            </a:r>
            <a:r>
              <a:rPr lang="ru-RU" spc="-5" dirty="0" err="1">
                <a:cs typeface="Calibri"/>
              </a:rPr>
              <a:t>қарызға</a:t>
            </a:r>
            <a:r>
              <a:rPr lang="ru-RU" spc="-5" dirty="0">
                <a:cs typeface="Calibri"/>
              </a:rPr>
              <a:t> </a:t>
            </a:r>
            <a:r>
              <a:rPr lang="ru-RU" spc="-5" dirty="0" err="1">
                <a:cs typeface="Calibri"/>
              </a:rPr>
              <a:t>алу</a:t>
            </a:r>
            <a:r>
              <a:rPr lang="ru-RU" spc="-5" dirty="0">
                <a:cs typeface="Calibri"/>
              </a:rPr>
              <a:t> </a:t>
            </a:r>
            <a:r>
              <a:rPr lang="en-US" spc="-5" dirty="0">
                <a:cs typeface="Calibri"/>
              </a:rPr>
              <a:t>        </a:t>
            </a:r>
            <a:r>
              <a:rPr lang="kk-KZ" spc="-5" dirty="0">
                <a:cs typeface="Calibri"/>
              </a:rPr>
              <a:t>қ</a:t>
            </a:r>
            <a:r>
              <a:rPr lang="ru-RU" spc="-5" dirty="0" err="1">
                <a:cs typeface="Calibri"/>
              </a:rPr>
              <a:t>арыз</a:t>
            </a:r>
            <a:endParaRPr lang="en-US" spc="-5" dirty="0">
              <a:cs typeface="Calibri"/>
            </a:endParaRPr>
          </a:p>
          <a:p>
            <a:pPr marL="2565400" marR="2398395" indent="-725805">
              <a:lnSpc>
                <a:spcPct val="180900"/>
              </a:lnSpc>
              <a:spcBef>
                <a:spcPts val="735"/>
              </a:spcBef>
              <a:tabLst>
                <a:tab pos="3959225" algn="l"/>
                <a:tab pos="5779770" algn="l"/>
                <a:tab pos="5810250" algn="l"/>
              </a:tabLst>
            </a:pPr>
            <a:r>
              <a:rPr lang="kk-KZ" sz="1800" dirty="0">
                <a:latin typeface="Calibri"/>
                <a:cs typeface="Calibri"/>
              </a:rPr>
              <a:t>	</a:t>
            </a:r>
            <a:r>
              <a:rPr sz="1800" dirty="0">
                <a:latin typeface="Calibri"/>
                <a:cs typeface="Calibri"/>
              </a:rPr>
              <a:t>C1		</a:t>
            </a:r>
            <a:r>
              <a:rPr sz="1800" spc="-5" dirty="0">
                <a:latin typeface="Calibri"/>
                <a:cs typeface="Calibri"/>
              </a:rPr>
              <a:t>L1</a:t>
            </a:r>
            <a:endParaRPr sz="1800" dirty="0">
              <a:latin typeface="Calibri"/>
              <a:cs typeface="Calibri"/>
            </a:endParaRPr>
          </a:p>
          <a:p>
            <a:pPr marR="53340" algn="ctr">
              <a:lnSpc>
                <a:spcPct val="100000"/>
              </a:lnSpc>
              <a:tabLst>
                <a:tab pos="3214370" algn="l"/>
              </a:tabLst>
            </a:pPr>
            <a:r>
              <a:rPr sz="1800" dirty="0">
                <a:latin typeface="Calibri"/>
                <a:cs typeface="Calibri"/>
              </a:rPr>
              <a:t>C2	</a:t>
            </a:r>
            <a:r>
              <a:rPr sz="1800" spc="-5" dirty="0">
                <a:latin typeface="Calibri"/>
                <a:cs typeface="Calibri"/>
              </a:rPr>
              <a:t>L2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 dirty="0">
              <a:latin typeface="Calibri"/>
              <a:cs typeface="Calibri"/>
            </a:endParaRPr>
          </a:p>
          <a:p>
            <a:pPr marR="53340" algn="ctr">
              <a:lnSpc>
                <a:spcPct val="100000"/>
              </a:lnSpc>
              <a:spcBef>
                <a:spcPts val="5"/>
              </a:spcBef>
              <a:tabLst>
                <a:tab pos="3214370" algn="l"/>
              </a:tabLst>
            </a:pPr>
            <a:r>
              <a:rPr sz="1800" dirty="0">
                <a:latin typeface="Calibri"/>
                <a:cs typeface="Calibri"/>
              </a:rPr>
              <a:t>C3	</a:t>
            </a:r>
            <a:r>
              <a:rPr sz="1800" spc="-5" dirty="0">
                <a:latin typeface="Calibri"/>
                <a:cs typeface="Calibri"/>
              </a:rPr>
              <a:t>L3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047873" y="4431665"/>
            <a:ext cx="3231515" cy="1826260"/>
            <a:chOff x="3047873" y="4431665"/>
            <a:chExt cx="3231515" cy="1826260"/>
          </a:xfrm>
        </p:grpSpPr>
        <p:sp>
          <p:nvSpPr>
            <p:cNvPr id="20" name="object 20"/>
            <p:cNvSpPr/>
            <p:nvPr/>
          </p:nvSpPr>
          <p:spPr>
            <a:xfrm>
              <a:off x="3062478" y="4446270"/>
              <a:ext cx="2768600" cy="1066800"/>
            </a:xfrm>
            <a:custGeom>
              <a:avLst/>
              <a:gdLst/>
              <a:ahLst/>
              <a:cxnLst/>
              <a:rect l="l" t="t" r="r" b="b"/>
              <a:pathLst>
                <a:path w="2768600" h="1066800">
                  <a:moveTo>
                    <a:pt x="0" y="0"/>
                  </a:moveTo>
                  <a:lnTo>
                    <a:pt x="2768346" y="0"/>
                  </a:lnTo>
                </a:path>
                <a:path w="2768600" h="1066800">
                  <a:moveTo>
                    <a:pt x="0" y="0"/>
                  </a:moveTo>
                  <a:lnTo>
                    <a:pt x="2768346" y="533399"/>
                  </a:lnTo>
                </a:path>
                <a:path w="2768600" h="1066800">
                  <a:moveTo>
                    <a:pt x="0" y="533399"/>
                  </a:moveTo>
                  <a:lnTo>
                    <a:pt x="2768346" y="1066799"/>
                  </a:lnTo>
                </a:path>
              </a:pathLst>
            </a:custGeom>
            <a:ln w="28956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33110" y="5848350"/>
              <a:ext cx="433070" cy="396240"/>
            </a:xfrm>
            <a:custGeom>
              <a:avLst/>
              <a:gdLst/>
              <a:ahLst/>
              <a:cxnLst/>
              <a:rect l="l" t="t" r="r" b="b"/>
              <a:pathLst>
                <a:path w="433070" h="396239">
                  <a:moveTo>
                    <a:pt x="432815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432815" y="396240"/>
                  </a:lnTo>
                  <a:lnTo>
                    <a:pt x="4328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33110" y="5848350"/>
              <a:ext cx="433070" cy="396240"/>
            </a:xfrm>
            <a:custGeom>
              <a:avLst/>
              <a:gdLst/>
              <a:ahLst/>
              <a:cxnLst/>
              <a:rect l="l" t="t" r="r" b="b"/>
              <a:pathLst>
                <a:path w="433070" h="396239">
                  <a:moveTo>
                    <a:pt x="0" y="396240"/>
                  </a:moveTo>
                  <a:lnTo>
                    <a:pt x="432815" y="396240"/>
                  </a:lnTo>
                  <a:lnTo>
                    <a:pt x="432815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25908">
              <a:solidFill>
                <a:srgbClr val="2440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833109" y="5848350"/>
            <a:ext cx="433070" cy="39624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365"/>
              </a:spcBef>
            </a:pPr>
            <a:r>
              <a:rPr sz="1800" spc="-5" dirty="0">
                <a:latin typeface="Calibri"/>
                <a:cs typeface="Calibri"/>
              </a:rPr>
              <a:t>L4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62477" y="4979670"/>
            <a:ext cx="2771140" cy="1066800"/>
          </a:xfrm>
          <a:custGeom>
            <a:avLst/>
            <a:gdLst/>
            <a:ahLst/>
            <a:cxnLst/>
            <a:rect l="l" t="t" r="r" b="b"/>
            <a:pathLst>
              <a:path w="2771140" h="1066800">
                <a:moveTo>
                  <a:pt x="0" y="0"/>
                </a:moveTo>
                <a:lnTo>
                  <a:pt x="2770632" y="1066799"/>
                </a:lnTo>
              </a:path>
            </a:pathLst>
          </a:custGeom>
          <a:ln w="28956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42157" y="6012281"/>
            <a:ext cx="22490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8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1-M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Қарым-қатынас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88"/>
    </mc:Choice>
    <mc:Fallback xmlns="">
      <p:transition spd="slow" advTm="391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737600" cy="12836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spc="-5" dirty="0">
                <a:latin typeface="Calibri"/>
                <a:cs typeface="Calibri"/>
              </a:rPr>
              <a:t>3.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Көптен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бірге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қатынас</a:t>
            </a:r>
            <a:r>
              <a:rPr lang="ru-RU" sz="2400" spc="-15" dirty="0">
                <a:cs typeface="Calibri"/>
              </a:rPr>
              <a:t> (</a:t>
            </a:r>
            <a:r>
              <a:rPr lang="en-US" sz="2400" spc="-15" dirty="0">
                <a:cs typeface="Calibri"/>
              </a:rPr>
              <a:t>M-1):</a:t>
            </a:r>
            <a:endParaRPr lang="kk-KZ" sz="2400" spc="-1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spc="-15" dirty="0">
                <a:cs typeface="Calibri"/>
              </a:rPr>
              <a:t>А-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</a:t>
            </a:r>
            <a:r>
              <a:rPr lang="ru-RU" sz="2400" spc="-15" dirty="0">
                <a:cs typeface="Calibri"/>
              </a:rPr>
              <a:t> В-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ғана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нысанмен</a:t>
            </a:r>
            <a:r>
              <a:rPr lang="ru-RU" sz="2400" spc="-15" dirty="0">
                <a:cs typeface="Calibri"/>
              </a:rPr>
              <a:t>, ал В-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</a:t>
            </a:r>
            <a:r>
              <a:rPr lang="ru-RU" sz="2400" spc="-15" dirty="0">
                <a:cs typeface="Calibri"/>
              </a:rPr>
              <a:t> А-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бірден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нысандармен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байланысты</a:t>
            </a:r>
            <a:r>
              <a:rPr lang="ru-RU" sz="2400" spc="-1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041655"/>
            <a:ext cx="9144000" cy="1244473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8760" y="914400"/>
            <a:ext cx="9051645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Кардиналдылық</a:t>
            </a:r>
            <a:r>
              <a:rPr lang="ru-RU" spc="-10" dirty="0"/>
              <a:t> </a:t>
            </a:r>
            <a:r>
              <a:rPr lang="ru-RU" spc="-10" dirty="0" err="1"/>
              <a:t>шектеулері</a:t>
            </a:r>
            <a:r>
              <a:rPr lang="ru-RU" spc="-10" dirty="0"/>
              <a:t> (</a:t>
            </a:r>
            <a:r>
              <a:rPr lang="ru-RU" spc="-10" dirty="0" err="1"/>
              <a:t>кардиналдылықты</a:t>
            </a:r>
            <a:r>
              <a:rPr lang="ru-RU" spc="-10" dirty="0"/>
              <a:t> </a:t>
            </a:r>
            <a:r>
              <a:rPr lang="ru-RU" spc="-10" dirty="0" err="1"/>
              <a:t>картаға</a:t>
            </a:r>
            <a:r>
              <a:rPr lang="ru-RU" spc="-10" dirty="0"/>
              <a:t> </a:t>
            </a:r>
            <a:r>
              <a:rPr lang="ru-RU" spc="-10" dirty="0" err="1"/>
              <a:t>түсіру</a:t>
            </a:r>
            <a:r>
              <a:rPr lang="ru-RU" spc="-10" dirty="0"/>
              <a:t>) </a:t>
            </a:r>
            <a:br>
              <a:rPr lang="ru-RU" spc="-10" dirty="0"/>
            </a:br>
            <a:r>
              <a:rPr spc="-10" dirty="0"/>
              <a:t>Cardinality</a:t>
            </a:r>
            <a:r>
              <a:rPr dirty="0"/>
              <a:t> </a:t>
            </a:r>
            <a:r>
              <a:rPr spc="-15" dirty="0"/>
              <a:t>Constraints</a:t>
            </a:r>
            <a:r>
              <a:rPr spc="-5" dirty="0"/>
              <a:t> (Mapping</a:t>
            </a:r>
            <a:r>
              <a:rPr spc="5" dirty="0"/>
              <a:t> </a:t>
            </a:r>
            <a:r>
              <a:rPr spc="-10" dirty="0"/>
              <a:t>Cardinality)</a:t>
            </a:r>
          </a:p>
        </p:txBody>
      </p:sp>
      <p:sp>
        <p:nvSpPr>
          <p:cNvPr id="5" name="object 5"/>
          <p:cNvSpPr/>
          <p:nvPr/>
        </p:nvSpPr>
        <p:spPr>
          <a:xfrm>
            <a:off x="973074" y="4581905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80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3074" y="4581905"/>
            <a:ext cx="1871980" cy="647700"/>
          </a:xfrm>
          <a:prstGeom prst="rect">
            <a:avLst/>
          </a:prstGeom>
          <a:ln w="25908">
            <a:solidFill>
              <a:srgbClr val="244060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latin typeface="Arial MT"/>
                <a:cs typeface="Arial MT"/>
              </a:rPr>
              <a:t>Student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4353" y="4437126"/>
            <a:ext cx="1842770" cy="934719"/>
          </a:xfrm>
          <a:custGeom>
            <a:avLst/>
            <a:gdLst/>
            <a:ahLst/>
            <a:cxnLst/>
            <a:rect l="l" t="t" r="r" b="b"/>
            <a:pathLst>
              <a:path w="1842770" h="934720">
                <a:moveTo>
                  <a:pt x="0" y="467106"/>
                </a:moveTo>
                <a:lnTo>
                  <a:pt x="921258" y="0"/>
                </a:lnTo>
                <a:lnTo>
                  <a:pt x="1842516" y="467106"/>
                </a:lnTo>
                <a:lnTo>
                  <a:pt x="921258" y="934212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1770" y="4722952"/>
            <a:ext cx="1105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latin typeface="Arial MT"/>
                <a:cs typeface="Arial MT"/>
              </a:rPr>
              <a:t>Тіркелді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6865" y="4584953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6865" y="4584953"/>
            <a:ext cx="1871980" cy="647700"/>
          </a:xfrm>
          <a:prstGeom prst="rect">
            <a:avLst/>
          </a:prstGeom>
          <a:ln w="25907">
            <a:solidFill>
              <a:srgbClr val="24406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latin typeface="Arial MT"/>
                <a:cs typeface="Arial MT"/>
              </a:rPr>
              <a:t>Course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783" y="4904232"/>
            <a:ext cx="3322320" cy="3810"/>
          </a:xfrm>
          <a:custGeom>
            <a:avLst/>
            <a:gdLst/>
            <a:ahLst/>
            <a:cxnLst/>
            <a:rect l="l" t="t" r="r" b="b"/>
            <a:pathLst>
              <a:path w="3322320" h="3810">
                <a:moveTo>
                  <a:pt x="0" y="1397"/>
                </a:moveTo>
                <a:lnTo>
                  <a:pt x="750062" y="0"/>
                </a:lnTo>
              </a:path>
              <a:path w="3322320" h="3810">
                <a:moveTo>
                  <a:pt x="2592324" y="0"/>
                </a:moveTo>
                <a:lnTo>
                  <a:pt x="3322320" y="368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5385" y="455841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9284" y="454990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1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8357" y="5907125"/>
            <a:ext cx="24776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9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M-1</a:t>
            </a:r>
            <a:r>
              <a:rPr sz="1100" spc="-15" dirty="0">
                <a:latin typeface="Arial MT"/>
                <a:cs typeface="Arial MT"/>
              </a:rPr>
              <a:t> </a:t>
            </a:r>
            <a:r>
              <a:rPr lang="ru-RU" sz="1100" spc="-5" dirty="0" err="1">
                <a:latin typeface="Arial MT"/>
                <a:cs typeface="Arial MT"/>
              </a:rPr>
              <a:t>Қарым-қатынас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2"/>
    </mc:Choice>
    <mc:Fallback xmlns="">
      <p:transition spd="slow" advTm="18222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1771"/>
            <a:ext cx="9144000" cy="60907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619490" cy="174278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2400" dirty="0">
                <a:latin typeface="Calibri"/>
                <a:cs typeface="Calibri"/>
              </a:rPr>
              <a:t>4.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Көптен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көпке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қатынас</a:t>
            </a:r>
            <a:r>
              <a:rPr lang="ru-RU" sz="2400" spc="-15" dirty="0">
                <a:cs typeface="Calibri"/>
              </a:rPr>
              <a:t> (М-М):</a:t>
            </a:r>
            <a:endParaRPr lang="en-US" sz="2400" spc="-1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spc="-15" dirty="0">
                <a:cs typeface="Calibri"/>
              </a:rPr>
              <a:t>А </a:t>
            </a:r>
            <a:r>
              <a:rPr lang="ru-RU" sz="2400" spc="-15" dirty="0" err="1">
                <a:cs typeface="Calibri"/>
              </a:rPr>
              <a:t>нысанындағы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</a:t>
            </a:r>
            <a:r>
              <a:rPr lang="ru-RU" sz="2400" spc="-15" dirty="0">
                <a:cs typeface="Calibri"/>
              </a:rPr>
              <a:t> В </a:t>
            </a:r>
            <a:r>
              <a:rPr lang="ru-RU" sz="2400" spc="-15" dirty="0" err="1">
                <a:cs typeface="Calibri"/>
              </a:rPr>
              <a:t>және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андағы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бірден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нысандармен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байланысты</a:t>
            </a:r>
            <a:endParaRPr lang="en-US" sz="2400" spc="-15" dirty="0"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spc="-15" dirty="0">
                <a:cs typeface="Calibri"/>
              </a:rPr>
              <a:t>В-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</a:t>
            </a:r>
            <a:r>
              <a:rPr lang="ru-RU" sz="2400" spc="-15" dirty="0">
                <a:cs typeface="Calibri"/>
              </a:rPr>
              <a:t> А-</a:t>
            </a:r>
            <a:r>
              <a:rPr lang="ru-RU" sz="2400" spc="-15" dirty="0" err="1">
                <a:cs typeface="Calibri"/>
              </a:rPr>
              <a:t>дағы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бірден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көп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нысандармен</a:t>
            </a:r>
            <a:r>
              <a:rPr lang="ru-RU" sz="2400" spc="-15" dirty="0">
                <a:cs typeface="Calibri"/>
              </a:rPr>
              <a:t> </a:t>
            </a:r>
            <a:r>
              <a:rPr lang="ru-RU" sz="2400" spc="-15" dirty="0" err="1">
                <a:cs typeface="Calibri"/>
              </a:rPr>
              <a:t>байланысты</a:t>
            </a:r>
            <a:r>
              <a:rPr lang="ru-RU" sz="2400" spc="-1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27986"/>
            <a:ext cx="9144000" cy="1058142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Кардиналдылық</a:t>
            </a:r>
            <a:r>
              <a:rPr lang="ru-RU" spc="-10" dirty="0"/>
              <a:t> </a:t>
            </a:r>
            <a:r>
              <a:rPr lang="ru-RU" spc="-10" dirty="0" err="1"/>
              <a:t>шектеулері</a:t>
            </a:r>
            <a:r>
              <a:rPr lang="ru-RU" spc="-10" dirty="0"/>
              <a:t> (</a:t>
            </a:r>
            <a:r>
              <a:rPr lang="ru-RU" spc="-10" dirty="0" err="1"/>
              <a:t>кардиналдылықты</a:t>
            </a:r>
            <a:r>
              <a:rPr lang="ru-RU" spc="-10" dirty="0"/>
              <a:t> </a:t>
            </a:r>
            <a:r>
              <a:rPr lang="ru-RU" spc="-10" dirty="0" err="1"/>
              <a:t>картаға</a:t>
            </a:r>
            <a:r>
              <a:rPr lang="ru-RU" spc="-10" dirty="0"/>
              <a:t> </a:t>
            </a:r>
            <a:r>
              <a:rPr lang="ru-RU" spc="-10" dirty="0" err="1"/>
              <a:t>түсіру</a:t>
            </a:r>
            <a:r>
              <a:rPr lang="ru-RU" spc="-10" dirty="0"/>
              <a:t>)</a:t>
            </a:r>
            <a:endParaRPr spc="-10" dirty="0"/>
          </a:p>
        </p:txBody>
      </p:sp>
      <p:sp>
        <p:nvSpPr>
          <p:cNvPr id="5" name="object 5"/>
          <p:cNvSpPr/>
          <p:nvPr/>
        </p:nvSpPr>
        <p:spPr>
          <a:xfrm>
            <a:off x="973074" y="4581905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80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73074" y="4581905"/>
            <a:ext cx="1871980" cy="647700"/>
          </a:xfrm>
          <a:prstGeom prst="rect">
            <a:avLst/>
          </a:prstGeom>
          <a:ln w="25908">
            <a:solidFill>
              <a:srgbClr val="244060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485775">
              <a:lnSpc>
                <a:spcPct val="100000"/>
              </a:lnSpc>
              <a:spcBef>
                <a:spcPts val="1370"/>
              </a:spcBef>
            </a:pPr>
            <a:r>
              <a:rPr sz="1800" spc="-5" dirty="0">
                <a:latin typeface="Arial MT"/>
                <a:cs typeface="Arial MT"/>
              </a:rPr>
              <a:t>Student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94353" y="4437126"/>
            <a:ext cx="1842770" cy="934719"/>
          </a:xfrm>
          <a:custGeom>
            <a:avLst/>
            <a:gdLst/>
            <a:ahLst/>
            <a:cxnLst/>
            <a:rect l="l" t="t" r="r" b="b"/>
            <a:pathLst>
              <a:path w="1842770" h="934720">
                <a:moveTo>
                  <a:pt x="0" y="467106"/>
                </a:moveTo>
                <a:lnTo>
                  <a:pt x="921258" y="0"/>
                </a:lnTo>
                <a:lnTo>
                  <a:pt x="1842516" y="467106"/>
                </a:lnTo>
                <a:lnTo>
                  <a:pt x="921258" y="934212"/>
                </a:lnTo>
                <a:lnTo>
                  <a:pt x="0" y="467106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001770" y="4722952"/>
            <a:ext cx="11055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err="1">
                <a:latin typeface="Arial MT"/>
                <a:cs typeface="Arial MT"/>
              </a:rPr>
              <a:t>Тіркелді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66865" y="4584953"/>
            <a:ext cx="1871980" cy="647700"/>
          </a:xfrm>
          <a:custGeom>
            <a:avLst/>
            <a:gdLst/>
            <a:ahLst/>
            <a:cxnLst/>
            <a:rect l="l" t="t" r="r" b="b"/>
            <a:pathLst>
              <a:path w="1871979" h="647700">
                <a:moveTo>
                  <a:pt x="0" y="647700"/>
                </a:moveTo>
                <a:lnTo>
                  <a:pt x="1871472" y="647700"/>
                </a:lnTo>
                <a:lnTo>
                  <a:pt x="1871472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ln w="25908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66865" y="4584953"/>
            <a:ext cx="1871980" cy="647700"/>
          </a:xfrm>
          <a:prstGeom prst="rect">
            <a:avLst/>
          </a:prstGeom>
          <a:ln w="25907">
            <a:solidFill>
              <a:srgbClr val="24406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563245">
              <a:lnSpc>
                <a:spcPct val="100000"/>
              </a:lnSpc>
              <a:spcBef>
                <a:spcPts val="1190"/>
              </a:spcBef>
            </a:pPr>
            <a:r>
              <a:rPr sz="1800" spc="-5" dirty="0">
                <a:latin typeface="Arial MT"/>
                <a:cs typeface="Arial MT"/>
              </a:rPr>
              <a:t>Course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3783" y="4904232"/>
            <a:ext cx="3322320" cy="3810"/>
          </a:xfrm>
          <a:custGeom>
            <a:avLst/>
            <a:gdLst/>
            <a:ahLst/>
            <a:cxnLst/>
            <a:rect l="l" t="t" r="r" b="b"/>
            <a:pathLst>
              <a:path w="3322320" h="3810">
                <a:moveTo>
                  <a:pt x="0" y="1397"/>
                </a:moveTo>
                <a:lnTo>
                  <a:pt x="750062" y="0"/>
                </a:lnTo>
              </a:path>
              <a:path w="3322320" h="3810">
                <a:moveTo>
                  <a:pt x="2592324" y="0"/>
                </a:moveTo>
                <a:lnTo>
                  <a:pt x="3322320" y="3683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5385" y="4558410"/>
            <a:ext cx="215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09284" y="454990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8357" y="5907125"/>
            <a:ext cx="2858643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lang="kk-KZ" sz="1100" dirty="0">
                <a:latin typeface="Arial MT"/>
                <a:cs typeface="Arial MT"/>
              </a:rPr>
              <a:t>9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M-M</a:t>
            </a:r>
            <a:r>
              <a:rPr sz="1100" spc="-20" dirty="0">
                <a:latin typeface="Arial MT"/>
                <a:cs typeface="Arial MT"/>
              </a:rPr>
              <a:t> </a:t>
            </a:r>
            <a:r>
              <a:rPr lang="kk-KZ" sz="1100" spc="-5" dirty="0">
                <a:latin typeface="Arial MT"/>
                <a:cs typeface="Arial MT"/>
              </a:rPr>
              <a:t>Қарым-қатынас</a:t>
            </a:r>
            <a:endParaRPr sz="1100" dirty="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21"/>
    </mc:Choice>
    <mc:Fallback xmlns="">
      <p:transition spd="slow" advTm="3152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" y="-2712"/>
            <a:ext cx="9144000" cy="6091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27986"/>
            <a:ext cx="9144000" cy="1058142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Әлсіз</a:t>
            </a:r>
            <a:r>
              <a:rPr lang="ru-RU" spc="-10" dirty="0"/>
              <a:t> </a:t>
            </a:r>
            <a:r>
              <a:rPr lang="ru-RU" spc="-10" dirty="0" err="1"/>
              <a:t>нысандар</a:t>
            </a:r>
            <a:r>
              <a:rPr lang="ru-RU" spc="-10" dirty="0"/>
              <a:t> </a:t>
            </a:r>
            <a:r>
              <a:rPr lang="ru-RU" spc="-10" dirty="0" err="1"/>
              <a:t>жинағы</a:t>
            </a:r>
            <a:r>
              <a:rPr lang="ru-RU" spc="-10" dirty="0"/>
              <a:t> / </a:t>
            </a:r>
            <a:r>
              <a:rPr lang="en-US" spc="-30" dirty="0"/>
              <a:t>Weak</a:t>
            </a:r>
            <a:r>
              <a:rPr lang="en-US" spc="-40" dirty="0"/>
              <a:t> </a:t>
            </a:r>
            <a:r>
              <a:rPr lang="en-US" spc="-10" dirty="0"/>
              <a:t>Entity</a:t>
            </a:r>
            <a:r>
              <a:rPr lang="en-US" spc="-45" dirty="0"/>
              <a:t> </a:t>
            </a:r>
            <a:r>
              <a:rPr lang="en-US" spc="-10" dirty="0"/>
              <a:t>Set</a:t>
            </a:r>
            <a:endParaRPr spc="-1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710" y="2514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Өзінің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бастапқы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Бұл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тәуелді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Негізгі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төлсипаты</a:t>
            </a:r>
            <a:r>
              <a:rPr lang="ru-RU" dirty="0">
                <a:solidFill>
                  <a:srgbClr val="002060"/>
                </a:solidFill>
              </a:rPr>
              <a:t> бар </a:t>
            </a:r>
            <a:r>
              <a:rPr lang="ru-RU" dirty="0" err="1">
                <a:solidFill>
                  <a:srgbClr val="002060"/>
                </a:solidFill>
              </a:rPr>
              <a:t>кез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күшті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болып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табылады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тәуелсіз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күшті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байланысты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төртбұрышпен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белгіленеді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қатынасы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гауһар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таспен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белгіленеді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7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50"/>
    </mc:Choice>
    <mc:Fallback xmlns="">
      <p:transition spd="slow" advTm="4075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9" y="-2712"/>
            <a:ext cx="9144000" cy="60919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0794"/>
            <a:ext cx="2040556" cy="914400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1227986"/>
            <a:ext cx="9144000" cy="1058142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0710" y="1263609"/>
            <a:ext cx="83413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" dirty="0" err="1"/>
              <a:t>Әлсіз</a:t>
            </a:r>
            <a:r>
              <a:rPr lang="ru-RU" spc="-10" dirty="0"/>
              <a:t> </a:t>
            </a:r>
            <a:r>
              <a:rPr lang="ru-RU" spc="-10" dirty="0" err="1"/>
              <a:t>нысандар</a:t>
            </a:r>
            <a:r>
              <a:rPr lang="ru-RU" spc="-10" dirty="0"/>
              <a:t> </a:t>
            </a:r>
            <a:r>
              <a:rPr lang="ru-RU" spc="-10" dirty="0" err="1"/>
              <a:t>жинағы</a:t>
            </a:r>
            <a:r>
              <a:rPr lang="ru-RU" spc="-10" dirty="0"/>
              <a:t> / </a:t>
            </a:r>
            <a:r>
              <a:rPr lang="en-US" spc="-30" dirty="0"/>
              <a:t>Weak</a:t>
            </a:r>
            <a:r>
              <a:rPr lang="en-US" spc="-40" dirty="0"/>
              <a:t> </a:t>
            </a:r>
            <a:r>
              <a:rPr lang="en-US" spc="-10" dirty="0"/>
              <a:t>Entity</a:t>
            </a:r>
            <a:r>
              <a:rPr lang="en-US" spc="-45" dirty="0"/>
              <a:t> </a:t>
            </a:r>
            <a:r>
              <a:rPr lang="en-US" spc="-10" dirty="0"/>
              <a:t>Set</a:t>
            </a:r>
            <a:endParaRPr spc="-1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00710" y="25146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</a:rPr>
              <a:t>Өзінің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бастапқы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кілті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жоқ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Бұл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тәуелді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Негізгі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төлсипаты</a:t>
            </a:r>
            <a:r>
              <a:rPr lang="ru-RU" dirty="0">
                <a:solidFill>
                  <a:srgbClr val="002060"/>
                </a:solidFill>
              </a:rPr>
              <a:t> бар </a:t>
            </a:r>
            <a:r>
              <a:rPr lang="ru-RU" dirty="0" err="1">
                <a:solidFill>
                  <a:srgbClr val="002060"/>
                </a:solidFill>
              </a:rPr>
              <a:t>кез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келген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күшті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түрі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болып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табылады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және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тәуелсіз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ретінде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күшті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жиынының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болуына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байланысты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нысандар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төртбұрышпен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белгіленеді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 err="1">
                <a:solidFill>
                  <a:srgbClr val="002060"/>
                </a:solidFill>
              </a:rPr>
              <a:t>Әлсіз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нысан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қатынасы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жиыны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қос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гауһар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таспен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белгіленеді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19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7247"/>
            <a:ext cx="9144000" cy="60907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1" y="76200"/>
            <a:ext cx="9144000" cy="60907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7168" y="2752244"/>
            <a:ext cx="48746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solidFill>
                  <a:srgbClr val="002060"/>
                </a:solidFill>
              </a:rPr>
              <a:t>Назарларыңызға рахмет!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6"/>
    </mc:Choice>
    <mc:Fallback xmlns="">
      <p:transition spd="slow" advTm="360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1752600"/>
            <a:ext cx="5477155" cy="474873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ұғымдар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:- </a:t>
            </a:r>
            <a:r>
              <a:rPr lang="ru-RU" sz="2400" dirty="0">
                <a:cs typeface="Calibri"/>
              </a:rPr>
              <a:t>/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Basic</a:t>
            </a:r>
            <a:r>
              <a:rPr sz="2400" spc="-5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Concepts:-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en-US" sz="2400" b="1" spc="-10" dirty="0">
                <a:solidFill>
                  <a:srgbClr val="244060"/>
                </a:solidFill>
                <a:cs typeface="Calibri"/>
              </a:rPr>
              <a:t>E-R </a:t>
            </a: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диаграммасы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</a:t>
            </a: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дегеніміз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не?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What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E-R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 diagram?</a:t>
            </a:r>
            <a:endParaRPr lang="kk-KZ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FontTx/>
              <a:buChar char="-"/>
              <a:tabLst>
                <a:tab pos="355600" algn="l"/>
                <a:tab pos="356235" algn="l"/>
              </a:tabLst>
            </a:pPr>
            <a:r>
              <a:rPr lang="ru-RU" sz="2400" spc="-5" dirty="0">
                <a:solidFill>
                  <a:srgbClr val="002060"/>
                </a:solidFill>
                <a:cs typeface="Calibri"/>
              </a:rPr>
              <a:t>E-R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диаграммасы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нысан-байланыс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(субъект-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қатынас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)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диаграммасын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білдіреді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>
                <a:cs typeface="Calibri"/>
              </a:rPr>
              <a:t>/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E-R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diagram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means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Entity-Relationship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diagram</a:t>
            </a:r>
            <a:endParaRPr lang="kk-KZ"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54965" indent="-342900">
              <a:lnSpc>
                <a:spcPct val="100000"/>
              </a:lnSpc>
              <a:spcBef>
                <a:spcPts val="580"/>
              </a:spcBef>
              <a:buFontTx/>
              <a:buChar char="-"/>
              <a:tabLst>
                <a:tab pos="355600" algn="l"/>
                <a:tab pos="356235" algn="l"/>
              </a:tabLst>
            </a:pP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Бұл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мәліметтер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spc="-5" dirty="0" err="1">
                <a:solidFill>
                  <a:srgbClr val="002060"/>
                </a:solidFill>
                <a:cs typeface="Calibri"/>
              </a:rPr>
              <a:t>базасын</a:t>
            </a:r>
            <a:r>
              <a:rPr lang="ru-RU" sz="2400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графикалық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 (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суреттік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) 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бейнелеуге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арналған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көрнекі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b="1" spc="-5" dirty="0" err="1">
                <a:solidFill>
                  <a:srgbClr val="002060"/>
                </a:solidFill>
                <a:cs typeface="Calibri"/>
              </a:rPr>
              <a:t>құрал</a:t>
            </a:r>
            <a:r>
              <a:rPr lang="ru-RU" sz="2400" b="1" spc="-5" dirty="0">
                <a:solidFill>
                  <a:srgbClr val="002060"/>
                </a:solidFill>
                <a:cs typeface="Calibri"/>
              </a:rPr>
              <a:t>. </a:t>
            </a:r>
            <a:r>
              <a:rPr lang="ru-RU" sz="2400" spc="-5" dirty="0">
                <a:cs typeface="Calibri"/>
              </a:rPr>
              <a:t>/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sz="2400" spc="4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400" spc="4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sz="2400" spc="4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visual</a:t>
            </a:r>
            <a:r>
              <a:rPr sz="2400" spc="4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tool</a:t>
            </a:r>
            <a:r>
              <a:rPr sz="2400" spc="434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400" spc="4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graphical</a:t>
            </a:r>
            <a:r>
              <a:rPr sz="2400" b="1" spc="4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(pictorial)</a:t>
            </a:r>
            <a:r>
              <a:rPr sz="2400" b="1" spc="4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representation</a:t>
            </a:r>
            <a:r>
              <a:rPr sz="2400" b="1" spc="45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of </a:t>
            </a:r>
            <a:r>
              <a:rPr sz="2400" spc="-5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database.</a:t>
            </a:r>
            <a:endParaRPr lang="kk-KZ"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1920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272920"/>
            <a:ext cx="1539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</a:t>
            </a:r>
            <a:r>
              <a:rPr spc="-85" dirty="0"/>
              <a:t> </a:t>
            </a:r>
            <a:r>
              <a:rPr spc="-5" dirty="0"/>
              <a:t>Model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" y="228600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36"/>
    </mc:Choice>
    <mc:Fallback xmlns="">
      <p:transition spd="slow" advTm="220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457200" y="2286000"/>
            <a:ext cx="4800600" cy="3040576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580"/>
              </a:spcBef>
              <a:buFontTx/>
              <a:buChar char="-"/>
              <a:tabLst>
                <a:tab pos="355600" algn="l"/>
                <a:tab pos="356235" algn="l"/>
              </a:tabLst>
            </a:pPr>
            <a:r>
              <a:rPr lang="en-US" sz="2400" dirty="0">
                <a:solidFill>
                  <a:srgbClr val="002060"/>
                </a:solidFill>
                <a:cs typeface="Calibri"/>
              </a:rPr>
              <a:t>ER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моделін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1970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жылдары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Питер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Чен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оны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дерекқорды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концептуалды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модельдеу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/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жобалау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үшін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пайдалануға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ұсынған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. /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ER</a:t>
            </a:r>
            <a:r>
              <a:rPr sz="24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Model</a:t>
            </a:r>
            <a:r>
              <a:rPr sz="24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was</a:t>
            </a:r>
            <a:r>
              <a:rPr sz="24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proposed</a:t>
            </a:r>
            <a:r>
              <a:rPr sz="24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by</a:t>
            </a:r>
            <a:r>
              <a:rPr sz="24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Peter</a:t>
            </a:r>
            <a:r>
              <a:rPr sz="24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Chen</a:t>
            </a:r>
            <a:r>
              <a:rPr sz="24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in</a:t>
            </a:r>
            <a:r>
              <a:rPr sz="2400" spc="2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70C0"/>
                </a:solidFill>
                <a:latin typeface="Calibri"/>
                <a:cs typeface="Calibri"/>
              </a:rPr>
              <a:t>1970’s</a:t>
            </a:r>
            <a:r>
              <a:rPr sz="24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to</a:t>
            </a:r>
            <a:r>
              <a:rPr sz="2400" spc="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use</a:t>
            </a:r>
            <a:r>
              <a:rPr sz="2400" spc="2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it</a:t>
            </a:r>
            <a:r>
              <a:rPr sz="2400" spc="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2400" spc="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a </a:t>
            </a:r>
            <a:r>
              <a:rPr sz="2400" spc="-53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conceptual</a:t>
            </a:r>
            <a:r>
              <a:rPr sz="2400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modelling/designing</a:t>
            </a:r>
            <a:r>
              <a:rPr sz="2400" spc="-1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70C0"/>
                </a:solidFill>
                <a:latin typeface="Calibri"/>
                <a:cs typeface="Calibri"/>
              </a:rPr>
              <a:t>database.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19200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272920"/>
            <a:ext cx="1539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</a:t>
            </a:r>
            <a:r>
              <a:rPr spc="-85" dirty="0"/>
              <a:t> </a:t>
            </a:r>
            <a:r>
              <a:rPr spc="-5" dirty="0"/>
              <a:t>Model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0" y="228600"/>
            <a:ext cx="20405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94"/>
    </mc:Choice>
    <mc:Fallback xmlns="">
      <p:transition spd="slow" advTm="1419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6315355" cy="5195012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ұғымдар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:- / </a:t>
            </a:r>
            <a:r>
              <a:rPr sz="2400" dirty="0">
                <a:latin typeface="Calibri"/>
                <a:cs typeface="Calibri"/>
              </a:rPr>
              <a:t>Basic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Concepts:-</a:t>
            </a:r>
            <a:endParaRPr sz="2400" dirty="0">
              <a:latin typeface="Calibri"/>
              <a:cs typeface="Calibri"/>
            </a:endParaRPr>
          </a:p>
          <a:p>
            <a:pPr marL="355600" indent="-343535" algn="just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6235" algn="l"/>
              </a:tabLst>
            </a:pPr>
            <a:r>
              <a:rPr lang="en-US" sz="2400" b="1" spc="-10" dirty="0">
                <a:solidFill>
                  <a:srgbClr val="244060"/>
                </a:solidFill>
                <a:cs typeface="Calibri"/>
              </a:rPr>
              <a:t>E-R </a:t>
            </a: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диаграммасы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</a:t>
            </a:r>
            <a:r>
              <a:rPr lang="ru-RU" sz="2400" b="1" spc="-10" dirty="0" err="1">
                <a:solidFill>
                  <a:srgbClr val="244060"/>
                </a:solidFill>
                <a:cs typeface="Calibri"/>
              </a:rPr>
              <a:t>дегеніміз</a:t>
            </a:r>
            <a:r>
              <a:rPr lang="ru-RU" sz="2400" b="1" spc="-10" dirty="0">
                <a:solidFill>
                  <a:srgbClr val="244060"/>
                </a:solidFill>
                <a:cs typeface="Calibri"/>
              </a:rPr>
              <a:t> не? / 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What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is</a:t>
            </a:r>
            <a:r>
              <a:rPr sz="2400" b="1" spc="-1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70C0"/>
                </a:solidFill>
                <a:latin typeface="Calibri"/>
                <a:cs typeface="Calibri"/>
              </a:rPr>
              <a:t>E-R</a:t>
            </a:r>
            <a:r>
              <a:rPr sz="2400" b="1" spc="-10" dirty="0">
                <a:solidFill>
                  <a:srgbClr val="0070C0"/>
                </a:solidFill>
                <a:latin typeface="Calibri"/>
                <a:cs typeface="Calibri"/>
              </a:rPr>
              <a:t> diagram?</a:t>
            </a:r>
            <a:endParaRPr sz="24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1099185" marR="6350" lvl="1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1099820" algn="l"/>
              </a:tabLst>
            </a:pPr>
            <a:r>
              <a:rPr lang="kk-KZ" sz="2400" spc="-5" dirty="0">
                <a:cs typeface="Calibri"/>
              </a:rPr>
              <a:t>Ол нақты әлем субъектілері мен олардың арасындағы қарым-қатынастар туралы көзқарасқа негізделген.</a:t>
            </a:r>
          </a:p>
          <a:p>
            <a:pPr marL="1099185" marR="6350" lvl="1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1099820" algn="l"/>
              </a:tabLst>
            </a:pPr>
            <a:r>
              <a:rPr lang="kk-KZ" sz="2400" spc="-5" dirty="0">
                <a:cs typeface="Calibri"/>
              </a:rPr>
              <a:t>Нақты әлемдегі сценарийді дерекқор үлгісіне көрсету кезінде </a:t>
            </a:r>
            <a:r>
              <a:rPr lang="en-US" sz="2400" spc="-5" dirty="0">
                <a:cs typeface="Calibri"/>
              </a:rPr>
              <a:t>ER </a:t>
            </a:r>
            <a:r>
              <a:rPr lang="kk-KZ" sz="2400" spc="-5" dirty="0">
                <a:cs typeface="Calibri"/>
              </a:rPr>
              <a:t>моделі </a:t>
            </a:r>
            <a:r>
              <a:rPr lang="kk-KZ" sz="2400" spc="-5" dirty="0">
                <a:solidFill>
                  <a:srgbClr val="0070C0"/>
                </a:solidFill>
                <a:cs typeface="Calibri"/>
              </a:rPr>
              <a:t>нысандар жиынын, қатынас жиынын, жалпы атрибуттар мен шектеулерді жасайды</a:t>
            </a:r>
            <a:r>
              <a:rPr lang="kk-KZ" sz="2400" spc="-5" dirty="0">
                <a:cs typeface="Calibri"/>
              </a:rPr>
              <a:t>.</a:t>
            </a:r>
          </a:p>
          <a:p>
            <a:pPr marL="756285" marR="6350" lvl="1" algn="just">
              <a:lnSpc>
                <a:spcPct val="100000"/>
              </a:lnSpc>
              <a:spcBef>
                <a:spcPts val="575"/>
              </a:spcBef>
              <a:tabLst>
                <a:tab pos="1099820" algn="l"/>
              </a:tabLst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1539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</a:t>
            </a:r>
            <a:r>
              <a:rPr spc="-85" dirty="0"/>
              <a:t> </a:t>
            </a:r>
            <a:r>
              <a:rPr spc="-5" dirty="0"/>
              <a:t>Model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9"/>
    </mc:Choice>
    <mc:Fallback xmlns="">
      <p:transition spd="slow" advTm="226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420B40B-3C41-1B8A-D606-F25F5390D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07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5172355" cy="3933128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670"/>
              </a:spcBef>
            </a:pPr>
            <a:r>
              <a:rPr lang="ru-RU" sz="2400" dirty="0" err="1">
                <a:solidFill>
                  <a:srgbClr val="002060"/>
                </a:solidFill>
                <a:cs typeface="Calibri"/>
              </a:rPr>
              <a:t>Негізгі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400" dirty="0" err="1">
                <a:solidFill>
                  <a:srgbClr val="002060"/>
                </a:solidFill>
                <a:cs typeface="Calibri"/>
              </a:rPr>
              <a:t>ұғымдар</a:t>
            </a:r>
            <a:r>
              <a:rPr lang="ru-RU" sz="2400" dirty="0">
                <a:solidFill>
                  <a:srgbClr val="002060"/>
                </a:solidFill>
                <a:cs typeface="Calibri"/>
              </a:rPr>
              <a:t>:- / </a:t>
            </a:r>
            <a:r>
              <a:rPr sz="2400" dirty="0">
                <a:latin typeface="Calibri"/>
                <a:cs typeface="Calibri"/>
              </a:rPr>
              <a:t>Basic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Concepts:-</a:t>
            </a:r>
            <a:endParaRPr sz="2400" dirty="0">
              <a:latin typeface="Calibri"/>
              <a:cs typeface="Calibri"/>
            </a:endParaRPr>
          </a:p>
          <a:p>
            <a:pPr marL="1099185" marR="6350" lvl="1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1099820" algn="l"/>
              </a:tabLst>
            </a:pPr>
            <a:r>
              <a:rPr lang="en-US" sz="2400" spc="-5" dirty="0">
                <a:cs typeface="Calibri"/>
              </a:rPr>
              <a:t>ER </a:t>
            </a:r>
            <a:r>
              <a:rPr lang="kk-KZ" sz="2400" spc="-5" dirty="0">
                <a:cs typeface="Calibri"/>
              </a:rPr>
              <a:t>моделі негізінен Субъектілерге және </a:t>
            </a:r>
            <a:r>
              <a:rPr lang="kk-KZ" sz="2400" spc="-5" dirty="0">
                <a:solidFill>
                  <a:srgbClr val="0070C0"/>
                </a:solidFill>
                <a:cs typeface="Calibri"/>
              </a:rPr>
              <a:t>олардың атрибуттарына және нысандар</a:t>
            </a:r>
            <a:r>
              <a:rPr lang="kk-KZ" sz="2400" spc="-5" dirty="0">
                <a:cs typeface="Calibri"/>
              </a:rPr>
              <a:t> арасындағы қарым-қатынастарға бағытталған.</a:t>
            </a:r>
          </a:p>
          <a:p>
            <a:pPr marL="1099185" marR="6350" lvl="1" indent="-342900" algn="just">
              <a:lnSpc>
                <a:spcPct val="100000"/>
              </a:lnSpc>
              <a:spcBef>
                <a:spcPts val="575"/>
              </a:spcBef>
              <a:buFont typeface="Arial MT"/>
              <a:buChar char="–"/>
              <a:tabLst>
                <a:tab pos="1099820" algn="l"/>
              </a:tabLst>
            </a:pPr>
            <a:r>
              <a:rPr lang="kk-KZ" sz="2400" spc="-5" dirty="0">
                <a:cs typeface="Calibri"/>
              </a:rPr>
              <a:t>Ол деректер қорының объектілерін көрсету үшін әртүрлі белгілерді пайдаланады.</a:t>
            </a:r>
            <a:endParaRPr lang="kk-KZ" sz="2400" spc="-5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15398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ER</a:t>
            </a:r>
            <a:r>
              <a:rPr spc="-85" dirty="0"/>
              <a:t> </a:t>
            </a:r>
            <a:r>
              <a:rPr spc="-5" dirty="0"/>
              <a:t>Model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95"/>
    </mc:Choice>
    <mc:Fallback xmlns="">
      <p:transition spd="slow" advTm="1889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99842"/>
            <a:ext cx="8796655" cy="22672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Нысан</a:t>
            </a:r>
            <a:r>
              <a:rPr lang="ru-RU" sz="2400" spc="-5" dirty="0">
                <a:cs typeface="Calibri"/>
              </a:rPr>
              <a:t> – </a:t>
            </a:r>
            <a:r>
              <a:rPr lang="ru-RU" sz="2400" spc="-5" dirty="0" err="1">
                <a:cs typeface="Calibri"/>
              </a:rPr>
              <a:t>біз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деректер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жинайтын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нақты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дүние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объектілері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орын</a:t>
            </a:r>
            <a:r>
              <a:rPr lang="ru-RU" sz="2400" spc="-5" dirty="0">
                <a:cs typeface="Calibri"/>
              </a:rPr>
              <a:t>, </a:t>
            </a:r>
            <a:r>
              <a:rPr lang="ru-RU" sz="2400" spc="-5" dirty="0" err="1">
                <a:cs typeface="Calibri"/>
              </a:rPr>
              <a:t>адам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Мысалы</a:t>
            </a:r>
            <a:r>
              <a:rPr lang="ru-RU" sz="2400" spc="-5" dirty="0">
                <a:cs typeface="Calibri"/>
              </a:rPr>
              <a:t>: Университет </a:t>
            </a:r>
            <a:r>
              <a:rPr lang="ru-RU" sz="2400" spc="-5" dirty="0" err="1">
                <a:cs typeface="Calibri"/>
              </a:rPr>
              <a:t>үшін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дерекқор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субъектісі</a:t>
            </a:r>
            <a:r>
              <a:rPr lang="ru-RU" sz="2400" spc="-5" dirty="0">
                <a:cs typeface="Calibri"/>
              </a:rPr>
              <a:t> студент, </a:t>
            </a:r>
            <a:r>
              <a:rPr lang="ru-RU" sz="2400" spc="-5" dirty="0" err="1">
                <a:cs typeface="Calibri"/>
              </a:rPr>
              <a:t>оқытушы</a:t>
            </a:r>
            <a:r>
              <a:rPr lang="ru-RU" sz="2400" spc="-5" dirty="0">
                <a:cs typeface="Calibri"/>
              </a:rPr>
              <a:t>, кафедра, курс, </a:t>
            </a:r>
            <a:r>
              <a:rPr lang="ru-RU" sz="2400" spc="-5" dirty="0" err="1">
                <a:cs typeface="Calibri"/>
              </a:rPr>
              <a:t>нәтиже</a:t>
            </a:r>
            <a:r>
              <a:rPr lang="ru-RU" sz="2400" spc="-5" dirty="0">
                <a:cs typeface="Calibri"/>
              </a:rPr>
              <a:t>, </a:t>
            </a:r>
          </a:p>
          <a:p>
            <a:pPr marL="12065" marR="5080">
              <a:lnSpc>
                <a:spcPct val="100000"/>
              </a:lnSpc>
              <a:spcBef>
                <a:spcPts val="100"/>
              </a:spcBef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сынып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және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т.б</a:t>
            </a:r>
            <a:r>
              <a:rPr lang="ru-RU" sz="2400" spc="-5" dirty="0">
                <a:cs typeface="Calibri"/>
              </a:rPr>
              <a:t>. </a:t>
            </a:r>
            <a:r>
              <a:rPr lang="ru-RU" sz="2400" spc="-5" dirty="0" err="1">
                <a:cs typeface="Calibri"/>
              </a:rPr>
              <a:t>болуы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мүмкін</a:t>
            </a:r>
            <a:r>
              <a:rPr lang="ru-RU" sz="2400" spc="-5" dirty="0">
                <a:cs typeface="Calibri"/>
              </a:rPr>
              <a:t>.</a:t>
            </a:r>
          </a:p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ru-RU" sz="2400" spc="-5" dirty="0" err="1">
                <a:cs typeface="Calibri"/>
              </a:rPr>
              <a:t>Нысан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нысан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атауын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қамтитын</a:t>
            </a:r>
            <a:r>
              <a:rPr lang="ru-RU" sz="2400" spc="-5" dirty="0">
                <a:cs typeface="Calibri"/>
              </a:rPr>
              <a:t> </a:t>
            </a:r>
            <a:r>
              <a:rPr lang="ru-RU" sz="2400" spc="-5" dirty="0" err="1">
                <a:solidFill>
                  <a:srgbClr val="0070C0"/>
                </a:solidFill>
                <a:cs typeface="Calibri"/>
              </a:rPr>
              <a:t>тіктөртбұрышпен</a:t>
            </a:r>
            <a:r>
              <a:rPr lang="ru-RU" sz="2400" spc="-5" dirty="0">
                <a:solidFill>
                  <a:srgbClr val="0070C0"/>
                </a:solidFill>
                <a:cs typeface="Calibri"/>
              </a:rPr>
              <a:t> </a:t>
            </a:r>
            <a:r>
              <a:rPr lang="ru-RU" sz="2400" spc="-5" dirty="0" err="1">
                <a:cs typeface="Calibri"/>
              </a:rPr>
              <a:t>белгіленеді</a:t>
            </a:r>
            <a:r>
              <a:rPr lang="ru-RU" sz="2400" spc="-5" dirty="0"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39" y="1696592"/>
            <a:ext cx="464375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dirty="0"/>
              <a:t>Нысан / </a:t>
            </a:r>
            <a:r>
              <a:rPr dirty="0"/>
              <a:t>E</a:t>
            </a:r>
            <a:r>
              <a:rPr spc="-30" dirty="0"/>
              <a:t>n</a:t>
            </a:r>
            <a:r>
              <a:rPr dirty="0"/>
              <a:t>tity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2386" y="5078729"/>
            <a:ext cx="1503045" cy="798937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77165">
              <a:lnSpc>
                <a:spcPct val="100000"/>
              </a:lnSpc>
              <a:spcBef>
                <a:spcPts val="5"/>
              </a:spcBef>
            </a:pPr>
            <a:r>
              <a:rPr lang="kk-KZ" sz="1800" spc="-5" dirty="0">
                <a:latin typeface="Calibri"/>
                <a:cs typeface="Calibri"/>
              </a:rPr>
              <a:t>Нысаны Аты /</a:t>
            </a:r>
            <a:r>
              <a:rPr sz="1800" spc="-5" dirty="0">
                <a:latin typeface="Calibri"/>
                <a:cs typeface="Calibri"/>
              </a:rPr>
              <a:t>Entity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09950" y="5104638"/>
            <a:ext cx="1847850" cy="800219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385445">
              <a:lnSpc>
                <a:spcPct val="100000"/>
              </a:lnSpc>
              <a:spcBef>
                <a:spcPts val="5"/>
              </a:spcBef>
            </a:pPr>
            <a:r>
              <a:rPr lang="kk-KZ" sz="1800" spc="-5" dirty="0">
                <a:latin typeface="Calibri"/>
                <a:cs typeface="Calibri"/>
              </a:rPr>
              <a:t>Білім алушы </a:t>
            </a:r>
          </a:p>
          <a:p>
            <a:pPr marL="385445">
              <a:lnSpc>
                <a:spcPct val="100000"/>
              </a:lnSpc>
              <a:spcBef>
                <a:spcPts val="5"/>
              </a:spcBef>
            </a:pPr>
            <a:r>
              <a:rPr lang="kk-KZ" sz="1800" spc="-5" dirty="0">
                <a:latin typeface="Calibri"/>
                <a:cs typeface="Calibri"/>
              </a:rPr>
              <a:t>/ </a:t>
            </a:r>
            <a:r>
              <a:rPr sz="1800" spc="-5" dirty="0">
                <a:latin typeface="Calibri"/>
                <a:cs typeface="Calibri"/>
              </a:rPr>
              <a:t>Student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19038" y="5104638"/>
            <a:ext cx="1503045" cy="800219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429895">
              <a:lnSpc>
                <a:spcPct val="100000"/>
              </a:lnSpc>
              <a:spcBef>
                <a:spcPts val="5"/>
              </a:spcBef>
            </a:pPr>
            <a:r>
              <a:rPr lang="kk-KZ" sz="1800" spc="-15" dirty="0">
                <a:latin typeface="Calibri"/>
                <a:cs typeface="Calibri"/>
              </a:rPr>
              <a:t>Курс </a:t>
            </a:r>
          </a:p>
          <a:p>
            <a:pPr marL="429895">
              <a:lnSpc>
                <a:spcPct val="100000"/>
              </a:lnSpc>
              <a:spcBef>
                <a:spcPts val="5"/>
              </a:spcBef>
            </a:pPr>
            <a:r>
              <a:rPr lang="kk-KZ" sz="1800" spc="-15" dirty="0">
                <a:latin typeface="Calibri"/>
                <a:cs typeface="Calibri"/>
              </a:rPr>
              <a:t>/ </a:t>
            </a:r>
            <a:r>
              <a:rPr sz="1800" spc="-15" dirty="0">
                <a:latin typeface="Calibri"/>
                <a:cs typeface="Calibri"/>
              </a:rPr>
              <a:t>Course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7965" y="6156452"/>
            <a:ext cx="115887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6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1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lang="kk-KZ" sz="1100" dirty="0">
                <a:latin typeface="Arial MT"/>
                <a:cs typeface="Arial MT"/>
              </a:rPr>
              <a:t>Нысан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34"/>
    </mc:Choice>
    <mc:Fallback xmlns="">
      <p:transition spd="slow" advTm="5273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8990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61645" y="2227068"/>
            <a:ext cx="8796020" cy="2571217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15" dirty="0">
                <a:cs typeface="Calibri"/>
              </a:rPr>
              <a:t>Атрибут </a:t>
            </a:r>
            <a:r>
              <a:rPr lang="kk-KZ" sz="2400" spc="-15" dirty="0">
                <a:solidFill>
                  <a:srgbClr val="0070C0"/>
                </a:solidFill>
                <a:cs typeface="Calibri"/>
              </a:rPr>
              <a:t>сипаттарды</a:t>
            </a:r>
            <a:r>
              <a:rPr lang="kk-KZ" sz="2400" spc="-15" dirty="0">
                <a:cs typeface="Calibri"/>
              </a:rPr>
              <a:t> немесе нысан туралы </a:t>
            </a:r>
            <a:r>
              <a:rPr lang="kk-KZ" sz="2400" spc="-15" dirty="0">
                <a:solidFill>
                  <a:srgbClr val="0070C0"/>
                </a:solidFill>
                <a:cs typeface="Calibri"/>
              </a:rPr>
              <a:t>мәліметтерді</a:t>
            </a:r>
            <a:r>
              <a:rPr lang="kk-KZ" sz="2400" spc="-15" dirty="0">
                <a:cs typeface="Calibri"/>
              </a:rPr>
              <a:t> білдіреді.</a:t>
            </a: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15" dirty="0">
                <a:cs typeface="Calibri"/>
              </a:rPr>
              <a:t>Мысалы: Студент нысаны үшін атрибуттар аты, тіркеу нөмірі, мекен-жайы, туған күні, нәтижесі және т.б.</a:t>
            </a: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lang="kk-KZ" sz="2400" spc="-15" dirty="0">
                <a:cs typeface="Calibri"/>
              </a:rPr>
              <a:t>Ол атрибут атауы бар </a:t>
            </a:r>
            <a:r>
              <a:rPr lang="kk-KZ" sz="2400" spc="-15" dirty="0">
                <a:solidFill>
                  <a:srgbClr val="0070C0"/>
                </a:solidFill>
                <a:cs typeface="Calibri"/>
              </a:rPr>
              <a:t>сопақ</a:t>
            </a:r>
            <a:r>
              <a:rPr lang="kk-KZ" sz="2400" spc="-15" dirty="0">
                <a:cs typeface="Calibri"/>
              </a:rPr>
              <a:t> таңбамен белгіленеді.</a:t>
            </a:r>
            <a:endParaRPr lang="kk-KZ" sz="2400" spc="-15" dirty="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endParaRPr lang="kk-KZ" sz="2400" spc="-15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42872"/>
            <a:ext cx="9144000" cy="643255"/>
          </a:xfrm>
          <a:custGeom>
            <a:avLst/>
            <a:gdLst/>
            <a:ahLst/>
            <a:cxnLst/>
            <a:rect l="l" t="t" r="r" b="b"/>
            <a:pathLst>
              <a:path w="9144000" h="643255">
                <a:moveTo>
                  <a:pt x="9144000" y="0"/>
                </a:moveTo>
                <a:lnTo>
                  <a:pt x="0" y="0"/>
                </a:lnTo>
                <a:lnTo>
                  <a:pt x="0" y="643127"/>
                </a:lnTo>
                <a:lnTo>
                  <a:pt x="9144000" y="643127"/>
                </a:lnTo>
                <a:lnTo>
                  <a:pt x="9144000" y="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9240" y="1696592"/>
            <a:ext cx="460756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05" dirty="0" err="1"/>
              <a:t>Атрибуттар</a:t>
            </a:r>
            <a:r>
              <a:rPr lang="ru-RU" spc="-105" dirty="0"/>
              <a:t> / </a:t>
            </a:r>
            <a:r>
              <a:rPr spc="-105" dirty="0"/>
              <a:t>A</a:t>
            </a:r>
            <a:r>
              <a:rPr spc="-35" dirty="0"/>
              <a:t>t</a:t>
            </a:r>
            <a:r>
              <a:rPr dirty="0"/>
              <a:t>tribu</a:t>
            </a:r>
            <a:r>
              <a:rPr spc="-40" dirty="0"/>
              <a:t>t</a:t>
            </a:r>
            <a:r>
              <a:rPr spc="-5" dirty="0"/>
              <a:t>es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55612" y="5062664"/>
            <a:ext cx="2024380" cy="820419"/>
            <a:chOff x="455612" y="5062664"/>
            <a:chExt cx="2024380" cy="820419"/>
          </a:xfrm>
        </p:grpSpPr>
        <p:sp>
          <p:nvSpPr>
            <p:cNvPr id="6" name="object 6"/>
            <p:cNvSpPr/>
            <p:nvPr/>
          </p:nvSpPr>
          <p:spPr>
            <a:xfrm>
              <a:off x="468629" y="5075682"/>
              <a:ext cx="1998345" cy="794385"/>
            </a:xfrm>
            <a:custGeom>
              <a:avLst/>
              <a:gdLst/>
              <a:ahLst/>
              <a:cxnLst/>
              <a:rect l="l" t="t" r="r" b="b"/>
              <a:pathLst>
                <a:path w="1998345" h="794385">
                  <a:moveTo>
                    <a:pt x="998982" y="0"/>
                  </a:moveTo>
                  <a:lnTo>
                    <a:pt x="933298" y="844"/>
                  </a:lnTo>
                  <a:lnTo>
                    <a:pt x="868749" y="3343"/>
                  </a:lnTo>
                  <a:lnTo>
                    <a:pt x="805466" y="7445"/>
                  </a:lnTo>
                  <a:lnTo>
                    <a:pt x="743580" y="13096"/>
                  </a:lnTo>
                  <a:lnTo>
                    <a:pt x="683225" y="20244"/>
                  </a:lnTo>
                  <a:lnTo>
                    <a:pt x="624530" y="28838"/>
                  </a:lnTo>
                  <a:lnTo>
                    <a:pt x="567628" y="38824"/>
                  </a:lnTo>
                  <a:lnTo>
                    <a:pt x="512650" y="50150"/>
                  </a:lnTo>
                  <a:lnTo>
                    <a:pt x="459728" y="62764"/>
                  </a:lnTo>
                  <a:lnTo>
                    <a:pt x="408994" y="76614"/>
                  </a:lnTo>
                  <a:lnTo>
                    <a:pt x="360579" y="91647"/>
                  </a:lnTo>
                  <a:lnTo>
                    <a:pt x="314615" y="107810"/>
                  </a:lnTo>
                  <a:lnTo>
                    <a:pt x="271233" y="125052"/>
                  </a:lnTo>
                  <a:lnTo>
                    <a:pt x="230566" y="143320"/>
                  </a:lnTo>
                  <a:lnTo>
                    <a:pt x="192744" y="162562"/>
                  </a:lnTo>
                  <a:lnTo>
                    <a:pt x="157900" y="182724"/>
                  </a:lnTo>
                  <a:lnTo>
                    <a:pt x="97669" y="225604"/>
                  </a:lnTo>
                  <a:lnTo>
                    <a:pt x="50928" y="271540"/>
                  </a:lnTo>
                  <a:lnTo>
                    <a:pt x="18729" y="320113"/>
                  </a:lnTo>
                  <a:lnTo>
                    <a:pt x="2124" y="370905"/>
                  </a:lnTo>
                  <a:lnTo>
                    <a:pt x="0" y="397002"/>
                  </a:lnTo>
                  <a:lnTo>
                    <a:pt x="2124" y="423104"/>
                  </a:lnTo>
                  <a:lnTo>
                    <a:pt x="18729" y="473904"/>
                  </a:lnTo>
                  <a:lnTo>
                    <a:pt x="50928" y="522483"/>
                  </a:lnTo>
                  <a:lnTo>
                    <a:pt x="97669" y="568421"/>
                  </a:lnTo>
                  <a:lnTo>
                    <a:pt x="157900" y="611301"/>
                  </a:lnTo>
                  <a:lnTo>
                    <a:pt x="192744" y="631463"/>
                  </a:lnTo>
                  <a:lnTo>
                    <a:pt x="230566" y="650704"/>
                  </a:lnTo>
                  <a:lnTo>
                    <a:pt x="271233" y="668971"/>
                  </a:lnTo>
                  <a:lnTo>
                    <a:pt x="314615" y="686211"/>
                  </a:lnTo>
                  <a:lnTo>
                    <a:pt x="360579" y="702373"/>
                  </a:lnTo>
                  <a:lnTo>
                    <a:pt x="408994" y="717404"/>
                  </a:lnTo>
                  <a:lnTo>
                    <a:pt x="459728" y="731251"/>
                  </a:lnTo>
                  <a:lnTo>
                    <a:pt x="512650" y="743863"/>
                  </a:lnTo>
                  <a:lnTo>
                    <a:pt x="567628" y="755188"/>
                  </a:lnTo>
                  <a:lnTo>
                    <a:pt x="624530" y="765172"/>
                  </a:lnTo>
                  <a:lnTo>
                    <a:pt x="683225" y="773764"/>
                  </a:lnTo>
                  <a:lnTo>
                    <a:pt x="743580" y="780910"/>
                  </a:lnTo>
                  <a:lnTo>
                    <a:pt x="805466" y="786560"/>
                  </a:lnTo>
                  <a:lnTo>
                    <a:pt x="868749" y="790660"/>
                  </a:lnTo>
                  <a:lnTo>
                    <a:pt x="933298" y="793159"/>
                  </a:lnTo>
                  <a:lnTo>
                    <a:pt x="998982" y="794004"/>
                  </a:lnTo>
                  <a:lnTo>
                    <a:pt x="1064661" y="793159"/>
                  </a:lnTo>
                  <a:lnTo>
                    <a:pt x="1129207" y="790660"/>
                  </a:lnTo>
                  <a:lnTo>
                    <a:pt x="1192487" y="786560"/>
                  </a:lnTo>
                  <a:lnTo>
                    <a:pt x="1254370" y="780910"/>
                  </a:lnTo>
                  <a:lnTo>
                    <a:pt x="1314724" y="773764"/>
                  </a:lnTo>
                  <a:lnTo>
                    <a:pt x="1373417" y="765172"/>
                  </a:lnTo>
                  <a:lnTo>
                    <a:pt x="1430319" y="755188"/>
                  </a:lnTo>
                  <a:lnTo>
                    <a:pt x="1485296" y="743863"/>
                  </a:lnTo>
                  <a:lnTo>
                    <a:pt x="1538218" y="731251"/>
                  </a:lnTo>
                  <a:lnTo>
                    <a:pt x="1588952" y="717404"/>
                  </a:lnTo>
                  <a:lnTo>
                    <a:pt x="1637368" y="702373"/>
                  </a:lnTo>
                  <a:lnTo>
                    <a:pt x="1683333" y="686211"/>
                  </a:lnTo>
                  <a:lnTo>
                    <a:pt x="1726716" y="668971"/>
                  </a:lnTo>
                  <a:lnTo>
                    <a:pt x="1767385" y="650704"/>
                  </a:lnTo>
                  <a:lnTo>
                    <a:pt x="1805208" y="631463"/>
                  </a:lnTo>
                  <a:lnTo>
                    <a:pt x="1840054" y="611301"/>
                  </a:lnTo>
                  <a:lnTo>
                    <a:pt x="1900287" y="568421"/>
                  </a:lnTo>
                  <a:lnTo>
                    <a:pt x="1947031" y="522483"/>
                  </a:lnTo>
                  <a:lnTo>
                    <a:pt x="1979233" y="473904"/>
                  </a:lnTo>
                  <a:lnTo>
                    <a:pt x="1995838" y="423104"/>
                  </a:lnTo>
                  <a:lnTo>
                    <a:pt x="1997964" y="397002"/>
                  </a:lnTo>
                  <a:lnTo>
                    <a:pt x="1995838" y="370905"/>
                  </a:lnTo>
                  <a:lnTo>
                    <a:pt x="1979233" y="320113"/>
                  </a:lnTo>
                  <a:lnTo>
                    <a:pt x="1947031" y="271540"/>
                  </a:lnTo>
                  <a:lnTo>
                    <a:pt x="1900287" y="225604"/>
                  </a:lnTo>
                  <a:lnTo>
                    <a:pt x="1840054" y="182724"/>
                  </a:lnTo>
                  <a:lnTo>
                    <a:pt x="1805208" y="162562"/>
                  </a:lnTo>
                  <a:lnTo>
                    <a:pt x="1767385" y="143320"/>
                  </a:lnTo>
                  <a:lnTo>
                    <a:pt x="1726716" y="125052"/>
                  </a:lnTo>
                  <a:lnTo>
                    <a:pt x="1683333" y="107810"/>
                  </a:lnTo>
                  <a:lnTo>
                    <a:pt x="1637368" y="91647"/>
                  </a:lnTo>
                  <a:lnTo>
                    <a:pt x="1588952" y="76614"/>
                  </a:lnTo>
                  <a:lnTo>
                    <a:pt x="1538218" y="62764"/>
                  </a:lnTo>
                  <a:lnTo>
                    <a:pt x="1485296" y="50150"/>
                  </a:lnTo>
                  <a:lnTo>
                    <a:pt x="1430319" y="38824"/>
                  </a:lnTo>
                  <a:lnTo>
                    <a:pt x="1373417" y="28838"/>
                  </a:lnTo>
                  <a:lnTo>
                    <a:pt x="1314724" y="20244"/>
                  </a:lnTo>
                  <a:lnTo>
                    <a:pt x="1254370" y="13096"/>
                  </a:lnTo>
                  <a:lnTo>
                    <a:pt x="1192487" y="7445"/>
                  </a:lnTo>
                  <a:lnTo>
                    <a:pt x="1129207" y="3343"/>
                  </a:lnTo>
                  <a:lnTo>
                    <a:pt x="1064661" y="844"/>
                  </a:lnTo>
                  <a:lnTo>
                    <a:pt x="9989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629" y="5075682"/>
              <a:ext cx="1998345" cy="794385"/>
            </a:xfrm>
            <a:custGeom>
              <a:avLst/>
              <a:gdLst/>
              <a:ahLst/>
              <a:cxnLst/>
              <a:rect l="l" t="t" r="r" b="b"/>
              <a:pathLst>
                <a:path w="1998345" h="794385">
                  <a:moveTo>
                    <a:pt x="0" y="397002"/>
                  </a:moveTo>
                  <a:lnTo>
                    <a:pt x="8411" y="345258"/>
                  </a:lnTo>
                  <a:lnTo>
                    <a:pt x="32945" y="295523"/>
                  </a:lnTo>
                  <a:lnTo>
                    <a:pt x="72547" y="248216"/>
                  </a:lnTo>
                  <a:lnTo>
                    <a:pt x="126164" y="203756"/>
                  </a:lnTo>
                  <a:lnTo>
                    <a:pt x="192744" y="162562"/>
                  </a:lnTo>
                  <a:lnTo>
                    <a:pt x="230566" y="143320"/>
                  </a:lnTo>
                  <a:lnTo>
                    <a:pt x="271233" y="125052"/>
                  </a:lnTo>
                  <a:lnTo>
                    <a:pt x="314615" y="107810"/>
                  </a:lnTo>
                  <a:lnTo>
                    <a:pt x="360579" y="91647"/>
                  </a:lnTo>
                  <a:lnTo>
                    <a:pt x="408994" y="76614"/>
                  </a:lnTo>
                  <a:lnTo>
                    <a:pt x="459728" y="62764"/>
                  </a:lnTo>
                  <a:lnTo>
                    <a:pt x="512650" y="50150"/>
                  </a:lnTo>
                  <a:lnTo>
                    <a:pt x="567628" y="38824"/>
                  </a:lnTo>
                  <a:lnTo>
                    <a:pt x="624530" y="28838"/>
                  </a:lnTo>
                  <a:lnTo>
                    <a:pt x="683225" y="20244"/>
                  </a:lnTo>
                  <a:lnTo>
                    <a:pt x="743580" y="13096"/>
                  </a:lnTo>
                  <a:lnTo>
                    <a:pt x="805466" y="7445"/>
                  </a:lnTo>
                  <a:lnTo>
                    <a:pt x="868749" y="3343"/>
                  </a:lnTo>
                  <a:lnTo>
                    <a:pt x="933298" y="844"/>
                  </a:lnTo>
                  <a:lnTo>
                    <a:pt x="998982" y="0"/>
                  </a:lnTo>
                  <a:lnTo>
                    <a:pt x="1064661" y="844"/>
                  </a:lnTo>
                  <a:lnTo>
                    <a:pt x="1129207" y="3343"/>
                  </a:lnTo>
                  <a:lnTo>
                    <a:pt x="1192487" y="7445"/>
                  </a:lnTo>
                  <a:lnTo>
                    <a:pt x="1254370" y="13096"/>
                  </a:lnTo>
                  <a:lnTo>
                    <a:pt x="1314724" y="20244"/>
                  </a:lnTo>
                  <a:lnTo>
                    <a:pt x="1373417" y="28838"/>
                  </a:lnTo>
                  <a:lnTo>
                    <a:pt x="1430319" y="38824"/>
                  </a:lnTo>
                  <a:lnTo>
                    <a:pt x="1485296" y="50150"/>
                  </a:lnTo>
                  <a:lnTo>
                    <a:pt x="1538218" y="62764"/>
                  </a:lnTo>
                  <a:lnTo>
                    <a:pt x="1588952" y="76614"/>
                  </a:lnTo>
                  <a:lnTo>
                    <a:pt x="1637368" y="91647"/>
                  </a:lnTo>
                  <a:lnTo>
                    <a:pt x="1683333" y="107810"/>
                  </a:lnTo>
                  <a:lnTo>
                    <a:pt x="1726716" y="125052"/>
                  </a:lnTo>
                  <a:lnTo>
                    <a:pt x="1767385" y="143320"/>
                  </a:lnTo>
                  <a:lnTo>
                    <a:pt x="1805208" y="162562"/>
                  </a:lnTo>
                  <a:lnTo>
                    <a:pt x="1840054" y="182724"/>
                  </a:lnTo>
                  <a:lnTo>
                    <a:pt x="1900287" y="225604"/>
                  </a:lnTo>
                  <a:lnTo>
                    <a:pt x="1947031" y="271540"/>
                  </a:lnTo>
                  <a:lnTo>
                    <a:pt x="1979233" y="320113"/>
                  </a:lnTo>
                  <a:lnTo>
                    <a:pt x="1995838" y="370905"/>
                  </a:lnTo>
                  <a:lnTo>
                    <a:pt x="1997964" y="397002"/>
                  </a:lnTo>
                  <a:lnTo>
                    <a:pt x="1995838" y="423104"/>
                  </a:lnTo>
                  <a:lnTo>
                    <a:pt x="1979233" y="473904"/>
                  </a:lnTo>
                  <a:lnTo>
                    <a:pt x="1947031" y="522483"/>
                  </a:lnTo>
                  <a:lnTo>
                    <a:pt x="1900287" y="568421"/>
                  </a:lnTo>
                  <a:lnTo>
                    <a:pt x="1840054" y="611301"/>
                  </a:lnTo>
                  <a:lnTo>
                    <a:pt x="1805208" y="631463"/>
                  </a:lnTo>
                  <a:lnTo>
                    <a:pt x="1767385" y="650704"/>
                  </a:lnTo>
                  <a:lnTo>
                    <a:pt x="1726716" y="668971"/>
                  </a:lnTo>
                  <a:lnTo>
                    <a:pt x="1683333" y="686211"/>
                  </a:lnTo>
                  <a:lnTo>
                    <a:pt x="1637368" y="702373"/>
                  </a:lnTo>
                  <a:lnTo>
                    <a:pt x="1588952" y="717404"/>
                  </a:lnTo>
                  <a:lnTo>
                    <a:pt x="1538218" y="731251"/>
                  </a:lnTo>
                  <a:lnTo>
                    <a:pt x="1485296" y="743863"/>
                  </a:lnTo>
                  <a:lnTo>
                    <a:pt x="1430319" y="755188"/>
                  </a:lnTo>
                  <a:lnTo>
                    <a:pt x="1373417" y="765172"/>
                  </a:lnTo>
                  <a:lnTo>
                    <a:pt x="1314724" y="773764"/>
                  </a:lnTo>
                  <a:lnTo>
                    <a:pt x="1254370" y="780910"/>
                  </a:lnTo>
                  <a:lnTo>
                    <a:pt x="1192487" y="786560"/>
                  </a:lnTo>
                  <a:lnTo>
                    <a:pt x="1129207" y="790660"/>
                  </a:lnTo>
                  <a:lnTo>
                    <a:pt x="1064661" y="793159"/>
                  </a:lnTo>
                  <a:lnTo>
                    <a:pt x="998982" y="794004"/>
                  </a:lnTo>
                  <a:lnTo>
                    <a:pt x="933298" y="793159"/>
                  </a:lnTo>
                  <a:lnTo>
                    <a:pt x="868749" y="790660"/>
                  </a:lnTo>
                  <a:lnTo>
                    <a:pt x="805466" y="786560"/>
                  </a:lnTo>
                  <a:lnTo>
                    <a:pt x="743580" y="780910"/>
                  </a:lnTo>
                  <a:lnTo>
                    <a:pt x="683225" y="773764"/>
                  </a:lnTo>
                  <a:lnTo>
                    <a:pt x="624530" y="765172"/>
                  </a:lnTo>
                  <a:lnTo>
                    <a:pt x="567628" y="755188"/>
                  </a:lnTo>
                  <a:lnTo>
                    <a:pt x="512650" y="743863"/>
                  </a:lnTo>
                  <a:lnTo>
                    <a:pt x="459728" y="731251"/>
                  </a:lnTo>
                  <a:lnTo>
                    <a:pt x="408994" y="717404"/>
                  </a:lnTo>
                  <a:lnTo>
                    <a:pt x="360579" y="702373"/>
                  </a:lnTo>
                  <a:lnTo>
                    <a:pt x="314615" y="686211"/>
                  </a:lnTo>
                  <a:lnTo>
                    <a:pt x="271233" y="668971"/>
                  </a:lnTo>
                  <a:lnTo>
                    <a:pt x="230566" y="650704"/>
                  </a:lnTo>
                  <a:lnTo>
                    <a:pt x="192744" y="631463"/>
                  </a:lnTo>
                  <a:lnTo>
                    <a:pt x="157900" y="611301"/>
                  </a:lnTo>
                  <a:lnTo>
                    <a:pt x="97669" y="568421"/>
                  </a:lnTo>
                  <a:lnTo>
                    <a:pt x="50928" y="522483"/>
                  </a:lnTo>
                  <a:lnTo>
                    <a:pt x="18729" y="473904"/>
                  </a:lnTo>
                  <a:lnTo>
                    <a:pt x="2124" y="423104"/>
                  </a:lnTo>
                  <a:lnTo>
                    <a:pt x="0" y="397002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35811" y="5171058"/>
            <a:ext cx="8597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lang="ru-RU" spc="-50" dirty="0">
                <a:cs typeface="Calibri"/>
              </a:rPr>
              <a:t>Атрибут </a:t>
            </a:r>
            <a:r>
              <a:rPr lang="ru-RU" spc="-50" dirty="0" err="1">
                <a:cs typeface="Calibri"/>
              </a:rPr>
              <a:t>атауы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8834" y="5496305"/>
            <a:ext cx="1697989" cy="786754"/>
          </a:xfrm>
          <a:prstGeom prst="rect">
            <a:avLst/>
          </a:prstGeom>
          <a:ln w="28955">
            <a:solidFill>
              <a:srgbClr val="24406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 dirty="0">
              <a:latin typeface="Times New Roman"/>
              <a:cs typeface="Times New Roman"/>
            </a:endParaRPr>
          </a:p>
          <a:p>
            <a:pPr marL="483234">
              <a:lnSpc>
                <a:spcPct val="100000"/>
              </a:lnSpc>
            </a:pPr>
            <a:r>
              <a:rPr lang="kk-KZ" sz="1800" spc="-5" dirty="0">
                <a:latin typeface="Calibri"/>
                <a:cs typeface="Calibri"/>
              </a:rPr>
              <a:t>Білім алушы /</a:t>
            </a:r>
            <a:r>
              <a:rPr sz="1800" spc="-5" dirty="0">
                <a:latin typeface="Calibri"/>
                <a:cs typeface="Calibri"/>
              </a:rPr>
              <a:t>Student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289996" y="4477448"/>
            <a:ext cx="1721485" cy="1031875"/>
            <a:chOff x="4289996" y="4477448"/>
            <a:chExt cx="1721485" cy="1031875"/>
          </a:xfrm>
        </p:grpSpPr>
        <p:sp>
          <p:nvSpPr>
            <p:cNvPr id="11" name="object 11"/>
            <p:cNvSpPr/>
            <p:nvPr/>
          </p:nvSpPr>
          <p:spPr>
            <a:xfrm>
              <a:off x="5034534" y="5029961"/>
              <a:ext cx="963930" cy="466725"/>
            </a:xfrm>
            <a:custGeom>
              <a:avLst/>
              <a:gdLst/>
              <a:ahLst/>
              <a:cxnLst/>
              <a:rect l="l" t="t" r="r" b="b"/>
              <a:pathLst>
                <a:path w="963929" h="466725">
                  <a:moveTo>
                    <a:pt x="0" y="0"/>
                  </a:moveTo>
                  <a:lnTo>
                    <a:pt x="963421" y="466344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03014" y="4490465"/>
              <a:ext cx="1463040" cy="539750"/>
            </a:xfrm>
            <a:custGeom>
              <a:avLst/>
              <a:gdLst/>
              <a:ahLst/>
              <a:cxnLst/>
              <a:rect l="l" t="t" r="r" b="b"/>
              <a:pathLst>
                <a:path w="1463039" h="539750">
                  <a:moveTo>
                    <a:pt x="731520" y="0"/>
                  </a:moveTo>
                  <a:lnTo>
                    <a:pt x="664939" y="1102"/>
                  </a:lnTo>
                  <a:lnTo>
                    <a:pt x="600033" y="4346"/>
                  </a:lnTo>
                  <a:lnTo>
                    <a:pt x="537060" y="9636"/>
                  </a:lnTo>
                  <a:lnTo>
                    <a:pt x="476277" y="16876"/>
                  </a:lnTo>
                  <a:lnTo>
                    <a:pt x="417943" y="25973"/>
                  </a:lnTo>
                  <a:lnTo>
                    <a:pt x="362316" y="36830"/>
                  </a:lnTo>
                  <a:lnTo>
                    <a:pt x="309656" y="49351"/>
                  </a:lnTo>
                  <a:lnTo>
                    <a:pt x="260219" y="63443"/>
                  </a:lnTo>
                  <a:lnTo>
                    <a:pt x="214264" y="79009"/>
                  </a:lnTo>
                  <a:lnTo>
                    <a:pt x="172051" y="95955"/>
                  </a:lnTo>
                  <a:lnTo>
                    <a:pt x="133836" y="114185"/>
                  </a:lnTo>
                  <a:lnTo>
                    <a:pt x="99878" y="133603"/>
                  </a:lnTo>
                  <a:lnTo>
                    <a:pt x="45768" y="175626"/>
                  </a:lnTo>
                  <a:lnTo>
                    <a:pt x="11786" y="221262"/>
                  </a:lnTo>
                  <a:lnTo>
                    <a:pt x="0" y="269747"/>
                  </a:lnTo>
                  <a:lnTo>
                    <a:pt x="2989" y="294299"/>
                  </a:lnTo>
                  <a:lnTo>
                    <a:pt x="26132" y="341455"/>
                  </a:lnTo>
                  <a:lnTo>
                    <a:pt x="70436" y="385379"/>
                  </a:lnTo>
                  <a:lnTo>
                    <a:pt x="133836" y="425310"/>
                  </a:lnTo>
                  <a:lnTo>
                    <a:pt x="172051" y="443540"/>
                  </a:lnTo>
                  <a:lnTo>
                    <a:pt x="214264" y="460486"/>
                  </a:lnTo>
                  <a:lnTo>
                    <a:pt x="260219" y="476052"/>
                  </a:lnTo>
                  <a:lnTo>
                    <a:pt x="309656" y="490144"/>
                  </a:lnTo>
                  <a:lnTo>
                    <a:pt x="362316" y="502665"/>
                  </a:lnTo>
                  <a:lnTo>
                    <a:pt x="417943" y="513522"/>
                  </a:lnTo>
                  <a:lnTo>
                    <a:pt x="476277" y="522619"/>
                  </a:lnTo>
                  <a:lnTo>
                    <a:pt x="537060" y="529859"/>
                  </a:lnTo>
                  <a:lnTo>
                    <a:pt x="600033" y="535149"/>
                  </a:lnTo>
                  <a:lnTo>
                    <a:pt x="664939" y="538393"/>
                  </a:lnTo>
                  <a:lnTo>
                    <a:pt x="731520" y="539495"/>
                  </a:lnTo>
                  <a:lnTo>
                    <a:pt x="798100" y="538393"/>
                  </a:lnTo>
                  <a:lnTo>
                    <a:pt x="863006" y="535149"/>
                  </a:lnTo>
                  <a:lnTo>
                    <a:pt x="925979" y="529859"/>
                  </a:lnTo>
                  <a:lnTo>
                    <a:pt x="986762" y="522619"/>
                  </a:lnTo>
                  <a:lnTo>
                    <a:pt x="1045096" y="513522"/>
                  </a:lnTo>
                  <a:lnTo>
                    <a:pt x="1100723" y="502665"/>
                  </a:lnTo>
                  <a:lnTo>
                    <a:pt x="1153383" y="490144"/>
                  </a:lnTo>
                  <a:lnTo>
                    <a:pt x="1202820" y="476052"/>
                  </a:lnTo>
                  <a:lnTo>
                    <a:pt x="1248775" y="460486"/>
                  </a:lnTo>
                  <a:lnTo>
                    <a:pt x="1290988" y="443540"/>
                  </a:lnTo>
                  <a:lnTo>
                    <a:pt x="1329203" y="425310"/>
                  </a:lnTo>
                  <a:lnTo>
                    <a:pt x="1363161" y="405891"/>
                  </a:lnTo>
                  <a:lnTo>
                    <a:pt x="1417271" y="363869"/>
                  </a:lnTo>
                  <a:lnTo>
                    <a:pt x="1451253" y="318233"/>
                  </a:lnTo>
                  <a:lnTo>
                    <a:pt x="1463039" y="269747"/>
                  </a:lnTo>
                  <a:lnTo>
                    <a:pt x="1460050" y="245196"/>
                  </a:lnTo>
                  <a:lnTo>
                    <a:pt x="1436907" y="198040"/>
                  </a:lnTo>
                  <a:lnTo>
                    <a:pt x="1392603" y="154116"/>
                  </a:lnTo>
                  <a:lnTo>
                    <a:pt x="1329203" y="114185"/>
                  </a:lnTo>
                  <a:lnTo>
                    <a:pt x="1290988" y="95955"/>
                  </a:lnTo>
                  <a:lnTo>
                    <a:pt x="1248775" y="79009"/>
                  </a:lnTo>
                  <a:lnTo>
                    <a:pt x="1202820" y="63443"/>
                  </a:lnTo>
                  <a:lnTo>
                    <a:pt x="1153383" y="49351"/>
                  </a:lnTo>
                  <a:lnTo>
                    <a:pt x="1100723" y="36829"/>
                  </a:lnTo>
                  <a:lnTo>
                    <a:pt x="1045096" y="25973"/>
                  </a:lnTo>
                  <a:lnTo>
                    <a:pt x="986762" y="16876"/>
                  </a:lnTo>
                  <a:lnTo>
                    <a:pt x="925979" y="9636"/>
                  </a:lnTo>
                  <a:lnTo>
                    <a:pt x="863006" y="4346"/>
                  </a:lnTo>
                  <a:lnTo>
                    <a:pt x="798100" y="1102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03014" y="4490465"/>
              <a:ext cx="1463040" cy="539750"/>
            </a:xfrm>
            <a:custGeom>
              <a:avLst/>
              <a:gdLst/>
              <a:ahLst/>
              <a:cxnLst/>
              <a:rect l="l" t="t" r="r" b="b"/>
              <a:pathLst>
                <a:path w="1463039" h="539750">
                  <a:moveTo>
                    <a:pt x="0" y="269747"/>
                  </a:moveTo>
                  <a:lnTo>
                    <a:pt x="11786" y="221262"/>
                  </a:lnTo>
                  <a:lnTo>
                    <a:pt x="45768" y="175626"/>
                  </a:lnTo>
                  <a:lnTo>
                    <a:pt x="99878" y="133603"/>
                  </a:lnTo>
                  <a:lnTo>
                    <a:pt x="133836" y="114185"/>
                  </a:lnTo>
                  <a:lnTo>
                    <a:pt x="172051" y="95955"/>
                  </a:lnTo>
                  <a:lnTo>
                    <a:pt x="214264" y="79009"/>
                  </a:lnTo>
                  <a:lnTo>
                    <a:pt x="260219" y="63443"/>
                  </a:lnTo>
                  <a:lnTo>
                    <a:pt x="309656" y="49351"/>
                  </a:lnTo>
                  <a:lnTo>
                    <a:pt x="362316" y="36830"/>
                  </a:lnTo>
                  <a:lnTo>
                    <a:pt x="417943" y="25973"/>
                  </a:lnTo>
                  <a:lnTo>
                    <a:pt x="476277" y="16876"/>
                  </a:lnTo>
                  <a:lnTo>
                    <a:pt x="537060" y="9636"/>
                  </a:lnTo>
                  <a:lnTo>
                    <a:pt x="600033" y="4346"/>
                  </a:lnTo>
                  <a:lnTo>
                    <a:pt x="664939" y="1102"/>
                  </a:lnTo>
                  <a:lnTo>
                    <a:pt x="731520" y="0"/>
                  </a:lnTo>
                  <a:lnTo>
                    <a:pt x="798100" y="1102"/>
                  </a:lnTo>
                  <a:lnTo>
                    <a:pt x="863006" y="4346"/>
                  </a:lnTo>
                  <a:lnTo>
                    <a:pt x="925979" y="9636"/>
                  </a:lnTo>
                  <a:lnTo>
                    <a:pt x="986762" y="16876"/>
                  </a:lnTo>
                  <a:lnTo>
                    <a:pt x="1045096" y="25973"/>
                  </a:lnTo>
                  <a:lnTo>
                    <a:pt x="1100723" y="36829"/>
                  </a:lnTo>
                  <a:lnTo>
                    <a:pt x="1153383" y="49351"/>
                  </a:lnTo>
                  <a:lnTo>
                    <a:pt x="1202820" y="63443"/>
                  </a:lnTo>
                  <a:lnTo>
                    <a:pt x="1248775" y="79009"/>
                  </a:lnTo>
                  <a:lnTo>
                    <a:pt x="1290988" y="95955"/>
                  </a:lnTo>
                  <a:lnTo>
                    <a:pt x="1329203" y="114185"/>
                  </a:lnTo>
                  <a:lnTo>
                    <a:pt x="1363161" y="133603"/>
                  </a:lnTo>
                  <a:lnTo>
                    <a:pt x="1417271" y="175626"/>
                  </a:lnTo>
                  <a:lnTo>
                    <a:pt x="1451253" y="221262"/>
                  </a:lnTo>
                  <a:lnTo>
                    <a:pt x="1463039" y="269747"/>
                  </a:lnTo>
                  <a:lnTo>
                    <a:pt x="1460050" y="294299"/>
                  </a:lnTo>
                  <a:lnTo>
                    <a:pt x="1436907" y="341455"/>
                  </a:lnTo>
                  <a:lnTo>
                    <a:pt x="1392603" y="385379"/>
                  </a:lnTo>
                  <a:lnTo>
                    <a:pt x="1329203" y="425310"/>
                  </a:lnTo>
                  <a:lnTo>
                    <a:pt x="1290988" y="443540"/>
                  </a:lnTo>
                  <a:lnTo>
                    <a:pt x="1248775" y="460486"/>
                  </a:lnTo>
                  <a:lnTo>
                    <a:pt x="1202820" y="476052"/>
                  </a:lnTo>
                  <a:lnTo>
                    <a:pt x="1153383" y="490144"/>
                  </a:lnTo>
                  <a:lnTo>
                    <a:pt x="1100723" y="502665"/>
                  </a:lnTo>
                  <a:lnTo>
                    <a:pt x="1045096" y="513522"/>
                  </a:lnTo>
                  <a:lnTo>
                    <a:pt x="986762" y="522619"/>
                  </a:lnTo>
                  <a:lnTo>
                    <a:pt x="925979" y="529859"/>
                  </a:lnTo>
                  <a:lnTo>
                    <a:pt x="863006" y="535149"/>
                  </a:lnTo>
                  <a:lnTo>
                    <a:pt x="798100" y="538393"/>
                  </a:lnTo>
                  <a:lnTo>
                    <a:pt x="731520" y="539495"/>
                  </a:lnTo>
                  <a:lnTo>
                    <a:pt x="664939" y="538393"/>
                  </a:lnTo>
                  <a:lnTo>
                    <a:pt x="600033" y="535149"/>
                  </a:lnTo>
                  <a:lnTo>
                    <a:pt x="537060" y="529859"/>
                  </a:lnTo>
                  <a:lnTo>
                    <a:pt x="476277" y="522619"/>
                  </a:lnTo>
                  <a:lnTo>
                    <a:pt x="417943" y="513522"/>
                  </a:lnTo>
                  <a:lnTo>
                    <a:pt x="362316" y="502665"/>
                  </a:lnTo>
                  <a:lnTo>
                    <a:pt x="309656" y="490144"/>
                  </a:lnTo>
                  <a:lnTo>
                    <a:pt x="260219" y="476052"/>
                  </a:lnTo>
                  <a:lnTo>
                    <a:pt x="214264" y="460486"/>
                  </a:lnTo>
                  <a:lnTo>
                    <a:pt x="172051" y="443540"/>
                  </a:lnTo>
                  <a:lnTo>
                    <a:pt x="133836" y="425310"/>
                  </a:lnTo>
                  <a:lnTo>
                    <a:pt x="99878" y="405891"/>
                  </a:lnTo>
                  <a:lnTo>
                    <a:pt x="45768" y="363869"/>
                  </a:lnTo>
                  <a:lnTo>
                    <a:pt x="11786" y="318233"/>
                  </a:lnTo>
                  <a:lnTo>
                    <a:pt x="0" y="269747"/>
                  </a:lnTo>
                  <a:close/>
                </a:path>
              </a:pathLst>
            </a:custGeom>
            <a:ln w="25907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744592" y="4595317"/>
            <a:ext cx="580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dirty="0">
                <a:latin typeface="Calibri"/>
                <a:cs typeface="Calibri"/>
              </a:rPr>
              <a:t>Аты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08547" y="4454652"/>
            <a:ext cx="1489075" cy="1056005"/>
            <a:chOff x="5908547" y="4454652"/>
            <a:chExt cx="1489075" cy="1056005"/>
          </a:xfrm>
        </p:grpSpPr>
        <p:sp>
          <p:nvSpPr>
            <p:cNvPr id="16" name="object 16"/>
            <p:cNvSpPr/>
            <p:nvPr/>
          </p:nvSpPr>
          <p:spPr>
            <a:xfrm>
              <a:off x="5997701" y="5008626"/>
              <a:ext cx="654685" cy="488950"/>
            </a:xfrm>
            <a:custGeom>
              <a:avLst/>
              <a:gdLst/>
              <a:ahLst/>
              <a:cxnLst/>
              <a:rect l="l" t="t" r="r" b="b"/>
              <a:pathLst>
                <a:path w="654684" h="488950">
                  <a:moveTo>
                    <a:pt x="654684" y="0"/>
                  </a:moveTo>
                  <a:lnTo>
                    <a:pt x="0" y="488823"/>
                  </a:lnTo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21501" y="4467606"/>
              <a:ext cx="1463040" cy="541020"/>
            </a:xfrm>
            <a:custGeom>
              <a:avLst/>
              <a:gdLst/>
              <a:ahLst/>
              <a:cxnLst/>
              <a:rect l="l" t="t" r="r" b="b"/>
              <a:pathLst>
                <a:path w="1463040" h="541020">
                  <a:moveTo>
                    <a:pt x="731520" y="0"/>
                  </a:moveTo>
                  <a:lnTo>
                    <a:pt x="664939" y="1105"/>
                  </a:lnTo>
                  <a:lnTo>
                    <a:pt x="600033" y="4359"/>
                  </a:lnTo>
                  <a:lnTo>
                    <a:pt x="537060" y="9666"/>
                  </a:lnTo>
                  <a:lnTo>
                    <a:pt x="476277" y="16929"/>
                  </a:lnTo>
                  <a:lnTo>
                    <a:pt x="417943" y="26053"/>
                  </a:lnTo>
                  <a:lnTo>
                    <a:pt x="362316" y="36942"/>
                  </a:lnTo>
                  <a:lnTo>
                    <a:pt x="309656" y="49502"/>
                  </a:lnTo>
                  <a:lnTo>
                    <a:pt x="260219" y="63635"/>
                  </a:lnTo>
                  <a:lnTo>
                    <a:pt x="214264" y="79247"/>
                  </a:lnTo>
                  <a:lnTo>
                    <a:pt x="172051" y="96243"/>
                  </a:lnTo>
                  <a:lnTo>
                    <a:pt x="133836" y="114525"/>
                  </a:lnTo>
                  <a:lnTo>
                    <a:pt x="99878" y="133999"/>
                  </a:lnTo>
                  <a:lnTo>
                    <a:pt x="45768" y="176139"/>
                  </a:lnTo>
                  <a:lnTo>
                    <a:pt x="11786" y="221897"/>
                  </a:lnTo>
                  <a:lnTo>
                    <a:pt x="0" y="270510"/>
                  </a:lnTo>
                  <a:lnTo>
                    <a:pt x="2989" y="295125"/>
                  </a:lnTo>
                  <a:lnTo>
                    <a:pt x="26132" y="342406"/>
                  </a:lnTo>
                  <a:lnTo>
                    <a:pt x="70436" y="386451"/>
                  </a:lnTo>
                  <a:lnTo>
                    <a:pt x="133836" y="426494"/>
                  </a:lnTo>
                  <a:lnTo>
                    <a:pt x="172051" y="444776"/>
                  </a:lnTo>
                  <a:lnTo>
                    <a:pt x="214264" y="461772"/>
                  </a:lnTo>
                  <a:lnTo>
                    <a:pt x="260219" y="477384"/>
                  </a:lnTo>
                  <a:lnTo>
                    <a:pt x="309656" y="491517"/>
                  </a:lnTo>
                  <a:lnTo>
                    <a:pt x="362316" y="504077"/>
                  </a:lnTo>
                  <a:lnTo>
                    <a:pt x="417943" y="514966"/>
                  </a:lnTo>
                  <a:lnTo>
                    <a:pt x="476277" y="524090"/>
                  </a:lnTo>
                  <a:lnTo>
                    <a:pt x="537060" y="531353"/>
                  </a:lnTo>
                  <a:lnTo>
                    <a:pt x="600033" y="536660"/>
                  </a:lnTo>
                  <a:lnTo>
                    <a:pt x="664939" y="539914"/>
                  </a:lnTo>
                  <a:lnTo>
                    <a:pt x="731520" y="541020"/>
                  </a:lnTo>
                  <a:lnTo>
                    <a:pt x="798100" y="539914"/>
                  </a:lnTo>
                  <a:lnTo>
                    <a:pt x="863006" y="536660"/>
                  </a:lnTo>
                  <a:lnTo>
                    <a:pt x="925979" y="531353"/>
                  </a:lnTo>
                  <a:lnTo>
                    <a:pt x="986762" y="524090"/>
                  </a:lnTo>
                  <a:lnTo>
                    <a:pt x="1045096" y="514966"/>
                  </a:lnTo>
                  <a:lnTo>
                    <a:pt x="1100723" y="504077"/>
                  </a:lnTo>
                  <a:lnTo>
                    <a:pt x="1153383" y="491517"/>
                  </a:lnTo>
                  <a:lnTo>
                    <a:pt x="1202820" y="477384"/>
                  </a:lnTo>
                  <a:lnTo>
                    <a:pt x="1248775" y="461772"/>
                  </a:lnTo>
                  <a:lnTo>
                    <a:pt x="1290988" y="444776"/>
                  </a:lnTo>
                  <a:lnTo>
                    <a:pt x="1329203" y="426494"/>
                  </a:lnTo>
                  <a:lnTo>
                    <a:pt x="1363161" y="407020"/>
                  </a:lnTo>
                  <a:lnTo>
                    <a:pt x="1417271" y="364880"/>
                  </a:lnTo>
                  <a:lnTo>
                    <a:pt x="1451253" y="319122"/>
                  </a:lnTo>
                  <a:lnTo>
                    <a:pt x="1463040" y="270510"/>
                  </a:lnTo>
                  <a:lnTo>
                    <a:pt x="1460050" y="245894"/>
                  </a:lnTo>
                  <a:lnTo>
                    <a:pt x="1436907" y="198613"/>
                  </a:lnTo>
                  <a:lnTo>
                    <a:pt x="1392603" y="154568"/>
                  </a:lnTo>
                  <a:lnTo>
                    <a:pt x="1329203" y="114525"/>
                  </a:lnTo>
                  <a:lnTo>
                    <a:pt x="1290988" y="96243"/>
                  </a:lnTo>
                  <a:lnTo>
                    <a:pt x="1248775" y="79248"/>
                  </a:lnTo>
                  <a:lnTo>
                    <a:pt x="1202820" y="63635"/>
                  </a:lnTo>
                  <a:lnTo>
                    <a:pt x="1153383" y="49502"/>
                  </a:lnTo>
                  <a:lnTo>
                    <a:pt x="1100723" y="36942"/>
                  </a:lnTo>
                  <a:lnTo>
                    <a:pt x="1045096" y="26053"/>
                  </a:lnTo>
                  <a:lnTo>
                    <a:pt x="986762" y="16929"/>
                  </a:lnTo>
                  <a:lnTo>
                    <a:pt x="925979" y="9666"/>
                  </a:lnTo>
                  <a:lnTo>
                    <a:pt x="863006" y="4359"/>
                  </a:lnTo>
                  <a:lnTo>
                    <a:pt x="798100" y="1105"/>
                  </a:lnTo>
                  <a:lnTo>
                    <a:pt x="731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21501" y="4467606"/>
              <a:ext cx="1463040" cy="541020"/>
            </a:xfrm>
            <a:custGeom>
              <a:avLst/>
              <a:gdLst/>
              <a:ahLst/>
              <a:cxnLst/>
              <a:rect l="l" t="t" r="r" b="b"/>
              <a:pathLst>
                <a:path w="1463040" h="541020">
                  <a:moveTo>
                    <a:pt x="0" y="270510"/>
                  </a:moveTo>
                  <a:lnTo>
                    <a:pt x="11786" y="221897"/>
                  </a:lnTo>
                  <a:lnTo>
                    <a:pt x="45768" y="176139"/>
                  </a:lnTo>
                  <a:lnTo>
                    <a:pt x="99878" y="133999"/>
                  </a:lnTo>
                  <a:lnTo>
                    <a:pt x="133836" y="114525"/>
                  </a:lnTo>
                  <a:lnTo>
                    <a:pt x="172051" y="96243"/>
                  </a:lnTo>
                  <a:lnTo>
                    <a:pt x="214264" y="79247"/>
                  </a:lnTo>
                  <a:lnTo>
                    <a:pt x="260219" y="63635"/>
                  </a:lnTo>
                  <a:lnTo>
                    <a:pt x="309656" y="49502"/>
                  </a:lnTo>
                  <a:lnTo>
                    <a:pt x="362316" y="36942"/>
                  </a:lnTo>
                  <a:lnTo>
                    <a:pt x="417943" y="26053"/>
                  </a:lnTo>
                  <a:lnTo>
                    <a:pt x="476277" y="16929"/>
                  </a:lnTo>
                  <a:lnTo>
                    <a:pt x="537060" y="9666"/>
                  </a:lnTo>
                  <a:lnTo>
                    <a:pt x="600033" y="4359"/>
                  </a:lnTo>
                  <a:lnTo>
                    <a:pt x="664939" y="1105"/>
                  </a:lnTo>
                  <a:lnTo>
                    <a:pt x="731520" y="0"/>
                  </a:lnTo>
                  <a:lnTo>
                    <a:pt x="798100" y="1105"/>
                  </a:lnTo>
                  <a:lnTo>
                    <a:pt x="863006" y="4359"/>
                  </a:lnTo>
                  <a:lnTo>
                    <a:pt x="925979" y="9666"/>
                  </a:lnTo>
                  <a:lnTo>
                    <a:pt x="986762" y="16929"/>
                  </a:lnTo>
                  <a:lnTo>
                    <a:pt x="1045096" y="26053"/>
                  </a:lnTo>
                  <a:lnTo>
                    <a:pt x="1100723" y="36942"/>
                  </a:lnTo>
                  <a:lnTo>
                    <a:pt x="1153383" y="49502"/>
                  </a:lnTo>
                  <a:lnTo>
                    <a:pt x="1202820" y="63635"/>
                  </a:lnTo>
                  <a:lnTo>
                    <a:pt x="1248775" y="79248"/>
                  </a:lnTo>
                  <a:lnTo>
                    <a:pt x="1290988" y="96243"/>
                  </a:lnTo>
                  <a:lnTo>
                    <a:pt x="1329203" y="114525"/>
                  </a:lnTo>
                  <a:lnTo>
                    <a:pt x="1363161" y="133999"/>
                  </a:lnTo>
                  <a:lnTo>
                    <a:pt x="1417271" y="176139"/>
                  </a:lnTo>
                  <a:lnTo>
                    <a:pt x="1451253" y="221897"/>
                  </a:lnTo>
                  <a:lnTo>
                    <a:pt x="1463040" y="270510"/>
                  </a:lnTo>
                  <a:lnTo>
                    <a:pt x="1460050" y="295125"/>
                  </a:lnTo>
                  <a:lnTo>
                    <a:pt x="1436907" y="342406"/>
                  </a:lnTo>
                  <a:lnTo>
                    <a:pt x="1392603" y="386451"/>
                  </a:lnTo>
                  <a:lnTo>
                    <a:pt x="1329203" y="426494"/>
                  </a:lnTo>
                  <a:lnTo>
                    <a:pt x="1290988" y="444776"/>
                  </a:lnTo>
                  <a:lnTo>
                    <a:pt x="1248775" y="461772"/>
                  </a:lnTo>
                  <a:lnTo>
                    <a:pt x="1202820" y="477384"/>
                  </a:lnTo>
                  <a:lnTo>
                    <a:pt x="1153383" y="491517"/>
                  </a:lnTo>
                  <a:lnTo>
                    <a:pt x="1100723" y="504077"/>
                  </a:lnTo>
                  <a:lnTo>
                    <a:pt x="1045096" y="514966"/>
                  </a:lnTo>
                  <a:lnTo>
                    <a:pt x="986762" y="524090"/>
                  </a:lnTo>
                  <a:lnTo>
                    <a:pt x="925979" y="531353"/>
                  </a:lnTo>
                  <a:lnTo>
                    <a:pt x="863006" y="536660"/>
                  </a:lnTo>
                  <a:lnTo>
                    <a:pt x="798100" y="539914"/>
                  </a:lnTo>
                  <a:lnTo>
                    <a:pt x="731520" y="541020"/>
                  </a:lnTo>
                  <a:lnTo>
                    <a:pt x="664939" y="539914"/>
                  </a:lnTo>
                  <a:lnTo>
                    <a:pt x="600033" y="536660"/>
                  </a:lnTo>
                  <a:lnTo>
                    <a:pt x="537060" y="531353"/>
                  </a:lnTo>
                  <a:lnTo>
                    <a:pt x="476277" y="524090"/>
                  </a:lnTo>
                  <a:lnTo>
                    <a:pt x="417943" y="514966"/>
                  </a:lnTo>
                  <a:lnTo>
                    <a:pt x="362316" y="504077"/>
                  </a:lnTo>
                  <a:lnTo>
                    <a:pt x="309656" y="491517"/>
                  </a:lnTo>
                  <a:lnTo>
                    <a:pt x="260219" y="477384"/>
                  </a:lnTo>
                  <a:lnTo>
                    <a:pt x="214264" y="461772"/>
                  </a:lnTo>
                  <a:lnTo>
                    <a:pt x="172051" y="444776"/>
                  </a:lnTo>
                  <a:lnTo>
                    <a:pt x="133836" y="426494"/>
                  </a:lnTo>
                  <a:lnTo>
                    <a:pt x="99878" y="407020"/>
                  </a:lnTo>
                  <a:lnTo>
                    <a:pt x="45768" y="364880"/>
                  </a:lnTo>
                  <a:lnTo>
                    <a:pt x="11786" y="319122"/>
                  </a:lnTo>
                  <a:lnTo>
                    <a:pt x="0" y="270510"/>
                  </a:lnTo>
                  <a:close/>
                </a:path>
              </a:pathLst>
            </a:custGeom>
            <a:ln w="25908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353226" y="4461006"/>
            <a:ext cx="1817877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latin typeface="Calibri"/>
                <a:cs typeface="Calibri"/>
              </a:rPr>
              <a:t>En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lang="kk-KZ" sz="1800" dirty="0">
                <a:latin typeface="Calibri"/>
                <a:cs typeface="Calibri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pc="-15" dirty="0">
                <a:cs typeface="Calibri"/>
              </a:rPr>
              <a:t>тіркеу нөмірі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571113" y="6436867"/>
            <a:ext cx="140144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100" dirty="0">
                <a:latin typeface="Arial MT"/>
                <a:cs typeface="Arial MT"/>
              </a:rPr>
              <a:t>Сурет</a:t>
            </a:r>
            <a:r>
              <a:rPr sz="1100" dirty="0">
                <a:latin typeface="Arial MT"/>
                <a:cs typeface="Arial MT"/>
              </a:rPr>
              <a:t>:</a:t>
            </a:r>
            <a:r>
              <a:rPr sz="1100" spc="-4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30" dirty="0">
                <a:latin typeface="Arial MT"/>
                <a:cs typeface="Arial MT"/>
              </a:rPr>
              <a:t> </a:t>
            </a:r>
            <a:r>
              <a:rPr lang="ru-RU" sz="1100" spc="-105" dirty="0" err="1"/>
              <a:t>Атрибуттар</a:t>
            </a:r>
            <a:r>
              <a:rPr lang="ru-RU" sz="1100" spc="-105" dirty="0"/>
              <a:t> </a:t>
            </a:r>
            <a:endParaRPr sz="1100" dirty="0">
              <a:latin typeface="Arial MT"/>
              <a:cs typeface="Arial M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9BC9AB-40E5-DE15-DAAC-3C97B8AB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565"/>
            <a:ext cx="2040556" cy="91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40"/>
    </mc:Choice>
    <mc:Fallback xmlns="">
      <p:transition spd="slow" advTm="3624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1866</Words>
  <Application>Microsoft Office PowerPoint</Application>
  <PresentationFormat>Экран (4:3)</PresentationFormat>
  <Paragraphs>338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 MT</vt:lpstr>
      <vt:lpstr>Calibri</vt:lpstr>
      <vt:lpstr>Times New Roman</vt:lpstr>
      <vt:lpstr>Wingdings</vt:lpstr>
      <vt:lpstr>Office Theme</vt:lpstr>
      <vt:lpstr>ДЕРЕКТЕР МОДЕЛДЕРІ /DATA MODELS</vt:lpstr>
      <vt:lpstr>Деректер моделдері</vt:lpstr>
      <vt:lpstr>ДЕРЕКТЕР МОДЕЛДЕРІ</vt:lpstr>
      <vt:lpstr>ER Model</vt:lpstr>
      <vt:lpstr>ER Model</vt:lpstr>
      <vt:lpstr>ER Model</vt:lpstr>
      <vt:lpstr>ER Model</vt:lpstr>
      <vt:lpstr>Нысан / Entity</vt:lpstr>
      <vt:lpstr>Атрибуттар / Attributes</vt:lpstr>
      <vt:lpstr>Қарым-қатынас / Relationship</vt:lpstr>
      <vt:lpstr>Нысандар жиынтығы / Entity Set</vt:lpstr>
      <vt:lpstr>Кітапхананы басқару жүйесінің E-R диаграммасы /  E-R Diagram of Library Management System</vt:lpstr>
      <vt:lpstr>Атрибуттардың түрлері</vt:lpstr>
      <vt:lpstr>1. Қарапайым және күрделі атрибуттар / Simple and composite attributes</vt:lpstr>
      <vt:lpstr>1. Қарапайым және құрама атрибуттар / Simple and composite attributes</vt:lpstr>
      <vt:lpstr>2. Бір мәнді және көп мәнді атрибуттар  / Single-valued and multi-valued attributes</vt:lpstr>
      <vt:lpstr>2. Бір мәнді және көп мәнді атрибуттар / Single-valued and multi-valued attributes</vt:lpstr>
      <vt:lpstr>3. Сақталған атрибут және туынды атрибуттар  / Stored attribute and Derived attributes</vt:lpstr>
      <vt:lpstr>3. Сақталған атрибут және туынды атрибуттар</vt:lpstr>
      <vt:lpstr>4. Күрделі атрибут</vt:lpstr>
      <vt:lpstr>5. Негізгі атрибут  / Key Attribute</vt:lpstr>
      <vt:lpstr>Барлық атрибуттардың мысалы /  Example of All Attributes</vt:lpstr>
      <vt:lpstr>Сипаттамалық атрибуттар / Descriptive Attributes</vt:lpstr>
      <vt:lpstr>Рекурсивті қатынастар жиынтығы /  Recursive Relationship Set</vt:lpstr>
      <vt:lpstr>Қарым-қатынас жиынтығының дәрежесі / Degree of a Relationship Set</vt:lpstr>
      <vt:lpstr>Қатынастар жиынтығының дәрежесі / Degree of a Relationship Set</vt:lpstr>
      <vt:lpstr>Қатынастар жиынтығының дәрежесі /  Degree of a Relationship Set</vt:lpstr>
      <vt:lpstr>Қатынастар жиынтығының дәрежесі  / Degree of a Relationship Set</vt:lpstr>
      <vt:lpstr>Кардиналдылық шектеулері (кардиналдылықты картаға түсіру) / Cardinality Constraints (Mapping Cardinality)</vt:lpstr>
      <vt:lpstr>Cardinality Constraints (Mapping Cardinality)</vt:lpstr>
      <vt:lpstr>Кардиналдылық шектеулері (кардиналдылықты картаға түсіру) Cardinality Constraints (Mapping Cardinality)</vt:lpstr>
      <vt:lpstr>Кардиналдылық шектеулері (кардиналдылықты картаға түсіру)  Cardinality Constraints (Mapping Cardinality)</vt:lpstr>
      <vt:lpstr>Кардиналдылық шектеулері (кардиналдылықты картаға түсіру)</vt:lpstr>
      <vt:lpstr>Әлсіз нысандар жинағы / Weak Entity Set</vt:lpstr>
      <vt:lpstr>Әлсіз нысандар жинағы / Weak Entity Set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parul</dc:creator>
  <cp:lastModifiedBy>Nazira Kenessova</cp:lastModifiedBy>
  <cp:revision>66</cp:revision>
  <dcterms:created xsi:type="dcterms:W3CDTF">2023-09-19T01:14:55Z</dcterms:created>
  <dcterms:modified xsi:type="dcterms:W3CDTF">2023-11-10T09:43:28Z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2023-09-19T00:00:00Z</vt:filetime>
  </property>
</Properties>
</file>