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96" r:id="rId11"/>
    <p:sldId id="395" r:id="rId12"/>
    <p:sldId id="397" r:id="rId13"/>
    <p:sldId id="398" r:id="rId14"/>
    <p:sldId id="393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9T07:25:20.299" idx="1">
    <p:pos x="5760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755" y="2572511"/>
            <a:ext cx="5430012" cy="28026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715511"/>
            <a:ext cx="9144000" cy="713740"/>
          </a:xfrm>
          <a:custGeom>
            <a:avLst/>
            <a:gdLst/>
            <a:ahLst/>
            <a:cxnLst/>
            <a:rect l="l" t="t" r="r" b="b"/>
            <a:pathLst>
              <a:path w="9144000" h="713739">
                <a:moveTo>
                  <a:pt x="9144000" y="0"/>
                </a:moveTo>
                <a:lnTo>
                  <a:pt x="0" y="0"/>
                </a:lnTo>
                <a:lnTo>
                  <a:pt x="0" y="713232"/>
                </a:lnTo>
                <a:lnTo>
                  <a:pt x="9144000" y="713232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4567" y="2824988"/>
            <a:ext cx="2594864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755" y="3072383"/>
            <a:ext cx="5430012" cy="28026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1889" y="1696592"/>
            <a:ext cx="176022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7344" y="3323590"/>
            <a:ext cx="4591050" cy="186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247"/>
            <a:ext cx="9144000" cy="60907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2871342"/>
            <a:ext cx="7924800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2200" b="1" spc="-10" dirty="0">
                <a:solidFill>
                  <a:srgbClr val="002060"/>
                </a:solidFill>
                <a:latin typeface="Calibri"/>
                <a:cs typeface="Calibri"/>
              </a:rPr>
              <a:t>ф.-м.ғ.к. </a:t>
            </a:r>
            <a:r>
              <a:rPr lang="ru-RU" sz="2200" b="1" spc="-10" dirty="0" err="1">
                <a:solidFill>
                  <a:srgbClr val="002060"/>
                </a:solidFill>
                <a:latin typeface="Calibri"/>
                <a:cs typeface="Calibri"/>
              </a:rPr>
              <a:t>Бағдат</a:t>
            </a:r>
            <a:r>
              <a:rPr lang="ru-RU" sz="22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200" b="1" spc="-10" dirty="0" err="1">
                <a:solidFill>
                  <a:srgbClr val="002060"/>
                </a:solidFill>
                <a:latin typeface="Calibri"/>
                <a:cs typeface="Calibri"/>
              </a:rPr>
              <a:t>Ягалиева</a:t>
            </a:r>
            <a:endParaRPr lang="ru-RU" sz="2200" b="1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kk-KZ" sz="2200" spc="-10" dirty="0">
                <a:solidFill>
                  <a:srgbClr val="002060"/>
                </a:solidFill>
                <a:latin typeface="Calibri"/>
                <a:cs typeface="Calibri"/>
              </a:rPr>
              <a:t>«Киберқауіпсіздік, ақпараттарды өңдеу және сақтау» кафедрасы, </a:t>
            </a:r>
          </a:p>
          <a:p>
            <a:pPr algn="ctr">
              <a:spcBef>
                <a:spcPct val="0"/>
              </a:spcBef>
            </a:pPr>
            <a:r>
              <a:rPr lang="kk-KZ" sz="2200" spc="-10" dirty="0">
                <a:solidFill>
                  <a:srgbClr val="002060"/>
                </a:solidFill>
                <a:latin typeface="Calibri"/>
                <a:cs typeface="Calibri"/>
              </a:rPr>
              <a:t>қауымдастырылған профессор</a:t>
            </a: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kk-KZ" sz="2200" spc="-10" dirty="0">
                <a:solidFill>
                  <a:srgbClr val="002060"/>
                </a:solidFill>
                <a:latin typeface="Calibri"/>
                <a:cs typeface="Calibri"/>
              </a:rPr>
              <a:t>Алматы 2023</a:t>
            </a:r>
            <a:endParaRPr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7319" y="2692907"/>
            <a:ext cx="6309359" cy="92963"/>
            <a:chOff x="1417319" y="2692907"/>
            <a:chExt cx="6309359" cy="92963"/>
          </a:xfrm>
        </p:grpSpPr>
        <p:sp>
          <p:nvSpPr>
            <p:cNvPr id="6" name="object 6"/>
            <p:cNvSpPr/>
            <p:nvPr/>
          </p:nvSpPr>
          <p:spPr>
            <a:xfrm>
              <a:off x="1417319" y="2738627"/>
              <a:ext cx="6286500" cy="1905"/>
            </a:xfrm>
            <a:custGeom>
              <a:avLst/>
              <a:gdLst/>
              <a:ahLst/>
              <a:cxnLst/>
              <a:rect l="l" t="t" r="r" b="b"/>
              <a:pathLst>
                <a:path w="6286500" h="1905">
                  <a:moveTo>
                    <a:pt x="0" y="0"/>
                  </a:moveTo>
                  <a:lnTo>
                    <a:pt x="6286500" y="15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9" y="2692907"/>
              <a:ext cx="94488" cy="92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2191" y="2692907"/>
              <a:ext cx="94487" cy="9296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400" y="1681099"/>
            <a:ext cx="7543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90" dirty="0">
                <a:solidFill>
                  <a:srgbClr val="002060"/>
                </a:solidFill>
              </a:rPr>
              <a:t>Oracle Database</a:t>
            </a:r>
            <a:endParaRPr lang="en-US" sz="35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Лига Академической честности - Satbayev University">
            <a:extLst>
              <a:ext uri="{FF2B5EF4-FFF2-40B4-BE49-F238E27FC236}">
                <a16:creationId xmlns:a16="http://schemas.microsoft.com/office/drawing/2014/main" id="{82C3005F-F770-5256-AD73-0B90E827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207"/>
            <a:ext cx="2949894" cy="7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0"/>
    </mc:Choice>
    <mc:Fallback xmlns="">
      <p:transition spd="slow" advTm="100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38200" y="2629925"/>
            <a:ext cx="585815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635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  <a:tab pos="1247140" algn="l"/>
                <a:tab pos="1812289" algn="l"/>
                <a:tab pos="2174240" algn="l"/>
                <a:tab pos="2494280" algn="l"/>
                <a:tab pos="3039745" algn="l"/>
                <a:tab pos="3464560" algn="l"/>
                <a:tab pos="4563745" algn="l"/>
                <a:tab pos="4989195" algn="l"/>
                <a:tab pos="5577205" algn="l"/>
                <a:tab pos="6409690" algn="l"/>
                <a:tab pos="7136765" algn="l"/>
                <a:tab pos="8121650" algn="l"/>
              </a:tabLst>
            </a:pPr>
            <a:r>
              <a:rPr lang="en-US" sz="2400" spc="-5" dirty="0">
                <a:solidFill>
                  <a:srgbClr val="002060"/>
                </a:solidFill>
                <a:cs typeface="Calibri"/>
              </a:rPr>
              <a:t>Oracle-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да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сақталатын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процедура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ішінде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орындалуы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мүмкін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400" spc="-5" dirty="0">
                <a:solidFill>
                  <a:srgbClr val="002060"/>
                </a:solidFill>
                <a:cs typeface="Calibri"/>
              </a:rPr>
              <a:t>PL/SQL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кодының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алдын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ала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құрастырылған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сақталған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блогы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болып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табылады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.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Ол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әдетте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белгілі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бір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тапсырманы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немесе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операцияны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орындау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үшін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пайдаланылады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қолданбалар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немесе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басқа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нысандары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арқылы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шақырылуы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мүмкін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.</a:t>
            </a:r>
            <a:endParaRPr sz="33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84937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err="1"/>
              <a:t>Oracle</a:t>
            </a:r>
            <a:r>
              <a:rPr lang="ru-RU" dirty="0"/>
              <a:t>-да </a:t>
            </a:r>
            <a:r>
              <a:rPr lang="ru-RU" dirty="0" err="1"/>
              <a:t>сақталатын</a:t>
            </a:r>
            <a:r>
              <a:rPr lang="ru-RU" dirty="0"/>
              <a:t> процедура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  <a:endParaRPr spc="-1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9"/>
    </mc:Choice>
    <mc:Fallback xmlns="">
      <p:transition spd="slow" advTm="1575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9" y="-2712"/>
            <a:ext cx="9144000" cy="60919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27986"/>
            <a:ext cx="9144000" cy="643710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710" y="1263609"/>
            <a:ext cx="8341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Oracle RAC </a:t>
            </a:r>
            <a:r>
              <a:rPr lang="ru-RU" spc="-10" dirty="0" err="1"/>
              <a:t>дегеніміз</a:t>
            </a:r>
            <a:r>
              <a:rPr lang="ru-RU" spc="-10" dirty="0"/>
              <a:t> не?</a:t>
            </a:r>
            <a:endParaRPr spc="-1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710" y="2514600"/>
            <a:ext cx="678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Oracle Real Application Clusters</a:t>
            </a:r>
            <a:r>
              <a:rPr lang="kk-KZ" sz="2400" dirty="0">
                <a:solidFill>
                  <a:srgbClr val="002060"/>
                </a:solidFill>
              </a:rPr>
              <a:t>/ Нақты қолданбалы кластерлері</a:t>
            </a:r>
            <a:r>
              <a:rPr lang="en-US" sz="2400" dirty="0">
                <a:solidFill>
                  <a:srgbClr val="002060"/>
                </a:solidFill>
              </a:rPr>
              <a:t> (RAC) — Oracle </a:t>
            </a:r>
            <a:r>
              <a:rPr lang="ru-RU" sz="2400" dirty="0" err="1">
                <a:solidFill>
                  <a:srgbClr val="002060"/>
                </a:solidFill>
              </a:rPr>
              <a:t>дерекқорының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бірнеше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даналарын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серверлер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кластерінде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іске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қосуға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мүмкіндік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беретін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мүмкіндік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ол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жоғары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қолжетімділік</a:t>
            </a:r>
            <a:r>
              <a:rPr lang="ru-RU" sz="2400" dirty="0">
                <a:solidFill>
                  <a:srgbClr val="002060"/>
                </a:solidFill>
              </a:rPr>
              <a:t> пен </a:t>
            </a:r>
            <a:r>
              <a:rPr lang="ru-RU" sz="2400" dirty="0" err="1">
                <a:solidFill>
                  <a:srgbClr val="002060"/>
                </a:solidFill>
              </a:rPr>
              <a:t>ауқымдылықты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қамтамасыз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етеді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en-US" sz="2400" dirty="0">
                <a:solidFill>
                  <a:srgbClr val="002060"/>
                </a:solidFill>
              </a:rPr>
              <a:t>RAC Oracle </a:t>
            </a:r>
            <a:r>
              <a:rPr lang="ru-RU" sz="2400" dirty="0" err="1">
                <a:solidFill>
                  <a:srgbClr val="002060"/>
                </a:solidFill>
              </a:rPr>
              <a:t>дерекқорлары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үшін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жүктемені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теңестіру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ауыстыру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мүмкіндіктерін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қосады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7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3"/>
    </mc:Choice>
    <mc:Fallback xmlns="">
      <p:transition spd="slow" advTm="232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9" y="-2712"/>
            <a:ext cx="9144000" cy="60919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27986"/>
            <a:ext cx="9144000" cy="643710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710" y="1263609"/>
            <a:ext cx="8341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pc="-10" dirty="0"/>
              <a:t>Әдебиеттер:</a:t>
            </a:r>
            <a:endParaRPr spc="-1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48739"/>
              </p:ext>
            </p:extLst>
          </p:nvPr>
        </p:nvGraphicFramePr>
        <p:xfrm>
          <a:off x="685800" y="2201247"/>
          <a:ext cx="7956270" cy="4427220"/>
        </p:xfrm>
        <a:graphic>
          <a:graphicData uri="http://schemas.openxmlformats.org/drawingml/2006/table">
            <a:tbl>
              <a:tblPr/>
              <a:tblGrid>
                <a:gridCol w="7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7315">
                <a:tc gridSpan="2">
                  <a:txBody>
                    <a:bodyPr/>
                    <a:lstStyle/>
                    <a:p>
                      <a:pPr marL="457200" marR="0" lvl="0" indent="-4572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u="none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Roopesh</a:t>
                      </a:r>
                      <a:r>
                        <a:rPr lang="en-US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u="none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Ramklass</a:t>
                      </a:r>
                      <a:r>
                        <a:rPr lang="en-US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Oracle Cloud Infrastructure Architect Associate All-in-One Exam Guide (Exam 1Z0-1072).</a:t>
                      </a:r>
                      <a:r>
                        <a:rPr lang="en-US" sz="2400" u="non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O’Reilly Media, Inc. February 2020</a:t>
                      </a:r>
                    </a:p>
                    <a:p>
                      <a:pPr marL="457200" marR="0" lvl="0" indent="-4572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https://libgen.is/search.php?&amp;req=ORACLE&amp;phrase=1&amp;view=simple&amp;column=def&amp;sort=year&amp;sortmode=DESC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2400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3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47"/>
    </mc:Choice>
    <mc:Fallback xmlns="">
      <p:transition spd="slow" advTm="361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9" y="-2712"/>
            <a:ext cx="9144000" cy="60919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27986"/>
            <a:ext cx="9144000" cy="643710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710" y="1263609"/>
            <a:ext cx="8341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pc="-10" dirty="0"/>
              <a:t>Тапсырмалар:</a:t>
            </a:r>
            <a:endParaRPr spc="-1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21998"/>
              </p:ext>
            </p:extLst>
          </p:nvPr>
        </p:nvGraphicFramePr>
        <p:xfrm>
          <a:off x="685800" y="2201247"/>
          <a:ext cx="8305800" cy="3695700"/>
        </p:xfrm>
        <a:graphic>
          <a:graphicData uri="http://schemas.openxmlformats.org/drawingml/2006/table">
            <a:tbl>
              <a:tblPr/>
              <a:tblGrid>
                <a:gridCol w="8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315"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1.1 Этапы научного формирования проблемы обеспечения информационной безопасности баз данных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1.2 Критерии качества баз данных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1.3 Сущность понятия безопасности баз данных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1.4 Основные подходы к методам построения защищенных информационных систем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1.5 Архитектура систем управления базами данных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1.6 Структура свойства информационной безопасности баз данных </a:t>
                      </a:r>
                      <a:endParaRPr lang="en-US" sz="2400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400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57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247"/>
            <a:ext cx="9144000" cy="6090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" y="76200"/>
            <a:ext cx="9144000" cy="6090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168" y="2752244"/>
            <a:ext cx="487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</a:rPr>
              <a:t>Назарларыңызға рахмет!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09600" y="2740243"/>
            <a:ext cx="65125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251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002060"/>
                </a:solidFill>
                <a:cs typeface="Calibri"/>
              </a:rPr>
              <a:t>Oracle Database — Oracle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корпорациясы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әзірлеген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реляциялық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дерекқорды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басқару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жүйесі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(</a:t>
            </a:r>
            <a:r>
              <a:rPr lang="en-US" sz="2400" dirty="0">
                <a:solidFill>
                  <a:srgbClr val="002060"/>
                </a:solidFill>
                <a:cs typeface="Calibri"/>
              </a:rPr>
              <a:t>RDBMS).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Ол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үлкен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көлемдегі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деректерді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тиімді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сақтауға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басқаруға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арналған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52171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90" dirty="0"/>
              <a:t>Oracle Database </a:t>
            </a:r>
            <a:r>
              <a:rPr lang="ru-RU" sz="2800" spc="-90" dirty="0" err="1"/>
              <a:t>дегеніміз</a:t>
            </a:r>
            <a:r>
              <a:rPr lang="ru-RU" sz="2800" spc="-90" dirty="0"/>
              <a:t> не?</a:t>
            </a:r>
            <a:endParaRPr lang="ru-RU"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6"/>
    </mc:Choice>
    <mc:Fallback xmlns="">
      <p:transition spd="slow" advTm="175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-73660" y="3044952"/>
            <a:ext cx="7236460" cy="267124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580"/>
              </a:spcBef>
              <a:tabLst>
                <a:tab pos="756920" algn="l"/>
              </a:tabLst>
            </a:pPr>
            <a:r>
              <a:rPr lang="en-US" sz="2400" dirty="0">
                <a:solidFill>
                  <a:srgbClr val="002060"/>
                </a:solidFill>
                <a:cs typeface="Calibri"/>
              </a:rPr>
              <a:t>Oracle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жүйесінің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құрамдастары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дерекқордың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өзін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,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дананы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әртүрлі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фондық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процестерді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қамтиды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.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деректерді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сақтайды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,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данасы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әрекеттерін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басқарады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фондық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процестер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қалпына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келтіру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техникалық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қызмет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көрсету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сияқты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тапсырмаларды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орындайды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1158276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75793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90" dirty="0"/>
              <a:t>Oracle </a:t>
            </a:r>
            <a:r>
              <a:rPr lang="ru-RU" sz="3200" spc="-90" dirty="0" err="1"/>
              <a:t>деректер</a:t>
            </a:r>
            <a:r>
              <a:rPr lang="ru-RU" sz="3200" spc="-90" dirty="0"/>
              <a:t> </a:t>
            </a:r>
            <a:r>
              <a:rPr lang="ru-RU" sz="3200" spc="-90" dirty="0" err="1"/>
              <a:t>қоры</a:t>
            </a:r>
            <a:r>
              <a:rPr lang="ru-RU" sz="3200" spc="-90" dirty="0"/>
              <a:t> </a:t>
            </a:r>
            <a:r>
              <a:rPr lang="ru-RU" sz="3200" spc="-90" dirty="0" err="1"/>
              <a:t>жүйесінің</a:t>
            </a:r>
            <a:r>
              <a:rPr lang="ru-RU" sz="3200" spc="-90" dirty="0"/>
              <a:t> </a:t>
            </a:r>
            <a:r>
              <a:rPr lang="ru-RU" sz="3200" spc="-90" dirty="0" err="1"/>
              <a:t>негізгі</a:t>
            </a:r>
            <a:r>
              <a:rPr lang="ru-RU" sz="3200" spc="-90" dirty="0"/>
              <a:t> </a:t>
            </a:r>
            <a:r>
              <a:rPr lang="ru-RU" sz="3200" spc="-90" dirty="0" err="1"/>
              <a:t>компоненттері</a:t>
            </a:r>
            <a:r>
              <a:rPr lang="ru-RU" sz="3200" spc="-90" dirty="0"/>
              <a:t> </a:t>
            </a:r>
            <a:r>
              <a:rPr lang="ru-RU" sz="3200" spc="-90" dirty="0" err="1"/>
              <a:t>қандай</a:t>
            </a:r>
            <a:r>
              <a:rPr lang="ru-RU" sz="3200" spc="-90" dirty="0"/>
              <a:t>?</a:t>
            </a:r>
            <a:endParaRPr spc="-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35"/>
    </mc:Choice>
    <mc:Fallback xmlns="">
      <p:transition spd="slow" advTm="361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33400" y="2362200"/>
            <a:ext cx="5181600" cy="304057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400" dirty="0">
                <a:solidFill>
                  <a:srgbClr val="002060"/>
                </a:solidFill>
                <a:cs typeface="Calibri"/>
              </a:rPr>
              <a:t>SQL*Plus — Oracle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дерекқорларымен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әрекеттесу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үшін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Calibri"/>
              </a:rPr>
              <a:t>Oracle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ұсынған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команда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жолы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құралы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.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Ол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пайдаланушыларға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Calibri"/>
              </a:rPr>
              <a:t>SQL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сұрауларын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орындауға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,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нысандарын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басқаруға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әкімшілік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тапсырмаларды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орындауға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мүмкіндік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береді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.</a:t>
            </a:r>
            <a:endParaRPr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19200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272920"/>
            <a:ext cx="6817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Oracle-</a:t>
            </a:r>
            <a:r>
              <a:rPr lang="ru-RU" dirty="0"/>
              <a:t>да </a:t>
            </a:r>
            <a:r>
              <a:rPr lang="en-US" dirty="0"/>
              <a:t>SQL*Plus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  <a:endParaRPr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" y="228600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2"/>
    </mc:Choice>
    <mc:Fallback xmlns="">
      <p:transition spd="slow" advTm="178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44551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PL/SQL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  <a:endParaRPr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2410866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PL/SQL (</a:t>
            </a:r>
            <a:r>
              <a:rPr lang="ru-RU" sz="2400" dirty="0" err="1">
                <a:solidFill>
                  <a:srgbClr val="002060"/>
                </a:solidFill>
              </a:rPr>
              <a:t>Procedural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Language</a:t>
            </a:r>
            <a:r>
              <a:rPr lang="ru-RU" sz="2400" dirty="0">
                <a:solidFill>
                  <a:srgbClr val="002060"/>
                </a:solidFill>
              </a:rPr>
              <a:t>/</a:t>
            </a:r>
            <a:r>
              <a:rPr lang="ru-RU" sz="2400" dirty="0" err="1">
                <a:solidFill>
                  <a:srgbClr val="002060"/>
                </a:solidFill>
              </a:rPr>
              <a:t>Structured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Query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Language</a:t>
            </a:r>
            <a:r>
              <a:rPr lang="ru-RU" sz="2400" dirty="0">
                <a:solidFill>
                  <a:srgbClr val="002060"/>
                </a:solidFill>
              </a:rPr>
              <a:t>) – </a:t>
            </a:r>
            <a:r>
              <a:rPr lang="ru-RU" sz="2400" dirty="0" err="1">
                <a:solidFill>
                  <a:srgbClr val="002060"/>
                </a:solidFill>
              </a:rPr>
              <a:t>Oracle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компаниясының</a:t>
            </a:r>
            <a:r>
              <a:rPr lang="ru-RU" sz="2400" dirty="0">
                <a:solidFill>
                  <a:srgbClr val="002060"/>
                </a:solidFill>
              </a:rPr>
              <a:t> SQL </a:t>
            </a:r>
            <a:r>
              <a:rPr lang="ru-RU" sz="2400" dirty="0" err="1">
                <a:solidFill>
                  <a:srgbClr val="002060"/>
                </a:solidFill>
              </a:rPr>
              <a:t>кеңейтімі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Ол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тапсырмаларды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автоматтандыру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сақталатын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процедураларды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жасау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үшін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дерекқор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ішінде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циклдарды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шартты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мәлімдемелерді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ерекше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жағдайларды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өңдеуді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қамтитын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процедуралық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кодты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жазуға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мүмкіндік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береді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02"/>
    </mc:Choice>
    <mc:Fallback xmlns="">
      <p:transition spd="slow" advTm="221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24411" y="2590800"/>
            <a:ext cx="600019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US" sz="2400" spc="-5" dirty="0">
                <a:solidFill>
                  <a:srgbClr val="002060"/>
                </a:solidFill>
                <a:cs typeface="Calibri"/>
              </a:rPr>
              <a:t>Oracle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деректер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сөздігі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—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кестелер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,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индекстер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,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пайдаланушылар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артықшылықтар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туралы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ақпарат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сияқты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туралы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метадеректерді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сақтайтын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кестелер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мен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көріністер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жиынтығы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. Оны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дерекқордың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өзі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әкімшілері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схемасын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басқару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сұрау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үшін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пайдаланады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39" y="1696592"/>
            <a:ext cx="78079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Oracle </a:t>
            </a:r>
            <a:r>
              <a:rPr lang="kk-KZ" dirty="0"/>
              <a:t>деректер сөздігінің мақсаты қандай?</a:t>
            </a: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6"/>
            <a:ext cx="9144000" cy="608990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38200" y="2514600"/>
            <a:ext cx="5096155" cy="230191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70"/>
              </a:spcBef>
              <a:tabLst>
                <a:tab pos="355600" algn="l"/>
                <a:tab pos="356235" algn="l"/>
              </a:tabLst>
            </a:pPr>
            <a:r>
              <a:rPr lang="en-US" sz="2400" spc="-15" dirty="0">
                <a:solidFill>
                  <a:srgbClr val="002060"/>
                </a:solidFill>
                <a:cs typeface="Calibri"/>
              </a:rPr>
              <a:t>Oracle </a:t>
            </a:r>
            <a:r>
              <a:rPr lang="kk-KZ" sz="2400" spc="-15" dirty="0">
                <a:solidFill>
                  <a:srgbClr val="002060"/>
                </a:solidFill>
                <a:cs typeface="Calibri"/>
              </a:rPr>
              <a:t>кесте кеңістігі — кестелер мен индекстер сияқты дерекқор нысандары сақталатын дерекқордағы логикалық сақтау контейнері. Ол дерекқорды сақтауды тиімді басқаруға мүмкіндік береді.</a:t>
            </a:r>
            <a:endParaRPr lang="kk-KZ" sz="2400" spc="-15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59791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Oracle </a:t>
            </a:r>
            <a:r>
              <a:rPr lang="ru-RU" spc="-105" dirty="0" err="1"/>
              <a:t>кесте</a:t>
            </a:r>
            <a:r>
              <a:rPr lang="ru-RU" spc="-105" dirty="0"/>
              <a:t> </a:t>
            </a:r>
            <a:r>
              <a:rPr lang="ru-RU" spc="-105" dirty="0" err="1"/>
              <a:t>кеңістігі</a:t>
            </a:r>
            <a:r>
              <a:rPr lang="ru-RU" spc="-105" dirty="0"/>
              <a:t> </a:t>
            </a:r>
            <a:r>
              <a:rPr lang="ru-RU" spc="-105" dirty="0" err="1"/>
              <a:t>дегеніміз</a:t>
            </a:r>
            <a:r>
              <a:rPr lang="ru-RU" spc="-105" dirty="0"/>
              <a:t> не?</a:t>
            </a:r>
            <a:endParaRPr spc="-5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4"/>
    </mc:Choice>
    <mc:Fallback xmlns="">
      <p:transition spd="slow" advTm="139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95400"/>
            <a:ext cx="9144000" cy="107780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76555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Oracle-</a:t>
            </a:r>
            <a:r>
              <a:rPr lang="ru-RU" spc="-45" dirty="0" err="1"/>
              <a:t>дағы</a:t>
            </a:r>
            <a:r>
              <a:rPr lang="ru-RU" spc="-45" dirty="0"/>
              <a:t> </a:t>
            </a:r>
            <a:r>
              <a:rPr lang="ru-RU" spc="-45" dirty="0" err="1"/>
              <a:t>негізгі</a:t>
            </a:r>
            <a:r>
              <a:rPr lang="ru-RU" spc="-45" dirty="0"/>
              <a:t> </a:t>
            </a:r>
            <a:r>
              <a:rPr lang="ru-RU" spc="-45" dirty="0" err="1"/>
              <a:t>кілт</a:t>
            </a:r>
            <a:r>
              <a:rPr lang="ru-RU" spc="-45" dirty="0"/>
              <a:t> </a:t>
            </a:r>
            <a:r>
              <a:rPr lang="ru-RU" spc="-45" dirty="0" err="1"/>
              <a:t>дегеніміз</a:t>
            </a:r>
            <a:r>
              <a:rPr lang="ru-RU" spc="-45" dirty="0"/>
              <a:t> не </a:t>
            </a:r>
            <a:r>
              <a:rPr lang="ru-RU" spc="-45" dirty="0" err="1"/>
              <a:t>және</a:t>
            </a:r>
            <a:r>
              <a:rPr lang="ru-RU" spc="-45" dirty="0"/>
              <a:t> </a:t>
            </a:r>
            <a:r>
              <a:rPr lang="ru-RU" spc="-45" dirty="0" err="1"/>
              <a:t>ол</a:t>
            </a:r>
            <a:r>
              <a:rPr lang="ru-RU" spc="-45" dirty="0"/>
              <a:t> </a:t>
            </a:r>
            <a:r>
              <a:rPr lang="ru-RU" spc="-45" dirty="0" err="1"/>
              <a:t>неліктен</a:t>
            </a:r>
            <a:r>
              <a:rPr lang="ru-RU" spc="-45" dirty="0"/>
              <a:t> </a:t>
            </a:r>
            <a:r>
              <a:rPr lang="ru-RU" spc="-45" dirty="0" err="1"/>
              <a:t>маңызды</a:t>
            </a:r>
            <a:r>
              <a:rPr lang="ru-RU" spc="-45" dirty="0"/>
              <a:t>?</a:t>
            </a:r>
            <a:endParaRPr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81000" y="2660144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Бастапқы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кілт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кестедегі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деректердің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бірегейлігі</a:t>
            </a:r>
            <a:r>
              <a:rPr lang="ru-RU" sz="2400" dirty="0">
                <a:solidFill>
                  <a:srgbClr val="002060"/>
                </a:solidFill>
              </a:rPr>
              <a:t> мен </a:t>
            </a:r>
            <a:r>
              <a:rPr lang="ru-RU" sz="2400" dirty="0" err="1">
                <a:solidFill>
                  <a:srgbClr val="002060"/>
                </a:solidFill>
              </a:rPr>
              <a:t>тұтастығын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қамтамасыз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ететін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шектеу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болып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табылады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Ол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кестедегі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әрбір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жолды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бірегей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түрде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анықтайтын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немесе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бірнеше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бағандардан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тұрады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Бастапқы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кілттер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деректер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дәйектілігі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деректер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тұтастығын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қамтамасыз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ету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үшін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маңызды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2"/>
    </mc:Choice>
    <mc:Fallback xmlns="">
      <p:transition spd="slow" advTm="241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38200" y="2629925"/>
            <a:ext cx="585815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635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  <a:tab pos="1247140" algn="l"/>
                <a:tab pos="1812289" algn="l"/>
                <a:tab pos="2174240" algn="l"/>
                <a:tab pos="2494280" algn="l"/>
                <a:tab pos="3039745" algn="l"/>
                <a:tab pos="3464560" algn="l"/>
                <a:tab pos="4563745" algn="l"/>
                <a:tab pos="4989195" algn="l"/>
                <a:tab pos="5577205" algn="l"/>
                <a:tab pos="6409690" algn="l"/>
                <a:tab pos="7136765" algn="l"/>
                <a:tab pos="8121650" algn="l"/>
              </a:tabLst>
            </a:pPr>
            <a:r>
              <a:rPr lang="en-US" sz="2400" spc="-5" dirty="0">
                <a:solidFill>
                  <a:srgbClr val="002060"/>
                </a:solidFill>
                <a:cs typeface="Calibri"/>
              </a:rPr>
              <a:t>Oracle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индексі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деректерге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жылдам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қол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жеткізу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жолын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қамтамасыз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ету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арқылы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сұрау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әрекеттерінің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өнімділігін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жақсарту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үшін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пайдаланылатын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дерекқор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нысаны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болып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табылады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.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Ол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индекс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кілтінен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нақты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деректер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жолдарына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көрсеткіштен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тұрады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.</a:t>
            </a:r>
            <a:endParaRPr sz="33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61315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Oracle </a:t>
            </a:r>
            <a:r>
              <a:rPr lang="ru-RU" spc="-5" dirty="0" err="1"/>
              <a:t>индексі</a:t>
            </a:r>
            <a:r>
              <a:rPr lang="ru-RU" spc="-5" dirty="0"/>
              <a:t> </a:t>
            </a:r>
            <a:r>
              <a:rPr lang="ru-RU" spc="-5" dirty="0" err="1"/>
              <a:t>дегеніміз</a:t>
            </a:r>
            <a:r>
              <a:rPr lang="ru-RU" spc="-5" dirty="0"/>
              <a:t> не?</a:t>
            </a:r>
            <a:endParaRPr spc="-1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4"/>
    </mc:Choice>
    <mc:Fallback xmlns="">
      <p:transition spd="slow" advTm="1758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542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Oracle Database</vt:lpstr>
      <vt:lpstr>Oracle Database дегеніміз не?</vt:lpstr>
      <vt:lpstr>Oracle деректер қоры жүйесінің негізгі компоненттері қандай?</vt:lpstr>
      <vt:lpstr>Oracle-да SQL*Plus дегеніміз не?</vt:lpstr>
      <vt:lpstr>PL/SQL дегеніміз не?</vt:lpstr>
      <vt:lpstr>Oracle деректер сөздігінің мақсаты қандай?</vt:lpstr>
      <vt:lpstr>Oracle кесте кеңістігі дегеніміз не?</vt:lpstr>
      <vt:lpstr>Oracle-дағы негізгі кілт дегеніміз не және ол неліктен маңызды?</vt:lpstr>
      <vt:lpstr>Oracle индексі дегеніміз не?</vt:lpstr>
      <vt:lpstr>Oracle-да сақталатын процедура дегеніміз не?</vt:lpstr>
      <vt:lpstr>Oracle RAC дегеніміз не?</vt:lpstr>
      <vt:lpstr>Әдебиеттер:</vt:lpstr>
      <vt:lpstr>Тапсырмалар: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parul</dc:creator>
  <cp:lastModifiedBy>Nazira Kenessova</cp:lastModifiedBy>
  <cp:revision>74</cp:revision>
  <dcterms:created xsi:type="dcterms:W3CDTF">2023-09-19T01:14:55Z</dcterms:created>
  <dcterms:modified xsi:type="dcterms:W3CDTF">2023-11-10T09:44:07Z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2023-09-19T00:00:00Z</vt:filetime>
  </property>
</Properties>
</file>