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18" r:id="rId3"/>
    <p:sldId id="319" r:id="rId4"/>
    <p:sldId id="320" r:id="rId5"/>
    <p:sldId id="321" r:id="rId6"/>
    <p:sldId id="407" r:id="rId7"/>
    <p:sldId id="322" r:id="rId8"/>
    <p:sldId id="406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393" r:id="rId20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94660"/>
  </p:normalViewPr>
  <p:slideViewPr>
    <p:cSldViewPr>
      <p:cViewPr varScale="1">
        <p:scale>
          <a:sx n="108" d="100"/>
          <a:sy n="108" d="100"/>
        </p:scale>
        <p:origin x="217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19T07:25:20.299" idx="1">
    <p:pos x="5760" y="0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57755" y="2572511"/>
            <a:ext cx="5430012" cy="28026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3715511"/>
            <a:ext cx="9144000" cy="713740"/>
          </a:xfrm>
          <a:custGeom>
            <a:avLst/>
            <a:gdLst/>
            <a:ahLst/>
            <a:cxnLst/>
            <a:rect l="l" t="t" r="r" b="b"/>
            <a:pathLst>
              <a:path w="9144000" h="713739">
                <a:moveTo>
                  <a:pt x="9144000" y="0"/>
                </a:moveTo>
                <a:lnTo>
                  <a:pt x="0" y="0"/>
                </a:lnTo>
                <a:lnTo>
                  <a:pt x="0" y="713232"/>
                </a:lnTo>
                <a:lnTo>
                  <a:pt x="9144000" y="713232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4567" y="2824988"/>
            <a:ext cx="2594864" cy="5594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57755" y="3072383"/>
            <a:ext cx="5430012" cy="280263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1889" y="1696592"/>
            <a:ext cx="17602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7344" y="3323590"/>
            <a:ext cx="4591050" cy="1866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7247"/>
            <a:ext cx="9144000" cy="609075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3400" y="2871342"/>
            <a:ext cx="7924800" cy="33977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kk-KZ" sz="2200" b="1" spc="-10" dirty="0">
                <a:solidFill>
                  <a:srgbClr val="002060"/>
                </a:solidFill>
                <a:latin typeface="Calibri"/>
                <a:cs typeface="Calibri"/>
              </a:rPr>
              <a:t>ф.-м.ғ.к.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Бағдат</a:t>
            </a:r>
            <a:r>
              <a:rPr lang="ru-RU" sz="2200" b="1" spc="-10" dirty="0"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 lang="ru-RU" sz="2200" b="1" spc="-10" dirty="0" err="1">
                <a:solidFill>
                  <a:srgbClr val="002060"/>
                </a:solidFill>
                <a:latin typeface="Calibri"/>
                <a:cs typeface="Calibri"/>
              </a:rPr>
              <a:t>Ягалиева</a:t>
            </a:r>
            <a:endParaRPr lang="ru-RU" sz="2200" b="1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«Киберқауіпсіздік, ақпараттарды өңдеу және сақтау» кафедрасы, </a:t>
            </a: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қауымдастырылған профессор</a:t>
            </a: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endParaRPr lang="kk-KZ" sz="2200" spc="-10" dirty="0">
              <a:solidFill>
                <a:srgbClr val="002060"/>
              </a:solidFill>
              <a:latin typeface="Calibri"/>
              <a:cs typeface="Calibri"/>
            </a:endParaRPr>
          </a:p>
          <a:p>
            <a:pPr algn="ctr">
              <a:spcBef>
                <a:spcPct val="0"/>
              </a:spcBef>
            </a:pPr>
            <a:r>
              <a:rPr lang="kk-KZ" sz="2200" spc="-10" dirty="0">
                <a:solidFill>
                  <a:srgbClr val="002060"/>
                </a:solidFill>
                <a:latin typeface="Calibri"/>
                <a:cs typeface="Calibri"/>
              </a:rPr>
              <a:t>Алматы 2023</a:t>
            </a:r>
            <a:endParaRPr sz="22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417319" y="2692907"/>
            <a:ext cx="6309359" cy="92963"/>
            <a:chOff x="1417319" y="2692907"/>
            <a:chExt cx="6309359" cy="92963"/>
          </a:xfrm>
        </p:grpSpPr>
        <p:sp>
          <p:nvSpPr>
            <p:cNvPr id="6" name="object 6"/>
            <p:cNvSpPr/>
            <p:nvPr/>
          </p:nvSpPr>
          <p:spPr>
            <a:xfrm>
              <a:off x="1417319" y="2738627"/>
              <a:ext cx="6286500" cy="1905"/>
            </a:xfrm>
            <a:custGeom>
              <a:avLst/>
              <a:gdLst/>
              <a:ahLst/>
              <a:cxnLst/>
              <a:rect l="l" t="t" r="r" b="b"/>
              <a:pathLst>
                <a:path w="6286500" h="1905">
                  <a:moveTo>
                    <a:pt x="0" y="0"/>
                  </a:moveTo>
                  <a:lnTo>
                    <a:pt x="6286500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17319" y="2692907"/>
              <a:ext cx="94488" cy="929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2191" y="2692907"/>
              <a:ext cx="94487" cy="9296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57300" y="1755419"/>
            <a:ext cx="7543800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400" dirty="0" err="1">
                <a:solidFill>
                  <a:srgbClr val="002060"/>
                </a:solidFill>
              </a:rPr>
              <a:t>Деректер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қорының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қауіпсіздігін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қамтамасыз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мәселесінің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қойылуы</a:t>
            </a:r>
            <a:br>
              <a:rPr lang="ru-RU" sz="2400" dirty="0">
                <a:solidFill>
                  <a:srgbClr val="002060"/>
                </a:solidFill>
              </a:rPr>
            </a:b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Лига Академической честности - Satbayev University">
            <a:extLst>
              <a:ext uri="{FF2B5EF4-FFF2-40B4-BE49-F238E27FC236}">
                <a16:creationId xmlns:a16="http://schemas.microsoft.com/office/drawing/2014/main" id="{82C3005F-F770-5256-AD73-0B90E8278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7207"/>
            <a:ext cx="2949894" cy="71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id="{4A60EF46-48F2-F660-14A0-2C7C87DF06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5"/>
    </mc:Choice>
    <mc:Fallback xmlns="">
      <p:transition spd="slow" advTm="16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57200" y="1447800"/>
            <a:ext cx="7924800" cy="229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қауіпсіздік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жүйесін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төрт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ішкі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жүйеден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тұрады</a:t>
            </a:r>
            <a:r>
              <a:rPr lang="ru-RU" sz="2400" dirty="0">
                <a:solidFill>
                  <a:srgbClr val="002060"/>
                </a:solidFill>
              </a:rPr>
              <a:t>:</a:t>
            </a:r>
            <a:endParaRPr lang="ru-RU" sz="2400" dirty="0">
              <a:solidFill>
                <a:srgbClr val="002060"/>
              </a:solidFill>
              <a:cs typeface="Calibri"/>
            </a:endParaRP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</a:rPr>
              <a:t> 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  <a:cs typeface="Calibri"/>
              </a:rPr>
              <a:t>—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жеткізуді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басқарудың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ішкі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; 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  <a:cs typeface="Calibri"/>
              </a:rPr>
              <a:t>—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тіркеу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есепке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алудың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ішкі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; 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  <a:cs typeface="Calibri"/>
              </a:rPr>
              <a:t>—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криптографиялық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ішкі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; 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  <a:cs typeface="Calibri"/>
              </a:rPr>
              <a:t>—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тұтастықты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қамтамасыз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етудің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ішкі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A463ABD5-24FA-0F1C-7D46-918406CDF8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7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1"/>
    </mc:Choice>
    <mc:Fallback>
      <p:transition spd="slow" advTm="11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57200" y="1447800"/>
            <a:ext cx="7924800" cy="4088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</a:rPr>
              <a:t>1990 </a:t>
            </a:r>
            <a:r>
              <a:rPr lang="ru-RU" sz="2400" dirty="0" err="1">
                <a:solidFill>
                  <a:srgbClr val="002060"/>
                </a:solidFill>
              </a:rPr>
              <a:t>жылы</a:t>
            </a:r>
            <a:r>
              <a:rPr lang="ru-RU" sz="2400" dirty="0">
                <a:solidFill>
                  <a:srgbClr val="002060"/>
                </a:solidFill>
              </a:rPr>
              <a:t> АҚШ-</a:t>
            </a:r>
            <a:r>
              <a:rPr lang="ru-RU" sz="2400" dirty="0" err="1">
                <a:solidFill>
                  <a:srgbClr val="002060"/>
                </a:solidFill>
              </a:rPr>
              <a:t>тың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Канаданың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Ұлыбританияның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басқа</a:t>
            </a:r>
            <a:r>
              <a:rPr lang="ru-RU" sz="2400" dirty="0">
                <a:solidFill>
                  <a:srgbClr val="002060"/>
                </a:solidFill>
              </a:rPr>
              <a:t> да </a:t>
            </a:r>
            <a:r>
              <a:rPr lang="ru-RU" sz="2400" dirty="0" err="1">
                <a:solidFill>
                  <a:srgbClr val="002060"/>
                </a:solidFill>
              </a:rPr>
              <a:t>бірқатар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елдердің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мемлекеттік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ұйымдарының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өкілдері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технологиялардың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қауіпсіздігін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бағалау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саласында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халықаралық</a:t>
            </a:r>
            <a:r>
              <a:rPr lang="ru-RU" sz="2400" dirty="0">
                <a:solidFill>
                  <a:srgbClr val="002060"/>
                </a:solidFill>
              </a:rPr>
              <a:t> стандарт </a:t>
            </a:r>
            <a:r>
              <a:rPr lang="ru-RU" sz="2400" dirty="0" err="1">
                <a:solidFill>
                  <a:srgbClr val="002060"/>
                </a:solidFill>
              </a:rPr>
              <a:t>құру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жұмыстарын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бастады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Жаңа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стандартты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құру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бойынша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жұмысты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Халықаралық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стандарттау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ұйымы</a:t>
            </a:r>
            <a:r>
              <a:rPr lang="ru-RU" sz="2400" dirty="0">
                <a:solidFill>
                  <a:srgbClr val="002060"/>
                </a:solidFill>
              </a:rPr>
              <a:t> (</a:t>
            </a:r>
            <a:r>
              <a:rPr lang="en-US" sz="2400" dirty="0">
                <a:solidFill>
                  <a:srgbClr val="002060"/>
                </a:solidFill>
              </a:rPr>
              <a:t>ISO) </a:t>
            </a:r>
            <a:r>
              <a:rPr lang="ru-RU" sz="2400" dirty="0" err="1">
                <a:solidFill>
                  <a:srgbClr val="002060"/>
                </a:solidFill>
              </a:rPr>
              <a:t>үйлестірді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алдымен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қауіпсіздікті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бағалау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саласындағы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ұлттық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стандарттарды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біріздендіруге</a:t>
            </a:r>
            <a:r>
              <a:rPr lang="ru-RU" sz="2400" dirty="0">
                <a:solidFill>
                  <a:srgbClr val="002060"/>
                </a:solidFill>
              </a:rPr>
              <a:t> (</a:t>
            </a:r>
            <a:r>
              <a:rPr lang="ru-RU" sz="2400" dirty="0" err="1">
                <a:solidFill>
                  <a:srgbClr val="002060"/>
                </a:solidFill>
              </a:rPr>
              <a:t>үйлестіруге</a:t>
            </a:r>
            <a:r>
              <a:rPr lang="ru-RU" sz="2400" dirty="0">
                <a:solidFill>
                  <a:srgbClr val="002060"/>
                </a:solidFill>
              </a:rPr>
              <a:t>)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технологиялар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қауіпсіздігін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бағалауға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сенім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деңгейін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арттыруға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бағытталған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D3167178-2B4E-70CD-422F-326748A7F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8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52"/>
    </mc:Choice>
    <mc:Fallback>
      <p:transition spd="slow" advTm="3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57200" y="1447800"/>
            <a:ext cx="7924800" cy="2993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ISO/IEC 15408 </a:t>
            </a:r>
            <a:r>
              <a:rPr lang="ru-RU" sz="2400" dirty="0" err="1">
                <a:solidFill>
                  <a:srgbClr val="002060"/>
                </a:solidFill>
              </a:rPr>
              <a:t>халықаралық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стандартының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ресми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мәтіні</a:t>
            </a:r>
            <a:r>
              <a:rPr lang="ru-RU" sz="2400" dirty="0">
                <a:solidFill>
                  <a:srgbClr val="002060"/>
                </a:solidFill>
              </a:rPr>
              <a:t> 1999 </a:t>
            </a:r>
            <a:r>
              <a:rPr lang="ru-RU" sz="2400" dirty="0" err="1">
                <a:solidFill>
                  <a:srgbClr val="002060"/>
                </a:solidFill>
              </a:rPr>
              <a:t>жылдың</a:t>
            </a:r>
            <a:r>
              <a:rPr lang="ru-RU" sz="2400" dirty="0">
                <a:solidFill>
                  <a:srgbClr val="002060"/>
                </a:solidFill>
              </a:rPr>
              <a:t> 1 </a:t>
            </a:r>
            <a:r>
              <a:rPr lang="ru-RU" sz="2400" dirty="0" err="1">
                <a:solidFill>
                  <a:srgbClr val="002060"/>
                </a:solidFill>
              </a:rPr>
              <a:t>желтоқсанында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жарияланды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ru-RU" sz="2400" dirty="0">
              <a:solidFill>
                <a:srgbClr val="002060"/>
              </a:solidFill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</a:rPr>
              <a:t>«</a:t>
            </a:r>
            <a:r>
              <a:rPr lang="ru-RU" sz="2400" dirty="0" err="1">
                <a:solidFill>
                  <a:srgbClr val="002060"/>
                </a:solidFill>
              </a:rPr>
              <a:t>Жалпы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критерийлер</a:t>
            </a:r>
            <a:r>
              <a:rPr lang="ru-RU" sz="2400" dirty="0">
                <a:solidFill>
                  <a:srgbClr val="002060"/>
                </a:solidFill>
              </a:rPr>
              <a:t>» </a:t>
            </a:r>
            <a:r>
              <a:rPr lang="ru-RU" sz="2400" dirty="0" err="1">
                <a:solidFill>
                  <a:srgbClr val="002060"/>
                </a:solidFill>
              </a:rPr>
              <a:t>деп</a:t>
            </a:r>
            <a:r>
              <a:rPr lang="ru-RU" sz="2400" dirty="0">
                <a:solidFill>
                  <a:srgbClr val="002060"/>
                </a:solidFill>
              </a:rPr>
              <a:t> те </a:t>
            </a:r>
            <a:r>
              <a:rPr lang="ru-RU" sz="2400" dirty="0" err="1">
                <a:solidFill>
                  <a:srgbClr val="002060"/>
                </a:solidFill>
              </a:rPr>
              <a:t>аталатын</a:t>
            </a:r>
            <a:r>
              <a:rPr lang="ru-RU" sz="2400" dirty="0">
                <a:solidFill>
                  <a:srgbClr val="002060"/>
                </a:solidFill>
              </a:rPr>
              <a:t> осы </a:t>
            </a:r>
            <a:r>
              <a:rPr lang="ru-RU" sz="2400" dirty="0" err="1">
                <a:solidFill>
                  <a:srgbClr val="002060"/>
                </a:solidFill>
              </a:rPr>
              <a:t>стандартты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қабылдау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технологияларды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құру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көзқарасының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идеологиясында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орын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алған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өзгерістерді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көрсетті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Атап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айтқанда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қауіпсіз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жүйелер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олардың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бағдарламалық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ядросы</a:t>
            </a:r>
            <a:r>
              <a:rPr lang="ru-RU" sz="2400" dirty="0">
                <a:solidFill>
                  <a:srgbClr val="002060"/>
                </a:solidFill>
              </a:rPr>
              <a:t> – ДҚБЖ.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588F6F9B-CBC0-CB4D-5EAB-BCE6398C20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31"/>
    </mc:Choice>
    <mc:Fallback>
      <p:transition spd="slow" advTm="26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101725"/>
            <a:ext cx="7620000" cy="48397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</a:rPr>
              <a:t>АЖ </a:t>
            </a:r>
            <a:r>
              <a:rPr lang="ru-RU" sz="2400" dirty="0" err="1">
                <a:solidFill>
                  <a:srgbClr val="002060"/>
                </a:solidFill>
              </a:rPr>
              <a:t>қауіпсіздігін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талдауға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ұқсас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көзқарас</a:t>
            </a:r>
            <a:r>
              <a:rPr lang="ru-RU" sz="2400" dirty="0">
                <a:solidFill>
                  <a:srgbClr val="002060"/>
                </a:solidFill>
              </a:rPr>
              <a:t> 1995 </a:t>
            </a:r>
            <a:r>
              <a:rPr lang="ru-RU" sz="2400" dirty="0" err="1">
                <a:solidFill>
                  <a:srgbClr val="002060"/>
                </a:solidFill>
              </a:rPr>
              <a:t>жылы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қабылданған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BS 7799 «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қауіпсіздікті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басқарудың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практикалық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ережелері</a:t>
            </a:r>
            <a:r>
              <a:rPr lang="ru-RU" sz="2400" dirty="0">
                <a:solidFill>
                  <a:srgbClr val="002060"/>
                </a:solidFill>
              </a:rPr>
              <a:t>» </a:t>
            </a:r>
            <a:r>
              <a:rPr lang="ru-RU" sz="2400" dirty="0" err="1">
                <a:solidFill>
                  <a:srgbClr val="002060"/>
                </a:solidFill>
              </a:rPr>
              <a:t>британдық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стандартында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ұсынылған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Стандарттың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мазмұндық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мәні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әртүрлі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мақсаттар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үшін</a:t>
            </a:r>
            <a:r>
              <a:rPr lang="ru-RU" sz="2400" dirty="0">
                <a:solidFill>
                  <a:srgbClr val="002060"/>
                </a:solidFill>
              </a:rPr>
              <a:t> АЖ-</a:t>
            </a:r>
            <a:r>
              <a:rPr lang="ru-RU" sz="2400" dirty="0" err="1">
                <a:solidFill>
                  <a:srgbClr val="002060"/>
                </a:solidFill>
              </a:rPr>
              <a:t>нің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қауіпсіздігін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қамтамасыз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тәжірибесін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жалпылау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болып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табылады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en-US" sz="2400" dirty="0">
                <a:solidFill>
                  <a:srgbClr val="002060"/>
                </a:solidFill>
              </a:rPr>
              <a:t>BS 7799 </a:t>
            </a:r>
            <a:r>
              <a:rPr lang="ru-RU" sz="2400" dirty="0">
                <a:solidFill>
                  <a:srgbClr val="002060"/>
                </a:solidFill>
              </a:rPr>
              <a:t>стандарты 2000 </a:t>
            </a:r>
            <a:r>
              <a:rPr lang="ru-RU" sz="2400" dirty="0" err="1">
                <a:solidFill>
                  <a:srgbClr val="002060"/>
                </a:solidFill>
              </a:rPr>
              <a:t>жылдың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соңында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қабылданған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ISO 17799 </a:t>
            </a:r>
            <a:r>
              <a:rPr lang="ru-RU" sz="2400" dirty="0" err="1">
                <a:solidFill>
                  <a:srgbClr val="002060"/>
                </a:solidFill>
              </a:rPr>
              <a:t>стандартын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әзірлеуге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негіз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болды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Стандарттың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негізі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талданатын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жүйедегі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осалдықтарды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анықтау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бағалау</a:t>
            </a:r>
            <a:r>
              <a:rPr lang="ru-RU" sz="2400" dirty="0">
                <a:solidFill>
                  <a:srgbClr val="002060"/>
                </a:solidFill>
              </a:rPr>
              <a:t>, бар </a:t>
            </a:r>
            <a:r>
              <a:rPr lang="ru-RU" sz="2400" dirty="0" err="1">
                <a:solidFill>
                  <a:srgbClr val="002060"/>
                </a:solidFill>
              </a:rPr>
              <a:t>қауіптердің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деңгейін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бағалау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ұйым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үшін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қолайлы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деңгейге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дейін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тәуекелдерді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азайту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бойынша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шаралар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кешенін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анықтау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11EAC4EF-AD32-1F25-B624-66C8FB759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04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22"/>
    </mc:Choice>
    <mc:Fallback>
      <p:transition spd="slow" advTm="4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101725"/>
            <a:ext cx="7620000" cy="41139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Мәліметтер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қоры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сапасының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критерийлері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kk-KZ" sz="2400" dirty="0">
              <a:solidFill>
                <a:srgbClr val="002060"/>
              </a:solidFill>
              <a:latin typeface="Calibri"/>
              <a:cs typeface="Calibri"/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Заманауи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технологиялар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саласындағы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жаппай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ерекше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объектілердің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болып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табылады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ол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бірқатар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салаларда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ерекше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жоғары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сапалы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білікті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жүйені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жобалауды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талап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етеді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 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жүйелерінің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қауіпсіздік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талдауын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жүргізген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кезде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компонентті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қарастырылады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: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басқару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бағдарламаларының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жүйесі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белгілі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ережелерге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сәйкес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реттелген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жинағы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 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88ACC6F2-789D-65BA-4EF6-56B64F066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3"/>
    </mc:Choice>
    <mc:Fallback>
      <p:transition spd="slow" advTm="24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101725"/>
            <a:ext cx="7620000" cy="41267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Сондықтан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жүйесінің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сапасын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талдау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кезінде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негізгі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құрамдас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бөліктері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яғни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: 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ru-RU" sz="2400" dirty="0">
              <a:solidFill>
                <a:srgbClr val="002060"/>
              </a:solidFill>
              <a:cs typeface="Calibri"/>
            </a:endParaRPr>
          </a:p>
          <a:p>
            <a:pPr marL="354965" marR="5080" indent="-342900">
              <a:spcBef>
                <a:spcPts val="100"/>
              </a:spcBef>
              <a:buFontTx/>
              <a:buChar char="-"/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жинақталған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өңделетін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деректердің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құрылымы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мен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мағыналық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мазмұнына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олардың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қолдану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аясына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тәуелсіз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басқару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жүйесінің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(ДҚБЖ)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бағдарламалық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қамтамасыз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ету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;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ru-RU" sz="2400" dirty="0">
              <a:solidFill>
                <a:srgbClr val="002060"/>
              </a:solidFill>
              <a:cs typeface="Calibri"/>
            </a:endParaRPr>
          </a:p>
          <a:p>
            <a:pPr marL="354965" marR="5080" indent="-342900">
              <a:spcBef>
                <a:spcPts val="100"/>
              </a:spcBef>
              <a:buFontTx/>
              <a:buChar char="-"/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жинақтау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ұйымдастыру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өңдеу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белгілі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проблемаға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бағытталған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қолданбада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пайдалану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үшін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жетімді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базасы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туралы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ақпарат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AA810CBB-A8FA-83D9-A296-73721A39E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95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3"/>
    </mc:Choice>
    <mc:Fallback>
      <p:transition spd="slow" advTm="26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101725"/>
            <a:ext cx="7620000" cy="33752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</a:rPr>
              <a:t>Жүйені талдау және сапаға қойылатын талаптардың </a:t>
            </a:r>
            <a:r>
              <a:rPr lang="kk-KZ" sz="2400" b="1" dirty="0">
                <a:solidFill>
                  <a:srgbClr val="002060"/>
                </a:solidFill>
              </a:rPr>
              <a:t>бірінші компоненті </a:t>
            </a:r>
            <a:r>
              <a:rPr lang="kk-KZ" sz="2400" dirty="0">
                <a:solidFill>
                  <a:srgbClr val="002060"/>
                </a:solidFill>
              </a:rPr>
              <a:t>ДҚБЖ бағдарламаларының жиынтығы болып табылады.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kk-KZ" sz="2400" dirty="0">
              <a:solidFill>
                <a:srgbClr val="002060"/>
              </a:solidFill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</a:rPr>
              <a:t>Деректер қорының </a:t>
            </a:r>
            <a:r>
              <a:rPr lang="kk-KZ" sz="2400" b="1" dirty="0">
                <a:solidFill>
                  <a:srgbClr val="002060"/>
                </a:solidFill>
              </a:rPr>
              <a:t>екінші компоненті </a:t>
            </a:r>
            <a:r>
              <a:rPr lang="kk-KZ" sz="2400" dirty="0">
                <a:solidFill>
                  <a:srgbClr val="002060"/>
                </a:solidFill>
              </a:rPr>
              <a:t>– нақты жинақталған және өңделген ақпарат. Деректер қорында деректердің өзі, оны сақтау және өңдеу технологиясы басым болады.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ru-RU" sz="24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72DD2A02-AD2C-1F92-2DA1-FA6895CC5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5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45"/>
    </mc:Choice>
    <mc:Fallback>
      <p:transition spd="slow" advTm="16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101725"/>
            <a:ext cx="7620000" cy="4496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  <a:cs typeface="Calibri"/>
              </a:rPr>
              <a:t>Әдебиеттер: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kk-KZ" sz="2400" dirty="0">
              <a:solidFill>
                <a:srgbClr val="002060"/>
              </a:solidFill>
              <a:cs typeface="Calibri"/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>
                <a:solidFill>
                  <a:srgbClr val="002060"/>
                </a:solidFill>
                <a:cs typeface="Calibri"/>
              </a:rPr>
              <a:t>1. Смирнов С. Н. Безопасность систем баз данных. — М.: Гелиос АРВ, 2007. —352 с.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  <a:cs typeface="Calibri"/>
              </a:rPr>
              <a:t>2. 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Osborn Sylvia, Sandhu Ravi and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Munawer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Qamar. Configuring Role-Based Access Control to Enforce Mandatory and Discretionary Access Control Policies. ACM Transactions on Information and Systems Security, Volume 3, Number 2 / February 2000. </a:t>
            </a:r>
            <a:endParaRPr lang="kk-KZ" sz="2400" dirty="0">
              <a:solidFill>
                <a:srgbClr val="002060"/>
              </a:solidFill>
              <a:cs typeface="Calibri"/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  <a:cs typeface="Calibri"/>
              </a:rPr>
              <a:t>3.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Secure Internet Programming: security issues for mobile and distributed objects / Jan </a:t>
            </a:r>
            <a:r>
              <a:rPr lang="en-US" sz="2400" dirty="0" err="1">
                <a:solidFill>
                  <a:srgbClr val="002060"/>
                </a:solidFill>
                <a:cs typeface="Calibri"/>
              </a:rPr>
              <a:t>Vitek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 : Christian D. Jensen (ed.). — Berlin: Springer, 1999.</a:t>
            </a:r>
            <a:endParaRPr lang="ru-RU" sz="24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CEDD3DC7-D331-FF27-20B6-8D8377E9DE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6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30"/>
    </mc:Choice>
    <mc:Fallback>
      <p:transition spd="slow" advTm="19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101725"/>
            <a:ext cx="7620000" cy="44961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</a:rPr>
              <a:t>Деректер қоры жүйелерінің сапалық сипаттамаларын </a:t>
            </a:r>
            <a:r>
              <a:rPr lang="kk-KZ" sz="2400" b="1" dirty="0">
                <a:solidFill>
                  <a:srgbClr val="002060"/>
                </a:solidFill>
              </a:rPr>
              <a:t>функционалдық</a:t>
            </a:r>
            <a:r>
              <a:rPr lang="kk-KZ" sz="2400" dirty="0">
                <a:solidFill>
                  <a:srgbClr val="002060"/>
                </a:solidFill>
              </a:rPr>
              <a:t> және </a:t>
            </a: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конструктивті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kk-KZ" sz="2400" dirty="0">
                <a:solidFill>
                  <a:srgbClr val="002060"/>
                </a:solidFill>
              </a:rPr>
              <a:t>деп бөлуге болады: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kk-KZ" sz="2400" dirty="0">
              <a:solidFill>
                <a:srgbClr val="002060"/>
              </a:solidFill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kk-KZ" sz="2400" dirty="0">
                <a:solidFill>
                  <a:srgbClr val="002060"/>
                </a:solidFill>
              </a:rPr>
              <a:t>Жобалау кезінде деректер қорының </a:t>
            </a:r>
            <a:r>
              <a:rPr lang="kk-KZ" sz="2400" b="1" dirty="0">
                <a:solidFill>
                  <a:srgbClr val="002060"/>
                </a:solidFill>
              </a:rPr>
              <a:t>функционалдық жарамдылығы</a:t>
            </a:r>
            <a:r>
              <a:rPr lang="kk-KZ" sz="2400" dirty="0">
                <a:solidFill>
                  <a:srgbClr val="002060"/>
                </a:solidFill>
              </a:rPr>
              <a:t> қажетті көрсеткіштер мен сапа критерийлерінің нақты мәндеріне қойылатын талаптар негізінде анықталады.</a:t>
            </a: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endParaRPr lang="kk-KZ" sz="2400" dirty="0">
              <a:solidFill>
                <a:srgbClr val="002060"/>
              </a:solidFill>
              <a:cs typeface="Calibri"/>
            </a:endParaRPr>
          </a:p>
          <a:p>
            <a:pPr marL="12065" marR="5080"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жүйелерінің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сапасының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конструктивті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сипаттамалары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жалпы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алғанда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en-US" sz="2400" dirty="0">
                <a:solidFill>
                  <a:srgbClr val="002060"/>
                </a:solidFill>
                <a:cs typeface="Calibri"/>
              </a:rPr>
              <a:t>ISO 9126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стандартында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ұсынылған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бағдарламалық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сапасының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барлық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дерлік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көрсеткіштерін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қамтиды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67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247"/>
            <a:ext cx="9144000" cy="60907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" y="76200"/>
            <a:ext cx="9144000" cy="60907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07168" y="2752244"/>
            <a:ext cx="4874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>
                <a:solidFill>
                  <a:srgbClr val="002060"/>
                </a:solidFill>
              </a:rPr>
              <a:t>Назарларыңызға рахмет!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06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075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69240" y="2568317"/>
            <a:ext cx="8394065" cy="2993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32510">
              <a:lnSpc>
                <a:spcPct val="100000"/>
              </a:lnSpc>
              <a:spcBef>
                <a:spcPts val="100"/>
              </a:spcBef>
              <a:tabLst>
                <a:tab pos="354965" algn="l"/>
                <a:tab pos="355600" algn="l"/>
              </a:tabLst>
            </a:pPr>
            <a:r>
              <a:rPr lang="ru-RU" sz="2400" dirty="0" err="1"/>
              <a:t>Деректерді</a:t>
            </a:r>
            <a:r>
              <a:rPr lang="ru-RU" sz="2400" dirty="0"/>
              <a:t> </a:t>
            </a:r>
            <a:r>
              <a:rPr lang="ru-RU" sz="2400" dirty="0" err="1"/>
              <a:t>қорғау</a:t>
            </a:r>
            <a:r>
              <a:rPr lang="ru-RU" sz="2400" dirty="0"/>
              <a:t> </a:t>
            </a:r>
            <a:r>
              <a:rPr lang="ru-RU" sz="2400" dirty="0" err="1"/>
              <a:t>концепцияларының</a:t>
            </a:r>
            <a:r>
              <a:rPr lang="ru-RU" sz="2400" dirty="0"/>
              <a:t> </a:t>
            </a:r>
            <a:r>
              <a:rPr lang="ru-RU" sz="2400" dirty="0" err="1"/>
              <a:t>дамуының</a:t>
            </a:r>
            <a:r>
              <a:rPr lang="ru-RU" sz="2400" dirty="0"/>
              <a:t> </a:t>
            </a:r>
            <a:r>
              <a:rPr lang="ru-RU" sz="2400" dirty="0" err="1"/>
              <a:t>келесі</a:t>
            </a:r>
            <a:r>
              <a:rPr lang="ru-RU" sz="2400" dirty="0"/>
              <a:t> </a:t>
            </a:r>
            <a:r>
              <a:rPr lang="ru-RU" sz="2400" dirty="0" err="1"/>
              <a:t>кезеңдерін</a:t>
            </a:r>
            <a:r>
              <a:rPr lang="ru-RU" sz="2400" dirty="0"/>
              <a:t> </a:t>
            </a:r>
            <a:r>
              <a:rPr lang="ru-RU" sz="2400" dirty="0" err="1"/>
              <a:t>бөліп</a:t>
            </a:r>
            <a:r>
              <a:rPr lang="ru-RU" sz="2400" dirty="0"/>
              <a:t> </a:t>
            </a:r>
            <a:r>
              <a:rPr lang="ru-RU" sz="2400" dirty="0" err="1"/>
              <a:t>көрсетуге</a:t>
            </a:r>
            <a:r>
              <a:rPr lang="ru-RU" sz="2400" dirty="0"/>
              <a:t> </a:t>
            </a:r>
            <a:r>
              <a:rPr lang="ru-RU" sz="2400" dirty="0" err="1"/>
              <a:t>болады</a:t>
            </a:r>
            <a:r>
              <a:rPr lang="ru-RU" sz="2400" dirty="0"/>
              <a:t>. </a:t>
            </a:r>
          </a:p>
          <a:p>
            <a:pPr marL="355600" marR="103251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dirty="0" err="1"/>
              <a:t>Бірінші</a:t>
            </a:r>
            <a:r>
              <a:rPr lang="ru-RU" sz="2400" dirty="0"/>
              <a:t> </a:t>
            </a:r>
            <a:r>
              <a:rPr lang="ru-RU" sz="2400" dirty="0" err="1"/>
              <a:t>кезеңнің</a:t>
            </a:r>
            <a:r>
              <a:rPr lang="ru-RU" sz="2400" dirty="0"/>
              <a:t> </a:t>
            </a:r>
            <a:r>
              <a:rPr lang="ru-RU" sz="2400" dirty="0" err="1"/>
              <a:t>негізгі</a:t>
            </a:r>
            <a:r>
              <a:rPr lang="ru-RU" sz="2400" dirty="0"/>
              <a:t> </a:t>
            </a:r>
            <a:r>
              <a:rPr lang="ru-RU" sz="2400" dirty="0" err="1"/>
              <a:t>идеясы</a:t>
            </a:r>
            <a:r>
              <a:rPr lang="ru-RU" sz="2400" dirty="0"/>
              <a:t> </a:t>
            </a:r>
            <a:r>
              <a:rPr lang="ru-RU" sz="2400" dirty="0" err="1"/>
              <a:t>қатаң</a:t>
            </a:r>
            <a:r>
              <a:rPr lang="ru-RU" sz="2400" dirty="0"/>
              <a:t> </a:t>
            </a:r>
            <a:r>
              <a:rPr lang="ru-RU" sz="2400" dirty="0" err="1"/>
              <a:t>формальды</a:t>
            </a:r>
            <a:r>
              <a:rPr lang="ru-RU" sz="2400" dirty="0"/>
              <a:t> </a:t>
            </a:r>
            <a:r>
              <a:rPr lang="ru-RU" sz="2400" dirty="0" err="1"/>
              <a:t>алгоритмдер</a:t>
            </a:r>
            <a:r>
              <a:rPr lang="ru-RU" sz="2400" dirty="0"/>
              <a:t> </a:t>
            </a:r>
            <a:r>
              <a:rPr lang="ru-RU" sz="2400" dirty="0" err="1"/>
              <a:t>бойынша</a:t>
            </a:r>
            <a:r>
              <a:rPr lang="ru-RU" sz="2400" dirty="0"/>
              <a:t> </a:t>
            </a:r>
            <a:r>
              <a:rPr lang="ru-RU" sz="2400" dirty="0" err="1"/>
              <a:t>жұмыс</a:t>
            </a:r>
            <a:r>
              <a:rPr lang="ru-RU" sz="2400" dirty="0"/>
              <a:t> </a:t>
            </a:r>
            <a:r>
              <a:rPr lang="ru-RU" sz="2400" dirty="0" err="1"/>
              <a:t>істейтін</a:t>
            </a:r>
            <a:r>
              <a:rPr lang="ru-RU" sz="2400" dirty="0"/>
              <a:t> </a:t>
            </a:r>
            <a:r>
              <a:rPr lang="ru-RU" sz="2400" dirty="0" err="1"/>
              <a:t>механизмдер</a:t>
            </a:r>
            <a:r>
              <a:rPr lang="ru-RU" sz="2400" dirty="0"/>
              <a:t> </a:t>
            </a:r>
            <a:r>
              <a:rPr lang="ru-RU" sz="2400" dirty="0" err="1"/>
              <a:t>арқылы</a:t>
            </a:r>
            <a:r>
              <a:rPr lang="ru-RU" sz="2400" dirty="0"/>
              <a:t> </a:t>
            </a:r>
            <a:r>
              <a:rPr lang="ru-RU" sz="2400" dirty="0" err="1"/>
              <a:t>деректердің</a:t>
            </a:r>
            <a:r>
              <a:rPr lang="ru-RU" sz="2400" dirty="0"/>
              <a:t> </a:t>
            </a:r>
            <a:r>
              <a:rPr lang="ru-RU" sz="2400" dirty="0" err="1"/>
              <a:t>қауіпсіздігін</a:t>
            </a:r>
            <a:r>
              <a:rPr lang="ru-RU" sz="2400" dirty="0"/>
              <a:t> </a:t>
            </a:r>
            <a:r>
              <a:rPr lang="ru-RU" sz="2400" dirty="0" err="1"/>
              <a:t>қамтамасыз</a:t>
            </a:r>
            <a:r>
              <a:rPr lang="ru-RU" sz="2400" dirty="0"/>
              <a:t> </a:t>
            </a:r>
            <a:r>
              <a:rPr lang="ru-RU" sz="2400" dirty="0" err="1"/>
              <a:t>ету</a:t>
            </a:r>
            <a:r>
              <a:rPr lang="ru-RU" sz="2400" dirty="0"/>
              <a:t>.</a:t>
            </a:r>
          </a:p>
          <a:p>
            <a:pPr marL="355600" marR="103251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2400" dirty="0" err="1"/>
              <a:t>Қауіпсіздік</a:t>
            </a:r>
            <a:r>
              <a:rPr lang="ru-RU" sz="2400" dirty="0"/>
              <a:t> </a:t>
            </a:r>
            <a:r>
              <a:rPr lang="ru-RU" sz="2400" dirty="0" err="1"/>
              <a:t>бағдарламалық</a:t>
            </a:r>
            <a:r>
              <a:rPr lang="ru-RU" sz="2400" dirty="0"/>
              <a:t> </a:t>
            </a:r>
            <a:r>
              <a:rPr lang="ru-RU" sz="2400" dirty="0" err="1"/>
              <a:t>қамтамасыз</a:t>
            </a:r>
            <a:r>
              <a:rPr lang="ru-RU" sz="2400" dirty="0"/>
              <a:t> </a:t>
            </a:r>
            <a:r>
              <a:rPr lang="ru-RU" sz="2400" dirty="0" err="1"/>
              <a:t>ету</a:t>
            </a:r>
            <a:r>
              <a:rPr lang="ru-RU" sz="2400" dirty="0"/>
              <a:t> </a:t>
            </a:r>
            <a:r>
              <a:rPr lang="ru-RU" sz="2400" dirty="0" err="1"/>
              <a:t>операциялық</a:t>
            </a:r>
            <a:r>
              <a:rPr lang="ru-RU" sz="2400" dirty="0"/>
              <a:t> </a:t>
            </a:r>
            <a:r>
              <a:rPr lang="ru-RU" sz="2400" dirty="0" err="1"/>
              <a:t>жүйелер</a:t>
            </a:r>
            <a:r>
              <a:rPr lang="ru-RU" sz="2400" dirty="0"/>
              <a:t> мен </a:t>
            </a:r>
            <a:r>
              <a:rPr lang="ru-RU" sz="2400" dirty="0" err="1"/>
              <a:t>деректер</a:t>
            </a:r>
            <a:r>
              <a:rPr lang="ru-RU" sz="2400" dirty="0"/>
              <a:t> </a:t>
            </a:r>
            <a:r>
              <a:rPr lang="ru-RU" sz="2400" dirty="0" err="1"/>
              <a:t>қорын</a:t>
            </a:r>
            <a:r>
              <a:rPr lang="ru-RU" sz="2400" dirty="0"/>
              <a:t> </a:t>
            </a:r>
            <a:r>
              <a:rPr lang="ru-RU" sz="2400" dirty="0" err="1"/>
              <a:t>басқару</a:t>
            </a:r>
            <a:r>
              <a:rPr lang="ru-RU" sz="2400" dirty="0"/>
              <a:t> </a:t>
            </a:r>
            <a:r>
              <a:rPr lang="ru-RU" sz="2400" dirty="0" err="1"/>
              <a:t>жүйелеріне</a:t>
            </a:r>
            <a:r>
              <a:rPr lang="ru-RU" sz="2400" dirty="0"/>
              <a:t> </a:t>
            </a:r>
            <a:r>
              <a:rPr lang="ru-RU" sz="2400" dirty="0" err="1"/>
              <a:t>енгізілді</a:t>
            </a:r>
            <a:r>
              <a:rPr lang="ru-RU" sz="2400" dirty="0"/>
              <a:t>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116966"/>
            <a:ext cx="9144000" cy="1169162"/>
          </a:xfrm>
          <a:custGeom>
            <a:avLst/>
            <a:gdLst/>
            <a:ahLst/>
            <a:cxnLst/>
            <a:rect l="l" t="t" r="r" b="b"/>
            <a:pathLst>
              <a:path w="9144000" h="643255">
                <a:moveTo>
                  <a:pt x="9144000" y="0"/>
                </a:moveTo>
                <a:lnTo>
                  <a:pt x="0" y="0"/>
                </a:lnTo>
                <a:lnTo>
                  <a:pt x="0" y="643127"/>
                </a:lnTo>
                <a:lnTo>
                  <a:pt x="9144000" y="643127"/>
                </a:lnTo>
                <a:lnTo>
                  <a:pt x="9144000" y="0"/>
                </a:lnTo>
                <a:close/>
              </a:path>
            </a:pathLst>
          </a:custGeom>
          <a:solidFill>
            <a:srgbClr val="1F48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2720" y="1048804"/>
            <a:ext cx="879856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 err="1"/>
              <a:t>Деректер</a:t>
            </a:r>
            <a:r>
              <a:rPr lang="ru-RU" sz="2800" dirty="0"/>
              <a:t> </a:t>
            </a:r>
            <a:r>
              <a:rPr lang="ru-RU" sz="2800" dirty="0" err="1"/>
              <a:t>қорының</a:t>
            </a:r>
            <a:r>
              <a:rPr lang="ru-RU" sz="2800" dirty="0"/>
              <a:t> </a:t>
            </a:r>
            <a:r>
              <a:rPr lang="ru-RU" sz="2800" dirty="0" err="1"/>
              <a:t>ақпараттық</a:t>
            </a:r>
            <a:r>
              <a:rPr lang="ru-RU" sz="2800" dirty="0"/>
              <a:t> </a:t>
            </a:r>
            <a:r>
              <a:rPr lang="ru-RU" sz="2800" dirty="0" err="1"/>
              <a:t>қауіпсіздігін</a:t>
            </a:r>
            <a:r>
              <a:rPr lang="ru-RU" sz="2800" dirty="0"/>
              <a:t> </a:t>
            </a:r>
            <a:r>
              <a:rPr lang="ru-RU" sz="2800" dirty="0" err="1"/>
              <a:t>қамтамасыз</a:t>
            </a:r>
            <a:r>
              <a:rPr lang="ru-RU" sz="2800" dirty="0"/>
              <a:t> </a:t>
            </a:r>
            <a:r>
              <a:rPr lang="ru-RU" sz="2800" dirty="0" err="1"/>
              <a:t>ету</a:t>
            </a:r>
            <a:r>
              <a:rPr lang="ru-RU" sz="2800" dirty="0"/>
              <a:t> </a:t>
            </a:r>
            <a:r>
              <a:rPr lang="ru-RU" sz="2800" dirty="0" err="1"/>
              <a:t>мәселесінің</a:t>
            </a:r>
            <a:r>
              <a:rPr lang="ru-RU" sz="2800" dirty="0"/>
              <a:t> </a:t>
            </a:r>
            <a:r>
              <a:rPr lang="ru-RU" sz="2800" dirty="0" err="1"/>
              <a:t>ғылыми</a:t>
            </a:r>
            <a:r>
              <a:rPr lang="ru-RU" sz="2800" dirty="0"/>
              <a:t> </a:t>
            </a:r>
            <a:r>
              <a:rPr lang="ru-RU" sz="2800" dirty="0" err="1"/>
              <a:t>қалыптасу</a:t>
            </a:r>
            <a:r>
              <a:rPr lang="ru-RU" sz="2800" dirty="0"/>
              <a:t> </a:t>
            </a:r>
            <a:r>
              <a:rPr lang="ru-RU" sz="2800" dirty="0" err="1"/>
              <a:t>кезеңдері</a:t>
            </a:r>
            <a:endParaRPr lang="ru-RU" spc="-5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7" name="Видео 6">
            <a:hlinkClick r:id="" action="ppaction://media"/>
            <a:extLst>
              <a:ext uri="{FF2B5EF4-FFF2-40B4-BE49-F238E27FC236}">
                <a16:creationId xmlns:a16="http://schemas.microsoft.com/office/drawing/2014/main" id="{2A4D41A0-C947-18AE-60A7-04F5A8D76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2"/>
    </mc:Choice>
    <mc:Fallback>
      <p:transition spd="slow" advTm="28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8303" y="1219200"/>
            <a:ext cx="8265160" cy="4671792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756285" lvl="1" indent="-287020">
              <a:lnSpc>
                <a:spcPct val="100000"/>
              </a:lnSpc>
              <a:spcBef>
                <a:spcPts val="580"/>
              </a:spcBef>
              <a:buFont typeface="Arial MT"/>
              <a:buChar char="–"/>
              <a:tabLst>
                <a:tab pos="756920" algn="l"/>
              </a:tabLst>
            </a:pP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Екінші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кезеңнің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негізгі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жетістігі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бағдарламалық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қамтамасыз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етуді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ішінара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аппараттық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мәліметтерді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қорғауды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басқаратын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арнайы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бағдарламалық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құрамдас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бөлігі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–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қауіпсіздік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ядросының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тұжырымдамасын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жасау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енгізу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 </a:t>
            </a:r>
          </a:p>
          <a:p>
            <a:pPr marL="756285" lvl="1" indent="-287020">
              <a:lnSpc>
                <a:spcPct val="100000"/>
              </a:lnSpc>
              <a:spcBef>
                <a:spcPts val="580"/>
              </a:spcBef>
              <a:buFont typeface="Arial MT"/>
              <a:buChar char="–"/>
              <a:tabLst>
                <a:tab pos="756920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Операциялық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жүйелердің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бөлігі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ретінде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қауіпсіздік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ядросы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техникалық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бағдарламалық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лингвистикалық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құралдарды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қамтитын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деректерді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қорғау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механизмдерін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басқарудың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функционалды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тәуелсіз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ішкі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жүйесі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ретінде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жүзеге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асырылды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 </a:t>
            </a:r>
          </a:p>
          <a:p>
            <a:pPr marL="469265" lvl="1">
              <a:lnSpc>
                <a:spcPct val="100000"/>
              </a:lnSpc>
              <a:spcBef>
                <a:spcPts val="580"/>
              </a:spcBef>
              <a:tabLst>
                <a:tab pos="756920" algn="l"/>
              </a:tabLst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Бұл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кезең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техникалық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криптографиялық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қорғау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құралдарының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қарқынды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дамуымен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де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сипатталды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AB073F24-0D6A-D95B-2E3E-BA1EE89C30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99"/>
    </mc:Choice>
    <mc:Fallback>
      <p:transition spd="slow" advTm="32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075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33400" y="1345474"/>
            <a:ext cx="6760210" cy="193258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Ақпаратты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автоматтандырылған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өңдеу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саласындағы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инциденттер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саласындағы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сәтті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теріс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тәжірибені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жинақтау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түсіну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мәселе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дамуының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үшінші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cs typeface="Calibri"/>
              </a:rPr>
              <a:t>кезеңінің</a:t>
            </a:r>
            <a:r>
              <a:rPr lang="ru-RU" sz="2400" b="1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негізгі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мазмұнын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40" y="228600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4C3E8243-8410-8C70-6C95-DE8C2340C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5"/>
    </mc:Choice>
    <mc:Fallback>
      <p:transition spd="slow" advTm="13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075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46017" y="1482128"/>
            <a:ext cx="5392783" cy="3499676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70"/>
              </a:spcBef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Қауіпсіз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ДҚБЖ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бағалау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мәселесін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шешу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үшін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«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Қызғылт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сары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кітаптың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»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ережелерін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нақтылайтын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және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дамытатын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бұл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құжат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«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Қызғылт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кітап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».</a:t>
            </a:r>
          </a:p>
          <a:p>
            <a:pPr marL="12700" algn="just">
              <a:lnSpc>
                <a:spcPct val="100000"/>
              </a:lnSpc>
              <a:spcBef>
                <a:spcPts val="670"/>
              </a:spcBef>
            </a:pPr>
            <a:r>
              <a:rPr lang="ru-RU" sz="2400" dirty="0">
                <a:solidFill>
                  <a:srgbClr val="002060"/>
                </a:solidFill>
                <a:cs typeface="Calibri"/>
              </a:rPr>
              <a:t>«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Ақпаратқа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рұқсатсыз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жеткізуден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қорғау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жөніндегі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нұсқаулық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құжаттарда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»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төменгі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сынып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жетінші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,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жоғары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сынып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бірінші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болып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табылады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2A86A8EB-2210-7C79-31D4-5B5108050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75"/>
    </mc:Choice>
    <mc:Fallback>
      <p:transition spd="slow" advTm="21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0B40B-3C41-1B8A-D606-F25F5390D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90753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246017" y="1482128"/>
            <a:ext cx="5164183" cy="377924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70"/>
              </a:spcBef>
            </a:pPr>
            <a:r>
              <a:rPr lang="ru-RU" sz="2400" dirty="0" err="1">
                <a:solidFill>
                  <a:srgbClr val="002060"/>
                </a:solidFill>
                <a:cs typeface="Calibri"/>
              </a:rPr>
              <a:t>Рұқсат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етілмеген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қол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жеткізуден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қорғаудың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кейбір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құралдарының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болуы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қауіпсіздіктің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жоғары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сыныптарының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белгілі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жиынтығы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үшін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ғана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қажет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болуы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мүмкін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Деректерге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рұқсатсыз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кіруден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қорғаудың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белгілі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бір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құралдарының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болуы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немесе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болмауы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компьютерлік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техниканың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қауіпсіздігінің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көрсеткіші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болып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 </a:t>
            </a:r>
            <a:r>
              <a:rPr lang="ru-RU" sz="2400" dirty="0" err="1">
                <a:solidFill>
                  <a:srgbClr val="002060"/>
                </a:solidFill>
                <a:cs typeface="Calibri"/>
              </a:rPr>
              <a:t>табылады</a:t>
            </a:r>
            <a:r>
              <a:rPr lang="ru-RU" sz="2400" dirty="0">
                <a:solidFill>
                  <a:srgbClr val="002060"/>
                </a:solidFill>
                <a:cs typeface="Calibri"/>
              </a:rPr>
              <a:t>.</a:t>
            </a:r>
            <a:endParaRPr sz="2400" dirty="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A4958B55-2425-9A8E-C883-4B173146A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9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2"/>
    </mc:Choice>
    <mc:Fallback>
      <p:transition spd="slow" advTm="1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381000" y="1593174"/>
            <a:ext cx="5486399" cy="40882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Ақпаратты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өңдеу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процестерінің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қауіпсіздігі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негізінде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барлық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автоматтандырылған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жүйелер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үш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топқа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бөлінеді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b="1" dirty="0" err="1">
                <a:solidFill>
                  <a:srgbClr val="002060"/>
                </a:solidFill>
              </a:rPr>
              <a:t>Үшінші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топқа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пайдаланушы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жұмыс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істейтін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автоматтандырылған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жүйелер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жатады</a:t>
            </a:r>
            <a:r>
              <a:rPr lang="ru-RU" sz="2400" dirty="0">
                <a:solidFill>
                  <a:srgbClr val="002060"/>
                </a:solidFill>
              </a:rPr>
              <a:t>. Ол </a:t>
            </a:r>
            <a:r>
              <a:rPr lang="ru-RU" sz="2400" dirty="0" err="1">
                <a:solidFill>
                  <a:srgbClr val="002060"/>
                </a:solidFill>
              </a:rPr>
              <a:t>барлық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қол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жеткізе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алады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бірдей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құпиялылық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деңгейіндегі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құралдарында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орналастырылады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деп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болжанады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CF57056D-1F1B-8813-8A65-1A931F4F0F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9"/>
    </mc:Choice>
    <mc:Fallback>
      <p:transition spd="slow" advTm="20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33400" y="1360942"/>
            <a:ext cx="5257799" cy="48269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b="1" dirty="0" err="1">
                <a:solidFill>
                  <a:srgbClr val="002060"/>
                </a:solidFill>
              </a:rPr>
              <a:t>Екінші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және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бірінші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топтарға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өңделетін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әртүрлі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құпиялылық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деңгейіндегі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тасымалдағыштарда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сақталатын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көп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пайдаланушылық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жүйелер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жатады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</a:p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Егер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пайдаланушының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барлық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өңделген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сақталатын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қатынасу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құқығы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бірдей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болса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онда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автоматтандырылған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екінші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топқа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жатады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Барлық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пайдаланушылардың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барлық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қол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жеткізу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құқығы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болмаған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жағдайда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бірінші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топқа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жатады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endParaRPr lang="ru-RU"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8E56ED68-C91D-89F6-D932-14C4765057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2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19"/>
    </mc:Choice>
    <mc:Fallback>
      <p:transition spd="slow" advTm="23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089904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685800" y="1116965"/>
            <a:ext cx="6324600" cy="4075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55600" algn="l"/>
                <a:tab pos="356235" algn="l"/>
              </a:tabLst>
            </a:pPr>
            <a:r>
              <a:rPr lang="ru-RU" sz="2400" dirty="0" err="1">
                <a:solidFill>
                  <a:srgbClr val="002060"/>
                </a:solidFill>
              </a:rPr>
              <a:t>Барлық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автоматтандырылған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жүйелер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рұқсат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етілмеген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кіруден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қорғау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дәрежесі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бойынша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тоғыз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сыныпқа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бөлінеді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Әрбір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топтың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ішінде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қорғау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талаптарына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сәйкес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сыныптардың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иерархиясы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байқалады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err="1">
                <a:solidFill>
                  <a:srgbClr val="002060"/>
                </a:solidFill>
              </a:rPr>
              <a:t>талаптардың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жоғарылауымен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сыныптар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тізімделеді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r>
              <a:rPr lang="ru-RU" sz="2400" dirty="0" err="1">
                <a:solidFill>
                  <a:srgbClr val="002060"/>
                </a:solidFill>
              </a:rPr>
              <a:t>Ақпаратты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рұқсат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етілмеген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қол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жеткізуден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қорғаудың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бағдарламалық-аппараттық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құралдарының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және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ұйымдастыру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шараларының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кешені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ақпараттық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қауіпсіздік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жүйесімен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жүзеге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асырылады</a:t>
            </a:r>
            <a:r>
              <a:rPr lang="ru-RU" sz="2400" dirty="0">
                <a:solidFill>
                  <a:srgbClr val="002060"/>
                </a:solidFill>
              </a:rPr>
              <a:t>. </a:t>
            </a:r>
            <a:endParaRPr sz="24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9BC9AB-40E5-DE15-DAAC-3C97B8AB2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2565"/>
            <a:ext cx="2040556" cy="914400"/>
          </a:xfrm>
          <a:prstGeom prst="rect">
            <a:avLst/>
          </a:prstGeom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id="{BCBDF669-40CE-608D-DED8-92236CD26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83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51"/>
    </mc:Choice>
    <mc:Fallback>
      <p:transition spd="slow" advTm="23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909</Words>
  <Application>Microsoft Office PowerPoint</Application>
  <PresentationFormat>Экран (4:3)</PresentationFormat>
  <Paragraphs>64</Paragraphs>
  <Slides>19</Slides>
  <Notes>0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Arial MT</vt:lpstr>
      <vt:lpstr>Calibri</vt:lpstr>
      <vt:lpstr>Office Theme</vt:lpstr>
      <vt:lpstr>Деректер қорының ақпараттық қауіпсіздігін қамтамасыз ету мәселесінің қойылуы </vt:lpstr>
      <vt:lpstr>Деректер қорының ақпараттық қауіпсіздігін қамтамасыз ету мәселесінің ғылыми қалыптасу кезеңдері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parul</dc:creator>
  <cp:lastModifiedBy>user</cp:lastModifiedBy>
  <cp:revision>79</cp:revision>
  <dcterms:created xsi:type="dcterms:W3CDTF">2023-09-19T01:14:55Z</dcterms:created>
  <dcterms:modified xsi:type="dcterms:W3CDTF">2023-11-10T09:57:58Z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2020-11-20T00:00:00Z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2023-09-19T00:00:00Z</vt:filetime>
  </property>
</Properties>
</file>