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69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9T07:25:20.299" idx="1">
    <p:pos x="5760" y="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755" y="2572511"/>
            <a:ext cx="5430012" cy="280263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3715511"/>
            <a:ext cx="9144000" cy="713740"/>
          </a:xfrm>
          <a:custGeom>
            <a:avLst/>
            <a:gdLst/>
            <a:ahLst/>
            <a:cxnLst/>
            <a:rect l="l" t="t" r="r" b="b"/>
            <a:pathLst>
              <a:path w="9144000" h="713739">
                <a:moveTo>
                  <a:pt x="9144000" y="0"/>
                </a:moveTo>
                <a:lnTo>
                  <a:pt x="0" y="0"/>
                </a:lnTo>
                <a:lnTo>
                  <a:pt x="0" y="713232"/>
                </a:lnTo>
                <a:lnTo>
                  <a:pt x="9144000" y="713232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74567" y="2824988"/>
            <a:ext cx="2594864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57755" y="3072383"/>
            <a:ext cx="5430012" cy="28026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1889" y="1696592"/>
            <a:ext cx="176022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17344" y="3323590"/>
            <a:ext cx="4591050" cy="186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tutorialspoint.com/dbms/index.htm" TargetMode="Externa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hyperlink" Target="http://pages.cs.wisc.edu/~dbbook/openAccess/thirdEdition/slides/slides3ed.html" TargetMode="External"/><Relationship Id="rId5" Type="http://schemas.openxmlformats.org/officeDocument/2006/relationships/hyperlink" Target="http://www.darshan.ac.in/DIET/CE/GTU-Computer-Engineering-Study-Materia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hyperlink" Target="http://www.guru99.com/relational-data-model-dbms.html)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7247"/>
            <a:ext cx="9144000" cy="60907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3400" y="2871342"/>
            <a:ext cx="7924800" cy="3397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sz="2200" b="1" spc="-10" dirty="0">
                <a:solidFill>
                  <a:srgbClr val="002060"/>
                </a:solidFill>
                <a:latin typeface="Calibri"/>
                <a:cs typeface="Calibri"/>
              </a:rPr>
              <a:t>ф.-м.ғ.к.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Бағдат</a:t>
            </a:r>
            <a:r>
              <a:rPr lang="ru-RU" sz="22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Ягалиева</a:t>
            </a:r>
            <a:endParaRPr lang="ru-RU" sz="2200" b="1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«Киберқауіпсіздік, ақпараттарды өңдеу және сақтау» кафедрасы, </a:t>
            </a:r>
          </a:p>
          <a:p>
            <a:pPr algn="ctr"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қауымдастырылған профессор</a:t>
            </a: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Алматы 2023</a:t>
            </a:r>
            <a:endParaRPr sz="2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17319" y="2692907"/>
            <a:ext cx="6309359" cy="92963"/>
            <a:chOff x="1417319" y="2692907"/>
            <a:chExt cx="6309359" cy="92963"/>
          </a:xfrm>
        </p:grpSpPr>
        <p:sp>
          <p:nvSpPr>
            <p:cNvPr id="6" name="object 6"/>
            <p:cNvSpPr/>
            <p:nvPr/>
          </p:nvSpPr>
          <p:spPr>
            <a:xfrm>
              <a:off x="1417319" y="2738627"/>
              <a:ext cx="6286500" cy="1905"/>
            </a:xfrm>
            <a:custGeom>
              <a:avLst/>
              <a:gdLst/>
              <a:ahLst/>
              <a:cxnLst/>
              <a:rect l="l" t="t" r="r" b="b"/>
              <a:pathLst>
                <a:path w="6286500" h="1905">
                  <a:moveTo>
                    <a:pt x="0" y="0"/>
                  </a:moveTo>
                  <a:lnTo>
                    <a:pt x="6286500" y="15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7319" y="2692907"/>
              <a:ext cx="94488" cy="929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2191" y="2692907"/>
              <a:ext cx="94487" cy="9296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93494" y="1681099"/>
            <a:ext cx="6283706" cy="5520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9540" marR="5080" indent="-1387475">
              <a:lnSpc>
                <a:spcPct val="100000"/>
              </a:lnSpc>
              <a:spcBef>
                <a:spcPts val="105"/>
              </a:spcBef>
            </a:pPr>
            <a:r>
              <a:rPr lang="ru-RU" sz="3500" spc="-10" dirty="0" err="1">
                <a:solidFill>
                  <a:srgbClr val="002060"/>
                </a:solidFill>
              </a:rPr>
              <a:t>Деректер</a:t>
            </a:r>
            <a:r>
              <a:rPr lang="ru-RU" sz="3500" spc="-10" dirty="0">
                <a:solidFill>
                  <a:srgbClr val="002060"/>
                </a:solidFill>
              </a:rPr>
              <a:t> </a:t>
            </a:r>
            <a:r>
              <a:rPr lang="kk-KZ" sz="3500" spc="-10" dirty="0">
                <a:solidFill>
                  <a:srgbClr val="002060"/>
                </a:solidFill>
              </a:rPr>
              <a:t>қорын басқару жүйесі</a:t>
            </a:r>
            <a:endParaRPr sz="35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Лига Академической честности - Satbayev University">
            <a:extLst>
              <a:ext uri="{FF2B5EF4-FFF2-40B4-BE49-F238E27FC236}">
                <a16:creationId xmlns:a16="http://schemas.microsoft.com/office/drawing/2014/main" id="{82C3005F-F770-5256-AD73-0B90E827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207"/>
            <a:ext cx="2949894" cy="71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идео 1">
            <a:hlinkClick r:id="" action="ppaction://media"/>
            <a:extLst>
              <a:ext uri="{FF2B5EF4-FFF2-40B4-BE49-F238E27FC236}">
                <a16:creationId xmlns:a16="http://schemas.microsoft.com/office/drawing/2014/main" id="{AE1435F1-BD66-6C64-ADB4-4F0F3358C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77"/>
    </mc:Choice>
    <mc:Fallback>
      <p:transition spd="slow" advTm="1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7599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Тұтастық</a:t>
            </a:r>
            <a:r>
              <a:rPr lang="ru-RU" spc="-10" dirty="0"/>
              <a:t> </a:t>
            </a:r>
            <a:r>
              <a:rPr lang="ru-RU" spc="-10" dirty="0" err="1"/>
              <a:t>шектеулері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96997"/>
            <a:ext cx="8673465" cy="5234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spc="-10" dirty="0" err="1">
                <a:cs typeface="Calibri"/>
              </a:rPr>
              <a:t>Тұтастық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шектеулері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дерекқор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жүйесінде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анықталған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ережелер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жиынтығын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білдіреді</a:t>
            </a:r>
            <a:r>
              <a:rPr lang="ru-RU" sz="2400" spc="-10" dirty="0">
                <a:cs typeface="Calibri"/>
              </a:rPr>
              <a:t>. </a:t>
            </a:r>
            <a:r>
              <a:rPr lang="ru-RU" sz="2400" spc="-10" dirty="0" err="1">
                <a:cs typeface="Calibri"/>
              </a:rPr>
              <a:t>Ол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ақпараттың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сапасын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сақтау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үшін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қолданылады</a:t>
            </a:r>
            <a:r>
              <a:rPr lang="ru-RU" sz="2400" spc="-10" dirty="0">
                <a:cs typeface="Calibri"/>
              </a:rPr>
              <a:t>.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spc="-10" dirty="0" err="1">
                <a:cs typeface="Calibri"/>
              </a:rPr>
              <a:t>Ол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дерекқорда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орындалатын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деректерге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қатысты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кез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келген</a:t>
            </a:r>
            <a:r>
              <a:rPr lang="ru-RU" sz="2400" spc="-10" dirty="0">
                <a:cs typeface="Calibri"/>
              </a:rPr>
              <a:t> операция, </a:t>
            </a:r>
            <a:r>
              <a:rPr lang="ru-RU" sz="2400" spc="-10" dirty="0" err="1">
                <a:cs typeface="Calibri"/>
              </a:rPr>
              <a:t>деректерді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енгізу</a:t>
            </a:r>
            <a:r>
              <a:rPr lang="ru-RU" sz="2400" spc="-10" dirty="0">
                <a:cs typeface="Calibri"/>
              </a:rPr>
              <a:t>, </a:t>
            </a:r>
            <a:r>
              <a:rPr lang="ru-RU" sz="2400" spc="-10" dirty="0" err="1">
                <a:cs typeface="Calibri"/>
              </a:rPr>
              <a:t>жаңарту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деректердің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тұтастығына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әсер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етпеуін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қамтамасыз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етеді</a:t>
            </a:r>
            <a:r>
              <a:rPr lang="ru-RU" sz="2400" spc="-10" dirty="0">
                <a:cs typeface="Calibri"/>
              </a:rPr>
              <a:t>.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spc="-10" dirty="0" err="1">
                <a:cs typeface="Calibri"/>
              </a:rPr>
              <a:t>Ол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дерекқорды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кез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келген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зақымданудан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қорғауды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қамтамасыз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етеді</a:t>
            </a:r>
            <a:r>
              <a:rPr lang="ru-RU" sz="2400" spc="-10" dirty="0">
                <a:cs typeface="Calibri"/>
              </a:rPr>
              <a:t>.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spc="-10" dirty="0" err="1">
                <a:cs typeface="Calibri"/>
              </a:rPr>
              <a:t>Төменде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тұтастық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шектеулерінің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әртүрлі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түрлері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берілген</a:t>
            </a:r>
            <a:r>
              <a:rPr lang="ru-RU" sz="2400" spc="-10" dirty="0">
                <a:cs typeface="Calibri"/>
              </a:rPr>
              <a:t>:</a:t>
            </a:r>
            <a:endParaRPr lang="en-US" sz="2400" dirty="0">
              <a:cs typeface="Calibri"/>
            </a:endParaRPr>
          </a:p>
          <a:p>
            <a:pPr marL="1213485" lvl="1" indent="-457834">
              <a:lnSpc>
                <a:spcPct val="100000"/>
              </a:lnSpc>
              <a:spcBef>
                <a:spcPts val="509"/>
              </a:spcBef>
              <a:buAutoNum type="arabicPeriod"/>
              <a:tabLst>
                <a:tab pos="1213485" algn="l"/>
                <a:tab pos="1214120" algn="l"/>
              </a:tabLst>
            </a:pPr>
            <a:r>
              <a:rPr lang="ru-RU" sz="2000" spc="-5" dirty="0" err="1">
                <a:cs typeface="Calibri"/>
              </a:rPr>
              <a:t>Тексеру</a:t>
            </a:r>
            <a:endParaRPr lang="ru-RU" sz="2000" spc="-5" dirty="0">
              <a:cs typeface="Calibri"/>
            </a:endParaRPr>
          </a:p>
          <a:p>
            <a:pPr marL="1213485" lvl="1" indent="-457834">
              <a:lnSpc>
                <a:spcPct val="100000"/>
              </a:lnSpc>
              <a:spcBef>
                <a:spcPts val="509"/>
              </a:spcBef>
              <a:buAutoNum type="arabicPeriod"/>
              <a:tabLst>
                <a:tab pos="1213485" algn="l"/>
                <a:tab pos="1214120" algn="l"/>
              </a:tabLst>
            </a:pPr>
            <a:r>
              <a:rPr lang="ru-RU" sz="2000" spc="-5" dirty="0" err="1">
                <a:cs typeface="Calibri"/>
              </a:rPr>
              <a:t>Нөл</a:t>
            </a:r>
            <a:r>
              <a:rPr lang="ru-RU" sz="2000" spc="-5" dirty="0">
                <a:cs typeface="Calibri"/>
              </a:rPr>
              <a:t> </a:t>
            </a:r>
            <a:r>
              <a:rPr lang="ru-RU" sz="2000" spc="-5" dirty="0" err="1">
                <a:cs typeface="Calibri"/>
              </a:rPr>
              <a:t>емес</a:t>
            </a:r>
            <a:endParaRPr lang="ru-RU" sz="2000" spc="-5" dirty="0">
              <a:cs typeface="Calibri"/>
            </a:endParaRPr>
          </a:p>
          <a:p>
            <a:pPr marL="1213485" lvl="1" indent="-457834">
              <a:lnSpc>
                <a:spcPct val="100000"/>
              </a:lnSpc>
              <a:spcBef>
                <a:spcPts val="509"/>
              </a:spcBef>
              <a:buAutoNum type="arabicPeriod"/>
              <a:tabLst>
                <a:tab pos="1213485" algn="l"/>
                <a:tab pos="1214120" algn="l"/>
              </a:tabLst>
            </a:pPr>
            <a:r>
              <a:rPr lang="ru-RU" sz="2000" spc="-5" dirty="0" err="1">
                <a:cs typeface="Calibri"/>
              </a:rPr>
              <a:t>Бірегей</a:t>
            </a:r>
            <a:endParaRPr lang="ru-RU" sz="2000" spc="-5" dirty="0">
              <a:cs typeface="Calibri"/>
            </a:endParaRPr>
          </a:p>
          <a:p>
            <a:pPr marL="1213485" lvl="1" indent="-457834">
              <a:lnSpc>
                <a:spcPct val="100000"/>
              </a:lnSpc>
              <a:spcBef>
                <a:spcPts val="509"/>
              </a:spcBef>
              <a:buAutoNum type="arabicPeriod"/>
              <a:tabLst>
                <a:tab pos="1213485" algn="l"/>
                <a:tab pos="1214120" algn="l"/>
              </a:tabLst>
            </a:pPr>
            <a:r>
              <a:rPr lang="ru-RU" sz="2000" spc="-5" dirty="0" err="1">
                <a:cs typeface="Calibri"/>
              </a:rPr>
              <a:t>Негізгі</a:t>
            </a:r>
            <a:r>
              <a:rPr lang="ru-RU" sz="2000" spc="-5" dirty="0">
                <a:cs typeface="Calibri"/>
              </a:rPr>
              <a:t> </a:t>
            </a:r>
            <a:r>
              <a:rPr lang="ru-RU" sz="2000" spc="-5" dirty="0" err="1">
                <a:cs typeface="Calibri"/>
              </a:rPr>
              <a:t>кілт</a:t>
            </a:r>
            <a:endParaRPr lang="ru-RU" sz="2000" spc="-5" dirty="0">
              <a:cs typeface="Calibri"/>
            </a:endParaRPr>
          </a:p>
          <a:p>
            <a:pPr marL="1213485" lvl="1" indent="-457834">
              <a:lnSpc>
                <a:spcPct val="100000"/>
              </a:lnSpc>
              <a:spcBef>
                <a:spcPts val="509"/>
              </a:spcBef>
              <a:buAutoNum type="arabicPeriod"/>
              <a:tabLst>
                <a:tab pos="1213485" algn="l"/>
                <a:tab pos="1214120" algn="l"/>
              </a:tabLst>
            </a:pPr>
            <a:r>
              <a:rPr lang="ru-RU" sz="2000" spc="-5" dirty="0" err="1">
                <a:cs typeface="Calibri"/>
              </a:rPr>
              <a:t>шетелдік</a:t>
            </a:r>
            <a:r>
              <a:rPr lang="ru-RU" sz="2000" spc="-5" dirty="0">
                <a:cs typeface="Calibri"/>
              </a:rPr>
              <a:t> </a:t>
            </a:r>
            <a:r>
              <a:rPr lang="ru-RU" sz="2000" spc="-5" dirty="0" err="1">
                <a:cs typeface="Calibri"/>
              </a:rPr>
              <a:t>кілт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3D5D0A9C-3BFD-4EF2-CE1F-A46C76C275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99"/>
    </mc:Choice>
    <mc:Fallback>
      <p:transition spd="slow" advTm="26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112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Тұтастық</a:t>
            </a:r>
            <a:r>
              <a:rPr lang="ru-RU" spc="-15" dirty="0"/>
              <a:t> </a:t>
            </a:r>
            <a:r>
              <a:rPr lang="ru-RU" spc="-15" dirty="0" err="1"/>
              <a:t>шектеулері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69241" y="2324223"/>
            <a:ext cx="6512560" cy="4597412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sz="2400" b="1" spc="-5" dirty="0">
                <a:solidFill>
                  <a:srgbClr val="244060"/>
                </a:solidFill>
                <a:latin typeface="Calibri"/>
                <a:cs typeface="Calibri"/>
              </a:rPr>
              <a:t>1.	</a:t>
            </a:r>
            <a:r>
              <a:rPr lang="ru-RU" sz="2400" b="1" spc="-5" dirty="0" err="1">
                <a:solidFill>
                  <a:srgbClr val="244060"/>
                </a:solidFill>
                <a:cs typeface="Calibri"/>
              </a:rPr>
              <a:t>Тексеру</a:t>
            </a:r>
            <a:r>
              <a:rPr lang="ru-RU" sz="2400" b="1" spc="-5" dirty="0">
                <a:solidFill>
                  <a:srgbClr val="244060"/>
                </a:solidFill>
                <a:cs typeface="Calibri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Тұтастықты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тексеру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шектеуі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баған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үшін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арнайы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ережені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анықтайды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,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барлығысол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бағанның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жолдары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оны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қанағаттандыруы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керек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Тексеру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түп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мәндерін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кейбір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жиынтыққа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,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ауқымға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немесе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нақты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мәнге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басқарады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>
                <a:solidFill>
                  <a:srgbClr val="244060"/>
                </a:solidFill>
                <a:cs typeface="Calibri"/>
              </a:rPr>
              <a:t>Оны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қатынастың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(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кестенің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)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бірнеше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бағандарында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қолдануға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болады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Мысал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: </a:t>
            </a:r>
            <a:r>
              <a:rPr lang="en-US" sz="2400" spc="-5" dirty="0">
                <a:solidFill>
                  <a:srgbClr val="244060"/>
                </a:solidFill>
                <a:cs typeface="Calibri"/>
              </a:rPr>
              <a:t>CGPA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кортежінің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мәні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0 мен 10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аралығында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керек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8A531303-B191-6A86-4D86-23AC660363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17"/>
    </mc:Choice>
    <mc:Fallback>
      <p:transition spd="slow" advTm="2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68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Тұтастық</a:t>
            </a:r>
            <a:r>
              <a:rPr lang="ru-RU" spc="-15" dirty="0"/>
              <a:t> </a:t>
            </a:r>
            <a:r>
              <a:rPr lang="ru-RU" spc="-15" dirty="0" err="1"/>
              <a:t>шектеулері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5293360" cy="4048544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sz="2400" b="1" spc="-5" dirty="0">
                <a:solidFill>
                  <a:srgbClr val="244060"/>
                </a:solidFill>
                <a:latin typeface="Calibri"/>
                <a:cs typeface="Calibri"/>
              </a:rPr>
              <a:t>2.	</a:t>
            </a:r>
            <a:r>
              <a:rPr lang="ru-RU" sz="2400" b="1" dirty="0" err="1">
                <a:solidFill>
                  <a:srgbClr val="244060"/>
                </a:solidFill>
                <a:cs typeface="Calibri"/>
              </a:rPr>
              <a:t>Нөл</a:t>
            </a:r>
            <a:r>
              <a:rPr lang="ru-RU" sz="2400" b="1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b="1" dirty="0" err="1">
                <a:solidFill>
                  <a:srgbClr val="244060"/>
                </a:solidFill>
                <a:cs typeface="Calibri"/>
              </a:rPr>
              <a:t>емес</a:t>
            </a:r>
            <a:endParaRPr lang="ru-RU" sz="2400" b="1" dirty="0">
              <a:solidFill>
                <a:srgbClr val="244060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dirty="0" err="1">
                <a:solidFill>
                  <a:srgbClr val="244060"/>
                </a:solidFill>
                <a:cs typeface="Calibri"/>
              </a:rPr>
              <a:t>Аты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айтып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тұрғандай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,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қатынастың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барлық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жолдары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(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кесте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)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бірнеше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керек</a:t>
            </a:r>
            <a:endParaRPr lang="ru-RU" sz="2400" dirty="0">
              <a:solidFill>
                <a:srgbClr val="244060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dirty="0" err="1">
                <a:solidFill>
                  <a:srgbClr val="244060"/>
                </a:solidFill>
                <a:cs typeface="Calibri"/>
              </a:rPr>
              <a:t>Нөл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емес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мәні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қолданылатын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баған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үшін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анықталған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мән.Бұл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шектеуді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кез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келген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бағанға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қолданғанда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,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оның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белгілі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бір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мәні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керек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dirty="0" err="1">
                <a:solidFill>
                  <a:srgbClr val="244060"/>
                </a:solidFill>
                <a:cs typeface="Calibri"/>
              </a:rPr>
              <a:t>Мысал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: Студент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қатынасы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үшін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Атау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бағанында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кейбір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мән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керек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807E2C49-7753-4F9D-EECA-D513EEFE62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25"/>
    </mc:Choice>
    <mc:Fallback>
      <p:transition spd="slow" advTm="17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8361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Тұтастық</a:t>
            </a:r>
            <a:r>
              <a:rPr lang="ru-RU" spc="-15" dirty="0"/>
              <a:t> </a:t>
            </a:r>
            <a:r>
              <a:rPr lang="ru-RU" spc="-15" dirty="0" err="1"/>
              <a:t>шектеулері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8526145" cy="376898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sz="2400" b="1" spc="-5" dirty="0">
                <a:solidFill>
                  <a:srgbClr val="244060"/>
                </a:solidFill>
                <a:latin typeface="Calibri"/>
                <a:cs typeface="Calibri"/>
              </a:rPr>
              <a:t>3.	</a:t>
            </a:r>
            <a:r>
              <a:rPr lang="ru-RU" sz="2400" b="1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b="1" spc="-5" dirty="0" err="1">
                <a:solidFill>
                  <a:srgbClr val="244060"/>
                </a:solidFill>
                <a:cs typeface="Calibri"/>
              </a:rPr>
              <a:t>Бірегей</a:t>
            </a:r>
            <a:endParaRPr lang="ru-RU" sz="2400" b="1" spc="-5" dirty="0">
              <a:solidFill>
                <a:srgbClr val="244060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Атау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ретінде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ол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бағандардың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немесе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бағандар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тобының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ішінде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екеніне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көз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жеткізіңізкестенің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әрбір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жолының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бірегей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(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ерекше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)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мәні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болады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Бағандарда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бос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мәндер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мүмкін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,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бірақ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оларды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қайталау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мүмкін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емес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Бұл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шектеу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кейде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бірегей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деп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те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аталады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Мысал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: Студент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қатынасы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үшін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en-US" sz="2400" spc="-5" dirty="0" err="1">
                <a:solidFill>
                  <a:srgbClr val="244060"/>
                </a:solidFill>
                <a:cs typeface="Calibri"/>
              </a:rPr>
              <a:t>Enrollmentno</a:t>
            </a:r>
            <a:r>
              <a:rPr lang="en-US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бағаны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бірегей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мәнге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ие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керек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id="{7B844CC0-E0B3-40D0-BAD9-789AAE118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68"/>
    </mc:Choice>
    <mc:Fallback>
      <p:transition spd="slow" advTm="2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9123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Тұтастық</a:t>
            </a:r>
            <a:r>
              <a:rPr lang="ru-RU" spc="-15" dirty="0"/>
              <a:t> </a:t>
            </a:r>
            <a:r>
              <a:rPr lang="ru-RU" spc="-15" dirty="0" err="1"/>
              <a:t>шектеулері</a:t>
            </a:r>
            <a:endParaRPr spc="-15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804409" y="5048503"/>
          <a:ext cx="4145914" cy="1647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876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800" b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EnrollNo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Student_Name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DeptID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6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001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Ramesh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002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Suresh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003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Mahesh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3852164" y="5153278"/>
            <a:ext cx="956310" cy="536575"/>
          </a:xfrm>
          <a:custGeom>
            <a:avLst/>
            <a:gdLst/>
            <a:ahLst/>
            <a:cxnLst/>
            <a:rect l="l" t="t" r="r" b="b"/>
            <a:pathLst>
              <a:path w="956310" h="536575">
                <a:moveTo>
                  <a:pt x="781019" y="59297"/>
                </a:moveTo>
                <a:lnTo>
                  <a:pt x="726059" y="65659"/>
                </a:lnTo>
                <a:lnTo>
                  <a:pt x="672338" y="75692"/>
                </a:lnTo>
                <a:lnTo>
                  <a:pt x="620649" y="87376"/>
                </a:lnTo>
                <a:lnTo>
                  <a:pt x="571373" y="100838"/>
                </a:lnTo>
                <a:lnTo>
                  <a:pt x="525272" y="115951"/>
                </a:lnTo>
                <a:lnTo>
                  <a:pt x="482473" y="132334"/>
                </a:lnTo>
                <a:lnTo>
                  <a:pt x="443357" y="150114"/>
                </a:lnTo>
                <a:lnTo>
                  <a:pt x="408813" y="169164"/>
                </a:lnTo>
                <a:lnTo>
                  <a:pt x="364998" y="200660"/>
                </a:lnTo>
                <a:lnTo>
                  <a:pt x="332613" y="236601"/>
                </a:lnTo>
                <a:lnTo>
                  <a:pt x="320801" y="260096"/>
                </a:lnTo>
                <a:lnTo>
                  <a:pt x="320166" y="261366"/>
                </a:lnTo>
                <a:lnTo>
                  <a:pt x="314578" y="297688"/>
                </a:lnTo>
                <a:lnTo>
                  <a:pt x="313689" y="305181"/>
                </a:lnTo>
                <a:lnTo>
                  <a:pt x="297180" y="344805"/>
                </a:lnTo>
                <a:lnTo>
                  <a:pt x="270128" y="377444"/>
                </a:lnTo>
                <a:lnTo>
                  <a:pt x="222123" y="415036"/>
                </a:lnTo>
                <a:lnTo>
                  <a:pt x="173736" y="440880"/>
                </a:lnTo>
                <a:lnTo>
                  <a:pt x="119380" y="461010"/>
                </a:lnTo>
                <a:lnTo>
                  <a:pt x="60833" y="474052"/>
                </a:lnTo>
                <a:lnTo>
                  <a:pt x="16128" y="478383"/>
                </a:lnTo>
                <a:lnTo>
                  <a:pt x="0" y="478663"/>
                </a:lnTo>
                <a:lnTo>
                  <a:pt x="1015" y="536575"/>
                </a:lnTo>
                <a:lnTo>
                  <a:pt x="51435" y="533679"/>
                </a:lnTo>
                <a:lnTo>
                  <a:pt x="101219" y="525424"/>
                </a:lnTo>
                <a:lnTo>
                  <a:pt x="165353" y="506717"/>
                </a:lnTo>
                <a:lnTo>
                  <a:pt x="224155" y="480707"/>
                </a:lnTo>
                <a:lnTo>
                  <a:pt x="276098" y="448157"/>
                </a:lnTo>
                <a:lnTo>
                  <a:pt x="309752" y="419608"/>
                </a:lnTo>
                <a:lnTo>
                  <a:pt x="337058" y="388874"/>
                </a:lnTo>
                <a:lnTo>
                  <a:pt x="357759" y="355092"/>
                </a:lnTo>
                <a:lnTo>
                  <a:pt x="370077" y="318389"/>
                </a:lnTo>
                <a:lnTo>
                  <a:pt x="372745" y="293243"/>
                </a:lnTo>
                <a:lnTo>
                  <a:pt x="373159" y="288925"/>
                </a:lnTo>
                <a:lnTo>
                  <a:pt x="372745" y="288925"/>
                </a:lnTo>
                <a:lnTo>
                  <a:pt x="373634" y="283972"/>
                </a:lnTo>
                <a:lnTo>
                  <a:pt x="374045" y="283972"/>
                </a:lnTo>
                <a:lnTo>
                  <a:pt x="374378" y="282702"/>
                </a:lnTo>
                <a:lnTo>
                  <a:pt x="374014" y="282702"/>
                </a:lnTo>
                <a:lnTo>
                  <a:pt x="375412" y="278765"/>
                </a:lnTo>
                <a:lnTo>
                  <a:pt x="375709" y="278765"/>
                </a:lnTo>
                <a:lnTo>
                  <a:pt x="378333" y="272669"/>
                </a:lnTo>
                <a:lnTo>
                  <a:pt x="404368" y="243078"/>
                </a:lnTo>
                <a:lnTo>
                  <a:pt x="439800" y="218059"/>
                </a:lnTo>
                <a:lnTo>
                  <a:pt x="487299" y="193421"/>
                </a:lnTo>
                <a:lnTo>
                  <a:pt x="525018" y="177673"/>
                </a:lnTo>
                <a:lnTo>
                  <a:pt x="566420" y="163068"/>
                </a:lnTo>
                <a:lnTo>
                  <a:pt x="611505" y="149606"/>
                </a:lnTo>
                <a:lnTo>
                  <a:pt x="659638" y="137668"/>
                </a:lnTo>
                <a:lnTo>
                  <a:pt x="736600" y="122555"/>
                </a:lnTo>
                <a:lnTo>
                  <a:pt x="784703" y="117097"/>
                </a:lnTo>
                <a:lnTo>
                  <a:pt x="781019" y="59297"/>
                </a:lnTo>
                <a:close/>
              </a:path>
              <a:path w="956310" h="536575">
                <a:moveTo>
                  <a:pt x="373634" y="283972"/>
                </a:moveTo>
                <a:lnTo>
                  <a:pt x="372745" y="288925"/>
                </a:lnTo>
                <a:lnTo>
                  <a:pt x="373397" y="286439"/>
                </a:lnTo>
                <a:lnTo>
                  <a:pt x="373634" y="283972"/>
                </a:lnTo>
                <a:close/>
              </a:path>
              <a:path w="956310" h="536575">
                <a:moveTo>
                  <a:pt x="373397" y="286439"/>
                </a:moveTo>
                <a:lnTo>
                  <a:pt x="372745" y="288925"/>
                </a:lnTo>
                <a:lnTo>
                  <a:pt x="373159" y="288925"/>
                </a:lnTo>
                <a:lnTo>
                  <a:pt x="373397" y="286439"/>
                </a:lnTo>
                <a:close/>
              </a:path>
              <a:path w="956310" h="536575">
                <a:moveTo>
                  <a:pt x="374045" y="283972"/>
                </a:moveTo>
                <a:lnTo>
                  <a:pt x="373634" y="283972"/>
                </a:lnTo>
                <a:lnTo>
                  <a:pt x="373397" y="286439"/>
                </a:lnTo>
                <a:lnTo>
                  <a:pt x="374045" y="283972"/>
                </a:lnTo>
                <a:close/>
              </a:path>
              <a:path w="956310" h="536575">
                <a:moveTo>
                  <a:pt x="375412" y="278765"/>
                </a:moveTo>
                <a:lnTo>
                  <a:pt x="374014" y="282702"/>
                </a:lnTo>
                <a:lnTo>
                  <a:pt x="374946" y="280536"/>
                </a:lnTo>
                <a:lnTo>
                  <a:pt x="375412" y="278765"/>
                </a:lnTo>
                <a:close/>
              </a:path>
              <a:path w="956310" h="536575">
                <a:moveTo>
                  <a:pt x="374946" y="280536"/>
                </a:moveTo>
                <a:lnTo>
                  <a:pt x="374014" y="282702"/>
                </a:lnTo>
                <a:lnTo>
                  <a:pt x="374378" y="282702"/>
                </a:lnTo>
                <a:lnTo>
                  <a:pt x="374946" y="280536"/>
                </a:lnTo>
                <a:close/>
              </a:path>
              <a:path w="956310" h="536575">
                <a:moveTo>
                  <a:pt x="375709" y="278765"/>
                </a:moveTo>
                <a:lnTo>
                  <a:pt x="375412" y="278765"/>
                </a:lnTo>
                <a:lnTo>
                  <a:pt x="374946" y="280536"/>
                </a:lnTo>
                <a:lnTo>
                  <a:pt x="375709" y="278765"/>
                </a:lnTo>
                <a:close/>
              </a:path>
              <a:path w="956310" h="536575">
                <a:moveTo>
                  <a:pt x="910169" y="56134"/>
                </a:moveTo>
                <a:lnTo>
                  <a:pt x="808355" y="56134"/>
                </a:lnTo>
                <a:lnTo>
                  <a:pt x="814959" y="113665"/>
                </a:lnTo>
                <a:lnTo>
                  <a:pt x="784703" y="117097"/>
                </a:lnTo>
                <a:lnTo>
                  <a:pt x="788288" y="173355"/>
                </a:lnTo>
                <a:lnTo>
                  <a:pt x="956183" y="75565"/>
                </a:lnTo>
                <a:lnTo>
                  <a:pt x="910169" y="56134"/>
                </a:lnTo>
                <a:close/>
              </a:path>
              <a:path w="956310" h="536575">
                <a:moveTo>
                  <a:pt x="808355" y="56134"/>
                </a:moveTo>
                <a:lnTo>
                  <a:pt x="781019" y="59297"/>
                </a:lnTo>
                <a:lnTo>
                  <a:pt x="784703" y="117097"/>
                </a:lnTo>
                <a:lnTo>
                  <a:pt x="814959" y="113665"/>
                </a:lnTo>
                <a:lnTo>
                  <a:pt x="808355" y="56134"/>
                </a:lnTo>
                <a:close/>
              </a:path>
              <a:path w="956310" h="536575">
                <a:moveTo>
                  <a:pt x="777239" y="0"/>
                </a:moveTo>
                <a:lnTo>
                  <a:pt x="781019" y="59297"/>
                </a:lnTo>
                <a:lnTo>
                  <a:pt x="808355" y="56134"/>
                </a:lnTo>
                <a:lnTo>
                  <a:pt x="910169" y="56134"/>
                </a:lnTo>
                <a:lnTo>
                  <a:pt x="777239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9240" y="2324223"/>
            <a:ext cx="8529320" cy="3463769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sz="2400" b="1" spc="-5" dirty="0">
                <a:solidFill>
                  <a:srgbClr val="244060"/>
                </a:solidFill>
                <a:latin typeface="Calibri"/>
                <a:cs typeface="Calibri"/>
              </a:rPr>
              <a:t>4.	</a:t>
            </a:r>
            <a:r>
              <a:rPr lang="ru-RU" sz="2400" b="1" spc="-5" dirty="0" err="1">
                <a:solidFill>
                  <a:srgbClr val="244060"/>
                </a:solidFill>
                <a:cs typeface="Calibri"/>
              </a:rPr>
              <a:t>Негізгі</a:t>
            </a:r>
            <a:r>
              <a:rPr lang="ru-RU" sz="2400" b="1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b="1" spc="-5" dirty="0" err="1">
                <a:solidFill>
                  <a:srgbClr val="244060"/>
                </a:solidFill>
                <a:cs typeface="Calibri"/>
              </a:rPr>
              <a:t>кілт</a:t>
            </a:r>
            <a:endParaRPr lang="ru-RU" sz="2400" b="1" spc="-5" dirty="0">
              <a:solidFill>
                <a:srgbClr val="244060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Негізгі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бағанға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немесе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бағандар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тіркесіміне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қолданылады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кестедегі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әрбір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жолды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бірегей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түрде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анықтайды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Негізгі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=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Бірегей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+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Нөл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емесӘр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кестеде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бір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ғана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негізгі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мүмкін</a:t>
            </a:r>
            <a:endParaRPr lang="ru-RU" sz="2400" spc="-5" dirty="0">
              <a:solidFill>
                <a:srgbClr val="244060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Мысал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: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Студенттік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қатынас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кестесі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үшін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en-US" sz="2400" spc="-5" dirty="0" err="1">
                <a:solidFill>
                  <a:srgbClr val="244060"/>
                </a:solidFill>
                <a:cs typeface="Calibri"/>
              </a:rPr>
              <a:t>EnrollmentNo</a:t>
            </a:r>
            <a:r>
              <a:rPr lang="en-US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бағанының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бірегей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мәні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керек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және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нөл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болмауы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5" dirty="0" err="1">
                <a:solidFill>
                  <a:srgbClr val="244060"/>
                </a:solidFill>
                <a:cs typeface="Calibri"/>
              </a:rPr>
              <a:t>керек</a:t>
            </a:r>
            <a:r>
              <a:rPr lang="ru-RU" sz="2400" spc="-5" dirty="0">
                <a:solidFill>
                  <a:srgbClr val="244060"/>
                </a:solidFill>
                <a:cs typeface="Calibri"/>
              </a:rPr>
              <a:t>.</a:t>
            </a:r>
            <a:endParaRPr sz="2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 dirty="0">
              <a:latin typeface="Calibri"/>
              <a:cs typeface="Calibri"/>
            </a:endParaRPr>
          </a:p>
          <a:p>
            <a:pPr marL="2399030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Primary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Key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88760" y="6691376"/>
            <a:ext cx="156718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1100" dirty="0">
                <a:latin typeface="Arial MT"/>
                <a:cs typeface="Arial MT"/>
              </a:rPr>
              <a:t>Сурет</a:t>
            </a:r>
            <a:r>
              <a:rPr sz="1100" dirty="0">
                <a:latin typeface="Arial MT"/>
                <a:cs typeface="Arial MT"/>
              </a:rPr>
              <a:t>: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lang="kk-KZ" sz="1100" spc="-45" dirty="0">
                <a:latin typeface="Arial MT"/>
                <a:cs typeface="Arial MT"/>
              </a:rPr>
              <a:t>7 </a:t>
            </a:r>
            <a:r>
              <a:rPr lang="ru-RU" sz="1100" spc="-5" dirty="0" err="1">
                <a:latin typeface="Arial MT"/>
                <a:cs typeface="Arial MT"/>
              </a:rPr>
              <a:t>Негізгі</a:t>
            </a:r>
            <a:r>
              <a:rPr lang="ru-RU" sz="1100" spc="-5" dirty="0">
                <a:latin typeface="Arial MT"/>
                <a:cs typeface="Arial MT"/>
              </a:rPr>
              <a:t> </a:t>
            </a:r>
            <a:r>
              <a:rPr lang="ru-RU" sz="1100" spc="-5" dirty="0" err="1">
                <a:latin typeface="Arial MT"/>
                <a:cs typeface="Arial MT"/>
              </a:rPr>
              <a:t>кілт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10" name="Видео 9">
            <a:hlinkClick r:id="" action="ppaction://media"/>
            <a:extLst>
              <a:ext uri="{FF2B5EF4-FFF2-40B4-BE49-F238E27FC236}">
                <a16:creationId xmlns:a16="http://schemas.microsoft.com/office/drawing/2014/main" id="{609717E8-1971-7B9F-85BF-2AB3ABB1B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54"/>
    </mc:Choice>
    <mc:Fallback>
      <p:transition spd="slow" advTm="3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8361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Тұтастық</a:t>
            </a:r>
            <a:r>
              <a:rPr lang="ru-RU" spc="-15" dirty="0"/>
              <a:t> </a:t>
            </a:r>
            <a:r>
              <a:rPr lang="ru-RU" spc="-15" dirty="0" err="1"/>
              <a:t>шектеулері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69241" y="2324223"/>
            <a:ext cx="6055359" cy="561564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sz="2400" b="1" spc="-5" dirty="0">
                <a:solidFill>
                  <a:srgbClr val="244060"/>
                </a:solidFill>
                <a:latin typeface="Calibri"/>
                <a:cs typeface="Calibri"/>
              </a:rPr>
              <a:t>5.	</a:t>
            </a: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Шетелдік</a:t>
            </a:r>
            <a:r>
              <a:rPr lang="ru-RU" sz="2400" b="1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кілт</a:t>
            </a:r>
            <a:endParaRPr lang="ru-RU" sz="2400" b="1" spc="-10" dirty="0">
              <a:solidFill>
                <a:srgbClr val="244060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Шетелдік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екі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кестені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(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қатысты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)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байланыстыру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үшін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анықталған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Сыртқы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–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мәні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басқа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қатынастың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бастапқы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кілтінен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алынған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бір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немесе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бірнеше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атрибуттардың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жиынтығы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Сыртқы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анықтамалық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тұтастық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ретінде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де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белгілі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69265" algn="l"/>
              </a:tabLst>
            </a:pPr>
            <a:r>
              <a:rPr lang="ru-RU" sz="2400" spc="-10" dirty="0">
                <a:solidFill>
                  <a:srgbClr val="244060"/>
                </a:solidFill>
                <a:cs typeface="Calibri"/>
              </a:rPr>
              <a:t>1-кестеде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сыртқы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ретінде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жарияланған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атрибут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немесе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баған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2-кестенің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бастапқы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кілтінен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алынған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және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1-кестедегі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сыртқы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бағанының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әрбір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мәні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нөл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немесе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2-кестенің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бастапқы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кілтінде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қолжетімді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керек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EBC98DD6-F42F-FAF4-1F89-0419C8334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32"/>
    </mc:Choice>
    <mc:Fallback>
      <p:transition spd="slow" advTm="1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5313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Тұтастық</a:t>
            </a:r>
            <a:r>
              <a:rPr lang="ru-RU" spc="-15" dirty="0"/>
              <a:t> </a:t>
            </a:r>
            <a:r>
              <a:rPr lang="ru-RU" spc="-15" dirty="0" err="1"/>
              <a:t>шектеулері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96997"/>
            <a:ext cx="294162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400" b="1" spc="-5" dirty="0">
                <a:solidFill>
                  <a:srgbClr val="244060"/>
                </a:solidFill>
                <a:latin typeface="Calibri"/>
                <a:cs typeface="Calibri"/>
              </a:rPr>
              <a:t>5.	</a:t>
            </a: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Шетелдік</a:t>
            </a:r>
            <a:r>
              <a:rPr lang="ru-RU" sz="2400" b="1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кілт</a:t>
            </a:r>
            <a:endParaRPr sz="2400" dirty="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3561" y="3404108"/>
          <a:ext cx="3598545" cy="1653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3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59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800" b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EnrollNo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Student_Name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DeptID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6350">
                      <a:solidFill>
                        <a:srgbClr val="7E7E7E"/>
                      </a:solidFill>
                      <a:prstDash val="solid"/>
                    </a:lnL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001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Ramesh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95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002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Suresh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0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003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Mahesh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7E7E7E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173164" y="3403472"/>
            <a:ext cx="3973195" cy="1660525"/>
            <a:chOff x="173164" y="3403472"/>
            <a:chExt cx="3973195" cy="1660525"/>
          </a:xfrm>
        </p:grpSpPr>
        <p:sp>
          <p:nvSpPr>
            <p:cNvPr id="7" name="object 7"/>
            <p:cNvSpPr/>
            <p:nvPr/>
          </p:nvSpPr>
          <p:spPr>
            <a:xfrm>
              <a:off x="2888741" y="3409860"/>
              <a:ext cx="1251585" cy="413384"/>
            </a:xfrm>
            <a:custGeom>
              <a:avLst/>
              <a:gdLst/>
              <a:ahLst/>
              <a:cxnLst/>
              <a:rect l="l" t="t" r="r" b="b"/>
              <a:pathLst>
                <a:path w="1251585" h="413385">
                  <a:moveTo>
                    <a:pt x="1251216" y="0"/>
                  </a:moveTo>
                  <a:lnTo>
                    <a:pt x="0" y="0"/>
                  </a:lnTo>
                  <a:lnTo>
                    <a:pt x="0" y="412838"/>
                  </a:lnTo>
                  <a:lnTo>
                    <a:pt x="1251216" y="412838"/>
                  </a:lnTo>
                  <a:lnTo>
                    <a:pt x="1251216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88742" y="3822699"/>
              <a:ext cx="1251585" cy="1234440"/>
            </a:xfrm>
            <a:custGeom>
              <a:avLst/>
              <a:gdLst/>
              <a:ahLst/>
              <a:cxnLst/>
              <a:rect l="l" t="t" r="r" b="b"/>
              <a:pathLst>
                <a:path w="1251585" h="1234439">
                  <a:moveTo>
                    <a:pt x="125121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0" y="822960"/>
                  </a:lnTo>
                  <a:lnTo>
                    <a:pt x="0" y="1234440"/>
                  </a:lnTo>
                  <a:lnTo>
                    <a:pt x="1251216" y="1234440"/>
                  </a:lnTo>
                  <a:lnTo>
                    <a:pt x="1251216" y="822960"/>
                  </a:lnTo>
                  <a:lnTo>
                    <a:pt x="1251216" y="411480"/>
                  </a:lnTo>
                  <a:lnTo>
                    <a:pt x="12512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6339" y="3406647"/>
              <a:ext cx="3966845" cy="1654175"/>
            </a:xfrm>
            <a:custGeom>
              <a:avLst/>
              <a:gdLst/>
              <a:ahLst/>
              <a:cxnLst/>
              <a:rect l="l" t="t" r="r" b="b"/>
              <a:pathLst>
                <a:path w="3966845" h="1654175">
                  <a:moveTo>
                    <a:pt x="0" y="416051"/>
                  </a:moveTo>
                  <a:lnTo>
                    <a:pt x="3966781" y="416051"/>
                  </a:lnTo>
                </a:path>
                <a:path w="3966845" h="1654175">
                  <a:moveTo>
                    <a:pt x="0" y="827532"/>
                  </a:moveTo>
                  <a:lnTo>
                    <a:pt x="3966781" y="827532"/>
                  </a:lnTo>
                </a:path>
                <a:path w="3966845" h="1654175">
                  <a:moveTo>
                    <a:pt x="0" y="1239012"/>
                  </a:moveTo>
                  <a:lnTo>
                    <a:pt x="3966781" y="1239012"/>
                  </a:lnTo>
                </a:path>
                <a:path w="3966845" h="1654175">
                  <a:moveTo>
                    <a:pt x="3963606" y="0"/>
                  </a:moveTo>
                  <a:lnTo>
                    <a:pt x="3963606" y="1653666"/>
                  </a:lnTo>
                </a:path>
                <a:path w="3966845" h="1654175">
                  <a:moveTo>
                    <a:pt x="0" y="3175"/>
                  </a:moveTo>
                  <a:lnTo>
                    <a:pt x="3966781" y="3175"/>
                  </a:lnTo>
                </a:path>
                <a:path w="3966845" h="1654175">
                  <a:moveTo>
                    <a:pt x="0" y="1650491"/>
                  </a:moveTo>
                  <a:lnTo>
                    <a:pt x="3966781" y="1650491"/>
                  </a:lnTo>
                </a:path>
              </a:pathLst>
            </a:custGeom>
            <a:ln w="63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774698" y="5282895"/>
            <a:ext cx="7626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Arial MT"/>
                <a:cs typeface="Arial MT"/>
              </a:rPr>
              <a:t>Table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91327" y="4639945"/>
            <a:ext cx="3107690" cy="0"/>
          </a:xfrm>
          <a:custGeom>
            <a:avLst/>
            <a:gdLst/>
            <a:ahLst/>
            <a:cxnLst/>
            <a:rect l="l" t="t" r="r" b="b"/>
            <a:pathLst>
              <a:path w="3107690">
                <a:moveTo>
                  <a:pt x="0" y="0"/>
                </a:moveTo>
                <a:lnTo>
                  <a:pt x="310769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453384" y="2642557"/>
            <a:ext cx="5448935" cy="767080"/>
            <a:chOff x="3453384" y="2642557"/>
            <a:chExt cx="5448935" cy="767080"/>
          </a:xfrm>
        </p:grpSpPr>
        <p:sp>
          <p:nvSpPr>
            <p:cNvPr id="13" name="object 13"/>
            <p:cNvSpPr/>
            <p:nvPr/>
          </p:nvSpPr>
          <p:spPr>
            <a:xfrm>
              <a:off x="5791327" y="3404108"/>
              <a:ext cx="3107690" cy="0"/>
            </a:xfrm>
            <a:custGeom>
              <a:avLst/>
              <a:gdLst/>
              <a:ahLst/>
              <a:cxnLst/>
              <a:rect l="l" t="t" r="r" b="b"/>
              <a:pathLst>
                <a:path w="3107690">
                  <a:moveTo>
                    <a:pt x="0" y="0"/>
                  </a:moveTo>
                  <a:lnTo>
                    <a:pt x="3107690" y="0"/>
                  </a:lnTo>
                </a:path>
              </a:pathLst>
            </a:custGeom>
            <a:ln w="63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91484" y="2845307"/>
              <a:ext cx="2809240" cy="559435"/>
            </a:xfrm>
            <a:custGeom>
              <a:avLst/>
              <a:gdLst/>
              <a:ahLst/>
              <a:cxnLst/>
              <a:rect l="l" t="t" r="r" b="b"/>
              <a:pathLst>
                <a:path w="2809240" h="559435">
                  <a:moveTo>
                    <a:pt x="2808731" y="559180"/>
                  </a:moveTo>
                  <a:lnTo>
                    <a:pt x="2808731" y="0"/>
                  </a:lnTo>
                </a:path>
                <a:path w="2809240" h="559435">
                  <a:moveTo>
                    <a:pt x="2808351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53384" y="2845307"/>
              <a:ext cx="76200" cy="559435"/>
            </a:xfrm>
            <a:custGeom>
              <a:avLst/>
              <a:gdLst/>
              <a:ahLst/>
              <a:cxnLst/>
              <a:rect l="l" t="t" r="r" b="b"/>
              <a:pathLst>
                <a:path w="76200" h="559435">
                  <a:moveTo>
                    <a:pt x="31750" y="482980"/>
                  </a:moveTo>
                  <a:lnTo>
                    <a:pt x="0" y="482980"/>
                  </a:lnTo>
                  <a:lnTo>
                    <a:pt x="38100" y="559180"/>
                  </a:lnTo>
                  <a:lnTo>
                    <a:pt x="69850" y="495680"/>
                  </a:lnTo>
                  <a:lnTo>
                    <a:pt x="31750" y="495680"/>
                  </a:lnTo>
                  <a:lnTo>
                    <a:pt x="31750" y="482980"/>
                  </a:lnTo>
                  <a:close/>
                </a:path>
                <a:path w="76200" h="559435">
                  <a:moveTo>
                    <a:pt x="44450" y="0"/>
                  </a:moveTo>
                  <a:lnTo>
                    <a:pt x="31750" y="0"/>
                  </a:lnTo>
                  <a:lnTo>
                    <a:pt x="31750" y="495680"/>
                  </a:lnTo>
                  <a:lnTo>
                    <a:pt x="44450" y="495680"/>
                  </a:lnTo>
                  <a:lnTo>
                    <a:pt x="44450" y="0"/>
                  </a:lnTo>
                  <a:close/>
                </a:path>
                <a:path w="76200" h="559435">
                  <a:moveTo>
                    <a:pt x="76200" y="482980"/>
                  </a:moveTo>
                  <a:lnTo>
                    <a:pt x="44450" y="482980"/>
                  </a:lnTo>
                  <a:lnTo>
                    <a:pt x="44450" y="495680"/>
                  </a:lnTo>
                  <a:lnTo>
                    <a:pt x="69850" y="495680"/>
                  </a:lnTo>
                  <a:lnTo>
                    <a:pt x="76200" y="48298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81766" y="2655574"/>
              <a:ext cx="935990" cy="702310"/>
            </a:xfrm>
            <a:custGeom>
              <a:avLst/>
              <a:gdLst/>
              <a:ahLst/>
              <a:cxnLst/>
              <a:rect l="l" t="t" r="r" b="b"/>
              <a:pathLst>
                <a:path w="935990" h="702310">
                  <a:moveTo>
                    <a:pt x="125079" y="701924"/>
                  </a:moveTo>
                  <a:lnTo>
                    <a:pt x="179689" y="514980"/>
                  </a:lnTo>
                  <a:lnTo>
                    <a:pt x="132302" y="488821"/>
                  </a:lnTo>
                  <a:lnTo>
                    <a:pt x="91995" y="459688"/>
                  </a:lnTo>
                  <a:lnTo>
                    <a:pt x="58864" y="428062"/>
                  </a:lnTo>
                  <a:lnTo>
                    <a:pt x="33004" y="394424"/>
                  </a:lnTo>
                  <a:lnTo>
                    <a:pt x="14509" y="359254"/>
                  </a:lnTo>
                  <a:lnTo>
                    <a:pt x="0" y="286247"/>
                  </a:lnTo>
                  <a:lnTo>
                    <a:pt x="4175" y="249371"/>
                  </a:lnTo>
                  <a:lnTo>
                    <a:pt x="16097" y="212888"/>
                  </a:lnTo>
                  <a:lnTo>
                    <a:pt x="35861" y="177280"/>
                  </a:lnTo>
                  <a:lnTo>
                    <a:pt x="63563" y="143028"/>
                  </a:lnTo>
                  <a:lnTo>
                    <a:pt x="99298" y="110612"/>
                  </a:lnTo>
                  <a:lnTo>
                    <a:pt x="135379" y="85338"/>
                  </a:lnTo>
                  <a:lnTo>
                    <a:pt x="175097" y="63261"/>
                  </a:lnTo>
                  <a:lnTo>
                    <a:pt x="217959" y="44418"/>
                  </a:lnTo>
                  <a:lnTo>
                    <a:pt x="263471" y="28847"/>
                  </a:lnTo>
                  <a:lnTo>
                    <a:pt x="311142" y="16582"/>
                  </a:lnTo>
                  <a:lnTo>
                    <a:pt x="360478" y="7662"/>
                  </a:lnTo>
                  <a:lnTo>
                    <a:pt x="410987" y="2122"/>
                  </a:lnTo>
                  <a:lnTo>
                    <a:pt x="462177" y="0"/>
                  </a:lnTo>
                  <a:lnTo>
                    <a:pt x="513554" y="1331"/>
                  </a:lnTo>
                  <a:lnTo>
                    <a:pt x="564627" y="6153"/>
                  </a:lnTo>
                  <a:lnTo>
                    <a:pt x="614902" y="14503"/>
                  </a:lnTo>
                  <a:lnTo>
                    <a:pt x="663886" y="26416"/>
                  </a:lnTo>
                  <a:lnTo>
                    <a:pt x="711088" y="41930"/>
                  </a:lnTo>
                  <a:lnTo>
                    <a:pt x="756015" y="61082"/>
                  </a:lnTo>
                  <a:lnTo>
                    <a:pt x="803402" y="87240"/>
                  </a:lnTo>
                  <a:lnTo>
                    <a:pt x="843708" y="116373"/>
                  </a:lnTo>
                  <a:lnTo>
                    <a:pt x="876839" y="147999"/>
                  </a:lnTo>
                  <a:lnTo>
                    <a:pt x="902700" y="181638"/>
                  </a:lnTo>
                  <a:lnTo>
                    <a:pt x="921194" y="216807"/>
                  </a:lnTo>
                  <a:lnTo>
                    <a:pt x="935704" y="289814"/>
                  </a:lnTo>
                  <a:lnTo>
                    <a:pt x="931529" y="326690"/>
                  </a:lnTo>
                  <a:lnTo>
                    <a:pt x="919606" y="363173"/>
                  </a:lnTo>
                  <a:lnTo>
                    <a:pt x="899842" y="398781"/>
                  </a:lnTo>
                  <a:lnTo>
                    <a:pt x="872140" y="433034"/>
                  </a:lnTo>
                  <a:lnTo>
                    <a:pt x="836406" y="465450"/>
                  </a:lnTo>
                  <a:lnTo>
                    <a:pt x="802469" y="489335"/>
                  </a:lnTo>
                  <a:lnTo>
                    <a:pt x="765014" y="510503"/>
                  </a:lnTo>
                  <a:lnTo>
                    <a:pt x="724461" y="528871"/>
                  </a:lnTo>
                  <a:lnTo>
                    <a:pt x="681227" y="544354"/>
                  </a:lnTo>
                  <a:lnTo>
                    <a:pt x="635732" y="556868"/>
                  </a:lnTo>
                  <a:lnTo>
                    <a:pt x="588393" y="566329"/>
                  </a:lnTo>
                  <a:lnTo>
                    <a:pt x="539629" y="572653"/>
                  </a:lnTo>
                  <a:lnTo>
                    <a:pt x="489858" y="575755"/>
                  </a:lnTo>
                  <a:lnTo>
                    <a:pt x="439500" y="575551"/>
                  </a:lnTo>
                  <a:lnTo>
                    <a:pt x="388972" y="571958"/>
                  </a:lnTo>
                  <a:lnTo>
                    <a:pt x="338693" y="564891"/>
                  </a:lnTo>
                  <a:lnTo>
                    <a:pt x="125079" y="701924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035800" y="5329554"/>
            <a:ext cx="762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Arial MT"/>
                <a:cs typeface="Arial MT"/>
              </a:rPr>
              <a:t>Table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2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67296" y="2708275"/>
            <a:ext cx="6388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 MT"/>
                <a:cs typeface="Arial MT"/>
              </a:rPr>
              <a:t>Pri</a:t>
            </a:r>
            <a:r>
              <a:rPr sz="1400" spc="-10" dirty="0">
                <a:latin typeface="Arial MT"/>
                <a:cs typeface="Arial MT"/>
              </a:rPr>
              <a:t>m</a:t>
            </a:r>
            <a:r>
              <a:rPr sz="1400" dirty="0">
                <a:latin typeface="Arial MT"/>
                <a:cs typeface="Arial MT"/>
              </a:rPr>
              <a:t>ary</a:t>
            </a:r>
            <a:endParaRPr sz="1400">
              <a:latin typeface="Arial MT"/>
              <a:cs typeface="Arial MT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5791327" y="2845307"/>
          <a:ext cx="3193415" cy="1794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7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676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spc="-5" dirty="0">
                          <a:latin typeface="Arial MT"/>
                          <a:cs typeface="Arial MT"/>
                        </a:rPr>
                        <a:t>Ke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R="8509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92075" marR="850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DeptID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spc="-5" dirty="0">
                          <a:latin typeface="Arial MT"/>
                          <a:cs typeface="Arial MT"/>
                        </a:rPr>
                        <a:t>y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Dept_Name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HOD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79">
                <a:tc>
                  <a:txBody>
                    <a:bodyPr/>
                    <a:lstStyle/>
                    <a:p>
                      <a:pPr marL="92075" marR="850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Computer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XYZ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2075" marR="850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IT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ABC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2444453" y="2649689"/>
            <a:ext cx="934719" cy="755650"/>
          </a:xfrm>
          <a:custGeom>
            <a:avLst/>
            <a:gdLst/>
            <a:ahLst/>
            <a:cxnLst/>
            <a:rect l="l" t="t" r="r" b="b"/>
            <a:pathLst>
              <a:path w="934720" h="755650">
                <a:moveTo>
                  <a:pt x="904028" y="755434"/>
                </a:moveTo>
                <a:lnTo>
                  <a:pt x="773472" y="505498"/>
                </a:lnTo>
                <a:lnTo>
                  <a:pt x="818666" y="477925"/>
                </a:lnTo>
                <a:lnTo>
                  <a:pt x="856549" y="447596"/>
                </a:lnTo>
                <a:lnTo>
                  <a:pt x="887063" y="414997"/>
                </a:lnTo>
                <a:lnTo>
                  <a:pt x="910152" y="380610"/>
                </a:lnTo>
                <a:lnTo>
                  <a:pt x="925758" y="344920"/>
                </a:lnTo>
                <a:lnTo>
                  <a:pt x="934296" y="271564"/>
                </a:lnTo>
                <a:lnTo>
                  <a:pt x="927113" y="234866"/>
                </a:lnTo>
                <a:lnTo>
                  <a:pt x="912221" y="198799"/>
                </a:lnTo>
                <a:lnTo>
                  <a:pt x="889562" y="163848"/>
                </a:lnTo>
                <a:lnTo>
                  <a:pt x="859079" y="130495"/>
                </a:lnTo>
                <a:lnTo>
                  <a:pt x="820716" y="99225"/>
                </a:lnTo>
                <a:lnTo>
                  <a:pt x="782615" y="75100"/>
                </a:lnTo>
                <a:lnTo>
                  <a:pt x="741141" y="54280"/>
                </a:lnTo>
                <a:lnTo>
                  <a:pt x="696791" y="36789"/>
                </a:lnTo>
                <a:lnTo>
                  <a:pt x="650059" y="22647"/>
                </a:lnTo>
                <a:lnTo>
                  <a:pt x="601441" y="11876"/>
                </a:lnTo>
                <a:lnTo>
                  <a:pt x="551434" y="4496"/>
                </a:lnTo>
                <a:lnTo>
                  <a:pt x="500533" y="531"/>
                </a:lnTo>
                <a:lnTo>
                  <a:pt x="449233" y="0"/>
                </a:lnTo>
                <a:lnTo>
                  <a:pt x="398030" y="2925"/>
                </a:lnTo>
                <a:lnTo>
                  <a:pt x="347420" y="9328"/>
                </a:lnTo>
                <a:lnTo>
                  <a:pt x="297899" y="19229"/>
                </a:lnTo>
                <a:lnTo>
                  <a:pt x="249962" y="32651"/>
                </a:lnTo>
                <a:lnTo>
                  <a:pt x="204105" y="49615"/>
                </a:lnTo>
                <a:lnTo>
                  <a:pt x="160824" y="70142"/>
                </a:lnTo>
                <a:lnTo>
                  <a:pt x="115629" y="97716"/>
                </a:lnTo>
                <a:lnTo>
                  <a:pt x="77746" y="128044"/>
                </a:lnTo>
                <a:lnTo>
                  <a:pt x="47232" y="160644"/>
                </a:lnTo>
                <a:lnTo>
                  <a:pt x="24143" y="195030"/>
                </a:lnTo>
                <a:lnTo>
                  <a:pt x="8537" y="230721"/>
                </a:lnTo>
                <a:lnTo>
                  <a:pt x="0" y="304076"/>
                </a:lnTo>
                <a:lnTo>
                  <a:pt x="7182" y="340775"/>
                </a:lnTo>
                <a:lnTo>
                  <a:pt x="22074" y="376841"/>
                </a:lnTo>
                <a:lnTo>
                  <a:pt x="44733" y="411793"/>
                </a:lnTo>
                <a:lnTo>
                  <a:pt x="75216" y="445146"/>
                </a:lnTo>
                <a:lnTo>
                  <a:pt x="113580" y="476415"/>
                </a:lnTo>
                <a:lnTo>
                  <a:pt x="149417" y="499235"/>
                </a:lnTo>
                <a:lnTo>
                  <a:pt x="188550" y="519227"/>
                </a:lnTo>
                <a:lnTo>
                  <a:pt x="230554" y="536321"/>
                </a:lnTo>
                <a:lnTo>
                  <a:pt x="275001" y="550447"/>
                </a:lnTo>
                <a:lnTo>
                  <a:pt x="321466" y="561535"/>
                </a:lnTo>
                <a:lnTo>
                  <a:pt x="369524" y="569516"/>
                </a:lnTo>
                <a:lnTo>
                  <a:pt x="418748" y="574320"/>
                </a:lnTo>
                <a:lnTo>
                  <a:pt x="468712" y="575876"/>
                </a:lnTo>
                <a:lnTo>
                  <a:pt x="518990" y="574115"/>
                </a:lnTo>
                <a:lnTo>
                  <a:pt x="569157" y="568967"/>
                </a:lnTo>
                <a:lnTo>
                  <a:pt x="618786" y="560362"/>
                </a:lnTo>
                <a:lnTo>
                  <a:pt x="904028" y="755434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617470" y="2685033"/>
            <a:ext cx="62928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400" spc="-10" dirty="0" err="1">
                <a:latin typeface="Arial MT"/>
                <a:cs typeface="Arial MT"/>
              </a:rPr>
              <a:t>Шетелдік</a:t>
            </a:r>
            <a:r>
              <a:rPr lang="ru-RU" sz="1400" spc="-10" dirty="0">
                <a:latin typeface="Arial MT"/>
                <a:cs typeface="Arial MT"/>
              </a:rPr>
              <a:t> </a:t>
            </a:r>
            <a:r>
              <a:rPr lang="ru-RU" sz="1400" spc="-10" dirty="0" err="1">
                <a:latin typeface="Arial MT"/>
                <a:cs typeface="Arial MT"/>
              </a:rPr>
              <a:t>кілт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55084" y="5971743"/>
            <a:ext cx="3026681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1100" dirty="0">
                <a:latin typeface="Arial MT"/>
                <a:cs typeface="Arial MT"/>
              </a:rPr>
              <a:t>Сурет</a:t>
            </a:r>
            <a:r>
              <a:rPr sz="1100" dirty="0">
                <a:latin typeface="Arial MT"/>
                <a:cs typeface="Arial MT"/>
              </a:rPr>
              <a:t>: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lang="kk-KZ" sz="1100" spc="-40" dirty="0">
                <a:latin typeface="Arial MT"/>
                <a:cs typeface="Arial MT"/>
              </a:rPr>
              <a:t>8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lang="ru-RU" sz="1100" spc="-5" dirty="0" err="1">
                <a:latin typeface="Arial MT"/>
                <a:cs typeface="Arial MT"/>
              </a:rPr>
              <a:t>Шетелдік</a:t>
            </a:r>
            <a:r>
              <a:rPr lang="ru-RU" sz="1100" spc="-5" dirty="0">
                <a:latin typeface="Arial MT"/>
                <a:cs typeface="Arial MT"/>
              </a:rPr>
              <a:t> </a:t>
            </a:r>
            <a:r>
              <a:rPr lang="ru-RU" sz="1100" spc="-5" dirty="0" err="1">
                <a:latin typeface="Arial MT"/>
                <a:cs typeface="Arial MT"/>
              </a:rPr>
              <a:t>кілттің</a:t>
            </a:r>
            <a:r>
              <a:rPr lang="ru-RU" sz="1100" spc="-5" dirty="0">
                <a:latin typeface="Arial MT"/>
                <a:cs typeface="Arial MT"/>
              </a:rPr>
              <a:t> </a:t>
            </a:r>
            <a:r>
              <a:rPr lang="ru-RU" sz="1100" spc="-5" dirty="0" err="1">
                <a:latin typeface="Arial MT"/>
                <a:cs typeface="Arial MT"/>
              </a:rPr>
              <a:t>мысалы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25" name="Видео 24">
            <a:hlinkClick r:id="" action="ppaction://media"/>
            <a:extLst>
              <a:ext uri="{FF2B5EF4-FFF2-40B4-BE49-F238E27FC236}">
                <a16:creationId xmlns:a16="http://schemas.microsoft.com/office/drawing/2014/main" id="{4F60303A-192B-C6E4-4B52-4C6B9CF40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9"/>
    </mc:Choice>
    <mc:Fallback>
      <p:transition spd="slow" advTm="7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302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Кейбір</a:t>
            </a:r>
            <a:r>
              <a:rPr lang="ru-RU" spc="-5" dirty="0"/>
              <a:t> </a:t>
            </a:r>
            <a:r>
              <a:rPr lang="ru-RU" spc="-5" dirty="0" err="1"/>
              <a:t>басқа</a:t>
            </a:r>
            <a:r>
              <a:rPr lang="ru-RU" spc="-5" dirty="0"/>
              <a:t> </a:t>
            </a:r>
            <a:r>
              <a:rPr lang="ru-RU" spc="-5" dirty="0" err="1"/>
              <a:t>кілттер</a:t>
            </a:r>
            <a:endParaRPr spc="-3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96997"/>
            <a:ext cx="8345805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5600" algn="l"/>
              </a:tabLst>
            </a:pPr>
            <a:r>
              <a:rPr lang="ru-RU" sz="2400" b="1" dirty="0">
                <a:solidFill>
                  <a:srgbClr val="244060"/>
                </a:solidFill>
                <a:cs typeface="Calibri"/>
              </a:rPr>
              <a:t>Супер </a:t>
            </a:r>
            <a:r>
              <a:rPr lang="ru-RU" sz="2400" b="1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b="1" dirty="0">
                <a:solidFill>
                  <a:srgbClr val="244060"/>
                </a:solidFill>
                <a:cs typeface="Calibri"/>
              </a:rPr>
              <a:t>: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бұл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қатынастағы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әрбір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кортеж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жазбасын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бірегей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түрде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анықтайтын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бір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немесе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бірнеше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бағандардың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244060"/>
                </a:solidFill>
                <a:cs typeface="Calibri"/>
              </a:rPr>
              <a:t>жиыны</a:t>
            </a:r>
            <a:r>
              <a:rPr lang="ru-RU" sz="2400" dirty="0">
                <a:solidFill>
                  <a:srgbClr val="244060"/>
                </a:solidFill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ru-RU" sz="2400" spc="-10" dirty="0" err="1">
                <a:cs typeface="Calibri"/>
              </a:rPr>
              <a:t>Қызметкер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240" y="5753811"/>
            <a:ext cx="87979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  <a:tab pos="1076325" algn="l"/>
                <a:tab pos="1902460" algn="l"/>
                <a:tab pos="2536825" algn="l"/>
                <a:tab pos="3969385" algn="l"/>
                <a:tab pos="5851525" algn="l"/>
                <a:tab pos="7204075" algn="l"/>
              </a:tabLst>
            </a:pP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	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ty	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1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s	</a:t>
            </a:r>
            <a:r>
              <a:rPr sz="2000" spc="5" dirty="0">
                <a:latin typeface="Calibri"/>
                <a:cs typeface="Calibri"/>
              </a:rPr>
              <a:t>{</a:t>
            </a:r>
            <a:r>
              <a:rPr sz="2000" dirty="0">
                <a:latin typeface="Calibri"/>
                <a:cs typeface="Calibri"/>
              </a:rPr>
              <a:t>Emp_S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1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}</a:t>
            </a:r>
            <a:r>
              <a:rPr sz="2000" dirty="0">
                <a:latin typeface="Calibri"/>
                <a:cs typeface="Calibri"/>
              </a:rPr>
              <a:t>,	</a:t>
            </a:r>
            <a:r>
              <a:rPr sz="2000" spc="-10" dirty="0">
                <a:latin typeface="Calibri"/>
                <a:cs typeface="Calibri"/>
              </a:rPr>
              <a:t>{</a:t>
            </a:r>
            <a:r>
              <a:rPr sz="2000" dirty="0">
                <a:latin typeface="Calibri"/>
                <a:cs typeface="Calibri"/>
              </a:rPr>
              <a:t>Emp</a:t>
            </a:r>
            <a:r>
              <a:rPr sz="2000" spc="-20" dirty="0">
                <a:latin typeface="Calibri"/>
                <a:cs typeface="Calibri"/>
              </a:rPr>
              <a:t>_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mbe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}</a:t>
            </a:r>
            <a:r>
              <a:rPr sz="2000" dirty="0">
                <a:latin typeface="Calibri"/>
                <a:cs typeface="Calibri"/>
              </a:rPr>
              <a:t>,	</a:t>
            </a:r>
            <a:r>
              <a:rPr sz="2000" spc="-10" dirty="0">
                <a:latin typeface="Calibri"/>
                <a:cs typeface="Calibri"/>
              </a:rPr>
              <a:t>{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_S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,	Emp</a:t>
            </a:r>
            <a:r>
              <a:rPr sz="2000" spc="-20" dirty="0">
                <a:latin typeface="Calibri"/>
                <a:cs typeface="Calibri"/>
              </a:rPr>
              <a:t>_</a:t>
            </a:r>
            <a:r>
              <a:rPr sz="2000" dirty="0">
                <a:latin typeface="Calibri"/>
                <a:cs typeface="Calibri"/>
              </a:rPr>
              <a:t>Numbe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},</a:t>
            </a:r>
            <a:endParaRPr sz="2000">
              <a:latin typeface="Calibri"/>
              <a:cs typeface="Calibri"/>
            </a:endParaRPr>
          </a:p>
          <a:p>
            <a:pPr marL="355600" marR="571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{Emp_SSN,</a:t>
            </a:r>
            <a:r>
              <a:rPr sz="2000" spc="2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Emp_Name},</a:t>
            </a:r>
            <a:r>
              <a:rPr sz="2000" spc="2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{Emp_SSN,</a:t>
            </a:r>
            <a:r>
              <a:rPr sz="2000" spc="254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Emp_Number,</a:t>
            </a:r>
            <a:r>
              <a:rPr sz="2000" spc="2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Emp_Name},</a:t>
            </a:r>
            <a:r>
              <a:rPr sz="2000" spc="254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{Emp_Number,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Emp_Name}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are</a:t>
            </a:r>
            <a:r>
              <a:rPr sz="2000" dirty="0">
                <a:latin typeface="Calibri"/>
                <a:cs typeface="Calibri"/>
              </a:rPr>
              <a:t> uniquely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identifies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rows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they</a:t>
            </a:r>
            <a:r>
              <a:rPr sz="2000" dirty="0">
                <a:latin typeface="Calibri"/>
                <a:cs typeface="Calibri"/>
              </a:rPr>
              <a:t> all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are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super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keys.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117344" y="3323590"/>
          <a:ext cx="4572000" cy="1854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Emp_SSN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Emp_Number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Emp_Name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123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101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Ramesh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456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102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Suresh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789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103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Dinesh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791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104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Mahesh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355085" y="5258816"/>
            <a:ext cx="14598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1100" dirty="0">
                <a:latin typeface="Arial MT"/>
                <a:cs typeface="Arial MT"/>
              </a:rPr>
              <a:t>Сурет</a:t>
            </a:r>
            <a:r>
              <a:rPr sz="1100" dirty="0">
                <a:latin typeface="Arial MT"/>
                <a:cs typeface="Arial MT"/>
              </a:rPr>
              <a:t>:</a:t>
            </a:r>
            <a:r>
              <a:rPr sz="1100" spc="-55" dirty="0">
                <a:latin typeface="Arial MT"/>
                <a:cs typeface="Arial MT"/>
              </a:rPr>
              <a:t> </a:t>
            </a:r>
            <a:r>
              <a:rPr lang="kk-KZ" sz="1100" spc="-55" dirty="0">
                <a:latin typeface="Arial MT"/>
                <a:cs typeface="Arial MT"/>
              </a:rPr>
              <a:t>8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lang="ru-RU" sz="1100" dirty="0">
                <a:latin typeface="Arial MT"/>
                <a:cs typeface="Arial MT"/>
              </a:rPr>
              <a:t>Супер </a:t>
            </a:r>
            <a:r>
              <a:rPr lang="ru-RU" sz="1100" dirty="0" err="1">
                <a:latin typeface="Arial MT"/>
                <a:cs typeface="Arial MT"/>
              </a:rPr>
              <a:t>кілт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10" name="Видео 9">
            <a:hlinkClick r:id="" action="ppaction://media"/>
            <a:extLst>
              <a:ext uri="{FF2B5EF4-FFF2-40B4-BE49-F238E27FC236}">
                <a16:creationId xmlns:a16="http://schemas.microsoft.com/office/drawing/2014/main" id="{81210605-DB70-E179-3A7A-63CF08EF7E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39"/>
    </mc:Choice>
    <mc:Fallback>
      <p:transition spd="slow" advTm="1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7599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Кейбір</a:t>
            </a:r>
            <a:r>
              <a:rPr lang="ru-RU" spc="-5" dirty="0"/>
              <a:t> </a:t>
            </a:r>
            <a:r>
              <a:rPr lang="ru-RU" spc="-5" dirty="0" err="1"/>
              <a:t>басқа</a:t>
            </a:r>
            <a:r>
              <a:rPr lang="ru-RU" spc="-5" dirty="0"/>
              <a:t> </a:t>
            </a:r>
            <a:r>
              <a:rPr lang="ru-RU" spc="-5" dirty="0" err="1"/>
              <a:t>кілттер</a:t>
            </a:r>
            <a:endParaRPr spc="-3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8755380" cy="430502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Wingdings"/>
              <a:buChar char=""/>
              <a:tabLst>
                <a:tab pos="355600" algn="l"/>
              </a:tabLst>
            </a:pPr>
            <a:r>
              <a:rPr lang="ru-RU" sz="2400" b="1" spc="-10" dirty="0">
                <a:solidFill>
                  <a:srgbClr val="244060"/>
                </a:solidFill>
                <a:cs typeface="Calibri"/>
              </a:rPr>
              <a:t>Кандидат </a:t>
            </a: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кілті</a:t>
            </a:r>
            <a:r>
              <a:rPr lang="ru-RU" sz="2400" b="1" spc="-10" dirty="0">
                <a:solidFill>
                  <a:srgbClr val="244060"/>
                </a:solidFill>
                <a:cs typeface="Calibri"/>
              </a:rPr>
              <a:t>: 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бұл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ішкі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жиын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немесе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суперкілттің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бөлігі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Кейде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олар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жоқ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минималды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суперкілт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ретінде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де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белгіліқайталанатын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атрибуттар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Әрбір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кестеде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кемінде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бір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үміткер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бар,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бірақ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бірнеше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кандидат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кілттері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де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болуы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мүмкін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Үміткер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кілттерден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бір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Негізгі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таңдалады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Example: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{Emp_SSN}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, </a:t>
            </a:r>
            <a:r>
              <a:rPr sz="2400" spc="-5" dirty="0">
                <a:latin typeface="Calibri"/>
                <a:cs typeface="Calibri"/>
              </a:rPr>
              <a:t>{Emp_Number}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"/>
              <a:tabLst>
                <a:tab pos="355600" algn="l"/>
              </a:tabLst>
            </a:pPr>
            <a:r>
              <a:rPr lang="ru-RU" sz="2400" b="1" spc="-15" dirty="0" err="1">
                <a:solidFill>
                  <a:srgbClr val="244060"/>
                </a:solidFill>
                <a:cs typeface="Calibri"/>
              </a:rPr>
              <a:t>Балама</a:t>
            </a:r>
            <a:r>
              <a:rPr lang="ru-RU" sz="2400" b="1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b="1" spc="-15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b="1" spc="-15" dirty="0">
                <a:solidFill>
                  <a:srgbClr val="244060"/>
                </a:solidFill>
                <a:cs typeface="Calibri"/>
              </a:rPr>
              <a:t>: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негізгі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ретінде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таңдалмаған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кез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келген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үміткер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балама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кілт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болып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5" dirty="0" err="1">
                <a:solidFill>
                  <a:srgbClr val="244060"/>
                </a:solidFill>
                <a:cs typeface="Calibri"/>
              </a:rPr>
              <a:t>табылады</a:t>
            </a:r>
            <a:r>
              <a:rPr lang="ru-RU" sz="2400" spc="-15" dirty="0">
                <a:solidFill>
                  <a:srgbClr val="244060"/>
                </a:solidFill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id="{83CFEC21-7C74-C35F-073F-E14AE60C6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6"/>
    </mc:Choice>
    <mc:Fallback>
      <p:transition spd="slow" advTm="1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68173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Деректерді</a:t>
            </a:r>
            <a:r>
              <a:rPr lang="ru-RU" spc="-15" dirty="0"/>
              <a:t> </a:t>
            </a:r>
            <a:r>
              <a:rPr lang="ru-RU" spc="-15" dirty="0" err="1"/>
              <a:t>өңдеу</a:t>
            </a:r>
            <a:r>
              <a:rPr lang="ru-RU" spc="-15" dirty="0"/>
              <a:t> </a:t>
            </a:r>
            <a:r>
              <a:rPr lang="ru-RU" spc="-15" dirty="0" err="1"/>
              <a:t>операциялары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8411845" cy="2622513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spc="-15" dirty="0" err="1">
                <a:cs typeface="Calibri"/>
              </a:rPr>
              <a:t>Деректерді</a:t>
            </a:r>
            <a:r>
              <a:rPr lang="ru-RU" sz="2400" spc="-15" dirty="0">
                <a:cs typeface="Calibri"/>
              </a:rPr>
              <a:t> </a:t>
            </a:r>
            <a:r>
              <a:rPr lang="ru-RU" sz="2400" spc="-15" dirty="0" err="1">
                <a:cs typeface="Calibri"/>
              </a:rPr>
              <a:t>өңдеу</a:t>
            </a:r>
            <a:r>
              <a:rPr lang="ru-RU" sz="2400" spc="-15" dirty="0">
                <a:cs typeface="Calibri"/>
              </a:rPr>
              <a:t> </a:t>
            </a:r>
            <a:r>
              <a:rPr lang="ru-RU" sz="2400" spc="-15" dirty="0" err="1">
                <a:cs typeface="Calibri"/>
              </a:rPr>
              <a:t>операциялары</a:t>
            </a:r>
            <a:r>
              <a:rPr lang="ru-RU" sz="2400" spc="-15" dirty="0">
                <a:cs typeface="Calibri"/>
              </a:rPr>
              <a:t> </a:t>
            </a:r>
            <a:r>
              <a:rPr lang="en-US" sz="2400" spc="-15" dirty="0">
                <a:cs typeface="Calibri"/>
              </a:rPr>
              <a:t>DML </a:t>
            </a:r>
            <a:r>
              <a:rPr lang="ru-RU" sz="2400" spc="-15" dirty="0" err="1">
                <a:cs typeface="Calibri"/>
              </a:rPr>
              <a:t>пәрмендері</a:t>
            </a:r>
            <a:r>
              <a:rPr lang="ru-RU" sz="2400" spc="-15" dirty="0">
                <a:cs typeface="Calibri"/>
              </a:rPr>
              <a:t> </a:t>
            </a:r>
            <a:r>
              <a:rPr lang="ru-RU" sz="2400" spc="-15" dirty="0" err="1">
                <a:cs typeface="Calibri"/>
              </a:rPr>
              <a:t>арқылы</a:t>
            </a:r>
            <a:r>
              <a:rPr lang="ru-RU" sz="2400" spc="-15" dirty="0">
                <a:cs typeface="Calibri"/>
              </a:rPr>
              <a:t> </a:t>
            </a:r>
            <a:r>
              <a:rPr lang="ru-RU" sz="2400" spc="-15" dirty="0" err="1">
                <a:cs typeface="Calibri"/>
              </a:rPr>
              <a:t>орындалады</a:t>
            </a:r>
            <a:endParaRPr lang="ru-RU" sz="2400" spc="-15" dirty="0"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SELECT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кестеден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деректерді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алу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INSERT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жаңа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жазбаларды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енгізу</a:t>
            </a:r>
            <a:endParaRPr lang="ru-RU" sz="2400" dirty="0"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45" dirty="0">
                <a:latin typeface="Calibri"/>
                <a:cs typeface="Calibri"/>
              </a:rPr>
              <a:t>UPDATE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lang="ru-RU" sz="2400" spc="-5" dirty="0">
                <a:cs typeface="Calibri"/>
              </a:rPr>
              <a:t>бар </a:t>
            </a:r>
            <a:r>
              <a:rPr lang="ru-RU" sz="2400" spc="-5" dirty="0" err="1">
                <a:cs typeface="Calibri"/>
              </a:rPr>
              <a:t>жазбаларды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жаңарту</a:t>
            </a:r>
            <a:r>
              <a:rPr lang="ru-RU" sz="2400" spc="-5" dirty="0">
                <a:cs typeface="Calibri"/>
              </a:rPr>
              <a:t>/</a:t>
            </a:r>
            <a:r>
              <a:rPr lang="ru-RU" sz="2400" spc="-5" dirty="0" err="1">
                <a:cs typeface="Calibri"/>
              </a:rPr>
              <a:t>өзгерту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DELETE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lang="ru-RU" sz="2400" spc="-10" dirty="0">
                <a:cs typeface="Calibri"/>
              </a:rPr>
              <a:t>бар </a:t>
            </a:r>
            <a:r>
              <a:rPr lang="ru-RU" sz="2400" spc="-10" dirty="0" err="1">
                <a:cs typeface="Calibri"/>
              </a:rPr>
              <a:t>жазбаларды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жою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id="{C784E0DD-1D01-3098-4827-5392F4B95E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6"/>
    </mc:Choice>
    <mc:Fallback>
      <p:transition spd="slow" advTm="15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55219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Иерархиялық</a:t>
            </a:r>
            <a:r>
              <a:rPr lang="ru-RU" spc="-15" dirty="0"/>
              <a:t> модель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8617585" cy="1640193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dirty="0" err="1">
                <a:cs typeface="Calibri"/>
              </a:rPr>
              <a:t>Ол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деректерді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бір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түбір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немесе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ата-анасы</a:t>
            </a:r>
            <a:r>
              <a:rPr lang="ru-RU" sz="2400" dirty="0">
                <a:cs typeface="Calibri"/>
              </a:rPr>
              <a:t> бар </a:t>
            </a:r>
            <a:r>
              <a:rPr lang="ru-RU" sz="2400" dirty="0" err="1">
                <a:cs typeface="Calibri"/>
              </a:rPr>
              <a:t>құрылым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сияқты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ағашқа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ұйымдастырады</a:t>
            </a:r>
            <a:r>
              <a:rPr lang="ru-RU" sz="2400" dirty="0"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spc="-10" dirty="0" err="1">
                <a:cs typeface="Calibri"/>
              </a:rPr>
              <a:t>Мұнда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деректер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бір-бірінен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көп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түрдегі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қатынасы</a:t>
            </a:r>
            <a:r>
              <a:rPr lang="ru-RU" sz="2400" spc="-10" dirty="0">
                <a:cs typeface="Calibri"/>
              </a:rPr>
              <a:t> бар </a:t>
            </a:r>
            <a:r>
              <a:rPr lang="ru-RU" sz="2400" spc="-10" dirty="0" err="1">
                <a:cs typeface="Calibri"/>
              </a:rPr>
              <a:t>бөлмеден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басталады</a:t>
            </a:r>
            <a:r>
              <a:rPr lang="ru-RU" sz="2400" spc="-10" dirty="0"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81833" y="5587746"/>
            <a:ext cx="1463040" cy="457200"/>
          </a:xfrm>
          <a:prstGeom prst="rect">
            <a:avLst/>
          </a:prstGeom>
          <a:ln w="28955">
            <a:solidFill>
              <a:srgbClr val="244060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5125">
              <a:lnSpc>
                <a:spcPct val="100000"/>
              </a:lnSpc>
              <a:spcBef>
                <a:spcPts val="605"/>
              </a:spcBef>
            </a:pPr>
            <a:r>
              <a:rPr sz="1800" spc="-5" dirty="0">
                <a:latin typeface="Calibri"/>
                <a:cs typeface="Calibri"/>
              </a:rPr>
              <a:t>Student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67834" y="5587746"/>
            <a:ext cx="1463040" cy="457200"/>
          </a:xfrm>
          <a:prstGeom prst="rect">
            <a:avLst/>
          </a:prstGeom>
          <a:ln w="28955">
            <a:solidFill>
              <a:srgbClr val="244060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409575">
              <a:lnSpc>
                <a:spcPct val="100000"/>
              </a:lnSpc>
              <a:spcBef>
                <a:spcPts val="605"/>
              </a:spcBef>
            </a:pPr>
            <a:r>
              <a:rPr sz="1800" spc="-15" dirty="0">
                <a:latin typeface="Calibri"/>
                <a:cs typeface="Calibri"/>
              </a:rPr>
              <a:t>Course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4834" y="4030202"/>
            <a:ext cx="1463040" cy="457200"/>
          </a:xfrm>
          <a:prstGeom prst="rect">
            <a:avLst/>
          </a:prstGeom>
          <a:ln w="28955">
            <a:solidFill>
              <a:srgbClr val="24406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163830">
              <a:lnSpc>
                <a:spcPct val="100000"/>
              </a:lnSpc>
              <a:spcBef>
                <a:spcPts val="600"/>
              </a:spcBef>
            </a:pPr>
            <a:r>
              <a:rPr sz="1800" spc="-5" dirty="0">
                <a:latin typeface="Calibri"/>
                <a:cs typeface="Calibri"/>
              </a:rPr>
              <a:t>Department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13354" y="4525517"/>
            <a:ext cx="2286000" cy="1062990"/>
          </a:xfrm>
          <a:custGeom>
            <a:avLst/>
            <a:gdLst/>
            <a:ahLst/>
            <a:cxnLst/>
            <a:rect l="l" t="t" r="r" b="b"/>
            <a:pathLst>
              <a:path w="2286000" h="1062989">
                <a:moveTo>
                  <a:pt x="2285999" y="1062786"/>
                </a:moveTo>
                <a:lnTo>
                  <a:pt x="1185671" y="0"/>
                </a:lnTo>
              </a:path>
              <a:path w="2286000" h="1062989">
                <a:moveTo>
                  <a:pt x="0" y="1062786"/>
                </a:moveTo>
                <a:lnTo>
                  <a:pt x="1185671" y="0"/>
                </a:lnTo>
              </a:path>
            </a:pathLst>
          </a:custGeom>
          <a:ln w="28956">
            <a:solidFill>
              <a:srgbClr val="244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61130" y="6339332"/>
            <a:ext cx="196468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1100" dirty="0">
                <a:latin typeface="Arial MT"/>
                <a:cs typeface="Arial MT"/>
              </a:rPr>
              <a:t>Сурет</a:t>
            </a:r>
            <a:r>
              <a:rPr sz="1100" dirty="0">
                <a:latin typeface="Arial MT"/>
                <a:cs typeface="Arial MT"/>
              </a:rPr>
              <a:t>: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1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lang="ru-RU" sz="1100" spc="-15" dirty="0" err="1"/>
              <a:t>Иерархиялық</a:t>
            </a:r>
            <a:r>
              <a:rPr lang="ru-RU" sz="1100" spc="-15" dirty="0"/>
              <a:t> модель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12" name="Видео 11">
            <a:hlinkClick r:id="" action="ppaction://media"/>
            <a:extLst>
              <a:ext uri="{FF2B5EF4-FFF2-40B4-BE49-F238E27FC236}">
                <a16:creationId xmlns:a16="http://schemas.microsoft.com/office/drawing/2014/main" id="{BEFF1F5E-D388-497D-9B87-20C0A4FBE4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30"/>
    </mc:Choice>
    <mc:Fallback>
      <p:transition spd="slow" advTm="3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67411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Деректерді</a:t>
            </a:r>
            <a:r>
              <a:rPr lang="ru-RU" spc="-15" dirty="0"/>
              <a:t> </a:t>
            </a:r>
            <a:r>
              <a:rPr lang="ru-RU" spc="-15" dirty="0" err="1"/>
              <a:t>өңдеу</a:t>
            </a:r>
            <a:r>
              <a:rPr lang="ru-RU" spc="-15" dirty="0"/>
              <a:t> </a:t>
            </a:r>
            <a:r>
              <a:rPr lang="ru-RU" spc="-15" dirty="0" err="1"/>
              <a:t>операциялары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6843395" cy="309816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SELECT</a:t>
            </a:r>
            <a:endParaRPr sz="2400" dirty="0">
              <a:latin typeface="Calibri"/>
              <a:cs typeface="Calibri"/>
            </a:endParaRPr>
          </a:p>
          <a:p>
            <a:pPr marL="187960" indent="-17526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187960" algn="l"/>
              </a:tabLst>
            </a:pPr>
            <a:r>
              <a:rPr sz="2400" b="1" spc="-20" dirty="0">
                <a:latin typeface="Calibri"/>
                <a:cs typeface="Calibri"/>
              </a:rPr>
              <a:t>Syntax:</a:t>
            </a:r>
            <a:endParaRPr sz="2400" dirty="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575"/>
              </a:spcBef>
            </a:pPr>
            <a:r>
              <a:rPr sz="2400" b="1" spc="-5" dirty="0">
                <a:latin typeface="Calibri"/>
                <a:cs typeface="Calibri"/>
              </a:rPr>
              <a:t>SELECT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column_name(s)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FROM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table_name;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Example:</a:t>
            </a:r>
            <a:endParaRPr sz="2400" dirty="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580"/>
              </a:spcBef>
            </a:pPr>
            <a:r>
              <a:rPr sz="2400" b="1" dirty="0">
                <a:latin typeface="Calibri"/>
                <a:cs typeface="Calibri"/>
              </a:rPr>
              <a:t>Select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*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from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Students;</a:t>
            </a:r>
            <a:endParaRPr sz="2400" dirty="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latin typeface="Calibri"/>
                <a:cs typeface="Calibri"/>
              </a:rPr>
              <a:t>Select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Enroll_no, </a:t>
            </a:r>
            <a:r>
              <a:rPr sz="2400" spc="-5" dirty="0">
                <a:latin typeface="Calibri"/>
                <a:cs typeface="Calibri"/>
              </a:rPr>
              <a:t>Student_name </a:t>
            </a:r>
            <a:r>
              <a:rPr sz="2400" b="1" spc="-10" dirty="0">
                <a:latin typeface="Calibri"/>
                <a:cs typeface="Calibri"/>
              </a:rPr>
              <a:t>from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Students;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id="{BA9CC861-7902-9689-1113-0942C4C9B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6"/>
    </mc:Choice>
    <mc:Fallback>
      <p:transition spd="slow" advTm="29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64363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Деректерді</a:t>
            </a:r>
            <a:r>
              <a:rPr lang="ru-RU" spc="-15" dirty="0"/>
              <a:t> </a:t>
            </a:r>
            <a:r>
              <a:rPr lang="ru-RU" spc="-15" dirty="0" err="1"/>
              <a:t>өңдеу</a:t>
            </a:r>
            <a:r>
              <a:rPr lang="ru-RU" spc="-15" dirty="0"/>
              <a:t> </a:t>
            </a:r>
            <a:r>
              <a:rPr lang="ru-RU" spc="-15" dirty="0" err="1"/>
              <a:t>операциялары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8717280" cy="346392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INSERT</a:t>
            </a:r>
            <a:endParaRPr sz="2400">
              <a:latin typeface="Calibri"/>
              <a:cs typeface="Calibri"/>
            </a:endParaRPr>
          </a:p>
          <a:p>
            <a:pPr marL="187960" indent="-17526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187960" algn="l"/>
              </a:tabLst>
            </a:pPr>
            <a:r>
              <a:rPr sz="2400" b="1" spc="-20" dirty="0">
                <a:latin typeface="Calibri"/>
                <a:cs typeface="Calibri"/>
              </a:rPr>
              <a:t>Syntax:</a:t>
            </a:r>
            <a:endParaRPr sz="2400">
              <a:latin typeface="Calibri"/>
              <a:cs typeface="Calibri"/>
            </a:endParaRPr>
          </a:p>
          <a:p>
            <a:pPr marL="773430">
              <a:lnSpc>
                <a:spcPct val="100000"/>
              </a:lnSpc>
              <a:spcBef>
                <a:spcPts val="575"/>
              </a:spcBef>
            </a:pPr>
            <a:r>
              <a:rPr sz="2400" b="1" spc="-5" dirty="0">
                <a:latin typeface="Calibri"/>
                <a:cs typeface="Calibri"/>
              </a:rPr>
              <a:t>INSERT</a:t>
            </a:r>
            <a:r>
              <a:rPr sz="2400" b="1" spc="-20" dirty="0">
                <a:latin typeface="Calibri"/>
                <a:cs typeface="Calibri"/>
              </a:rPr>
              <a:t> INTO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table_name</a:t>
            </a:r>
            <a:r>
              <a:rPr sz="2400" spc="-10" dirty="0">
                <a:latin typeface="Calibri"/>
                <a:cs typeface="Calibri"/>
              </a:rPr>
              <a:t> (column,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column1,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column2..)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b="1" spc="-40" dirty="0">
                <a:latin typeface="Calibri"/>
                <a:cs typeface="Calibri"/>
              </a:rPr>
              <a:t>VALUES</a:t>
            </a:r>
            <a:endParaRPr sz="2400">
              <a:latin typeface="Calibri"/>
              <a:cs typeface="Calibri"/>
            </a:endParaRPr>
          </a:p>
          <a:p>
            <a:pPr marL="76835" algn="ctr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(value, value1,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value2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...);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Example:</a:t>
            </a:r>
            <a:endParaRPr sz="240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580"/>
              </a:spcBef>
            </a:pPr>
            <a:r>
              <a:rPr sz="2400" b="1" spc="-5" dirty="0">
                <a:latin typeface="Calibri"/>
                <a:cs typeface="Calibri"/>
              </a:rPr>
              <a:t>INSERT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INTO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Students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(Enroll_no,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Student_name, Phone)</a:t>
            </a:r>
            <a:endParaRPr sz="240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575"/>
              </a:spcBef>
            </a:pPr>
            <a:r>
              <a:rPr sz="2400" b="1" spc="-40" dirty="0">
                <a:latin typeface="Calibri"/>
                <a:cs typeface="Calibri"/>
              </a:rPr>
              <a:t>VALUES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(1234567890,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’xyz’,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9876543210);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id="{13E18954-B320-5124-6809-4F6976996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1"/>
    </mc:Choice>
    <mc:Fallback>
      <p:transition spd="slow" advTm="9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66649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Деректерді</a:t>
            </a:r>
            <a:r>
              <a:rPr lang="ru-RU" spc="-15" dirty="0"/>
              <a:t> </a:t>
            </a:r>
            <a:r>
              <a:rPr lang="ru-RU" spc="-15" dirty="0" err="1"/>
              <a:t>өңдеу</a:t>
            </a:r>
            <a:r>
              <a:rPr lang="ru-RU" spc="-15" dirty="0"/>
              <a:t> </a:t>
            </a:r>
            <a:r>
              <a:rPr lang="ru-RU" spc="-15" dirty="0" err="1"/>
              <a:t>операциялары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8432165" cy="309816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45" dirty="0">
                <a:latin typeface="Calibri"/>
                <a:cs typeface="Calibri"/>
              </a:rPr>
              <a:t>UPDATE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b="1" spc="-20" dirty="0">
                <a:latin typeface="Calibri"/>
                <a:cs typeface="Calibri"/>
              </a:rPr>
              <a:t>Syntax:</a:t>
            </a:r>
            <a:endParaRPr sz="2400">
              <a:latin typeface="Calibri"/>
              <a:cs typeface="Calibri"/>
            </a:endParaRPr>
          </a:p>
          <a:p>
            <a:pPr marL="1057910">
              <a:lnSpc>
                <a:spcPct val="100000"/>
              </a:lnSpc>
              <a:spcBef>
                <a:spcPts val="575"/>
              </a:spcBef>
            </a:pPr>
            <a:r>
              <a:rPr sz="2400" b="1" spc="-45" dirty="0">
                <a:latin typeface="Calibri"/>
                <a:cs typeface="Calibri"/>
              </a:rPr>
              <a:t>UPDATE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table_name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SET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column=value,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column1=value1,...</a:t>
            </a:r>
            <a:endParaRPr sz="2400">
              <a:latin typeface="Calibri"/>
              <a:cs typeface="Calibri"/>
            </a:endParaRPr>
          </a:p>
          <a:p>
            <a:pPr marL="2738120">
              <a:lnSpc>
                <a:spcPct val="100000"/>
              </a:lnSpc>
              <a:spcBef>
                <a:spcPts val="580"/>
              </a:spcBef>
            </a:pPr>
            <a:r>
              <a:rPr sz="2400" b="1" spc="-5" dirty="0">
                <a:latin typeface="Calibri"/>
                <a:cs typeface="Calibri"/>
              </a:rPr>
              <a:t>WHERE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someColumn=someValue;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400" b="1" spc="-5" dirty="0">
                <a:latin typeface="Calibri"/>
                <a:cs typeface="Calibri"/>
              </a:rPr>
              <a:t>Example:</a:t>
            </a:r>
            <a:endParaRPr sz="240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575"/>
              </a:spcBef>
            </a:pPr>
            <a:r>
              <a:rPr sz="2400" b="1" spc="-45" dirty="0">
                <a:latin typeface="Calibri"/>
                <a:cs typeface="Calibri"/>
              </a:rPr>
              <a:t>UPDATE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Student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SET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Phone </a:t>
            </a:r>
            <a:r>
              <a:rPr sz="2400" dirty="0">
                <a:latin typeface="Calibri"/>
                <a:cs typeface="Calibri"/>
              </a:rPr>
              <a:t>=</a:t>
            </a:r>
            <a:r>
              <a:rPr sz="2400" spc="-5" dirty="0">
                <a:latin typeface="Calibri"/>
                <a:cs typeface="Calibri"/>
              </a:rPr>
              <a:t> 987654321</a:t>
            </a:r>
            <a:endParaRPr sz="240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580"/>
              </a:spcBef>
            </a:pPr>
            <a:r>
              <a:rPr sz="2400" b="1" spc="-5" dirty="0">
                <a:latin typeface="Calibri"/>
                <a:cs typeface="Calibri"/>
              </a:rPr>
              <a:t>WHERE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Enroll_No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=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123456789;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id="{F86EBA5B-2929-4DD0-135B-0B615EDF8F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5"/>
    </mc:Choice>
    <mc:Fallback>
      <p:transition spd="slow" advTm="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8285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Data</a:t>
            </a:r>
            <a:r>
              <a:rPr spc="-45" dirty="0"/>
              <a:t> </a:t>
            </a:r>
            <a:r>
              <a:rPr spc="-10" dirty="0"/>
              <a:t>Manipulation</a:t>
            </a:r>
            <a:r>
              <a:rPr dirty="0"/>
              <a:t> </a:t>
            </a:r>
            <a:r>
              <a:rPr spc="-15" dirty="0"/>
              <a:t>Operations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8599170" cy="222059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DELETE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b="1" spc="-20" dirty="0">
                <a:latin typeface="Calibri"/>
                <a:cs typeface="Calibri"/>
              </a:rPr>
              <a:t>Syntax:</a:t>
            </a:r>
            <a:endParaRPr sz="2400">
              <a:latin typeface="Calibri"/>
              <a:cs typeface="Calibri"/>
            </a:endParaRPr>
          </a:p>
          <a:p>
            <a:pPr marL="960755">
              <a:lnSpc>
                <a:spcPct val="100000"/>
              </a:lnSpc>
              <a:spcBef>
                <a:spcPts val="575"/>
              </a:spcBef>
            </a:pPr>
            <a:r>
              <a:rPr sz="2400" b="1" spc="-5" dirty="0">
                <a:latin typeface="Calibri"/>
                <a:cs typeface="Calibri"/>
              </a:rPr>
              <a:t>DELETE </a:t>
            </a:r>
            <a:r>
              <a:rPr sz="2400" b="1" spc="-10" dirty="0">
                <a:latin typeface="Calibri"/>
                <a:cs typeface="Calibri"/>
              </a:rPr>
              <a:t>FROM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tableName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WHERE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someColumn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= </a:t>
            </a:r>
            <a:r>
              <a:rPr sz="2400" spc="-15" dirty="0">
                <a:latin typeface="Calibri"/>
                <a:cs typeface="Calibri"/>
              </a:rPr>
              <a:t>someValue;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400" b="1" spc="-5" dirty="0">
                <a:latin typeface="Calibri"/>
                <a:cs typeface="Calibri"/>
              </a:rPr>
              <a:t>Example:</a:t>
            </a:r>
            <a:endParaRPr sz="2400">
              <a:latin typeface="Calibri"/>
              <a:cs typeface="Calibri"/>
            </a:endParaRPr>
          </a:p>
          <a:p>
            <a:pPr marL="995680">
              <a:lnSpc>
                <a:spcPct val="100000"/>
              </a:lnSpc>
              <a:spcBef>
                <a:spcPts val="575"/>
              </a:spcBef>
              <a:tabLst>
                <a:tab pos="2900680" algn="l"/>
                <a:tab pos="4129404" algn="l"/>
              </a:tabLst>
            </a:pPr>
            <a:r>
              <a:rPr sz="2400" b="1" spc="-5" dirty="0">
                <a:latin typeface="Calibri"/>
                <a:cs typeface="Calibri"/>
              </a:rPr>
              <a:t>DELETE FROM	</a:t>
            </a:r>
            <a:r>
              <a:rPr sz="2400" spc="-10" dirty="0">
                <a:latin typeface="Calibri"/>
                <a:cs typeface="Calibri"/>
              </a:rPr>
              <a:t>Students	</a:t>
            </a:r>
            <a:r>
              <a:rPr sz="2400" dirty="0">
                <a:latin typeface="Calibri"/>
                <a:cs typeface="Calibri"/>
              </a:rPr>
              <a:t>WHERE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Enroll_no=123456789;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id="{65B5CCE2-A8EC-28B0-31D7-50B2C88E4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"/>
    </mc:Choice>
    <mc:Fallback>
      <p:transition spd="slow" advTm="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References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69240" y="2305634"/>
            <a:ext cx="8465820" cy="3319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330" indent="-342265">
              <a:lnSpc>
                <a:spcPct val="100000"/>
              </a:lnSpc>
              <a:spcBef>
                <a:spcPts val="105"/>
              </a:spcBef>
              <a:buAutoNum type="arabicPlain"/>
              <a:tabLst>
                <a:tab pos="354965" algn="l"/>
              </a:tabLst>
            </a:pPr>
            <a:r>
              <a:rPr sz="2000" spc="-5" dirty="0">
                <a:latin typeface="Calibri"/>
                <a:cs typeface="Calibri"/>
              </a:rPr>
              <a:t>Abraham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Silberschatz,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Henry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95" dirty="0">
                <a:latin typeface="Calibri"/>
                <a:cs typeface="Calibri"/>
              </a:rPr>
              <a:t>F.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Korth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S.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Sudarshan,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Database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System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Concepts,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McGraw-Hill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Education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(Asia),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Seventh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Edition,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2019.</a:t>
            </a:r>
            <a:endParaRPr sz="2000">
              <a:latin typeface="Calibri"/>
              <a:cs typeface="Calibri"/>
            </a:endParaRPr>
          </a:p>
          <a:p>
            <a:pPr marL="12700" marR="765810">
              <a:lnSpc>
                <a:spcPct val="100000"/>
              </a:lnSpc>
              <a:spcBef>
                <a:spcPts val="480"/>
              </a:spcBef>
              <a:buAutoNum type="arabicPlain" startAt="2"/>
              <a:tabLst>
                <a:tab pos="354330" algn="l"/>
              </a:tabLst>
            </a:pPr>
            <a:r>
              <a:rPr sz="2000" spc="-5" dirty="0">
                <a:latin typeface="Calibri"/>
                <a:cs typeface="Calibri"/>
              </a:rPr>
              <a:t>C. </a:t>
            </a:r>
            <a:r>
              <a:rPr sz="2000" spc="-10" dirty="0">
                <a:latin typeface="Calibri"/>
                <a:cs typeface="Calibri"/>
              </a:rPr>
              <a:t>J. Date, </a:t>
            </a:r>
            <a:r>
              <a:rPr sz="2000" spc="5" dirty="0">
                <a:latin typeface="Calibri"/>
                <a:cs typeface="Calibri"/>
              </a:rPr>
              <a:t>A. </a:t>
            </a:r>
            <a:r>
              <a:rPr sz="2000" spc="-5" dirty="0">
                <a:latin typeface="Calibri"/>
                <a:cs typeface="Calibri"/>
              </a:rPr>
              <a:t>Kannan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S. </a:t>
            </a:r>
            <a:r>
              <a:rPr sz="2000" spc="-10" dirty="0">
                <a:latin typeface="Calibri"/>
                <a:cs typeface="Calibri"/>
              </a:rPr>
              <a:t>Swamynathan, </a:t>
            </a:r>
            <a:r>
              <a:rPr sz="2000" dirty="0">
                <a:latin typeface="Calibri"/>
                <a:cs typeface="Calibri"/>
              </a:rPr>
              <a:t>An </a:t>
            </a:r>
            <a:r>
              <a:rPr sz="2000" spc="-5" dirty="0">
                <a:latin typeface="Calibri"/>
                <a:cs typeface="Calibri"/>
              </a:rPr>
              <a:t>Introduction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Database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Systems,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Pearson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Education,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Eighth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Edition,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2009.</a:t>
            </a:r>
            <a:endParaRPr sz="2000">
              <a:latin typeface="Calibri"/>
              <a:cs typeface="Calibri"/>
            </a:endParaRPr>
          </a:p>
          <a:p>
            <a:pPr marL="353695" indent="-341630">
              <a:lnSpc>
                <a:spcPct val="100000"/>
              </a:lnSpc>
              <a:spcBef>
                <a:spcPts val="480"/>
              </a:spcBef>
              <a:buAutoNum type="arabicPlain" startAt="2"/>
              <a:tabLst>
                <a:tab pos="354330" algn="l"/>
              </a:tabLst>
            </a:pPr>
            <a:r>
              <a:rPr sz="2000" spc="-5" dirty="0">
                <a:latin typeface="Calibri"/>
                <a:cs typeface="Calibri"/>
              </a:rPr>
              <a:t>Database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Management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Systems,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CSE,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45" dirty="0">
                <a:latin typeface="Calibri"/>
                <a:cs typeface="Calibri"/>
              </a:rPr>
              <a:t>DIET,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Calibri"/>
                <a:cs typeface="Calibri"/>
              </a:rPr>
              <a:t>https://</a:t>
            </a:r>
            <a:r>
              <a:rPr sz="2000" spc="-10" dirty="0">
                <a:latin typeface="Calibri"/>
                <a:cs typeface="Calibri"/>
                <a:hlinkClick r:id="rId5"/>
              </a:rPr>
              <a:t>www.darshan.ac.in/DIET/CE/GTU-Computer-Engineering-Study-Material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80"/>
              </a:spcBef>
              <a:buAutoNum type="arabicPlain" startAt="4"/>
              <a:tabLst>
                <a:tab pos="354330" algn="l"/>
              </a:tabLst>
            </a:pPr>
            <a:r>
              <a:rPr sz="2000" spc="-5" dirty="0">
                <a:latin typeface="Calibri"/>
                <a:cs typeface="Calibri"/>
              </a:rPr>
              <a:t>Database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management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systems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by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Raghu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Ramakrishnan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Johannes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Gehrke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  <a:hlinkClick r:id="rId6"/>
              </a:rPr>
              <a:t>http://pages.cs.wisc.edu/~dbbook/openAccess/thirdEdition/slides/slides3ed.html</a:t>
            </a:r>
            <a:endParaRPr sz="2000">
              <a:latin typeface="Calibri"/>
              <a:cs typeface="Calibri"/>
            </a:endParaRPr>
          </a:p>
          <a:p>
            <a:pPr marL="354330" indent="-342265">
              <a:lnSpc>
                <a:spcPct val="100000"/>
              </a:lnSpc>
              <a:spcBef>
                <a:spcPts val="480"/>
              </a:spcBef>
              <a:buAutoNum type="arabicPlain" startAt="4"/>
              <a:tabLst>
                <a:tab pos="354965" algn="l"/>
              </a:tabLst>
            </a:pPr>
            <a:r>
              <a:rPr sz="2000" spc="-5" dirty="0">
                <a:latin typeface="Calibri"/>
                <a:cs typeface="Calibri"/>
              </a:rPr>
              <a:t>Database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management </a:t>
            </a:r>
            <a:r>
              <a:rPr sz="2000" spc="-20" dirty="0">
                <a:latin typeface="Calibri"/>
                <a:cs typeface="Calibri"/>
              </a:rPr>
              <a:t>system</a:t>
            </a:r>
            <a:r>
              <a:rPr sz="2000" spc="-5" dirty="0">
                <a:latin typeface="Calibri"/>
                <a:cs typeface="Calibri"/>
              </a:rPr>
              <a:t> tutorial,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https://</a:t>
            </a:r>
            <a:r>
              <a:rPr sz="2000" spc="-10" dirty="0">
                <a:latin typeface="Calibri"/>
                <a:cs typeface="Calibri"/>
                <a:hlinkClick r:id="rId7"/>
              </a:rPr>
              <a:t>www.tutorialspoint.com/dbms/index.htm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" name="Видео 1">
            <a:hlinkClick r:id="" action="ppaction://media"/>
            <a:extLst>
              <a:ext uri="{FF2B5EF4-FFF2-40B4-BE49-F238E27FC236}">
                <a16:creationId xmlns:a16="http://schemas.microsoft.com/office/drawing/2014/main" id="{B336786D-3839-80B0-396A-D703FE3C60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36"/>
    </mc:Choice>
    <mc:Fallback>
      <p:transition spd="slow" advTm="2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25165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Желі</a:t>
            </a:r>
            <a:r>
              <a:rPr lang="ru-RU" spc="-10" dirty="0"/>
              <a:t> </a:t>
            </a:r>
            <a:r>
              <a:rPr lang="ru-RU" spc="-10" dirty="0" err="1"/>
              <a:t>моделі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96997"/>
            <a:ext cx="85667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dirty="0" err="1">
                <a:cs typeface="Calibri"/>
              </a:rPr>
              <a:t>Бұл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иерархиялық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үлгінің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кеңейтімі</a:t>
            </a:r>
            <a:r>
              <a:rPr lang="ru-RU" sz="2400" dirty="0">
                <a:cs typeface="Calibri"/>
              </a:rPr>
              <a:t>, </a:t>
            </a:r>
            <a:r>
              <a:rPr lang="ru-RU" sz="2400" dirty="0" err="1">
                <a:cs typeface="Calibri"/>
              </a:rPr>
              <a:t>бірнеше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ата-анасы</a:t>
            </a:r>
            <a:r>
              <a:rPr lang="ru-RU" sz="2400" dirty="0">
                <a:cs typeface="Calibri"/>
              </a:rPr>
              <a:t> бар </a:t>
            </a:r>
            <a:r>
              <a:rPr lang="ru-RU" sz="2400" dirty="0" err="1">
                <a:cs typeface="Calibri"/>
              </a:rPr>
              <a:t>ағаш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құрылымында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көптеген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және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көп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түрдегі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қатынастар</a:t>
            </a:r>
            <a:r>
              <a:rPr lang="ru-RU" sz="2400" dirty="0"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81833" y="4734305"/>
            <a:ext cx="1463040" cy="457200"/>
          </a:xfrm>
          <a:prstGeom prst="rect">
            <a:avLst/>
          </a:prstGeom>
          <a:ln w="28955">
            <a:solidFill>
              <a:srgbClr val="24406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65125">
              <a:lnSpc>
                <a:spcPct val="100000"/>
              </a:lnSpc>
              <a:spcBef>
                <a:spcPts val="600"/>
              </a:spcBef>
            </a:pPr>
            <a:r>
              <a:rPr sz="1800" spc="-5" dirty="0">
                <a:latin typeface="Calibri"/>
                <a:cs typeface="Calibri"/>
              </a:rPr>
              <a:t>Student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67834" y="4734305"/>
            <a:ext cx="1463040" cy="457200"/>
          </a:xfrm>
          <a:prstGeom prst="rect">
            <a:avLst/>
          </a:prstGeom>
          <a:ln w="28955">
            <a:solidFill>
              <a:srgbClr val="24406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409575">
              <a:lnSpc>
                <a:spcPct val="100000"/>
              </a:lnSpc>
              <a:spcBef>
                <a:spcPts val="600"/>
              </a:spcBef>
            </a:pPr>
            <a:r>
              <a:rPr sz="1800" spc="-15" dirty="0">
                <a:latin typeface="Calibri"/>
                <a:cs typeface="Calibri"/>
              </a:rPr>
              <a:t>Course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7505" y="3213354"/>
            <a:ext cx="1463040" cy="457200"/>
          </a:xfrm>
          <a:prstGeom prst="rect">
            <a:avLst/>
          </a:prstGeom>
          <a:ln w="28955">
            <a:solidFill>
              <a:srgbClr val="24406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163830">
              <a:lnSpc>
                <a:spcPct val="100000"/>
              </a:lnSpc>
              <a:spcBef>
                <a:spcPts val="600"/>
              </a:spcBef>
            </a:pPr>
            <a:r>
              <a:rPr sz="1800" spc="-5" dirty="0">
                <a:latin typeface="Calibri"/>
                <a:cs typeface="Calibri"/>
              </a:rPr>
              <a:t>Department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13354" y="3670553"/>
            <a:ext cx="2286000" cy="1062990"/>
          </a:xfrm>
          <a:custGeom>
            <a:avLst/>
            <a:gdLst/>
            <a:ahLst/>
            <a:cxnLst/>
            <a:rect l="l" t="t" r="r" b="b"/>
            <a:pathLst>
              <a:path w="2286000" h="1062989">
                <a:moveTo>
                  <a:pt x="2285999" y="1062736"/>
                </a:moveTo>
                <a:lnTo>
                  <a:pt x="1185671" y="0"/>
                </a:lnTo>
              </a:path>
              <a:path w="2286000" h="1062989">
                <a:moveTo>
                  <a:pt x="0" y="1062736"/>
                </a:moveTo>
                <a:lnTo>
                  <a:pt x="1185671" y="0"/>
                </a:lnTo>
              </a:path>
            </a:pathLst>
          </a:custGeom>
          <a:ln w="28956">
            <a:solidFill>
              <a:srgbClr val="244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14750" y="5938265"/>
            <a:ext cx="1463040" cy="457200"/>
          </a:xfrm>
          <a:prstGeom prst="rect">
            <a:avLst/>
          </a:prstGeom>
          <a:ln w="28955">
            <a:solidFill>
              <a:srgbClr val="24406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600"/>
              </a:spcBef>
            </a:pPr>
            <a:r>
              <a:rPr sz="1800" spc="-15" dirty="0">
                <a:latin typeface="Calibri"/>
                <a:cs typeface="Calibri"/>
              </a:rPr>
              <a:t>Professor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99026" y="3670553"/>
            <a:ext cx="1100455" cy="2268220"/>
          </a:xfrm>
          <a:custGeom>
            <a:avLst/>
            <a:gdLst/>
            <a:ahLst/>
            <a:cxnLst/>
            <a:rect l="l" t="t" r="r" b="b"/>
            <a:pathLst>
              <a:path w="1100454" h="2268220">
                <a:moveTo>
                  <a:pt x="47625" y="2266746"/>
                </a:moveTo>
                <a:lnTo>
                  <a:pt x="0" y="0"/>
                </a:lnTo>
              </a:path>
              <a:path w="1100454" h="2268220">
                <a:moveTo>
                  <a:pt x="1099947" y="1520952"/>
                </a:moveTo>
                <a:lnTo>
                  <a:pt x="47244" y="2267712"/>
                </a:lnTo>
              </a:path>
            </a:pathLst>
          </a:custGeom>
          <a:ln w="28956">
            <a:solidFill>
              <a:srgbClr val="244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51986" y="6415836"/>
            <a:ext cx="173736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1100" dirty="0">
                <a:latin typeface="Arial MT"/>
                <a:cs typeface="Arial MT"/>
              </a:rPr>
              <a:t>Сурет</a:t>
            </a:r>
            <a:r>
              <a:rPr sz="1100" dirty="0">
                <a:latin typeface="Arial MT"/>
                <a:cs typeface="Arial MT"/>
              </a:rPr>
              <a:t>: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lang="kk-KZ" sz="1100" dirty="0">
                <a:latin typeface="Arial MT"/>
                <a:cs typeface="Arial MT"/>
              </a:rPr>
              <a:t>2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lang="ru-RU" sz="1100" spc="-10" dirty="0" err="1"/>
              <a:t>Желі</a:t>
            </a:r>
            <a:r>
              <a:rPr lang="ru-RU" sz="1100" spc="-10" dirty="0"/>
              <a:t> </a:t>
            </a:r>
            <a:r>
              <a:rPr lang="ru-RU" sz="1100" spc="-10" dirty="0" err="1"/>
              <a:t>моделі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14" name="Видео 13">
            <a:hlinkClick r:id="" action="ppaction://media"/>
            <a:extLst>
              <a:ext uri="{FF2B5EF4-FFF2-40B4-BE49-F238E27FC236}">
                <a16:creationId xmlns:a16="http://schemas.microsoft.com/office/drawing/2014/main" id="{62EDDCCB-8327-BC9A-9FED-0D9AA1970C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09"/>
    </mc:Choice>
    <mc:Fallback>
      <p:transition spd="slow" advTm="2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5313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Реляциялық</a:t>
            </a:r>
            <a:r>
              <a:rPr lang="ru-RU" spc="-15" dirty="0"/>
              <a:t> модель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96997"/>
            <a:ext cx="8477250" cy="31213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6515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dirty="0" err="1">
                <a:cs typeface="Calibri"/>
              </a:rPr>
              <a:t>Бұл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модельде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деректер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екі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өлшемді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кестелерде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ұйымдастырылған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және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қарым-қатынастар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жалпы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атрибутты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сақтау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арқылы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сақталады</a:t>
            </a:r>
            <a:r>
              <a:rPr lang="ru-RU" sz="2400" dirty="0"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80"/>
              </a:spcBef>
              <a:buFont typeface="Wingdings"/>
              <a:buChar char=""/>
              <a:tabLst>
                <a:tab pos="355600" algn="l"/>
              </a:tabLst>
            </a:pPr>
            <a:r>
              <a:rPr lang="ru-RU" sz="2400" b="1" spc="-30" dirty="0" err="1">
                <a:solidFill>
                  <a:srgbClr val="244060"/>
                </a:solidFill>
                <a:cs typeface="Calibri"/>
              </a:rPr>
              <a:t>Кестелер</a:t>
            </a:r>
            <a:r>
              <a:rPr sz="2400" b="1" spc="-30" dirty="0">
                <a:solidFill>
                  <a:srgbClr val="244060"/>
                </a:solidFill>
                <a:latin typeface="Calibri"/>
                <a:cs typeface="Calibri"/>
              </a:rPr>
              <a:t>:</a:t>
            </a:r>
            <a:r>
              <a:rPr sz="24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Қатынастар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кестелер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форматында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сақталады</a:t>
            </a:r>
            <a:r>
              <a:rPr lang="ru-RU" sz="2400" spc="-10" dirty="0">
                <a:cs typeface="Calibri"/>
              </a:rPr>
              <a:t>. </a:t>
            </a:r>
            <a:r>
              <a:rPr lang="ru-RU" sz="2400" spc="-10" dirty="0" err="1">
                <a:cs typeface="Calibri"/>
              </a:rPr>
              <a:t>Кестеде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жолдар</a:t>
            </a:r>
            <a:r>
              <a:rPr lang="ru-RU" sz="2400" spc="-10" dirty="0">
                <a:cs typeface="Calibri"/>
              </a:rPr>
              <a:t> мен </a:t>
            </a:r>
            <a:r>
              <a:rPr lang="ru-RU" sz="2400" spc="-10" dirty="0" err="1">
                <a:cs typeface="Calibri"/>
              </a:rPr>
              <a:t>бағандар</a:t>
            </a:r>
            <a:r>
              <a:rPr lang="ru-RU" sz="2400" spc="-10" dirty="0">
                <a:cs typeface="Calibri"/>
              </a:rPr>
              <a:t> бар. </a:t>
            </a:r>
            <a:r>
              <a:rPr lang="ru-RU" sz="2400" spc="-10" dirty="0" err="1">
                <a:cs typeface="Calibri"/>
              </a:rPr>
              <a:t>Мұндағы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жолдар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жазбаларды</a:t>
            </a:r>
            <a:r>
              <a:rPr lang="ru-RU" sz="2400" spc="-10" dirty="0">
                <a:cs typeface="Calibri"/>
              </a:rPr>
              <a:t>, ал </a:t>
            </a:r>
            <a:r>
              <a:rPr lang="ru-RU" sz="2400" spc="-10" dirty="0" err="1">
                <a:cs typeface="Calibri"/>
              </a:rPr>
              <a:t>бағандар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атрибуттарды</a:t>
            </a:r>
            <a:r>
              <a:rPr lang="ru-RU" sz="2400" spc="-10" dirty="0">
                <a:cs typeface="Calibri"/>
              </a:rPr>
              <a:t> </a:t>
            </a:r>
            <a:r>
              <a:rPr lang="ru-RU" sz="2400" spc="-10" dirty="0" err="1">
                <a:cs typeface="Calibri"/>
              </a:rPr>
              <a:t>білдіреді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55600" marR="3810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"/>
              <a:tabLst>
                <a:tab pos="355600" algn="l"/>
              </a:tabLst>
            </a:pPr>
            <a:r>
              <a:rPr lang="kk-KZ" sz="2400" b="1" spc="-25" dirty="0">
                <a:solidFill>
                  <a:srgbClr val="244060"/>
                </a:solidFill>
                <a:latin typeface="Calibri"/>
                <a:cs typeface="Calibri"/>
              </a:rPr>
              <a:t>Түп</a:t>
            </a:r>
            <a:r>
              <a:rPr sz="2400" b="1" spc="-25" dirty="0">
                <a:solidFill>
                  <a:srgbClr val="244060"/>
                </a:solidFill>
                <a:latin typeface="Calibri"/>
                <a:cs typeface="Calibri"/>
              </a:rPr>
              <a:t>: </a:t>
            </a:r>
            <a:r>
              <a:rPr lang="ru-RU" sz="2400" dirty="0" err="1">
                <a:cs typeface="Calibri"/>
              </a:rPr>
              <a:t>Бір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жазба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мәні</a:t>
            </a:r>
            <a:r>
              <a:rPr lang="ru-RU" sz="2400" dirty="0">
                <a:cs typeface="Calibri"/>
              </a:rPr>
              <a:t> бар </a:t>
            </a:r>
            <a:r>
              <a:rPr lang="ru-RU" sz="2400" dirty="0" err="1">
                <a:cs typeface="Calibri"/>
              </a:rPr>
              <a:t>кестенің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бір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жолы</a:t>
            </a:r>
            <a:r>
              <a:rPr lang="ru-RU" sz="2400" dirty="0">
                <a:cs typeface="Calibri"/>
              </a:rPr>
              <a:t> кортеж </a:t>
            </a:r>
            <a:r>
              <a:rPr lang="ru-RU" sz="2400" dirty="0" err="1">
                <a:cs typeface="Calibri"/>
              </a:rPr>
              <a:t>деп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err="1">
                <a:cs typeface="Calibri"/>
              </a:rPr>
              <a:t>аталады</a:t>
            </a:r>
            <a:r>
              <a:rPr sz="2400" dirty="0">
                <a:latin typeface="Calibri"/>
                <a:cs typeface="Calibri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A1F3DCE7-CA15-CFA7-7E14-2D000F1D43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09"/>
    </mc:Choice>
    <mc:Fallback>
      <p:transition spd="slow" advTm="2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302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Реляциялық</a:t>
            </a:r>
            <a:r>
              <a:rPr lang="ru-RU" spc="-15" dirty="0"/>
              <a:t> модель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8217534" cy="3666388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Wingdings"/>
              <a:buChar char=""/>
              <a:tabLst>
                <a:tab pos="355600" algn="l"/>
              </a:tabLst>
            </a:pP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Қатынас</a:t>
            </a:r>
            <a:r>
              <a:rPr lang="ru-RU" sz="2400" b="1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данасы</a:t>
            </a:r>
            <a:r>
              <a:rPr lang="ru-RU" sz="2400" b="1" spc="-10" dirty="0">
                <a:solidFill>
                  <a:srgbClr val="244060"/>
                </a:solidFill>
                <a:cs typeface="Calibri"/>
              </a:rPr>
              <a:t>: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Бұл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қатынастағы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кортеждердің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ақырлы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жиыны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Wingdings"/>
              <a:buChar char=""/>
              <a:tabLst>
                <a:tab pos="355600" algn="l"/>
              </a:tabLst>
            </a:pP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Қатынас</a:t>
            </a:r>
            <a:r>
              <a:rPr lang="ru-RU" sz="2400" b="1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схемасы</a:t>
            </a:r>
            <a:r>
              <a:rPr lang="ru-RU" sz="2400" b="1" spc="-10" dirty="0">
                <a:solidFill>
                  <a:srgbClr val="244060"/>
                </a:solidFill>
                <a:cs typeface="Calibri"/>
              </a:rPr>
              <a:t>: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Ол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қатынас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атауын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(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кесте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атауы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),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атрибуттарды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және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олардың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атауларын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сипаттайды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Wingdings"/>
              <a:buChar char=""/>
              <a:tabLst>
                <a:tab pos="355600" algn="l"/>
              </a:tabLst>
            </a:pP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Қатынас</a:t>
            </a:r>
            <a:r>
              <a:rPr lang="ru-RU" sz="2400" b="1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b="1" spc="-10" dirty="0" err="1">
                <a:solidFill>
                  <a:srgbClr val="244060"/>
                </a:solidFill>
                <a:cs typeface="Calibri"/>
              </a:rPr>
              <a:t>кілті</a:t>
            </a:r>
            <a:r>
              <a:rPr lang="ru-RU" sz="2400" b="1" spc="-10" dirty="0">
                <a:solidFill>
                  <a:srgbClr val="244060"/>
                </a:solidFill>
                <a:cs typeface="Calibri"/>
              </a:rPr>
              <a:t>: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Әрбір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кортежде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қатынасты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бірегей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түрде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анықтайтын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тағы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бір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атрибуттар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қатынас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кілті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ретінде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10" dirty="0" err="1">
                <a:solidFill>
                  <a:srgbClr val="244060"/>
                </a:solidFill>
                <a:cs typeface="Calibri"/>
              </a:rPr>
              <a:t>белгілі</a:t>
            </a:r>
            <a:r>
              <a:rPr lang="ru-RU" sz="2400" spc="-10" dirty="0">
                <a:solidFill>
                  <a:srgbClr val="244060"/>
                </a:solidFill>
                <a:cs typeface="Calibri"/>
              </a:rPr>
              <a:t>.</a:t>
            </a:r>
            <a:endParaRPr sz="2400" spc="-10" dirty="0">
              <a:solidFill>
                <a:srgbClr val="244060"/>
              </a:solidFill>
              <a:cs typeface="Calibri"/>
            </a:endParaRPr>
          </a:p>
          <a:p>
            <a:pPr marL="355600" marR="607060" indent="-342900">
              <a:lnSpc>
                <a:spcPct val="100000"/>
              </a:lnSpc>
              <a:spcBef>
                <a:spcPts val="580"/>
              </a:spcBef>
              <a:buFont typeface="Wingdings"/>
              <a:buChar char=""/>
              <a:tabLst>
                <a:tab pos="355600" algn="l"/>
              </a:tabLst>
            </a:pPr>
            <a:r>
              <a:rPr lang="ru-RU" sz="2400" b="1" spc="-20" dirty="0">
                <a:solidFill>
                  <a:srgbClr val="244060"/>
                </a:solidFill>
                <a:cs typeface="Calibri"/>
              </a:rPr>
              <a:t>Атрибут </a:t>
            </a:r>
            <a:r>
              <a:rPr lang="ru-RU" sz="2400" b="1" spc="-20" dirty="0" err="1">
                <a:solidFill>
                  <a:srgbClr val="244060"/>
                </a:solidFill>
                <a:cs typeface="Calibri"/>
              </a:rPr>
              <a:t>домені</a:t>
            </a:r>
            <a:r>
              <a:rPr lang="ru-RU" sz="2400" b="1" spc="-20" dirty="0">
                <a:solidFill>
                  <a:srgbClr val="244060"/>
                </a:solidFill>
                <a:cs typeface="Calibri"/>
              </a:rPr>
              <a:t>: </a:t>
            </a:r>
            <a:r>
              <a:rPr lang="ru-RU" sz="2400" spc="-20" dirty="0" err="1">
                <a:solidFill>
                  <a:srgbClr val="244060"/>
                </a:solidFill>
                <a:cs typeface="Calibri"/>
              </a:rPr>
              <a:t>бұл</a:t>
            </a:r>
            <a:r>
              <a:rPr lang="ru-RU" sz="2400" spc="-2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20" dirty="0" err="1">
                <a:solidFill>
                  <a:srgbClr val="244060"/>
                </a:solidFill>
                <a:cs typeface="Calibri"/>
              </a:rPr>
              <a:t>әрбір</a:t>
            </a:r>
            <a:r>
              <a:rPr lang="ru-RU" sz="2400" spc="-2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20" dirty="0" err="1">
                <a:solidFill>
                  <a:srgbClr val="244060"/>
                </a:solidFill>
                <a:cs typeface="Calibri"/>
              </a:rPr>
              <a:t>төлсипаттың</a:t>
            </a:r>
            <a:r>
              <a:rPr lang="ru-RU" sz="2400" spc="-2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20" dirty="0" err="1">
                <a:solidFill>
                  <a:srgbClr val="244060"/>
                </a:solidFill>
                <a:cs typeface="Calibri"/>
              </a:rPr>
              <a:t>алдын</a:t>
            </a:r>
            <a:r>
              <a:rPr lang="ru-RU" sz="2400" spc="-20" dirty="0">
                <a:solidFill>
                  <a:srgbClr val="244060"/>
                </a:solidFill>
                <a:cs typeface="Calibri"/>
              </a:rPr>
              <a:t> ала </a:t>
            </a:r>
            <a:r>
              <a:rPr lang="ru-RU" sz="2400" spc="-20" dirty="0" err="1">
                <a:solidFill>
                  <a:srgbClr val="244060"/>
                </a:solidFill>
                <a:cs typeface="Calibri"/>
              </a:rPr>
              <a:t>анықталған</a:t>
            </a:r>
            <a:r>
              <a:rPr lang="ru-RU" sz="2400" spc="-2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20" dirty="0" err="1">
                <a:solidFill>
                  <a:srgbClr val="244060"/>
                </a:solidFill>
                <a:cs typeface="Calibri"/>
              </a:rPr>
              <a:t>мән</a:t>
            </a:r>
            <a:r>
              <a:rPr lang="ru-RU" sz="2400" spc="-20" dirty="0">
                <a:solidFill>
                  <a:srgbClr val="244060"/>
                </a:solidFill>
                <a:cs typeface="Calibri"/>
              </a:rPr>
              <a:t> </a:t>
            </a:r>
            <a:r>
              <a:rPr lang="ru-RU" sz="2400" spc="-20" dirty="0" err="1">
                <a:solidFill>
                  <a:srgbClr val="244060"/>
                </a:solidFill>
                <a:cs typeface="Calibri"/>
              </a:rPr>
              <a:t>ауқымы</a:t>
            </a:r>
            <a:r>
              <a:rPr lang="ru-RU" sz="2400" spc="-20" dirty="0">
                <a:solidFill>
                  <a:srgbClr val="244060"/>
                </a:solidFill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CB0B5ACF-3D48-8308-B28F-EAE8CCA35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44"/>
    </mc:Choice>
    <mc:Fallback>
      <p:transition spd="slow" advTm="3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1503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Реляциялық</a:t>
            </a:r>
            <a:r>
              <a:rPr lang="ru-RU" spc="-15" dirty="0"/>
              <a:t> модель</a:t>
            </a:r>
            <a:endParaRPr spc="-5" dirty="0"/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904" y="2316479"/>
            <a:ext cx="7583424" cy="35585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22575" y="5971743"/>
            <a:ext cx="3412490" cy="441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4830">
              <a:lnSpc>
                <a:spcPct val="100000"/>
              </a:lnSpc>
              <a:spcBef>
                <a:spcPts val="100"/>
              </a:spcBef>
            </a:pPr>
            <a:r>
              <a:rPr lang="kk-KZ" sz="1100" dirty="0">
                <a:latin typeface="Arial MT"/>
                <a:cs typeface="Arial MT"/>
              </a:rPr>
              <a:t>Сурет</a:t>
            </a:r>
            <a:r>
              <a:rPr sz="1100" dirty="0">
                <a:latin typeface="Arial MT"/>
                <a:cs typeface="Arial MT"/>
              </a:rPr>
              <a:t>: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lang="kk-KZ" sz="1100" dirty="0">
                <a:latin typeface="Arial MT"/>
                <a:cs typeface="Arial MT"/>
              </a:rPr>
              <a:t>3 </a:t>
            </a:r>
            <a:r>
              <a:rPr lang="ru-RU" sz="1100" spc="-5" dirty="0" err="1">
                <a:latin typeface="Arial MT"/>
                <a:cs typeface="Arial MT"/>
              </a:rPr>
              <a:t>Реляциялық</a:t>
            </a:r>
            <a:r>
              <a:rPr lang="ru-RU" sz="1100" spc="-5" dirty="0">
                <a:latin typeface="Arial MT"/>
                <a:cs typeface="Arial MT"/>
              </a:rPr>
              <a:t> </a:t>
            </a:r>
            <a:r>
              <a:rPr lang="ru-RU" sz="1100" spc="-5" dirty="0" err="1">
                <a:latin typeface="Arial MT"/>
                <a:cs typeface="Arial MT"/>
              </a:rPr>
              <a:t>үлгінің</a:t>
            </a:r>
            <a:r>
              <a:rPr lang="ru-RU" sz="1100" spc="-5" dirty="0">
                <a:latin typeface="Arial MT"/>
                <a:cs typeface="Arial MT"/>
              </a:rPr>
              <a:t> </a:t>
            </a:r>
            <a:r>
              <a:rPr lang="ru-RU" sz="1100" spc="-5" dirty="0" err="1">
                <a:latin typeface="Arial MT"/>
                <a:cs typeface="Arial MT"/>
              </a:rPr>
              <a:t>мысалы</a:t>
            </a:r>
            <a:r>
              <a:rPr lang="ru-RU" sz="1100" spc="-5" dirty="0">
                <a:latin typeface="Arial MT"/>
                <a:cs typeface="Arial MT"/>
              </a:rPr>
              <a:t> </a:t>
            </a:r>
          </a:p>
          <a:p>
            <a:pPr marL="54483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Times New Roman"/>
                <a:cs typeface="Times New Roman"/>
              </a:rPr>
              <a:t>(</a:t>
            </a:r>
            <a:r>
              <a:rPr sz="800" b="1" dirty="0">
                <a:latin typeface="Arial"/>
                <a:cs typeface="Arial"/>
              </a:rPr>
              <a:t>Image</a:t>
            </a:r>
            <a:r>
              <a:rPr sz="800" b="1" spc="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Source:</a:t>
            </a:r>
            <a:r>
              <a:rPr sz="800" b="1" spc="50" dirty="0">
                <a:latin typeface="Arial"/>
                <a:cs typeface="Arial"/>
              </a:rPr>
              <a:t> </a:t>
            </a:r>
            <a:r>
              <a:rPr sz="800" spc="-5" dirty="0">
                <a:latin typeface="Arial MT"/>
                <a:cs typeface="Arial MT"/>
              </a:rPr>
              <a:t>https://</a:t>
            </a:r>
            <a:r>
              <a:rPr sz="800" spc="-5" dirty="0">
                <a:latin typeface="Arial MT"/>
                <a:cs typeface="Arial MT"/>
                <a:hlinkClick r:id="rId6"/>
              </a:rPr>
              <a:t>www.guru99.com/relational-data-model-dbms.html</a:t>
            </a:r>
            <a:r>
              <a:rPr sz="800" b="1" spc="-5" dirty="0">
                <a:latin typeface="Arial"/>
                <a:cs typeface="Arial"/>
                <a:hlinkClick r:id="rId6"/>
              </a:rPr>
              <a:t>)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8" name="Видео 7">
            <a:hlinkClick r:id="" action="ppaction://media"/>
            <a:extLst>
              <a:ext uri="{FF2B5EF4-FFF2-40B4-BE49-F238E27FC236}">
                <a16:creationId xmlns:a16="http://schemas.microsoft.com/office/drawing/2014/main" id="{5F84A80C-7360-1599-4115-D654926D3F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78"/>
    </mc:Choice>
    <mc:Fallback>
      <p:transition spd="slow" advTm="2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45313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5" dirty="0" err="1"/>
              <a:t>Реляциялық</a:t>
            </a:r>
            <a:r>
              <a:rPr lang="ru-RU" spc="-15" dirty="0"/>
              <a:t> модель</a:t>
            </a:r>
            <a:endParaRPr spc="-5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44894" y="2337689"/>
          <a:ext cx="3536949" cy="178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16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Rno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15303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Stu</a:t>
                      </a:r>
                      <a:r>
                        <a:rPr sz="1800" b="1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t_Nam  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Age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7E7E7E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79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101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Dilen</a:t>
                      </a:r>
                      <a:r>
                        <a:rPr sz="1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Panchal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22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7E7E7E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102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5" dirty="0">
                          <a:latin typeface="Calibri"/>
                          <a:cs typeface="Calibri"/>
                        </a:rPr>
                        <a:t>Sanket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20" dirty="0">
                          <a:latin typeface="Calibri"/>
                          <a:cs typeface="Calibri"/>
                        </a:rPr>
                        <a:t>Patel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21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7E7E7E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8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79546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79546"/>
                      </a:solidFill>
                      <a:prstDash val="solid"/>
                    </a:lnL>
                    <a:lnB w="38100">
                      <a:solidFill>
                        <a:srgbClr val="F7954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795397" y="4549775"/>
          <a:ext cx="2962274" cy="2057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4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ResID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Rno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SubID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Marks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101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84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6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101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70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102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85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9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102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74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504944" y="2337689"/>
          <a:ext cx="4472936" cy="16015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48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7E7E7E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SubID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Subject_Name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Teacher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7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6350">
                      <a:solidFill>
                        <a:srgbClr val="7E7E7E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DBMS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5" dirty="0">
                          <a:latin typeface="Calibri"/>
                          <a:cs typeface="Calibri"/>
                        </a:rPr>
                        <a:t>Kiran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7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6350">
                      <a:solidFill>
                        <a:srgbClr val="7E7E7E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5" dirty="0">
                          <a:latin typeface="Calibri"/>
                          <a:cs typeface="Calibri"/>
                        </a:rPr>
                        <a:t>OS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Abhijit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093">
                <a:tc gridSpan="2">
                  <a:txBody>
                    <a:bodyPr/>
                    <a:lstStyle/>
                    <a:p>
                      <a:pPr marL="2298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Foreign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Key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R w="38100">
                      <a:solidFill>
                        <a:srgbClr val="F79546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79546"/>
                      </a:solidFill>
                      <a:prstDash val="solid"/>
                    </a:lnL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3749040" y="3922776"/>
            <a:ext cx="2219325" cy="641985"/>
            <a:chOff x="3749040" y="3922776"/>
            <a:chExt cx="2219325" cy="641985"/>
          </a:xfrm>
        </p:grpSpPr>
        <p:sp>
          <p:nvSpPr>
            <p:cNvPr id="8" name="object 8"/>
            <p:cNvSpPr/>
            <p:nvPr/>
          </p:nvSpPr>
          <p:spPr>
            <a:xfrm>
              <a:off x="3749040" y="4112514"/>
              <a:ext cx="114300" cy="452120"/>
            </a:xfrm>
            <a:custGeom>
              <a:avLst/>
              <a:gdLst/>
              <a:ahLst/>
              <a:cxnLst/>
              <a:rect l="l" t="t" r="r" b="b"/>
              <a:pathLst>
                <a:path w="114300" h="452120">
                  <a:moveTo>
                    <a:pt x="38100" y="337693"/>
                  </a:moveTo>
                  <a:lnTo>
                    <a:pt x="0" y="337693"/>
                  </a:lnTo>
                  <a:lnTo>
                    <a:pt x="57150" y="451993"/>
                  </a:lnTo>
                  <a:lnTo>
                    <a:pt x="104775" y="356743"/>
                  </a:lnTo>
                  <a:lnTo>
                    <a:pt x="38100" y="356743"/>
                  </a:lnTo>
                  <a:lnTo>
                    <a:pt x="38100" y="337693"/>
                  </a:lnTo>
                  <a:close/>
                </a:path>
                <a:path w="114300" h="452120">
                  <a:moveTo>
                    <a:pt x="76200" y="0"/>
                  </a:moveTo>
                  <a:lnTo>
                    <a:pt x="38100" y="0"/>
                  </a:lnTo>
                  <a:lnTo>
                    <a:pt x="38100" y="356743"/>
                  </a:lnTo>
                  <a:lnTo>
                    <a:pt x="76200" y="356743"/>
                  </a:lnTo>
                  <a:lnTo>
                    <a:pt x="76200" y="0"/>
                  </a:lnTo>
                  <a:close/>
                </a:path>
                <a:path w="114300" h="452120">
                  <a:moveTo>
                    <a:pt x="114300" y="337693"/>
                  </a:moveTo>
                  <a:lnTo>
                    <a:pt x="76200" y="337693"/>
                  </a:lnTo>
                  <a:lnTo>
                    <a:pt x="76200" y="356743"/>
                  </a:lnTo>
                  <a:lnTo>
                    <a:pt x="104775" y="356743"/>
                  </a:lnTo>
                  <a:lnTo>
                    <a:pt x="114300" y="337693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23994" y="3941826"/>
              <a:ext cx="1425575" cy="1270"/>
            </a:xfrm>
            <a:custGeom>
              <a:avLst/>
              <a:gdLst/>
              <a:ahLst/>
              <a:cxnLst/>
              <a:rect l="l" t="t" r="r" b="b"/>
              <a:pathLst>
                <a:path w="1425575" h="1270">
                  <a:moveTo>
                    <a:pt x="0" y="0"/>
                  </a:moveTo>
                  <a:lnTo>
                    <a:pt x="1425320" y="1143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77512" y="3941826"/>
              <a:ext cx="114300" cy="622935"/>
            </a:xfrm>
            <a:custGeom>
              <a:avLst/>
              <a:gdLst/>
              <a:ahLst/>
              <a:cxnLst/>
              <a:rect l="l" t="t" r="r" b="b"/>
              <a:pathLst>
                <a:path w="114300" h="622935">
                  <a:moveTo>
                    <a:pt x="38100" y="508126"/>
                  </a:moveTo>
                  <a:lnTo>
                    <a:pt x="0" y="508126"/>
                  </a:lnTo>
                  <a:lnTo>
                    <a:pt x="57150" y="622426"/>
                  </a:lnTo>
                  <a:lnTo>
                    <a:pt x="104775" y="527176"/>
                  </a:lnTo>
                  <a:lnTo>
                    <a:pt x="38100" y="527176"/>
                  </a:lnTo>
                  <a:lnTo>
                    <a:pt x="38100" y="508126"/>
                  </a:lnTo>
                  <a:close/>
                </a:path>
                <a:path w="114300" h="622935">
                  <a:moveTo>
                    <a:pt x="76200" y="0"/>
                  </a:moveTo>
                  <a:lnTo>
                    <a:pt x="38100" y="0"/>
                  </a:lnTo>
                  <a:lnTo>
                    <a:pt x="38100" y="527176"/>
                  </a:lnTo>
                  <a:lnTo>
                    <a:pt x="76200" y="527176"/>
                  </a:lnTo>
                  <a:lnTo>
                    <a:pt x="76200" y="0"/>
                  </a:lnTo>
                  <a:close/>
                </a:path>
                <a:path w="114300" h="622935">
                  <a:moveTo>
                    <a:pt x="114300" y="508126"/>
                  </a:moveTo>
                  <a:lnTo>
                    <a:pt x="76200" y="508126"/>
                  </a:lnTo>
                  <a:lnTo>
                    <a:pt x="76200" y="527176"/>
                  </a:lnTo>
                  <a:lnTo>
                    <a:pt x="104775" y="527176"/>
                  </a:lnTo>
                  <a:lnTo>
                    <a:pt x="114300" y="508126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94994" y="4147566"/>
            <a:ext cx="1102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Foreign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Key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55084" y="6725818"/>
            <a:ext cx="304571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1100" dirty="0">
                <a:latin typeface="Arial MT"/>
                <a:cs typeface="Arial MT"/>
              </a:rPr>
              <a:t>Сурет</a:t>
            </a:r>
            <a:r>
              <a:rPr sz="1100" dirty="0">
                <a:latin typeface="Arial MT"/>
                <a:cs typeface="Arial MT"/>
              </a:rPr>
              <a:t>: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1.59</a:t>
            </a:r>
            <a:r>
              <a:rPr sz="1100" spc="-10" dirty="0">
                <a:latin typeface="Arial MT"/>
                <a:cs typeface="Arial MT"/>
              </a:rPr>
              <a:t> </a:t>
            </a:r>
            <a:r>
              <a:rPr lang="ru-RU" sz="1100" spc="-5" dirty="0" err="1">
                <a:latin typeface="Arial MT"/>
                <a:cs typeface="Arial MT"/>
              </a:rPr>
              <a:t>Реляциялық</a:t>
            </a:r>
            <a:r>
              <a:rPr lang="ru-RU" sz="1100" spc="-5" dirty="0">
                <a:latin typeface="Arial MT"/>
                <a:cs typeface="Arial MT"/>
              </a:rPr>
              <a:t> </a:t>
            </a:r>
            <a:r>
              <a:rPr lang="ru-RU" sz="1100" spc="-5" dirty="0" err="1">
                <a:latin typeface="Arial MT"/>
                <a:cs typeface="Arial MT"/>
              </a:rPr>
              <a:t>үлгінің</a:t>
            </a:r>
            <a:r>
              <a:rPr lang="ru-RU" sz="1100" spc="-5" dirty="0">
                <a:latin typeface="Arial MT"/>
                <a:cs typeface="Arial MT"/>
              </a:rPr>
              <a:t> </a:t>
            </a:r>
            <a:r>
              <a:rPr lang="ru-RU" sz="1100" spc="-5" dirty="0" err="1">
                <a:latin typeface="Arial MT"/>
                <a:cs typeface="Arial MT"/>
              </a:rPr>
              <a:t>мысалы</a:t>
            </a:r>
            <a:r>
              <a:rPr lang="ru-RU" sz="1100" spc="-5" dirty="0">
                <a:latin typeface="Arial MT"/>
                <a:cs typeface="Arial MT"/>
              </a:rPr>
              <a:t> 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15" name="Видео 14">
            <a:hlinkClick r:id="" action="ppaction://media"/>
            <a:extLst>
              <a:ext uri="{FF2B5EF4-FFF2-40B4-BE49-F238E27FC236}">
                <a16:creationId xmlns:a16="http://schemas.microsoft.com/office/drawing/2014/main" id="{55EECB54-5B3F-717B-3BDA-2C5BD9790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62"/>
    </mc:Choice>
    <mc:Fallback>
      <p:transition spd="slow" advTm="22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63601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Объектіге</a:t>
            </a:r>
            <a:r>
              <a:rPr lang="ru-RU" spc="-10" dirty="0"/>
              <a:t> </a:t>
            </a:r>
            <a:r>
              <a:rPr lang="ru-RU" spc="-10" dirty="0" err="1"/>
              <a:t>бағытталған</a:t>
            </a:r>
            <a:r>
              <a:rPr lang="ru-RU" spc="-10" dirty="0"/>
              <a:t> модель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324223"/>
            <a:ext cx="8691880" cy="2571217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spc="-5" dirty="0" err="1">
                <a:cs typeface="Calibri"/>
              </a:rPr>
              <a:t>Бұл</a:t>
            </a:r>
            <a:r>
              <a:rPr lang="ru-RU" sz="2400" spc="-5" dirty="0">
                <a:cs typeface="Calibri"/>
              </a:rPr>
              <a:t> модель </a:t>
            </a:r>
            <a:r>
              <a:rPr lang="ru-RU" sz="2400" spc="-5" dirty="0" err="1">
                <a:cs typeface="Calibri"/>
              </a:rPr>
              <a:t>нақты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әлем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объектілерін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көрсету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әдісіне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сүйенеді</a:t>
            </a:r>
            <a:r>
              <a:rPr lang="ru-RU" sz="2400" spc="-5" dirty="0"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spc="-5" dirty="0" err="1">
                <a:cs typeface="Calibri"/>
              </a:rPr>
              <a:t>Нысандар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нақты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әлем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нысандары</a:t>
            </a:r>
            <a:r>
              <a:rPr lang="ru-RU" sz="2400" spc="-5" dirty="0">
                <a:cs typeface="Calibri"/>
              </a:rPr>
              <a:t> мен </a:t>
            </a:r>
            <a:r>
              <a:rPr lang="ru-RU" sz="2400" spc="-5" dirty="0" err="1">
                <a:cs typeface="Calibri"/>
              </a:rPr>
              <a:t>жағдайлардан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алынған</a:t>
            </a:r>
            <a:r>
              <a:rPr lang="ru-RU" sz="2400" spc="-5" dirty="0"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spc="-5" dirty="0" err="1">
                <a:cs typeface="Calibri"/>
              </a:rPr>
              <a:t>Әрбір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нысанның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төлсипат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ретінде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анықталған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өз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қасиеттері</a:t>
            </a:r>
            <a:r>
              <a:rPr lang="ru-RU" sz="2400" spc="-5" dirty="0">
                <a:cs typeface="Calibri"/>
              </a:rPr>
              <a:t> бар </a:t>
            </a:r>
            <a:r>
              <a:rPr lang="ru-RU" sz="2400" spc="-5" dirty="0" err="1">
                <a:cs typeface="Calibri"/>
              </a:rPr>
              <a:t>және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олардың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әрекеті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әдістер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ретінде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анықталады</a:t>
            </a:r>
            <a:r>
              <a:rPr lang="ru-RU" sz="2400" spc="-5" dirty="0"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spc="-5" dirty="0">
                <a:cs typeface="Calibri"/>
              </a:rPr>
              <a:t>Объект класс </a:t>
            </a:r>
            <a:r>
              <a:rPr lang="ru-RU" sz="2400" spc="-5" dirty="0" err="1">
                <a:cs typeface="Calibri"/>
              </a:rPr>
              <a:t>данасы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сияқты</a:t>
            </a:r>
            <a:r>
              <a:rPr lang="ru-RU" sz="2400" spc="-5" dirty="0">
                <a:cs typeface="Calibri"/>
              </a:rPr>
              <a:t>. </a:t>
            </a:r>
            <a:r>
              <a:rPr lang="ru-RU" sz="2400" spc="-5" dirty="0" err="1">
                <a:cs typeface="Calibri"/>
              </a:rPr>
              <a:t>Осылайша</a:t>
            </a:r>
            <a:r>
              <a:rPr lang="ru-RU" sz="2400" spc="-5" dirty="0">
                <a:cs typeface="Calibri"/>
              </a:rPr>
              <a:t>, </a:t>
            </a:r>
            <a:r>
              <a:rPr lang="ru-RU" sz="2400" spc="-5" dirty="0" err="1">
                <a:cs typeface="Calibri"/>
              </a:rPr>
              <a:t>ұқсас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атрибуттар</a:t>
            </a:r>
            <a:r>
              <a:rPr lang="ru-RU" sz="2400" spc="-5" dirty="0">
                <a:cs typeface="Calibri"/>
              </a:rPr>
              <a:t> мен </a:t>
            </a:r>
            <a:r>
              <a:rPr lang="ru-RU" sz="2400" spc="-5" dirty="0" err="1">
                <a:cs typeface="Calibri"/>
              </a:rPr>
              <a:t>әдістер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сынып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ретінде</a:t>
            </a:r>
            <a:r>
              <a:rPr lang="ru-RU" sz="2400" spc="-5" dirty="0">
                <a:cs typeface="Calibri"/>
              </a:rPr>
              <a:t> </a:t>
            </a:r>
            <a:r>
              <a:rPr lang="ru-RU" sz="2400" spc="-5" dirty="0" err="1">
                <a:cs typeface="Calibri"/>
              </a:rPr>
              <a:t>топтастырылған</a:t>
            </a:r>
            <a:r>
              <a:rPr lang="ru-RU" sz="2400" spc="-5" dirty="0"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E8C6A8B1-04DB-98D6-5290-EBFA3BFA3F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2"/>
    </mc:Choice>
    <mc:Fallback>
      <p:transition spd="slow" advTm="2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29"/>
            <a:ext cx="9144000" cy="60899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608990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1520901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9240" y="1522552"/>
            <a:ext cx="51409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Объектіге</a:t>
            </a:r>
            <a:r>
              <a:rPr lang="ru-RU" spc="-10" dirty="0"/>
              <a:t> </a:t>
            </a:r>
            <a:r>
              <a:rPr lang="ru-RU" spc="-10" dirty="0" err="1"/>
              <a:t>бағытталған</a:t>
            </a:r>
            <a:r>
              <a:rPr lang="ru-RU" spc="-10" dirty="0"/>
              <a:t> модель</a:t>
            </a:r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1226058" y="4734305"/>
            <a:ext cx="1463040" cy="1141730"/>
          </a:xfrm>
          <a:prstGeom prst="rect">
            <a:avLst/>
          </a:prstGeom>
          <a:ln w="28955">
            <a:solidFill>
              <a:srgbClr val="24406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475615">
              <a:lnSpc>
                <a:spcPct val="100000"/>
              </a:lnSpc>
              <a:spcBef>
                <a:spcPts val="55"/>
              </a:spcBef>
            </a:pPr>
            <a:r>
              <a:rPr sz="1800" spc="-10" dirty="0">
                <a:latin typeface="Calibri"/>
                <a:cs typeface="Calibri"/>
              </a:rPr>
              <a:t>Circle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  <a:p>
            <a:pPr marL="421005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Center</a:t>
            </a:r>
            <a:endParaRPr sz="1800" dirty="0">
              <a:latin typeface="Calibri"/>
              <a:cs typeface="Calibri"/>
            </a:endParaRPr>
          </a:p>
          <a:p>
            <a:pPr marL="42354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Radius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14465" y="4732782"/>
            <a:ext cx="1463040" cy="1143000"/>
          </a:xfrm>
          <a:prstGeom prst="rect">
            <a:avLst/>
          </a:prstGeom>
          <a:ln w="28955">
            <a:solidFill>
              <a:srgbClr val="24406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800" spc="-10" dirty="0">
                <a:latin typeface="Calibri"/>
                <a:cs typeface="Calibri"/>
              </a:rPr>
              <a:t>Rectangle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  <a:p>
            <a:pPr marL="359410" marR="353060" indent="-635" algn="ctr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Length </a:t>
            </a:r>
            <a:r>
              <a:rPr sz="1800" dirty="0">
                <a:latin typeface="Calibri"/>
                <a:cs typeface="Calibri"/>
              </a:rPr>
              <a:t> B</a:t>
            </a:r>
            <a:r>
              <a:rPr sz="1800" spc="-25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ea</a:t>
            </a:r>
            <a:r>
              <a:rPr sz="1800" spc="5" dirty="0">
                <a:latin typeface="Calibri"/>
                <a:cs typeface="Calibri"/>
              </a:rPr>
              <a:t>d</a:t>
            </a:r>
            <a:r>
              <a:rPr sz="1800" dirty="0">
                <a:latin typeface="Calibri"/>
                <a:cs typeface="Calibri"/>
              </a:rPr>
              <a:t>th</a:t>
            </a:r>
          </a:p>
        </p:txBody>
      </p:sp>
      <p:sp>
        <p:nvSpPr>
          <p:cNvPr id="9" name="object 9"/>
          <p:cNvSpPr/>
          <p:nvPr/>
        </p:nvSpPr>
        <p:spPr>
          <a:xfrm>
            <a:off x="3667505" y="2565654"/>
            <a:ext cx="1624965" cy="1104900"/>
          </a:xfrm>
          <a:custGeom>
            <a:avLst/>
            <a:gdLst/>
            <a:ahLst/>
            <a:cxnLst/>
            <a:rect l="l" t="t" r="r" b="b"/>
            <a:pathLst>
              <a:path w="1624964" h="1104900">
                <a:moveTo>
                  <a:pt x="0" y="1104900"/>
                </a:moveTo>
                <a:lnTo>
                  <a:pt x="1624584" y="1104900"/>
                </a:lnTo>
                <a:lnTo>
                  <a:pt x="1624584" y="0"/>
                </a:lnTo>
                <a:lnTo>
                  <a:pt x="0" y="0"/>
                </a:lnTo>
                <a:lnTo>
                  <a:pt x="0" y="1104900"/>
                </a:lnTo>
                <a:close/>
              </a:path>
            </a:pathLst>
          </a:custGeom>
          <a:ln w="28956">
            <a:solidFill>
              <a:srgbClr val="244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50208" y="2541778"/>
            <a:ext cx="10712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Shape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Area()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er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m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er</a:t>
            </a:r>
            <a:r>
              <a:rPr sz="1800" spc="-5" dirty="0">
                <a:latin typeface="Calibri"/>
                <a:cs typeface="Calibri"/>
              </a:rPr>
              <a:t>(</a:t>
            </a:r>
            <a:r>
              <a:rPr sz="1800" dirty="0">
                <a:latin typeface="Calibri"/>
                <a:cs typeface="Calibri"/>
              </a:rPr>
              <a:t>)</a:t>
            </a:r>
          </a:p>
        </p:txBody>
      </p:sp>
      <p:sp>
        <p:nvSpPr>
          <p:cNvPr id="11" name="object 11"/>
          <p:cNvSpPr/>
          <p:nvPr/>
        </p:nvSpPr>
        <p:spPr>
          <a:xfrm>
            <a:off x="1957577" y="3670553"/>
            <a:ext cx="4788535" cy="2205355"/>
          </a:xfrm>
          <a:custGeom>
            <a:avLst/>
            <a:gdLst/>
            <a:ahLst/>
            <a:cxnLst/>
            <a:rect l="l" t="t" r="r" b="b"/>
            <a:pathLst>
              <a:path w="4788534" h="2205354">
                <a:moveTo>
                  <a:pt x="4788027" y="1062355"/>
                </a:moveTo>
                <a:lnTo>
                  <a:pt x="2522220" y="0"/>
                </a:lnTo>
              </a:path>
              <a:path w="4788534" h="2205354">
                <a:moveTo>
                  <a:pt x="0" y="1062736"/>
                </a:moveTo>
                <a:lnTo>
                  <a:pt x="2521712" y="0"/>
                </a:lnTo>
              </a:path>
              <a:path w="4788534" h="2205354">
                <a:moveTo>
                  <a:pt x="1790700" y="2205228"/>
                </a:moveTo>
                <a:lnTo>
                  <a:pt x="3253740" y="2205228"/>
                </a:lnTo>
                <a:lnTo>
                  <a:pt x="3253740" y="1135380"/>
                </a:lnTo>
                <a:lnTo>
                  <a:pt x="1790700" y="1135380"/>
                </a:lnTo>
                <a:lnTo>
                  <a:pt x="1790700" y="2205228"/>
                </a:lnTo>
                <a:close/>
              </a:path>
            </a:pathLst>
          </a:custGeom>
          <a:ln w="28956">
            <a:solidFill>
              <a:srgbClr val="244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12640" y="4764100"/>
            <a:ext cx="7454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Triangle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73601" y="5313426"/>
            <a:ext cx="624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8636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Base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</a:t>
            </a:r>
            <a:r>
              <a:rPr sz="1800" dirty="0">
                <a:latin typeface="Calibri"/>
                <a:cs typeface="Calibri"/>
              </a:rPr>
              <a:t>eig</a:t>
            </a:r>
            <a:r>
              <a:rPr sz="1800" spc="-10" dirty="0">
                <a:latin typeface="Calibri"/>
                <a:cs typeface="Calibri"/>
              </a:rPr>
              <a:t>h</a:t>
            </a:r>
            <a:r>
              <a:rPr sz="1800" dirty="0">
                <a:latin typeface="Calibri"/>
                <a:cs typeface="Calibri"/>
              </a:rPr>
              <a:t>t</a:t>
            </a:r>
          </a:p>
        </p:txBody>
      </p:sp>
      <p:sp>
        <p:nvSpPr>
          <p:cNvPr id="14" name="object 14"/>
          <p:cNvSpPr/>
          <p:nvPr/>
        </p:nvSpPr>
        <p:spPr>
          <a:xfrm>
            <a:off x="4479797" y="3670553"/>
            <a:ext cx="0" cy="1135380"/>
          </a:xfrm>
          <a:custGeom>
            <a:avLst/>
            <a:gdLst/>
            <a:ahLst/>
            <a:cxnLst/>
            <a:rect l="l" t="t" r="r" b="b"/>
            <a:pathLst>
              <a:path h="1135379">
                <a:moveTo>
                  <a:pt x="0" y="1134872"/>
                </a:moveTo>
                <a:lnTo>
                  <a:pt x="0" y="0"/>
                </a:lnTo>
              </a:path>
            </a:pathLst>
          </a:custGeom>
          <a:ln w="28956">
            <a:solidFill>
              <a:srgbClr val="244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355084" y="6221679"/>
            <a:ext cx="339102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1100" dirty="0">
                <a:latin typeface="Arial MT"/>
                <a:cs typeface="Arial MT"/>
              </a:rPr>
              <a:t>Сурет</a:t>
            </a:r>
            <a:r>
              <a:rPr sz="1100" dirty="0">
                <a:latin typeface="Arial MT"/>
                <a:cs typeface="Arial MT"/>
              </a:rPr>
              <a:t>: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lang="kk-KZ" sz="1100" spc="-40" dirty="0">
                <a:latin typeface="Arial MT"/>
                <a:cs typeface="Arial MT"/>
              </a:rPr>
              <a:t>6</a:t>
            </a:r>
            <a:r>
              <a:rPr sz="1100" spc="-20" dirty="0">
                <a:latin typeface="Arial MT"/>
                <a:cs typeface="Arial MT"/>
              </a:rPr>
              <a:t> </a:t>
            </a:r>
            <a:r>
              <a:rPr lang="ru-RU" sz="1100" spc="-10" dirty="0" err="1"/>
              <a:t>Объектіге</a:t>
            </a:r>
            <a:r>
              <a:rPr lang="ru-RU" sz="1100" spc="-10" dirty="0"/>
              <a:t> </a:t>
            </a:r>
            <a:r>
              <a:rPr lang="ru-RU" sz="1100" spc="-10" dirty="0" err="1"/>
              <a:t>бағытталған</a:t>
            </a:r>
            <a:r>
              <a:rPr lang="ru-RU" sz="1100" spc="-10" dirty="0"/>
              <a:t> модель </a:t>
            </a:r>
            <a:r>
              <a:rPr lang="ru-RU" sz="1100" spc="-10" dirty="0" err="1"/>
              <a:t>мысалы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2" name="Видео 1">
            <a:hlinkClick r:id="" action="ppaction://media"/>
            <a:extLst>
              <a:ext uri="{FF2B5EF4-FFF2-40B4-BE49-F238E27FC236}">
                <a16:creationId xmlns:a16="http://schemas.microsoft.com/office/drawing/2014/main" id="{34A5EEEA-30DF-778A-4C17-CB0185392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51"/>
    </mc:Choice>
    <mc:Fallback>
      <p:transition spd="slow" advTm="1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1278</Words>
  <Application>Microsoft Office PowerPoint</Application>
  <PresentationFormat>Экран (4:3)</PresentationFormat>
  <Paragraphs>261</Paragraphs>
  <Slides>24</Slides>
  <Notes>0</Notes>
  <HiddenSlides>0</HiddenSlides>
  <MMClips>24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MT</vt:lpstr>
      <vt:lpstr>Calibri</vt:lpstr>
      <vt:lpstr>Times New Roman</vt:lpstr>
      <vt:lpstr>Wingdings</vt:lpstr>
      <vt:lpstr>Office Theme</vt:lpstr>
      <vt:lpstr>Деректер қорын басқару жүйесі</vt:lpstr>
      <vt:lpstr>Иерархиялық модель</vt:lpstr>
      <vt:lpstr>Желі моделі</vt:lpstr>
      <vt:lpstr>Реляциялық модель</vt:lpstr>
      <vt:lpstr>Реляциялық модель</vt:lpstr>
      <vt:lpstr>Реляциялық модель</vt:lpstr>
      <vt:lpstr>Реляциялық модель</vt:lpstr>
      <vt:lpstr>Объектіге бағытталған модель</vt:lpstr>
      <vt:lpstr>Объектіге бағытталған модель</vt:lpstr>
      <vt:lpstr>Тұтастық шектеулері</vt:lpstr>
      <vt:lpstr>Тұтастық шектеулері</vt:lpstr>
      <vt:lpstr>Тұтастық шектеулері</vt:lpstr>
      <vt:lpstr>Тұтастық шектеулері</vt:lpstr>
      <vt:lpstr>Тұтастық шектеулері</vt:lpstr>
      <vt:lpstr>Тұтастық шектеулері</vt:lpstr>
      <vt:lpstr>Тұтастық шектеулері</vt:lpstr>
      <vt:lpstr>Кейбір басқа кілттер</vt:lpstr>
      <vt:lpstr>Кейбір басқа кілттер</vt:lpstr>
      <vt:lpstr>Деректерді өңдеу операциялары</vt:lpstr>
      <vt:lpstr>Деректерді өңдеу операциялары</vt:lpstr>
      <vt:lpstr>Деректерді өңдеу операциялары</vt:lpstr>
      <vt:lpstr>Деректерді өңдеу операциялары</vt:lpstr>
      <vt:lpstr>Data Manipulation Operations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parul</dc:creator>
  <cp:lastModifiedBy>user</cp:lastModifiedBy>
  <cp:revision>46</cp:revision>
  <dcterms:created xsi:type="dcterms:W3CDTF">2023-09-19T01:14:55Z</dcterms:created>
  <dcterms:modified xsi:type="dcterms:W3CDTF">2023-11-10T10:12:10Z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2020-11-20T00:00:00Z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2023-09-19T00:00:00Z</vt:filetime>
  </property>
</Properties>
</file>