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92" r:id="rId3"/>
    <p:sldId id="397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393" r:id="rId13"/>
    <p:sldId id="396" r:id="rId1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07:25:20.299" idx="1">
    <p:pos x="5760" y="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755" y="2572511"/>
            <a:ext cx="5430012" cy="28026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715511"/>
            <a:ext cx="9144000" cy="713740"/>
          </a:xfrm>
          <a:custGeom>
            <a:avLst/>
            <a:gdLst/>
            <a:ahLst/>
            <a:cxnLst/>
            <a:rect l="l" t="t" r="r" b="b"/>
            <a:pathLst>
              <a:path w="9144000" h="713739">
                <a:moveTo>
                  <a:pt x="9144000" y="0"/>
                </a:moveTo>
                <a:lnTo>
                  <a:pt x="0" y="0"/>
                </a:lnTo>
                <a:lnTo>
                  <a:pt x="0" y="713232"/>
                </a:lnTo>
                <a:lnTo>
                  <a:pt x="9144000" y="713232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74567" y="2824988"/>
            <a:ext cx="2594864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7755" y="3072383"/>
            <a:ext cx="5430012" cy="28026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1889" y="1696592"/>
            <a:ext cx="17602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7344" y="3323590"/>
            <a:ext cx="459105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utorialspoint.com/dbms/index.htm" TargetMode="Externa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hyperlink" Target="http://pages.cs.wisc.edu/~dbbook/openAccess/thirdEdition/slides/slides3ed.html" TargetMode="External"/><Relationship Id="rId5" Type="http://schemas.openxmlformats.org/officeDocument/2006/relationships/hyperlink" Target="http://www.darshan.ac.in/DIET/CE/GTU-Computer-Engineering-Study-Material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247"/>
            <a:ext cx="9144000" cy="60907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1970" y="1944483"/>
            <a:ext cx="7924800" cy="4751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0"/>
              </a:spcBef>
            </a:pPr>
            <a:r>
              <a:rPr lang="kk-KZ" sz="2200" b="1" spc="-10" dirty="0">
                <a:solidFill>
                  <a:srgbClr val="002060"/>
                </a:solidFill>
                <a:latin typeface="Calibri"/>
                <a:cs typeface="Calibri"/>
              </a:rPr>
              <a:t>ф.-м.ғ.к.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Ягалиева</a:t>
            </a:r>
            <a:r>
              <a:rPr lang="ru-RU" sz="22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Бағдат</a:t>
            </a:r>
            <a:r>
              <a:rPr lang="ru-RU" sz="22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Есенқызы</a:t>
            </a:r>
            <a:endParaRPr lang="ru-RU" sz="2200" b="1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«Киберқауіпсіздік, ақпараттарды өңдеу </a:t>
            </a: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және сақтау» кафедрасы, </a:t>
            </a: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қауымдастырылған профессоры</a:t>
            </a: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Алматы 2023</a:t>
            </a:r>
            <a:endParaRPr sz="2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41120" y="1591246"/>
            <a:ext cx="6309359" cy="92963"/>
            <a:chOff x="1417319" y="2692907"/>
            <a:chExt cx="6309359" cy="92963"/>
          </a:xfrm>
        </p:grpSpPr>
        <p:sp>
          <p:nvSpPr>
            <p:cNvPr id="6" name="object 6"/>
            <p:cNvSpPr/>
            <p:nvPr/>
          </p:nvSpPr>
          <p:spPr>
            <a:xfrm>
              <a:off x="1417319" y="2738627"/>
              <a:ext cx="6286500" cy="1905"/>
            </a:xfrm>
            <a:custGeom>
              <a:avLst/>
              <a:gdLst/>
              <a:ahLst/>
              <a:cxnLst/>
              <a:rect l="l" t="t" r="r" b="b"/>
              <a:pathLst>
                <a:path w="6286500" h="1905">
                  <a:moveTo>
                    <a:pt x="0" y="0"/>
                  </a:moveTo>
                  <a:lnTo>
                    <a:pt x="6286500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319" y="2692907"/>
              <a:ext cx="94488" cy="929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2191" y="2692907"/>
              <a:ext cx="94487" cy="929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17413" y="924826"/>
            <a:ext cx="6283706" cy="5520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9540" marR="5080" indent="-1387475">
              <a:lnSpc>
                <a:spcPct val="100000"/>
              </a:lnSpc>
              <a:spcBef>
                <a:spcPts val="105"/>
              </a:spcBef>
            </a:pPr>
            <a:r>
              <a:rPr lang="ru-RU" sz="3500" spc="-10" dirty="0" err="1">
                <a:solidFill>
                  <a:srgbClr val="002060"/>
                </a:solidFill>
              </a:rPr>
              <a:t>Индекстер</a:t>
            </a:r>
            <a:r>
              <a:rPr lang="ru-RU" sz="3500" spc="-10" dirty="0">
                <a:solidFill>
                  <a:srgbClr val="002060"/>
                </a:solidFill>
              </a:rPr>
              <a:t> / </a:t>
            </a:r>
            <a:r>
              <a:rPr lang="en-US" sz="3500" spc="-10" dirty="0">
                <a:solidFill>
                  <a:srgbClr val="002060"/>
                </a:solidFill>
              </a:rPr>
              <a:t>Indices </a:t>
            </a:r>
            <a:endParaRPr sz="3500" spc="-1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Лига Академической честности - Satbayev University">
            <a:extLst>
              <a:ext uri="{FF2B5EF4-FFF2-40B4-BE49-F238E27FC236}">
                <a16:creationId xmlns:a16="http://schemas.microsoft.com/office/drawing/2014/main" id="{82C3005F-F770-5256-AD73-0B90E827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207"/>
            <a:ext cx="2949894" cy="7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id="{4A10F894-763E-65D2-746B-82BA8F9D3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51"/>
    </mc:Choice>
    <mc:Fallback>
      <p:transition spd="slow" advTm="1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err="1"/>
              <a:t>Сирек</a:t>
            </a:r>
            <a:r>
              <a:rPr lang="ru-RU" dirty="0"/>
              <a:t> индекс</a:t>
            </a:r>
            <a:endParaRPr spc="-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BFF819-6B2E-618F-6D33-35CA50B2892F}"/>
              </a:ext>
            </a:extLst>
          </p:cNvPr>
          <p:cNvSpPr txBox="1"/>
          <p:nvPr/>
        </p:nvSpPr>
        <p:spPr>
          <a:xfrm>
            <a:off x="152400" y="2286000"/>
            <a:ext cx="6477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Кез </a:t>
            </a:r>
            <a:r>
              <a:rPr lang="ru-RU" sz="2000" dirty="0" err="1">
                <a:solidFill>
                  <a:srgbClr val="002060"/>
                </a:solidFill>
              </a:rPr>
              <a:t>келген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іздеу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кілті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индекс </a:t>
            </a:r>
            <a:r>
              <a:rPr lang="ru-RU" sz="2000" dirty="0" err="1">
                <a:solidFill>
                  <a:srgbClr val="002060"/>
                </a:solidFill>
              </a:rPr>
              <a:t>жазбалары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сирек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индексте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жасалмайды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• Индекс </a:t>
            </a:r>
            <a:r>
              <a:rPr lang="ru-RU" sz="2000" dirty="0" err="1">
                <a:solidFill>
                  <a:srgbClr val="002060"/>
                </a:solidFill>
              </a:rPr>
              <a:t>жазбасы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деректер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файлында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бірнеше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нәрсе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ғана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пайда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болады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• Ол аз </a:t>
            </a:r>
            <a:r>
              <a:rPr lang="ru-RU" sz="2000" dirty="0" err="1">
                <a:solidFill>
                  <a:srgbClr val="002060"/>
                </a:solidFill>
              </a:rPr>
              <a:t>орынды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кірістіру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және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жою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қосымша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техникалық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қызмет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көрсетуді</a:t>
            </a:r>
            <a:r>
              <a:rPr lang="ru-RU" sz="2000" dirty="0">
                <a:solidFill>
                  <a:srgbClr val="002060"/>
                </a:solidFill>
              </a:rPr>
              <a:t> аз </a:t>
            </a:r>
            <a:r>
              <a:rPr lang="ru-RU" sz="2000" dirty="0" err="1">
                <a:solidFill>
                  <a:srgbClr val="002060"/>
                </a:solidFill>
              </a:rPr>
              <a:t>қажет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етеді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бірақ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тығыз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жазбаларды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анықтау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индексімен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салыстырғанда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баяуырақ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• </a:t>
            </a:r>
            <a:r>
              <a:rPr lang="ru-RU" sz="2000" dirty="0" err="1">
                <a:solidFill>
                  <a:srgbClr val="002060"/>
                </a:solidFill>
              </a:rPr>
              <a:t>Сирек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дерекқордағы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жазбаны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іздеу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біз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іздеп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жатқан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индекстегі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мәннен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кіші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немесе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оған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тең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мәнді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іздейміз</a:t>
            </a:r>
            <a:r>
              <a:rPr lang="ru-RU" sz="2000" dirty="0">
                <a:solidFill>
                  <a:srgbClr val="002060"/>
                </a:solidFill>
              </a:rPr>
              <a:t>.• </a:t>
            </a:r>
            <a:r>
              <a:rPr lang="ru-RU" sz="2000" dirty="0" err="1">
                <a:solidFill>
                  <a:srgbClr val="002060"/>
                </a:solidFill>
              </a:rPr>
              <a:t>Бірінші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жазбаны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шығарып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алғаннан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кейін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қажетті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жазбаны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қалпына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келтіру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сызықтық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іздеулер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жүргізіледі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• </a:t>
            </a:r>
            <a:r>
              <a:rPr lang="ru-RU" sz="2000" dirty="0" err="1">
                <a:solidFill>
                  <a:srgbClr val="002060"/>
                </a:solidFill>
              </a:rPr>
              <a:t>Сирек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индекстеуде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негізгі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кестенің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өлшемі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кеңейген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сайын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индекстік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кестенің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өлшемі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жиі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ұлғаяды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id="{10E4B597-76F1-D746-4169-B5633BE71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5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20"/>
    </mc:Choice>
    <mc:Fallback>
      <p:transition spd="slow" advTm="4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err="1"/>
              <a:t>Сирек</a:t>
            </a:r>
            <a:r>
              <a:rPr lang="ru-RU" dirty="0"/>
              <a:t> индекс</a:t>
            </a:r>
            <a:endParaRPr spc="-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E5BCE3-A298-7987-E637-83A02C721D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67" t="44075" r="44167" b="11480"/>
          <a:stretch/>
        </p:blipFill>
        <p:spPr>
          <a:xfrm>
            <a:off x="1038687" y="2667000"/>
            <a:ext cx="3505200" cy="3626069"/>
          </a:xfrm>
          <a:prstGeom prst="rect">
            <a:avLst/>
          </a:prstGeom>
        </p:spPr>
      </p:pic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id="{9AE99BDC-48A3-05C9-F061-5AB34AF8C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0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0"/>
    </mc:Choice>
    <mc:Fallback>
      <p:transition spd="slow" advTm="1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B5DBC6-202C-7349-919C-2B909AAD3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1913"/>
            <a:ext cx="9144000" cy="50231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References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8600" y="1937892"/>
            <a:ext cx="8465820" cy="48224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lang="kk-KZ" sz="2000" spc="-5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Abraham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Silberschatz,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Henry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95" dirty="0">
                <a:solidFill>
                  <a:srgbClr val="002060"/>
                </a:solidFill>
                <a:latin typeface="Calibri"/>
                <a:cs typeface="Calibri"/>
              </a:rPr>
              <a:t>F.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Korth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and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S.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Sudarshan,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System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Concepts,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McGraw-Hill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Education</a:t>
            </a:r>
            <a:r>
              <a:rPr sz="20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(Asia),</a:t>
            </a:r>
            <a:r>
              <a:rPr sz="20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Seventh</a:t>
            </a:r>
            <a:r>
              <a:rPr sz="20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Edition,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2019.</a:t>
            </a:r>
            <a:endParaRPr lang="kk-KZ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2. 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К. С.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Дүй­се­бе­ков</a:t>
            </a: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a, 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Л. С.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Көп­бо­сын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ДЕ­РЕК­ТЕР ҚОРЛ</a:t>
            </a: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РЫ ЖҮЙЕЛЕ­РІ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Оқу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құралы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Стереотиптік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басылым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. Алматы «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Қазақ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университеті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» 2020</a:t>
            </a:r>
          </a:p>
          <a:p>
            <a:pPr marL="12700">
              <a:lnSpc>
                <a:spcPct val="100000"/>
              </a:lnSpc>
            </a:pPr>
            <a:r>
              <a:rPr lang="ru-RU" sz="2000" dirty="0">
                <a:solidFill>
                  <a:srgbClr val="002060"/>
                </a:solidFill>
              </a:rPr>
              <a:t>3. </a:t>
            </a:r>
            <a:r>
              <a:rPr lang="ru-RU" sz="2000" dirty="0" err="1">
                <a:solidFill>
                  <a:srgbClr val="002060"/>
                </a:solidFill>
              </a:rPr>
              <a:t>Мамедли</a:t>
            </a:r>
            <a:r>
              <a:rPr lang="ru-RU" sz="2000" dirty="0">
                <a:solidFill>
                  <a:srgbClr val="002060"/>
                </a:solidFill>
              </a:rPr>
              <a:t> Р.Э. М 22 Системы управления базами данных: Учебное пособие. - Нижневартовск: </a:t>
            </a:r>
            <a:r>
              <a:rPr lang="ru-RU" sz="2000" dirty="0" err="1">
                <a:solidFill>
                  <a:srgbClr val="002060"/>
                </a:solidFill>
              </a:rPr>
              <a:t>Издво</a:t>
            </a:r>
            <a:r>
              <a:rPr lang="ru-RU" sz="2000" dirty="0">
                <a:solidFill>
                  <a:srgbClr val="002060"/>
                </a:solidFill>
              </a:rPr>
              <a:t> Нижневартовского государственного университета, 2021. – 214 с.</a:t>
            </a:r>
          </a:p>
          <a:p>
            <a:pPr marL="12700">
              <a:lnSpc>
                <a:spcPct val="100000"/>
              </a:lnSpc>
            </a:pP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4.https://libgen.is/search.php?&amp;req=database+system&amp;phrase=1&amp;view=simple&amp;column=def&amp;sort=year&amp;sortmode=DESC</a:t>
            </a:r>
          </a:p>
          <a:p>
            <a:pPr marL="12065">
              <a:lnSpc>
                <a:spcPct val="100000"/>
              </a:lnSpc>
              <a:spcBef>
                <a:spcPts val="480"/>
              </a:spcBef>
              <a:tabLst>
                <a:tab pos="354330" algn="l"/>
              </a:tabLst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Management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Systems,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CSE,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45" dirty="0">
                <a:solidFill>
                  <a:srgbClr val="002060"/>
                </a:solidFill>
                <a:latin typeface="Calibri"/>
                <a:cs typeface="Calibri"/>
              </a:rPr>
              <a:t>DIET,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https://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www.darshan.ac.in/DIET/CE/GTU-Computer-Engineering-Study-Material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  <a:buAutoNum type="arabicPlain" startAt="4"/>
              <a:tabLst>
                <a:tab pos="354330" algn="l"/>
              </a:tabLst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management</a:t>
            </a:r>
            <a:r>
              <a:rPr sz="20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systems</a:t>
            </a:r>
            <a:r>
              <a:rPr sz="20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by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Raghu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Ramakrishnan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and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Johannes</a:t>
            </a:r>
            <a:r>
              <a:rPr sz="20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Gehrke </a:t>
            </a:r>
            <a:r>
              <a:rPr sz="2000" spc="-43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http://pages.cs.wisc.edu/~dbbook/openAccess/thirdEdition/slides/slides3ed.html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4330" indent="-342265">
              <a:lnSpc>
                <a:spcPct val="100000"/>
              </a:lnSpc>
              <a:spcBef>
                <a:spcPts val="480"/>
              </a:spcBef>
              <a:buAutoNum type="arabicPlain" startAt="4"/>
              <a:tabLst>
                <a:tab pos="354965" algn="l"/>
              </a:tabLst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management 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system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 tutorial,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https://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www.tutorialspoint.com/dbms/index.htm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CAD407-2B1D-012A-0DEC-AE5AB8EE1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543C640-0C2B-3A8A-6D69-E012B233C452}"/>
              </a:ext>
            </a:extLst>
          </p:cNvPr>
          <p:cNvSpPr/>
          <p:nvPr/>
        </p:nvSpPr>
        <p:spPr>
          <a:xfrm>
            <a:off x="0" y="1243407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FE8630C-1229-288B-343C-63C321598A64}"/>
              </a:ext>
            </a:extLst>
          </p:cNvPr>
          <p:cNvSpPr txBox="1">
            <a:spLocks/>
          </p:cNvSpPr>
          <p:nvPr/>
        </p:nvSpPr>
        <p:spPr>
          <a:xfrm>
            <a:off x="152400" y="1297127"/>
            <a:ext cx="8763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kk-KZ" sz="2800" kern="0" spc="-20" dirty="0"/>
              <a:t>Қолданылған әдебиеттер:</a:t>
            </a:r>
            <a:endParaRPr lang="en-US" sz="2800" kern="0" spc="-5" dirty="0"/>
          </a:p>
        </p:txBody>
      </p:sp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5499692C-3449-F89F-D755-331CBE12F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7"/>
    </mc:Choice>
    <mc:Fallback>
      <p:transition spd="slow" advTm="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References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CAD407-2B1D-012A-0DEC-AE5AB8EE1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543C640-0C2B-3A8A-6D69-E012B233C452}"/>
              </a:ext>
            </a:extLst>
          </p:cNvPr>
          <p:cNvSpPr/>
          <p:nvPr/>
        </p:nvSpPr>
        <p:spPr>
          <a:xfrm>
            <a:off x="0" y="1243407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FE8630C-1229-288B-343C-63C321598A64}"/>
              </a:ext>
            </a:extLst>
          </p:cNvPr>
          <p:cNvSpPr txBox="1">
            <a:spLocks/>
          </p:cNvSpPr>
          <p:nvPr/>
        </p:nvSpPr>
        <p:spPr>
          <a:xfrm>
            <a:off x="152400" y="1297127"/>
            <a:ext cx="8763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2800" kern="0" spc="-5" dirty="0"/>
              <a:t>Рахмет!</a:t>
            </a:r>
            <a:endParaRPr lang="en-US" sz="2800" kern="0" spc="-5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1104CF-B94A-ADA3-2DA0-86AF6BD2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1913"/>
            <a:ext cx="9144000" cy="5023103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9838448B-A5AD-6B34-B5C3-75F95D476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7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4"/>
    </mc:Choice>
    <mc:Fallback>
      <p:transition spd="slow" advTm="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Деректер</a:t>
            </a:r>
            <a:r>
              <a:rPr lang="ru-RU" spc="-5" dirty="0"/>
              <a:t> </a:t>
            </a:r>
            <a:r>
              <a:rPr lang="ru-RU" spc="-5" dirty="0" err="1"/>
              <a:t>қорының</a:t>
            </a:r>
            <a:r>
              <a:rPr lang="ru-RU" spc="-5" dirty="0"/>
              <a:t> </a:t>
            </a:r>
            <a:r>
              <a:rPr lang="ru-RU" spc="-5" dirty="0" err="1"/>
              <a:t>индекстері</a:t>
            </a:r>
            <a:r>
              <a:rPr lang="ru-RU" spc="-5" dirty="0"/>
              <a:t> </a:t>
            </a:r>
            <a:r>
              <a:rPr lang="ru-RU" spc="-5" dirty="0" err="1"/>
              <a:t>дегеніміз</a:t>
            </a:r>
            <a:r>
              <a:rPr lang="ru-RU" spc="-5" dirty="0"/>
              <a:t> не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90694" y="2895600"/>
            <a:ext cx="5195706" cy="3305392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іздеу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арқылы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арнайы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іздеу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кестелері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болып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табыладынәтижелерді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алуды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жылдамдату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қозғалтқыш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Мәліметтер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қорының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операциялардың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жылдамдығын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арттыратын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құрылымыдеректерді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іздеуге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арналған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кестесі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Индекс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дерекқордағы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кітаптың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артындағы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индекске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біршама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ұқсас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E2EC4D2E-5F1C-D7E8-4688-EA13C7CD8E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3"/>
    </mc:Choice>
    <mc:Fallback>
      <p:transition spd="slow" advTm="2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Деректер</a:t>
            </a:r>
            <a:r>
              <a:rPr lang="ru-RU" spc="-5" dirty="0"/>
              <a:t> </a:t>
            </a:r>
            <a:r>
              <a:rPr lang="ru-RU" spc="-5" dirty="0" err="1"/>
              <a:t>қорының</a:t>
            </a:r>
            <a:r>
              <a:rPr lang="ru-RU" spc="-5" dirty="0"/>
              <a:t> </a:t>
            </a:r>
            <a:r>
              <a:rPr lang="ru-RU" spc="-5" dirty="0" err="1"/>
              <a:t>индекстері</a:t>
            </a:r>
            <a:r>
              <a:rPr lang="ru-RU" spc="-5" dirty="0"/>
              <a:t> </a:t>
            </a:r>
            <a:r>
              <a:rPr lang="ru-RU" spc="-5" dirty="0" err="1"/>
              <a:t>дегеніміз</a:t>
            </a:r>
            <a:r>
              <a:rPr lang="ru-RU" spc="-5" dirty="0"/>
              <a:t> не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1000" y="2344777"/>
            <a:ext cx="5483860" cy="376705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өте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оңай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шығару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қолданылады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Пайдаланушылар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пайдаланбайды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олар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ғана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жылдамдату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пайдаланыладыіздеулер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/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сұраулар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Кестені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индекстермен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жаңартуға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қарағанда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көбірек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уақыт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қажет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жоқ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кестені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жаңарту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себебі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де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жаңартуды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қажет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етеді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en-US" sz="2000" dirty="0"/>
              <a:t>Syntax: CREATE INDEX </a:t>
            </a:r>
            <a:r>
              <a:rPr lang="en-US" sz="2000" dirty="0" err="1"/>
              <a:t>index_name</a:t>
            </a:r>
            <a:r>
              <a:rPr lang="en-US" sz="2000" dirty="0"/>
              <a:t> ON </a:t>
            </a:r>
            <a:r>
              <a:rPr lang="en-US" sz="2000" dirty="0" err="1"/>
              <a:t>table_name</a:t>
            </a:r>
            <a:r>
              <a:rPr lang="en-US" sz="2000" dirty="0"/>
              <a:t> (column1, column2, ...)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9C675703-8946-1182-70AD-B626E5677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9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7"/>
    </mc:Choice>
    <mc:Fallback>
      <p:transition spd="slow" advTm="30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Деректер</a:t>
            </a:r>
            <a:r>
              <a:rPr lang="ru-RU" spc="-5" dirty="0"/>
              <a:t> </a:t>
            </a:r>
            <a:r>
              <a:rPr lang="ru-RU" spc="-5" dirty="0" err="1"/>
              <a:t>қорының</a:t>
            </a:r>
            <a:r>
              <a:rPr lang="ru-RU" spc="-5" dirty="0"/>
              <a:t> </a:t>
            </a:r>
            <a:r>
              <a:rPr lang="ru-RU" spc="-5" dirty="0" err="1"/>
              <a:t>индекстері</a:t>
            </a:r>
            <a:r>
              <a:rPr lang="ru-RU" spc="-5" dirty="0"/>
              <a:t> </a:t>
            </a:r>
            <a:r>
              <a:rPr lang="ru-RU" spc="-5" dirty="0" err="1"/>
              <a:t>дегеніміз</a:t>
            </a:r>
            <a:r>
              <a:rPr lang="ru-RU" spc="-5" dirty="0"/>
              <a:t> не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1000" y="2344777"/>
            <a:ext cx="5483860" cy="338233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en-US" sz="2000" dirty="0"/>
              <a:t>Example: CREATE INDEX </a:t>
            </a:r>
            <a:r>
              <a:rPr lang="en-US" sz="2000" dirty="0" err="1"/>
              <a:t>idx_studentaddress</a:t>
            </a:r>
            <a:r>
              <a:rPr lang="en-US" sz="2000" dirty="0"/>
              <a:t> ON student (</a:t>
            </a:r>
            <a:r>
              <a:rPr lang="en-US" sz="2000" dirty="0" err="1"/>
              <a:t>studentaddress</a:t>
            </a:r>
            <a:r>
              <a:rPr lang="en-US" sz="2000" dirty="0"/>
              <a:t>)</a:t>
            </a:r>
            <a:endParaRPr lang="kk-KZ" sz="2000" dirty="0"/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kk-KZ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Индекстеу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сұрау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өңделген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кезде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қажетті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дискіге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көлемін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азайту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арқылы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шығысын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барынша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арттыру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құралы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дерекқордағы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табу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шарлау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пайдаланылатын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құрылымының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түрі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91610897-82FC-1F0F-0677-C881716B56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6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00"/>
    </mc:Choice>
    <mc:Fallback>
      <p:transition spd="slow" advTm="2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Деректер</a:t>
            </a:r>
            <a:r>
              <a:rPr lang="ru-RU" spc="-5" dirty="0"/>
              <a:t> </a:t>
            </a:r>
            <a:r>
              <a:rPr lang="ru-RU" spc="-5" dirty="0" err="1"/>
              <a:t>қорындағы</a:t>
            </a:r>
            <a:r>
              <a:rPr lang="ru-RU" spc="-5" dirty="0"/>
              <a:t> Индекс </a:t>
            </a:r>
            <a:r>
              <a:rPr lang="ru-RU" spc="-5" dirty="0" err="1"/>
              <a:t>құрылымы</a:t>
            </a:r>
            <a:r>
              <a:rPr lang="ru-RU" spc="-5" dirty="0"/>
              <a:t>.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1000" y="2344777"/>
            <a:ext cx="5483860" cy="515205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</a:rPr>
              <a:t>Индекстерді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құру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бірнеше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дерекқор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бағандары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пайдаланылады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ru-RU" sz="2000" dirty="0">
              <a:solidFill>
                <a:srgbClr val="002060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ru-RU" sz="2000" dirty="0">
              <a:solidFill>
                <a:srgbClr val="002060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ru-RU" sz="2000" dirty="0">
              <a:solidFill>
                <a:srgbClr val="002060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</a:rPr>
              <a:t>Бірінші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баған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кестенің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негізгі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немесе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үміткер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кілтінің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көшірмесін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қамтитын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Іздеу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кілті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болып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табылады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  <a:r>
              <a:rPr lang="ru-RU" sz="2000" dirty="0" err="1">
                <a:solidFill>
                  <a:srgbClr val="002060"/>
                </a:solidFill>
              </a:rPr>
              <a:t>Қатысты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деректер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оңай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алынуы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бұл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мәндер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сұрыпталған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тәртіпте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сақталады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</a:rPr>
              <a:t>Екінші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баған</a:t>
            </a:r>
            <a:r>
              <a:rPr lang="ru-RU" sz="2000" dirty="0">
                <a:solidFill>
                  <a:srgbClr val="002060"/>
                </a:solidFill>
              </a:rPr>
              <a:t> - </a:t>
            </a:r>
            <a:r>
              <a:rPr lang="ru-RU" sz="2000" dirty="0" err="1">
                <a:solidFill>
                  <a:srgbClr val="002060"/>
                </a:solidFill>
              </a:rPr>
              <a:t>белгілі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кілт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мәнін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табуға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болатын</a:t>
            </a:r>
            <a:r>
              <a:rPr lang="ru-RU" sz="2000" dirty="0">
                <a:solidFill>
                  <a:srgbClr val="002060"/>
                </a:solidFill>
              </a:rPr>
              <a:t> диск </a:t>
            </a:r>
            <a:r>
              <a:rPr lang="ru-RU" sz="2000" dirty="0" err="1">
                <a:solidFill>
                  <a:srgbClr val="002060"/>
                </a:solidFill>
              </a:rPr>
              <a:t>блогының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мекенжайы</a:t>
            </a:r>
            <a:r>
              <a:rPr lang="ru-RU" sz="2000" dirty="0">
                <a:solidFill>
                  <a:srgbClr val="002060"/>
                </a:solidFill>
              </a:rPr>
              <a:t> бар </a:t>
            </a:r>
            <a:r>
              <a:rPr lang="ru-RU" sz="2000" dirty="0" err="1">
                <a:solidFill>
                  <a:srgbClr val="002060"/>
                </a:solidFill>
              </a:rPr>
              <a:t>көрсеткіштер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қатарын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қамтитын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сақтау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сілтемесі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немесе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көрсеткіш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D31A0A-02C8-F985-71CA-C7FAC244C6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67" t="44074" r="38333" b="42593"/>
          <a:stretch/>
        </p:blipFill>
        <p:spPr>
          <a:xfrm>
            <a:off x="2590800" y="3124200"/>
            <a:ext cx="3581400" cy="976745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89590CF6-720C-417C-578C-29111B835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32"/>
    </mc:Choice>
    <mc:Fallback>
      <p:transition spd="slow" advTm="2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Индекстеу</a:t>
            </a:r>
            <a:r>
              <a:rPr lang="ru-RU" spc="-5" dirty="0"/>
              <a:t> </a:t>
            </a:r>
            <a:r>
              <a:rPr lang="ru-RU" spc="-5" dirty="0" err="1"/>
              <a:t>атрибуттары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1000" y="2344777"/>
            <a:ext cx="5483860" cy="469038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</a:rPr>
              <a:t>Қатынас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түрлері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  <a:r>
              <a:rPr lang="ru-RU" sz="2000" dirty="0" err="1">
                <a:solidFill>
                  <a:srgbClr val="002060"/>
                </a:solidFill>
              </a:rPr>
              <a:t>бұл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мәнге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негізделген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іздеу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ауқымға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қол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жеткізу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және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т.б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  <a:r>
              <a:rPr lang="ru-RU" sz="2000" dirty="0" err="1">
                <a:solidFill>
                  <a:srgbClr val="002060"/>
                </a:solidFill>
              </a:rPr>
              <a:t>сияқты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кіру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түрлеріне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кеңейтіледі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</a:rPr>
              <a:t>Қол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жеткізу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уақыты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  <a:r>
              <a:rPr lang="ru-RU" sz="2000" dirty="0" err="1">
                <a:solidFill>
                  <a:srgbClr val="002060"/>
                </a:solidFill>
              </a:rPr>
              <a:t>бұл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элементін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немесе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элементтер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тобын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табуға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кеткен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уақытты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білдіреді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</a:rPr>
              <a:t>Енгізу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кезеңі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  <a:r>
              <a:rPr lang="ru-RU" sz="2000" dirty="0" err="1">
                <a:solidFill>
                  <a:srgbClr val="002060"/>
                </a:solidFill>
              </a:rPr>
              <a:t>дұрыс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кеңістікті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табуға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және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жаңа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жүктеп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салуға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кеткен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уақытты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білдіреді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</a:rPr>
              <a:t>Жою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уақыты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  <a:r>
              <a:rPr lang="ru-RU" sz="2000" dirty="0" err="1">
                <a:solidFill>
                  <a:srgbClr val="002060"/>
                </a:solidFill>
              </a:rPr>
              <a:t>нысанды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анықтау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және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жою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және</a:t>
            </a:r>
            <a:r>
              <a:rPr lang="ru-RU" sz="2000" dirty="0">
                <a:solidFill>
                  <a:srgbClr val="002060"/>
                </a:solidFill>
              </a:rPr>
              <a:t> индекс </a:t>
            </a:r>
            <a:r>
              <a:rPr lang="ru-RU" sz="2000" dirty="0" err="1">
                <a:solidFill>
                  <a:srgbClr val="002060"/>
                </a:solidFill>
              </a:rPr>
              <a:t>құрылымын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жаңарту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үшін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қажет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уақыт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solidFill>
                  <a:srgbClr val="002060"/>
                </a:solidFill>
              </a:rPr>
              <a:t>Space Overhead: </a:t>
            </a:r>
            <a:r>
              <a:rPr lang="ru-RU" sz="2000" dirty="0" err="1">
                <a:solidFill>
                  <a:srgbClr val="002060"/>
                </a:solidFill>
              </a:rPr>
              <a:t>Бұл</a:t>
            </a:r>
            <a:r>
              <a:rPr lang="ru-RU" sz="2000" dirty="0">
                <a:solidFill>
                  <a:srgbClr val="002060"/>
                </a:solidFill>
              </a:rPr>
              <a:t> индекс </a:t>
            </a:r>
            <a:r>
              <a:rPr lang="ru-RU" sz="2000" dirty="0" err="1">
                <a:solidFill>
                  <a:srgbClr val="002060"/>
                </a:solidFill>
              </a:rPr>
              <a:t>қажет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ететін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қосымша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орынға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қолданылады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3EA54036-8A28-AC84-7FED-2D11EAA130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9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4"/>
    </mc:Choice>
    <mc:Fallback>
      <p:transition spd="slow" advTm="3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Әр</a:t>
            </a:r>
            <a:r>
              <a:rPr lang="ru-RU" spc="-5" dirty="0"/>
              <a:t> </a:t>
            </a:r>
            <a:r>
              <a:rPr lang="ru-RU" spc="-5" dirty="0" err="1"/>
              <a:t>түрлі</a:t>
            </a:r>
            <a:r>
              <a:rPr lang="ru-RU" spc="-5" dirty="0"/>
              <a:t> </a:t>
            </a:r>
            <a:r>
              <a:rPr lang="ru-RU" spc="-5" dirty="0" err="1"/>
              <a:t>индекстеу</a:t>
            </a:r>
            <a:r>
              <a:rPr lang="ru-RU" spc="-5" dirty="0"/>
              <a:t> </a:t>
            </a:r>
            <a:r>
              <a:rPr lang="ru-RU" spc="-5" dirty="0" err="1"/>
              <a:t>әдістері</a:t>
            </a:r>
            <a:endParaRPr spc="-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CE5861-3B6E-CE0E-05F7-036AF22AD5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66" t="52963" r="30833" b="23333"/>
          <a:stretch/>
        </p:blipFill>
        <p:spPr>
          <a:xfrm>
            <a:off x="1447800" y="2526083"/>
            <a:ext cx="5417502" cy="1805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378CC9-BFD4-7A60-08E2-7415EE287F55}"/>
              </a:ext>
            </a:extLst>
          </p:cNvPr>
          <p:cNvSpPr txBox="1"/>
          <p:nvPr/>
        </p:nvSpPr>
        <p:spPr>
          <a:xfrm>
            <a:off x="762000" y="4326643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Бастапқы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индекстеу</a:t>
            </a:r>
            <a:r>
              <a:rPr lang="en-US" dirty="0">
                <a:solidFill>
                  <a:srgbClr val="002060"/>
                </a:solidFill>
              </a:rPr>
              <a:t>   </a:t>
            </a:r>
            <a:r>
              <a:rPr lang="ru-RU" dirty="0" err="1">
                <a:solidFill>
                  <a:srgbClr val="002060"/>
                </a:solidFill>
              </a:rPr>
              <a:t>Кластерлік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индекстеу</a:t>
            </a:r>
            <a:r>
              <a:rPr lang="en-US" dirty="0">
                <a:solidFill>
                  <a:srgbClr val="002060"/>
                </a:solidFill>
              </a:rPr>
              <a:t>      </a:t>
            </a:r>
            <a:r>
              <a:rPr lang="ru-RU" dirty="0" err="1">
                <a:solidFill>
                  <a:srgbClr val="002060"/>
                </a:solidFill>
              </a:rPr>
              <a:t>Екіншілік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индекстеу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id="{A1241B23-3C7C-23DE-29A3-A876A6E2C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1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2"/>
    </mc:Choice>
    <mc:Fallback>
      <p:transition spd="slow" advTm="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err="1"/>
              <a:t>Бастапқы</a:t>
            </a:r>
            <a:r>
              <a:rPr lang="ru-RU" dirty="0"/>
              <a:t> </a:t>
            </a:r>
            <a:r>
              <a:rPr lang="ru-RU" dirty="0" err="1"/>
              <a:t>индекстеу</a:t>
            </a:r>
            <a:endParaRPr spc="-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BFF819-6B2E-618F-6D33-35CA50B2892F}"/>
              </a:ext>
            </a:extLst>
          </p:cNvPr>
          <p:cNvSpPr txBox="1"/>
          <p:nvPr/>
        </p:nvSpPr>
        <p:spPr>
          <a:xfrm>
            <a:off x="284776" y="2331709"/>
            <a:ext cx="70304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Бастапқы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индекстеу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дегеніміз</a:t>
            </a:r>
            <a:r>
              <a:rPr lang="ru-RU" dirty="0">
                <a:solidFill>
                  <a:srgbClr val="002060"/>
                </a:solidFill>
              </a:rPr>
              <a:t> не?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• </a:t>
            </a:r>
            <a:r>
              <a:rPr lang="ru-RU" dirty="0" err="1">
                <a:solidFill>
                  <a:srgbClr val="002060"/>
                </a:solidFill>
              </a:rPr>
              <a:t>Егер</a:t>
            </a:r>
            <a:r>
              <a:rPr lang="ru-RU" dirty="0">
                <a:solidFill>
                  <a:srgbClr val="002060"/>
                </a:solidFill>
              </a:rPr>
              <a:t> индекс </a:t>
            </a:r>
            <a:r>
              <a:rPr lang="ru-RU" dirty="0" err="1">
                <a:solidFill>
                  <a:srgbClr val="002060"/>
                </a:solidFill>
              </a:rPr>
              <a:t>кестенің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бастапқы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кілтімен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қамтамасыз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етілсе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ол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негізгі</a:t>
            </a:r>
            <a:r>
              <a:rPr lang="ru-RU" dirty="0">
                <a:solidFill>
                  <a:srgbClr val="002060"/>
                </a:solidFill>
              </a:rPr>
              <a:t> индекс </a:t>
            </a:r>
            <a:r>
              <a:rPr lang="ru-RU" dirty="0" err="1">
                <a:solidFill>
                  <a:srgbClr val="002060"/>
                </a:solidFill>
              </a:rPr>
              <a:t>деп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аталады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• </a:t>
            </a:r>
            <a:r>
              <a:rPr lang="ru-RU" dirty="0" err="1">
                <a:solidFill>
                  <a:srgbClr val="002060"/>
                </a:solidFill>
              </a:rPr>
              <a:t>Әрбір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жазба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үшін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бұл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негізгі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кілттер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арнайы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болып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табылады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• </a:t>
            </a:r>
            <a:r>
              <a:rPr lang="ru-RU" dirty="0" err="1">
                <a:solidFill>
                  <a:srgbClr val="002060"/>
                </a:solidFill>
              </a:rPr>
              <a:t>Бастапқы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кілттер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сұрыпталған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тәртіпте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сақталатындықтан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іздеу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операциясының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тиімділігі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өте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тиімді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/>
              <a:t>For Example </a:t>
            </a:r>
          </a:p>
          <a:p>
            <a:r>
              <a:rPr lang="en-US" dirty="0"/>
              <a:t>Student (</a:t>
            </a:r>
            <a:r>
              <a:rPr lang="en-US" dirty="0" err="1"/>
              <a:t>enrollNo</a:t>
            </a:r>
            <a:r>
              <a:rPr lang="en-US" dirty="0"/>
              <a:t>, Name, Address, City, </a:t>
            </a:r>
            <a:r>
              <a:rPr lang="en-US" dirty="0" err="1"/>
              <a:t>MobileNo</a:t>
            </a:r>
            <a:r>
              <a:rPr lang="en-US" dirty="0"/>
              <a:t>) [</a:t>
            </a:r>
            <a:r>
              <a:rPr lang="en-US" dirty="0" err="1"/>
              <a:t>enrollNo</a:t>
            </a:r>
            <a:r>
              <a:rPr lang="en-US" dirty="0"/>
              <a:t> is primary key] </a:t>
            </a:r>
          </a:p>
          <a:p>
            <a:r>
              <a:rPr lang="en-US" dirty="0"/>
              <a:t>CREATE INDEX </a:t>
            </a:r>
            <a:r>
              <a:rPr lang="en-US" dirty="0" err="1"/>
              <a:t>idx_StudentRno</a:t>
            </a:r>
            <a:r>
              <a:rPr lang="en-US" dirty="0"/>
              <a:t> ON Student (</a:t>
            </a:r>
            <a:r>
              <a:rPr lang="en-US" dirty="0" err="1"/>
              <a:t>enrollNo</a:t>
            </a:r>
            <a:r>
              <a:rPr lang="en-US" dirty="0"/>
              <a:t>); </a:t>
            </a:r>
          </a:p>
          <a:p>
            <a:endParaRPr lang="en-US" dirty="0"/>
          </a:p>
          <a:p>
            <a:r>
              <a:rPr lang="en-US" dirty="0"/>
              <a:t>• The primary index can be classified into two types: </a:t>
            </a:r>
          </a:p>
          <a:p>
            <a:r>
              <a:rPr lang="ru-RU" dirty="0"/>
              <a:t>⮚ </a:t>
            </a:r>
            <a:r>
              <a:rPr lang="en-US" dirty="0"/>
              <a:t>Dense index </a:t>
            </a:r>
          </a:p>
          <a:p>
            <a:r>
              <a:rPr lang="ru-RU" dirty="0"/>
              <a:t>⮚ </a:t>
            </a:r>
            <a:r>
              <a:rPr lang="en-US" dirty="0"/>
              <a:t>Sparse </a:t>
            </a:r>
            <a:r>
              <a:rPr lang="en-US" dirty="0" err="1"/>
              <a:t>inde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0F90B5-D9CE-2938-477D-4B444C46F1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167" t="51481" r="33333" b="27778"/>
          <a:stretch/>
        </p:blipFill>
        <p:spPr>
          <a:xfrm>
            <a:off x="7599976" y="3276600"/>
            <a:ext cx="914400" cy="1422400"/>
          </a:xfrm>
          <a:prstGeom prst="rect">
            <a:avLst/>
          </a:prstGeom>
        </p:spPr>
      </p:pic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id="{8862CA41-ED73-6F89-9807-FF90B1876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10"/>
    </mc:Choice>
    <mc:Fallback>
      <p:transition spd="slow" advTm="3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err="1"/>
              <a:t>Тығыз</a:t>
            </a:r>
            <a:r>
              <a:rPr lang="ru-RU" dirty="0"/>
              <a:t> индекс</a:t>
            </a:r>
            <a:endParaRPr spc="-5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BFF819-6B2E-618F-6D33-35CA50B2892F}"/>
              </a:ext>
            </a:extLst>
          </p:cNvPr>
          <p:cNvSpPr txBox="1"/>
          <p:nvPr/>
        </p:nvSpPr>
        <p:spPr>
          <a:xfrm>
            <a:off x="284776" y="2331709"/>
            <a:ext cx="7030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Дерекқордағы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тығыз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индекстегі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әрбір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іздеу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кілтінің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мәні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үшін</a:t>
            </a:r>
            <a:r>
              <a:rPr lang="ru-RU" dirty="0">
                <a:solidFill>
                  <a:srgbClr val="002060"/>
                </a:solidFill>
              </a:rPr>
              <a:t> индекс </a:t>
            </a:r>
            <a:r>
              <a:rPr lang="ru-RU" dirty="0" err="1">
                <a:solidFill>
                  <a:srgbClr val="002060"/>
                </a:solidFill>
              </a:rPr>
              <a:t>жазбасы</a:t>
            </a:r>
            <a:r>
              <a:rPr lang="ru-RU" dirty="0">
                <a:solidFill>
                  <a:srgbClr val="002060"/>
                </a:solidFill>
              </a:rPr>
              <a:t> бар.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• </a:t>
            </a:r>
            <a:r>
              <a:rPr lang="ru-RU" dirty="0" err="1">
                <a:solidFill>
                  <a:srgbClr val="002060"/>
                </a:solidFill>
              </a:rPr>
              <a:t>Бұл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іздеуді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жеңілдетеді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бірақ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индекстік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құжаттарды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сақтау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үшін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көбірек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орын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қажет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• Индекс </a:t>
            </a:r>
            <a:r>
              <a:rPr lang="ru-RU" dirty="0" err="1">
                <a:solidFill>
                  <a:srgbClr val="002060"/>
                </a:solidFill>
              </a:rPr>
              <a:t>кестесіндегі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жазбалар</a:t>
            </a:r>
            <a:r>
              <a:rPr lang="ru-RU" dirty="0">
                <a:solidFill>
                  <a:srgbClr val="002060"/>
                </a:solidFill>
              </a:rPr>
              <a:t> саны </a:t>
            </a:r>
            <a:r>
              <a:rPr lang="ru-RU" dirty="0" err="1">
                <a:solidFill>
                  <a:srgbClr val="002060"/>
                </a:solidFill>
              </a:rPr>
              <a:t>негізгі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кестедегі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жазбалар</a:t>
            </a:r>
            <a:r>
              <a:rPr lang="ru-RU" dirty="0">
                <a:solidFill>
                  <a:srgbClr val="002060"/>
                </a:solidFill>
              </a:rPr>
              <a:t> саны </a:t>
            </a:r>
            <a:r>
              <a:rPr lang="ru-RU" dirty="0" err="1">
                <a:solidFill>
                  <a:srgbClr val="002060"/>
                </a:solidFill>
              </a:rPr>
              <a:t>сияқты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• Индекс </a:t>
            </a:r>
            <a:r>
              <a:rPr lang="ru-RU" dirty="0" err="1">
                <a:solidFill>
                  <a:srgbClr val="002060"/>
                </a:solidFill>
              </a:rPr>
              <a:t>жазбаларында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іздеу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пернесінің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мәні</a:t>
            </a:r>
            <a:r>
              <a:rPr lang="ru-RU" dirty="0">
                <a:solidFill>
                  <a:srgbClr val="002060"/>
                </a:solidFill>
              </a:rPr>
              <a:t> мен </a:t>
            </a:r>
            <a:r>
              <a:rPr lang="ru-RU" dirty="0" err="1">
                <a:solidFill>
                  <a:srgbClr val="002060"/>
                </a:solidFill>
              </a:rPr>
              <a:t>нақты</a:t>
            </a:r>
            <a:r>
              <a:rPr lang="ru-RU" dirty="0">
                <a:solidFill>
                  <a:srgbClr val="002060"/>
                </a:solidFill>
              </a:rPr>
              <a:t> диск </a:t>
            </a:r>
            <a:r>
              <a:rPr lang="ru-RU" dirty="0" err="1">
                <a:solidFill>
                  <a:srgbClr val="002060"/>
                </a:solidFill>
              </a:rPr>
              <a:t>жазуына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арналған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көрсеткіш</a:t>
            </a:r>
            <a:r>
              <a:rPr lang="ru-RU" dirty="0">
                <a:solidFill>
                  <a:srgbClr val="002060"/>
                </a:solidFill>
              </a:rPr>
              <a:t> бар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5D0042-29B3-5A87-592A-358CF65E60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67" t="50000" r="44166" b="25569"/>
          <a:stretch/>
        </p:blipFill>
        <p:spPr>
          <a:xfrm>
            <a:off x="609600" y="4876800"/>
            <a:ext cx="2785154" cy="1583793"/>
          </a:xfrm>
          <a:prstGeom prst="rect">
            <a:avLst/>
          </a:prstGeom>
        </p:spPr>
      </p:pic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id="{E4E27478-18E4-CF1B-A78B-B17956EF9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0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7"/>
    </mc:Choice>
    <mc:Fallback>
      <p:transition spd="slow" advTm="21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792</Words>
  <Application>Microsoft Office PowerPoint</Application>
  <PresentationFormat>Экран (4:3)</PresentationFormat>
  <Paragraphs>84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 MT</vt:lpstr>
      <vt:lpstr>Calibri</vt:lpstr>
      <vt:lpstr>Office Theme</vt:lpstr>
      <vt:lpstr>Индекстер / Indices </vt:lpstr>
      <vt:lpstr>Деректер қорының индекстері дегеніміз не</vt:lpstr>
      <vt:lpstr>Деректер қорының индекстері дегеніміз не</vt:lpstr>
      <vt:lpstr>Деректер қорының индекстері дегеніміз не</vt:lpstr>
      <vt:lpstr>Деректер қорындағы Индекс құрылымы.</vt:lpstr>
      <vt:lpstr>Индекстеу атрибуттары</vt:lpstr>
      <vt:lpstr>Әр түрлі индекстеу әдістері</vt:lpstr>
      <vt:lpstr>Бастапқы индекстеу</vt:lpstr>
      <vt:lpstr>Тығыз индекс</vt:lpstr>
      <vt:lpstr>Сирек индекс</vt:lpstr>
      <vt:lpstr>Сирек индекс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parul</dc:creator>
  <cp:lastModifiedBy>user</cp:lastModifiedBy>
  <cp:revision>46</cp:revision>
  <dcterms:created xsi:type="dcterms:W3CDTF">2023-09-19T01:14:55Z</dcterms:created>
  <dcterms:modified xsi:type="dcterms:W3CDTF">2023-11-10T10:42:27Z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2023-09-19T00:00:00Z</vt:filetime>
  </property>
</Properties>
</file>