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92" r:id="rId3"/>
    <p:sldId id="397" r:id="rId4"/>
    <p:sldId id="406" r:id="rId5"/>
    <p:sldId id="407" r:id="rId6"/>
    <p:sldId id="408" r:id="rId7"/>
    <p:sldId id="409" r:id="rId8"/>
    <p:sldId id="410" r:id="rId9"/>
    <p:sldId id="411" r:id="rId10"/>
    <p:sldId id="412" r:id="rId11"/>
    <p:sldId id="413" r:id="rId12"/>
    <p:sldId id="414" r:id="rId13"/>
    <p:sldId id="393" r:id="rId14"/>
    <p:sldId id="396" r:id="rId15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9T07:25:20.299" idx="1">
    <p:pos x="5760" y="0"/>
    <p:text/>
    <p:extLst>
      <p:ext uri="{C676402C-5697-4E1C-873F-D02D1690AC5C}">
        <p15:threadingInfo xmlns:p15="http://schemas.microsoft.com/office/powerpoint/2012/main" timeZoneBias="-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7755" y="2572511"/>
            <a:ext cx="5430012" cy="280263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3715511"/>
            <a:ext cx="9144000" cy="713740"/>
          </a:xfrm>
          <a:custGeom>
            <a:avLst/>
            <a:gdLst/>
            <a:ahLst/>
            <a:cxnLst/>
            <a:rect l="l" t="t" r="r" b="b"/>
            <a:pathLst>
              <a:path w="9144000" h="713739">
                <a:moveTo>
                  <a:pt x="9144000" y="0"/>
                </a:moveTo>
                <a:lnTo>
                  <a:pt x="0" y="0"/>
                </a:lnTo>
                <a:lnTo>
                  <a:pt x="0" y="713232"/>
                </a:lnTo>
                <a:lnTo>
                  <a:pt x="9144000" y="713232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74567" y="2824988"/>
            <a:ext cx="2594864" cy="559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57755" y="3072383"/>
            <a:ext cx="5430012" cy="28026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91889" y="1696592"/>
            <a:ext cx="176022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17344" y="3323590"/>
            <a:ext cx="4591050" cy="1866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tutorialspoint.com/dbms/index.htm" TargetMode="Externa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hyperlink" Target="http://pages.cs.wisc.edu/~dbbook/openAccess/thirdEdition/slides/slides3ed.html" TargetMode="External"/><Relationship Id="rId5" Type="http://schemas.openxmlformats.org/officeDocument/2006/relationships/hyperlink" Target="http://www.darshan.ac.in/DIET/CE/GTU-Computer-Engineering-Study-Material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20B40B-3C41-1B8A-D606-F25F5390D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7247"/>
            <a:ext cx="9144000" cy="60907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1970" y="1944483"/>
            <a:ext cx="7924800" cy="47519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ct val="0"/>
              </a:spcBef>
            </a:pPr>
            <a:r>
              <a:rPr lang="kk-KZ" sz="2200" b="1" spc="-10" dirty="0">
                <a:solidFill>
                  <a:srgbClr val="002060"/>
                </a:solidFill>
                <a:latin typeface="Calibri"/>
                <a:cs typeface="Calibri"/>
              </a:rPr>
              <a:t>ф.-м.ғ.к. </a:t>
            </a:r>
            <a:r>
              <a:rPr lang="ru-RU" sz="2200" b="1" spc="-10" dirty="0" err="1">
                <a:solidFill>
                  <a:srgbClr val="002060"/>
                </a:solidFill>
                <a:latin typeface="Calibri"/>
                <a:cs typeface="Calibri"/>
              </a:rPr>
              <a:t>Ягалиева</a:t>
            </a:r>
            <a:r>
              <a:rPr lang="ru-RU" sz="22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200" b="1" spc="-10" dirty="0" err="1">
                <a:solidFill>
                  <a:srgbClr val="002060"/>
                </a:solidFill>
                <a:latin typeface="Calibri"/>
                <a:cs typeface="Calibri"/>
              </a:rPr>
              <a:t>Бағдат</a:t>
            </a:r>
            <a:r>
              <a:rPr lang="ru-RU" sz="22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200" b="1" spc="-10" dirty="0" err="1">
                <a:solidFill>
                  <a:srgbClr val="002060"/>
                </a:solidFill>
                <a:latin typeface="Calibri"/>
                <a:cs typeface="Calibri"/>
              </a:rPr>
              <a:t>Есенқызы</a:t>
            </a:r>
            <a:endParaRPr lang="ru-RU" sz="2200" b="1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«Киберқауіпсіздік, ақпараттарды өңдеу </a:t>
            </a:r>
          </a:p>
          <a:p>
            <a:pPr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және сақтау» кафедрасы, </a:t>
            </a:r>
          </a:p>
          <a:p>
            <a:pPr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қауымдастырылған профессоры</a:t>
            </a: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Алматы 2023</a:t>
            </a:r>
            <a:endParaRPr sz="22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41120" y="1591246"/>
            <a:ext cx="6309359" cy="92963"/>
            <a:chOff x="1417319" y="2692907"/>
            <a:chExt cx="6309359" cy="92963"/>
          </a:xfrm>
        </p:grpSpPr>
        <p:sp>
          <p:nvSpPr>
            <p:cNvPr id="6" name="object 6"/>
            <p:cNvSpPr/>
            <p:nvPr/>
          </p:nvSpPr>
          <p:spPr>
            <a:xfrm>
              <a:off x="1417319" y="2738627"/>
              <a:ext cx="6286500" cy="1905"/>
            </a:xfrm>
            <a:custGeom>
              <a:avLst/>
              <a:gdLst/>
              <a:ahLst/>
              <a:cxnLst/>
              <a:rect l="l" t="t" r="r" b="b"/>
              <a:pathLst>
                <a:path w="6286500" h="1905">
                  <a:moveTo>
                    <a:pt x="0" y="0"/>
                  </a:moveTo>
                  <a:lnTo>
                    <a:pt x="6286500" y="152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7319" y="2692907"/>
              <a:ext cx="94488" cy="929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32191" y="2692907"/>
              <a:ext cx="94487" cy="9296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17412" y="924826"/>
            <a:ext cx="6988387" cy="5520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99540" marR="5080" indent="-1387475">
              <a:lnSpc>
                <a:spcPct val="100000"/>
              </a:lnSpc>
              <a:spcBef>
                <a:spcPts val="105"/>
              </a:spcBef>
            </a:pPr>
            <a:r>
              <a:rPr lang="ru-RU" sz="3500" spc="-10" dirty="0" err="1">
                <a:solidFill>
                  <a:srgbClr val="002060"/>
                </a:solidFill>
              </a:rPr>
              <a:t>Деректер</a:t>
            </a:r>
            <a:r>
              <a:rPr lang="ru-RU" sz="3500" spc="-10" dirty="0">
                <a:solidFill>
                  <a:srgbClr val="002060"/>
                </a:solidFill>
              </a:rPr>
              <a:t> </a:t>
            </a:r>
            <a:r>
              <a:rPr lang="ru-RU" sz="3500" spc="-10" dirty="0" err="1">
                <a:solidFill>
                  <a:srgbClr val="002060"/>
                </a:solidFill>
              </a:rPr>
              <a:t>қорының</a:t>
            </a:r>
            <a:r>
              <a:rPr lang="ru-RU" sz="3500" spc="-10" dirty="0">
                <a:solidFill>
                  <a:srgbClr val="002060"/>
                </a:solidFill>
              </a:rPr>
              <a:t> </a:t>
            </a:r>
            <a:r>
              <a:rPr lang="ru-RU" sz="3500" spc="-10" dirty="0" err="1">
                <a:solidFill>
                  <a:srgbClr val="002060"/>
                </a:solidFill>
              </a:rPr>
              <a:t>қауіпсіздігі</a:t>
            </a:r>
            <a:endParaRPr sz="3500" spc="-10" dirty="0">
              <a:solidFill>
                <a:srgbClr val="002060"/>
              </a:solidFill>
            </a:endParaRPr>
          </a:p>
        </p:txBody>
      </p:sp>
      <p:pic>
        <p:nvPicPr>
          <p:cNvPr id="1026" name="Picture 2" descr="Лига Академической честности - Satbayev University">
            <a:extLst>
              <a:ext uri="{FF2B5EF4-FFF2-40B4-BE49-F238E27FC236}">
                <a16:creationId xmlns:a16="http://schemas.microsoft.com/office/drawing/2014/main" id="{82C3005F-F770-5256-AD73-0B90E827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7207"/>
            <a:ext cx="2949894" cy="71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идео 4">
            <a:hlinkClick r:id="" action="ppaction://media"/>
            <a:extLst>
              <a:ext uri="{FF2B5EF4-FFF2-40B4-BE49-F238E27FC236}">
                <a16:creationId xmlns:a16="http://schemas.microsoft.com/office/drawing/2014/main" id="{930897CA-7009-5758-D5ED-27EC814FE3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1"/>
    </mc:Choice>
    <mc:Fallback>
      <p:transition spd="slow" advTm="9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RBAC: - </a:t>
            </a:r>
            <a:r>
              <a:rPr lang="ru-RU" spc="-5" dirty="0" err="1"/>
              <a:t>Рөлге</a:t>
            </a:r>
            <a:r>
              <a:rPr lang="ru-RU" spc="-5" dirty="0"/>
              <a:t> </a:t>
            </a:r>
            <a:r>
              <a:rPr lang="ru-RU" spc="-5" dirty="0" err="1"/>
              <a:t>негізделген</a:t>
            </a:r>
            <a:r>
              <a:rPr lang="ru-RU" spc="-5" dirty="0"/>
              <a:t> </a:t>
            </a:r>
            <a:r>
              <a:rPr lang="ru-RU" spc="-5" dirty="0" err="1"/>
              <a:t>қатынасты</a:t>
            </a:r>
            <a:r>
              <a:rPr lang="ru-RU" spc="-5" dirty="0"/>
              <a:t> </a:t>
            </a:r>
            <a:r>
              <a:rPr lang="ru-RU" spc="-5" dirty="0" err="1"/>
              <a:t>басқару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812034"/>
            <a:ext cx="5339179" cy="3690113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модельде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ұйымдағы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пайдаланушының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рөлі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анықтау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үшін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маңызды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рөл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атқарады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•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үлгідегі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рөлдер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қызметкердің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желіге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деңгейін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анықтайды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•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Пайдаланушыға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өз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міндеттерін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тиімді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орындау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үшін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қажет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ғана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рұқсат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беріледі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•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негізделуі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мүмкін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факторлар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Өкілеттілік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Жауапкершілік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ЖұмысҚұзыреттілік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92049C27-C5FA-1343-9067-9958F9244E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3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"/>
    </mc:Choice>
    <mc:Fallback>
      <p:transition spd="slow" advTm="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" dirty="0" err="1"/>
              <a:t>Қауіпсіздікті</a:t>
            </a:r>
            <a:r>
              <a:rPr lang="ru-RU" spc="-5" dirty="0"/>
              <a:t> </a:t>
            </a:r>
            <a:r>
              <a:rPr lang="ru-RU" spc="-5" dirty="0" err="1"/>
              <a:t>анықтау</a:t>
            </a:r>
            <a:r>
              <a:rPr lang="ru-RU" spc="-5" dirty="0"/>
              <a:t> </a:t>
            </a:r>
            <a:r>
              <a:rPr lang="ru-RU" spc="-5" dirty="0" err="1"/>
              <a:t>жүйесі</a:t>
            </a:r>
            <a:r>
              <a:rPr lang="ru-RU" spc="-5" dirty="0"/>
              <a:t>(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32299" y="2456527"/>
            <a:ext cx="5339179" cy="492121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Интрузияны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анықтау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жүйесі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(</a:t>
            </a: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IDS) –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желілік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трафикті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жүйені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күмәнді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әрекетті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стратегияны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бұзуды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тексеретін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және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осындай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әрекет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табылған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кезде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дабыл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беретін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жүйе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бағдарламалау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қолданбасы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желіні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жүйені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зиянды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қозғалысқа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стратегияны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бұзуға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сканерлейтін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бағдарламалық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құрал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Кез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келген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зиянды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әрекет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құқық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бұзушылық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әдетте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басшыға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ашылады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қауіпсіздік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ақпараты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мен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оқиғаларды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басқару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(</a:t>
            </a: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SIEM)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жүйесін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отырып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орталықтандырылады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074570AE-5393-7FE1-B83E-BCBE513EB0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0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39"/>
    </mc:Choice>
    <mc:Fallback>
      <p:transition spd="slow" advTm="36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SQL </a:t>
            </a:r>
            <a:r>
              <a:rPr lang="ru-RU" spc="-5" dirty="0" err="1"/>
              <a:t>инъекциясы</a:t>
            </a:r>
            <a:endParaRPr lang="ru-RU"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31510" y="2286127"/>
            <a:ext cx="5339179" cy="5228996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SQLI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ретінде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де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белгілі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келген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дерекқордың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фондық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кодын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басқаратын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және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құпия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жоспарланбаған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ашатын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SQL CODE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көмегімен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келген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дерекқорға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жасалатын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жалпы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шабуыл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 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көрсету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профильдері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тұтынушылар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туралы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мәліметтер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т.б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сияқты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келген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қымбат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жеке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болуы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мүмкін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Сәтті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жүзеге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асырылған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шабуыл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өзгеруіне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бүкіл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кестелердің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жойылуына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дерекқорға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әкімшілік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құқықтарды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алуға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және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т.б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әкелуі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мүмкін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Олардың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барлығы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келген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ұйым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үшін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өте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қауіпті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636C7E76-5EDE-2AB0-D2BD-0144069F8E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14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01"/>
    </mc:Choice>
    <mc:Fallback>
      <p:transition spd="slow" advTm="31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B5DBC6-202C-7349-919C-2B909AAD3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1913"/>
            <a:ext cx="9144000" cy="502310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References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28600" y="1937892"/>
            <a:ext cx="8465820" cy="48224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5"/>
              </a:spcBef>
              <a:tabLst>
                <a:tab pos="354965" algn="l"/>
              </a:tabLst>
            </a:pPr>
            <a:r>
              <a:rPr lang="kk-KZ" sz="2000" spc="-5" dirty="0">
                <a:solidFill>
                  <a:srgbClr val="002060"/>
                </a:solidFill>
                <a:latin typeface="Calibri"/>
                <a:cs typeface="Calibri"/>
              </a:rPr>
              <a:t>1.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Abraham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Silberschatz,</a:t>
            </a:r>
            <a:r>
              <a:rPr sz="20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Henry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95" dirty="0">
                <a:solidFill>
                  <a:srgbClr val="002060"/>
                </a:solidFill>
                <a:latin typeface="Calibri"/>
                <a:cs typeface="Calibri"/>
              </a:rPr>
              <a:t>F.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Korth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and</a:t>
            </a:r>
            <a:r>
              <a:rPr sz="20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S.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Sudarshan,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Database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System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Concepts,</a:t>
            </a:r>
            <a:r>
              <a:rPr sz="20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McGraw-Hill</a:t>
            </a:r>
            <a:r>
              <a:rPr sz="20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Education</a:t>
            </a:r>
            <a:r>
              <a:rPr sz="2000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(Asia),</a:t>
            </a:r>
            <a:r>
              <a:rPr sz="2000" spc="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Seventh</a:t>
            </a:r>
            <a:r>
              <a:rPr sz="2000" spc="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Edition,</a:t>
            </a:r>
            <a:r>
              <a:rPr sz="2000" spc="-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2019.</a:t>
            </a:r>
            <a:endParaRPr lang="kk-KZ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2. 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К. С.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Дүй­се­бе­ков</a:t>
            </a:r>
            <a:r>
              <a:rPr lang="en-US" sz="2000" spc="-5" dirty="0">
                <a:solidFill>
                  <a:srgbClr val="002060"/>
                </a:solidFill>
                <a:latin typeface="Calibri"/>
                <a:cs typeface="Calibri"/>
              </a:rPr>
              <a:t>a, 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Л. С.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Көп­бо­сын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ДЕ­РЕК­ТЕР ҚОРЛ</a:t>
            </a:r>
            <a:r>
              <a:rPr lang="en-US" sz="2000" spc="-5" dirty="0">
                <a:solidFill>
                  <a:srgbClr val="002060"/>
                </a:solidFill>
                <a:latin typeface="Calibri"/>
                <a:cs typeface="Calibri"/>
              </a:rPr>
              <a:t>A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РЫ ЖҮЙЕЛЕ­РІ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Оқу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құралы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.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Стереотиптік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басылым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. Алматы «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Қазақ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spc="-5" dirty="0" err="1">
                <a:solidFill>
                  <a:srgbClr val="002060"/>
                </a:solidFill>
                <a:latin typeface="Calibri"/>
                <a:cs typeface="Calibri"/>
              </a:rPr>
              <a:t>университеті</a:t>
            </a:r>
            <a:r>
              <a:rPr lang="ru-RU" sz="2000" spc="-5" dirty="0">
                <a:solidFill>
                  <a:srgbClr val="002060"/>
                </a:solidFill>
                <a:latin typeface="Calibri"/>
                <a:cs typeface="Calibri"/>
              </a:rPr>
              <a:t>» 2020</a:t>
            </a:r>
          </a:p>
          <a:p>
            <a:pPr marL="12700">
              <a:lnSpc>
                <a:spcPct val="100000"/>
              </a:lnSpc>
            </a:pPr>
            <a:r>
              <a:rPr lang="ru-RU" sz="2000" dirty="0">
                <a:solidFill>
                  <a:srgbClr val="002060"/>
                </a:solidFill>
              </a:rPr>
              <a:t>3. </a:t>
            </a:r>
            <a:r>
              <a:rPr lang="ru-RU" sz="2000" dirty="0" err="1">
                <a:solidFill>
                  <a:srgbClr val="002060"/>
                </a:solidFill>
              </a:rPr>
              <a:t>Мамедли</a:t>
            </a:r>
            <a:r>
              <a:rPr lang="ru-RU" sz="2000" dirty="0">
                <a:solidFill>
                  <a:srgbClr val="002060"/>
                </a:solidFill>
              </a:rPr>
              <a:t> Р.Э. М 22 Системы управления базами данных: Учебное пособие. - Нижневартовск: </a:t>
            </a:r>
            <a:r>
              <a:rPr lang="ru-RU" sz="2000" dirty="0" err="1">
                <a:solidFill>
                  <a:srgbClr val="002060"/>
                </a:solidFill>
              </a:rPr>
              <a:t>Издво</a:t>
            </a:r>
            <a:r>
              <a:rPr lang="ru-RU" sz="2000" dirty="0">
                <a:solidFill>
                  <a:srgbClr val="002060"/>
                </a:solidFill>
              </a:rPr>
              <a:t> Нижневартовского государственного университета, 2021. – 214 с.</a:t>
            </a:r>
          </a:p>
          <a:p>
            <a:pPr marL="12700">
              <a:lnSpc>
                <a:spcPct val="100000"/>
              </a:lnSpc>
            </a:pPr>
            <a:r>
              <a:rPr lang="en-US" sz="2000" spc="-5" dirty="0">
                <a:solidFill>
                  <a:srgbClr val="002060"/>
                </a:solidFill>
                <a:latin typeface="Calibri"/>
                <a:cs typeface="Calibri"/>
              </a:rPr>
              <a:t>4.https://libgen.is/search.php?&amp;req=database+system&amp;phrase=1&amp;view=simple&amp;column=def&amp;sort=year&amp;sortmode=DESC</a:t>
            </a:r>
          </a:p>
          <a:p>
            <a:pPr marL="12065">
              <a:lnSpc>
                <a:spcPct val="100000"/>
              </a:lnSpc>
              <a:spcBef>
                <a:spcPts val="480"/>
              </a:spcBef>
              <a:tabLst>
                <a:tab pos="354330" algn="l"/>
              </a:tabLst>
            </a:pP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Database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Management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Systems,</a:t>
            </a:r>
            <a:r>
              <a:rPr sz="20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CSE,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45" dirty="0">
                <a:solidFill>
                  <a:srgbClr val="002060"/>
                </a:solidFill>
                <a:latin typeface="Calibri"/>
                <a:cs typeface="Calibri"/>
              </a:rPr>
              <a:t>DIET,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https://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www.darshan.ac.in/DIET/CE/GTU-Computer-Engineering-Study-Material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480"/>
              </a:spcBef>
              <a:buAutoNum type="arabicPlain" startAt="4"/>
              <a:tabLst>
                <a:tab pos="354330" algn="l"/>
              </a:tabLst>
            </a:pP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Database</a:t>
            </a:r>
            <a:r>
              <a:rPr sz="20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management</a:t>
            </a:r>
            <a:r>
              <a:rPr sz="2000" spc="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Calibri"/>
                <a:cs typeface="Calibri"/>
              </a:rPr>
              <a:t>systems</a:t>
            </a:r>
            <a:r>
              <a:rPr sz="2000" spc="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by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Raghu</a:t>
            </a:r>
            <a:r>
              <a:rPr sz="20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Ramakrishnan</a:t>
            </a:r>
            <a:r>
              <a:rPr sz="2000" spc="2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and</a:t>
            </a:r>
            <a:r>
              <a:rPr sz="2000" spc="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2060"/>
                </a:solidFill>
                <a:latin typeface="Calibri"/>
                <a:cs typeface="Calibri"/>
              </a:rPr>
              <a:t>Johannes</a:t>
            </a:r>
            <a:r>
              <a:rPr sz="2000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Gehrke </a:t>
            </a:r>
            <a:r>
              <a:rPr sz="2000" spc="-434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http://pages.cs.wisc.edu/~dbbook/openAccess/thirdEdition/slides/slides3ed.html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4330" indent="-342265">
              <a:lnSpc>
                <a:spcPct val="100000"/>
              </a:lnSpc>
              <a:spcBef>
                <a:spcPts val="480"/>
              </a:spcBef>
              <a:buAutoNum type="arabicPlain" startAt="4"/>
              <a:tabLst>
                <a:tab pos="354965" algn="l"/>
              </a:tabLst>
            </a:pP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Database</a:t>
            </a:r>
            <a:r>
              <a:rPr sz="2000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management </a:t>
            </a:r>
            <a:r>
              <a:rPr sz="2000" spc="-20" dirty="0">
                <a:solidFill>
                  <a:srgbClr val="002060"/>
                </a:solidFill>
                <a:latin typeface="Calibri"/>
                <a:cs typeface="Calibri"/>
              </a:rPr>
              <a:t>system</a:t>
            </a:r>
            <a:r>
              <a:rPr sz="2000" spc="-5" dirty="0">
                <a:solidFill>
                  <a:srgbClr val="002060"/>
                </a:solidFill>
                <a:latin typeface="Calibri"/>
                <a:cs typeface="Calibri"/>
              </a:rPr>
              <a:t> tutorial,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</a:rPr>
              <a:t>https://</a:t>
            </a:r>
            <a:r>
              <a:rPr sz="2000" spc="-10" dirty="0">
                <a:solidFill>
                  <a:srgbClr val="002060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www.tutorialspoint.com/dbms/index.htm</a:t>
            </a:r>
            <a:endParaRPr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CAD407-2B1D-012A-0DEC-AE5AB8EE1C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8543C640-0C2B-3A8A-6D69-E012B233C452}"/>
              </a:ext>
            </a:extLst>
          </p:cNvPr>
          <p:cNvSpPr/>
          <p:nvPr/>
        </p:nvSpPr>
        <p:spPr>
          <a:xfrm>
            <a:off x="0" y="1243407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FE8630C-1229-288B-343C-63C321598A64}"/>
              </a:ext>
            </a:extLst>
          </p:cNvPr>
          <p:cNvSpPr txBox="1">
            <a:spLocks/>
          </p:cNvSpPr>
          <p:nvPr/>
        </p:nvSpPr>
        <p:spPr>
          <a:xfrm>
            <a:off x="152400" y="1297127"/>
            <a:ext cx="8763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kk-KZ" sz="2800" kern="0" spc="-20" dirty="0"/>
              <a:t>Қолданылған әдебиеттер:</a:t>
            </a:r>
            <a:endParaRPr lang="en-US" sz="2800" kern="0" spc="-5" dirty="0"/>
          </a:p>
        </p:txBody>
      </p:sp>
      <p:pic>
        <p:nvPicPr>
          <p:cNvPr id="9" name="Видео 8">
            <a:hlinkClick r:id="" action="ppaction://media"/>
            <a:extLst>
              <a:ext uri="{FF2B5EF4-FFF2-40B4-BE49-F238E27FC236}">
                <a16:creationId xmlns:a16="http://schemas.microsoft.com/office/drawing/2014/main" id="{5F004323-9805-621C-F971-A28331B2B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54"/>
    </mc:Choice>
    <mc:Fallback>
      <p:transition spd="slow" advTm="26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References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CAD407-2B1D-012A-0DEC-AE5AB8EE1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8543C640-0C2B-3A8A-6D69-E012B233C452}"/>
              </a:ext>
            </a:extLst>
          </p:cNvPr>
          <p:cNvSpPr/>
          <p:nvPr/>
        </p:nvSpPr>
        <p:spPr>
          <a:xfrm>
            <a:off x="0" y="1243407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FE8630C-1229-288B-343C-63C321598A64}"/>
              </a:ext>
            </a:extLst>
          </p:cNvPr>
          <p:cNvSpPr txBox="1">
            <a:spLocks/>
          </p:cNvSpPr>
          <p:nvPr/>
        </p:nvSpPr>
        <p:spPr>
          <a:xfrm>
            <a:off x="152400" y="1297127"/>
            <a:ext cx="8763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2800" kern="0" spc="-5" dirty="0"/>
              <a:t>Рахмет!</a:t>
            </a:r>
            <a:endParaRPr lang="en-US" sz="2800" kern="0" spc="-5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1104CF-B94A-ADA3-2DA0-86AF6BD27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51913"/>
            <a:ext cx="9144000" cy="5023103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9838448B-A5AD-6B34-B5C3-75F95D4764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4"/>
    </mc:Choice>
    <mc:Fallback xmlns="">
      <p:transition spd="slow" advTm="6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" dirty="0" err="1"/>
              <a:t>Деректер</a:t>
            </a:r>
            <a:r>
              <a:rPr lang="ru-RU" spc="-5" dirty="0"/>
              <a:t> </a:t>
            </a:r>
            <a:r>
              <a:rPr lang="ru-RU" spc="-5" dirty="0" err="1"/>
              <a:t>қауіпсіздігі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90694" y="2895600"/>
            <a:ext cx="5195706" cy="3305392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5"/>
              </a:spcBef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Ол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рұқсатсыз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кіруден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қорғайды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тек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рұқсат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етілген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рұқсат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береді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575"/>
              </a:spcBef>
              <a:tabLst>
                <a:tab pos="354965" algn="l"/>
                <a:tab pos="355600" algn="l"/>
              </a:tabLst>
            </a:pP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Тек </a:t>
            </a: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DBA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келген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келген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жаңартуға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рұқсат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етіледі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, ал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басқа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пайдаланушыларға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келген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жазбаға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келген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өзектілігіне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өкілеттік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деңгейіне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сәйкес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жаңартуға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рұқсат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етіледі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8" name="Видео 7">
            <a:hlinkClick r:id="" action="ppaction://media"/>
            <a:extLst>
              <a:ext uri="{FF2B5EF4-FFF2-40B4-BE49-F238E27FC236}">
                <a16:creationId xmlns:a16="http://schemas.microsoft.com/office/drawing/2014/main" id="{809D1E3D-F796-899E-19B5-0A726A6284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47"/>
    </mc:Choice>
    <mc:Fallback>
      <p:transition spd="slow" advTm="26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" dirty="0"/>
              <a:t>Аутентификация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381000" y="2344777"/>
            <a:ext cx="5483860" cy="3382336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Пайдаланушыны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тексеру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үшін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тіркелгі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процесі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Оның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негізгі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мақсаты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қауіпсіздігі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мен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тұтастығын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бақылау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болып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табылады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Тұтастық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дұрыстығына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көз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үшінбүлінген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және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дұрыс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емес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Қауіпсіздік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қорғау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және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тек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рұқсат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етілгендерге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ғана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қолжетімді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екеніне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көз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8" name="Видео 7">
            <a:hlinkClick r:id="" action="ppaction://media"/>
            <a:extLst>
              <a:ext uri="{FF2B5EF4-FFF2-40B4-BE49-F238E27FC236}">
                <a16:creationId xmlns:a16="http://schemas.microsoft.com/office/drawing/2014/main" id="{04BCE852-8664-1F77-0C98-14D255808E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9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61"/>
    </mc:Choice>
    <mc:Fallback>
      <p:transition spd="slow" advTm="2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" dirty="0"/>
              <a:t>Авторизация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381000" y="2344777"/>
            <a:ext cx="5483860" cy="268983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Пайдаланушының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келген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тексеру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процесі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Ол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белгілі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бір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пайдаланушының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қандай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алатынын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тексереді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мысалы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қатты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дискіден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файлға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қатынасу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Ол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құпиялылығын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сондай-ақ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бақылауды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қамтамасыз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етеді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D1FEDCAB-56F2-F1CA-3934-C0BECA3EA1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8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19"/>
    </mc:Choice>
    <mc:Fallback>
      <p:transition spd="slow" advTm="20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5" dirty="0" err="1"/>
              <a:t>Қатынасты</a:t>
            </a:r>
            <a:r>
              <a:rPr lang="ru-RU" spc="-5" dirty="0"/>
              <a:t> </a:t>
            </a:r>
            <a:r>
              <a:rPr lang="ru-RU" spc="-5" dirty="0" err="1"/>
              <a:t>басқару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94393" y="2812034"/>
            <a:ext cx="4430007" cy="268983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Қолжетімділікті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басқару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–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клиенттердің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кім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екенін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және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лайықты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мүмкіндігін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қамтамасыз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ету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стратегиясы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басқарудың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негізінен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үш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моделі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бар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DAC, MAC, RBA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59065563-6891-CF32-1384-93A3B6257A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8"/>
    </mc:Choice>
    <mc:Fallback>
      <p:transition spd="slow" advTm="17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DAC: </a:t>
            </a:r>
            <a:r>
              <a:rPr lang="ru-RU" spc="-5" dirty="0" err="1"/>
              <a:t>дискрециялық</a:t>
            </a:r>
            <a:r>
              <a:rPr lang="ru-RU" spc="-5" dirty="0"/>
              <a:t> </a:t>
            </a:r>
            <a:r>
              <a:rPr lang="ru-RU" spc="-5" dirty="0" err="1"/>
              <a:t>қол</a:t>
            </a:r>
            <a:r>
              <a:rPr lang="ru-RU" spc="-5" dirty="0"/>
              <a:t> </a:t>
            </a:r>
            <a:r>
              <a:rPr lang="ru-RU" spc="-5" dirty="0" err="1"/>
              <a:t>жеткізуді</a:t>
            </a:r>
            <a:r>
              <a:rPr lang="ru-RU" spc="-5" dirty="0"/>
              <a:t> </a:t>
            </a:r>
            <a:r>
              <a:rPr lang="ru-RU" spc="-5" dirty="0" err="1"/>
              <a:t>басқару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23421" y="2286127"/>
            <a:ext cx="6253579" cy="4921219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Мұнда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басқаруды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жасаған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белгілі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бір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иесі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алады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жерде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бір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пайдаланушының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бірнеше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рұқсаты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болуы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мүмкін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және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көбінесе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нысан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деп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аталатын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иесіне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сәйкес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бірнеше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пайдаланушының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бірдей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рұқсаты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болуы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мүмкін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 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Дискрециялық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басқару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келесі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екі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команданың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көмегімен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alibri"/>
                <a:cs typeface="Calibri"/>
              </a:rPr>
              <a:t>SQL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арқылы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қолдайды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en-US" sz="2000" dirty="0"/>
              <a:t>1) Grant :- </a:t>
            </a:r>
            <a:r>
              <a:rPr lang="ru-RU" sz="2000" dirty="0"/>
              <a:t>Ол </a:t>
            </a:r>
            <a:r>
              <a:rPr lang="ru-RU" sz="2000" dirty="0" err="1"/>
              <a:t>кез</a:t>
            </a:r>
            <a:r>
              <a:rPr lang="ru-RU" sz="2000" dirty="0"/>
              <a:t> </a:t>
            </a:r>
            <a:r>
              <a:rPr lang="ru-RU" sz="2000" dirty="0" err="1"/>
              <a:t>келген</a:t>
            </a:r>
            <a:r>
              <a:rPr lang="ru-RU" sz="2000" dirty="0"/>
              <a:t> </a:t>
            </a:r>
            <a:r>
              <a:rPr lang="ru-RU" sz="2000" dirty="0" err="1"/>
              <a:t>пайдаланушыға</a:t>
            </a:r>
            <a:r>
              <a:rPr lang="ru-RU" sz="2000" dirty="0"/>
              <a:t> </a:t>
            </a:r>
            <a:r>
              <a:rPr lang="ru-RU" sz="2000" dirty="0" err="1"/>
              <a:t>арнайы</a:t>
            </a:r>
            <a:r>
              <a:rPr lang="ru-RU" sz="2000" dirty="0"/>
              <a:t> </a:t>
            </a:r>
            <a:r>
              <a:rPr lang="ru-RU" sz="2000" dirty="0" err="1"/>
              <a:t>рұқсатты</a:t>
            </a:r>
            <a:r>
              <a:rPr lang="ru-RU" sz="2000" dirty="0"/>
              <a:t> </a:t>
            </a:r>
            <a:r>
              <a:rPr lang="ru-RU" sz="2000" dirty="0" err="1"/>
              <a:t>тағайындау</a:t>
            </a:r>
            <a:r>
              <a:rPr lang="ru-RU" sz="2000" dirty="0"/>
              <a:t> </a:t>
            </a:r>
            <a:r>
              <a:rPr lang="ru-RU" sz="2000" dirty="0" err="1"/>
              <a:t>үшін</a:t>
            </a:r>
            <a:r>
              <a:rPr lang="ru-RU" sz="2000" dirty="0"/>
              <a:t> </a:t>
            </a:r>
            <a:r>
              <a:rPr lang="ru-RU" sz="2000" dirty="0" err="1"/>
              <a:t>қолданылады</a:t>
            </a:r>
            <a:r>
              <a:rPr lang="ru-RU" sz="2000" dirty="0"/>
              <a:t>.</a:t>
            </a:r>
            <a:r>
              <a:rPr lang="en-US" sz="2000" dirty="0"/>
              <a:t> Syntax:- GRANT privilege ON object TO user [WITH GRANT OPTION] 2) Revoke :- </a:t>
            </a:r>
            <a:r>
              <a:rPr lang="ru-RU" sz="2000" dirty="0" err="1"/>
              <a:t>Пайдаланушыдан</a:t>
            </a:r>
            <a:r>
              <a:rPr lang="ru-RU" sz="2000" dirty="0"/>
              <a:t> </a:t>
            </a:r>
            <a:r>
              <a:rPr lang="ru-RU" sz="2000" dirty="0" err="1"/>
              <a:t>кез</a:t>
            </a:r>
            <a:r>
              <a:rPr lang="ru-RU" sz="2000" dirty="0"/>
              <a:t> </a:t>
            </a:r>
            <a:r>
              <a:rPr lang="ru-RU" sz="2000" dirty="0" err="1"/>
              <a:t>келген</a:t>
            </a:r>
            <a:r>
              <a:rPr lang="ru-RU" sz="2000" dirty="0"/>
              <a:t> </a:t>
            </a:r>
            <a:r>
              <a:rPr lang="ru-RU" sz="2000" dirty="0" err="1"/>
              <a:t>рұқсатты</a:t>
            </a:r>
            <a:r>
              <a:rPr lang="ru-RU" sz="2000" dirty="0"/>
              <a:t> </a:t>
            </a:r>
            <a:r>
              <a:rPr lang="ru-RU" sz="2000" dirty="0" err="1"/>
              <a:t>жою</a:t>
            </a:r>
            <a:r>
              <a:rPr lang="ru-RU" sz="2000" dirty="0"/>
              <a:t> </a:t>
            </a:r>
            <a:r>
              <a:rPr lang="ru-RU" sz="2000" dirty="0" err="1"/>
              <a:t>үшін</a:t>
            </a:r>
            <a:r>
              <a:rPr lang="ru-RU" sz="2000" dirty="0"/>
              <a:t> </a:t>
            </a:r>
            <a:r>
              <a:rPr lang="ru-RU" sz="2000" dirty="0" err="1"/>
              <a:t>пайдаланылады</a:t>
            </a:r>
            <a:r>
              <a:rPr lang="en-US" sz="2000" dirty="0"/>
              <a:t>. Syntax:- REVOKE privilege ON object FROM user {RESTRICT/CASCADE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E5B6CFB5-B442-1B31-CDB7-92072DBD6A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57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90"/>
    </mc:Choice>
    <mc:Fallback>
      <p:transition spd="slow" advTm="39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MAC: </a:t>
            </a:r>
            <a:r>
              <a:rPr lang="ru-RU" spc="-5" dirty="0" err="1"/>
              <a:t>Міндетті</a:t>
            </a:r>
            <a:r>
              <a:rPr lang="ru-RU" spc="-5" dirty="0"/>
              <a:t> </a:t>
            </a:r>
            <a:r>
              <a:rPr lang="ru-RU" spc="-5" dirty="0" err="1"/>
              <a:t>қол</a:t>
            </a:r>
            <a:r>
              <a:rPr lang="ru-RU" spc="-5" dirty="0"/>
              <a:t> </a:t>
            </a:r>
            <a:r>
              <a:rPr lang="ru-RU" spc="-5" dirty="0" err="1"/>
              <a:t>жеткізуді</a:t>
            </a:r>
            <a:r>
              <a:rPr lang="ru-RU" spc="-5" dirty="0"/>
              <a:t> </a:t>
            </a:r>
            <a:r>
              <a:rPr lang="ru-RU" spc="-5" dirty="0" err="1"/>
              <a:t>басқару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23421" y="2286127"/>
            <a:ext cx="6253579" cy="3382336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Мұнда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жеке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тағайындалмаған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рұқсаты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тиісті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ұйым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үшін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сезімталдығына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маңыздылығына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қарай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белгілі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бір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деңгейлерге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бөлінеді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Пайдаланушылар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сонымен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қатар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әртүрлі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деңгейдегі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алатын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әртүрлі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рұқсаты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бар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бірнеше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топқа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бөлінеді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Тазалау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деңгейі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неғұрлым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жоғары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болса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көбірек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деңгейлеріне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болады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0F929612-FCEE-E5B4-ED5E-3EB213139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9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28"/>
    </mc:Choice>
    <mc:Fallback>
      <p:transition spd="slow" advTm="2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MAC: </a:t>
            </a:r>
            <a:r>
              <a:rPr lang="ru-RU" spc="-5" dirty="0" err="1"/>
              <a:t>Міндетті</a:t>
            </a:r>
            <a:r>
              <a:rPr lang="ru-RU" spc="-5" dirty="0"/>
              <a:t> </a:t>
            </a:r>
            <a:r>
              <a:rPr lang="ru-RU" spc="-5" dirty="0" err="1"/>
              <a:t>қол</a:t>
            </a:r>
            <a:r>
              <a:rPr lang="ru-RU" spc="-5" dirty="0"/>
              <a:t> </a:t>
            </a:r>
            <a:r>
              <a:rPr lang="ru-RU" spc="-5" dirty="0" err="1"/>
              <a:t>жеткізуді</a:t>
            </a:r>
            <a:r>
              <a:rPr lang="ru-RU" spc="-5" dirty="0"/>
              <a:t> </a:t>
            </a:r>
            <a:r>
              <a:rPr lang="ru-RU" spc="-5" dirty="0" err="1"/>
              <a:t>басқару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812034"/>
            <a:ext cx="5339179" cy="2535951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Көп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деңгейлі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Міндетті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жеткізуді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басқаруды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жүзеге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асыруға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арналған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төрт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компонент.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1.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Пәндер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1.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Объектілер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1.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Тазалау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деңгейі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1.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Қауіпсіздік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деңгейі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1815B92A-1A05-A65E-0F71-053D0AF6CE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5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84"/>
    </mc:Choice>
    <mc:Fallback>
      <p:transition spd="slow" advTm="1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3F8FFC-C437-E108-3249-27008A296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31709"/>
            <a:ext cx="9144000" cy="5023103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642872"/>
            <a:ext cx="9144000" cy="643255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9240" y="1696592"/>
            <a:ext cx="84937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-5" dirty="0"/>
              <a:t>MAC: </a:t>
            </a:r>
            <a:r>
              <a:rPr lang="ru-RU" spc="-5" dirty="0" err="1"/>
              <a:t>Міндетті</a:t>
            </a:r>
            <a:r>
              <a:rPr lang="ru-RU" spc="-5" dirty="0"/>
              <a:t> </a:t>
            </a:r>
            <a:r>
              <a:rPr lang="ru-RU" spc="-5" dirty="0" err="1"/>
              <a:t>қол</a:t>
            </a:r>
            <a:r>
              <a:rPr lang="ru-RU" spc="-5" dirty="0"/>
              <a:t> </a:t>
            </a:r>
            <a:r>
              <a:rPr lang="ru-RU" spc="-5" dirty="0" err="1"/>
              <a:t>жеткізуді</a:t>
            </a:r>
            <a:r>
              <a:rPr lang="ru-RU" spc="-5" dirty="0"/>
              <a:t> </a:t>
            </a:r>
            <a:r>
              <a:rPr lang="ru-RU" spc="-5" dirty="0" err="1"/>
              <a:t>басқару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269240" y="2812034"/>
            <a:ext cx="5339179" cy="3767057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Дерекқорды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басқару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жүйесі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қандай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пайдаланушының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қандай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да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бір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нысан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ережесі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негізінде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оқу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немесе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жазу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әрекетін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орындай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алатынын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анықтайды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.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Бұл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ереже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құпия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деректердің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қорғалғанын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және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қалаусыз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нысандардың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қабылдамауын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қамтамасыз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етеді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Пайдаланушы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екі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ережені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орындау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арқылы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деректерге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қол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жеткізе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алады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: 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-1)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Қауіпсіздік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қасиеті</a:t>
            </a:r>
            <a:endParaRPr lang="en-US" sz="20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2)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Жұлдызша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қауіпсіздік</a:t>
            </a:r>
            <a:r>
              <a:rPr lang="ru-RU" sz="200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Calibri"/>
                <a:cs typeface="Calibri"/>
              </a:rPr>
              <a:t>қасиеті</a:t>
            </a:r>
            <a:endParaRPr lang="ru-RU" sz="2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02D77-DC3C-BC4B-1582-506FB66B7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9159F81C-CC96-A489-F36E-7B534DABAA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2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31"/>
    </mc:Choice>
    <mc:Fallback>
      <p:transition spd="slow" advTm="25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</TotalTime>
  <Words>890</Words>
  <Application>Microsoft Office PowerPoint</Application>
  <PresentationFormat>Экран (4:3)</PresentationFormat>
  <Paragraphs>82</Paragraphs>
  <Slides>14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 MT</vt:lpstr>
      <vt:lpstr>Calibri</vt:lpstr>
      <vt:lpstr>Office Theme</vt:lpstr>
      <vt:lpstr>Деректер қорының қауіпсіздігі</vt:lpstr>
      <vt:lpstr>Деректер қауіпсіздігі</vt:lpstr>
      <vt:lpstr>Аутентификация</vt:lpstr>
      <vt:lpstr>Авторизация</vt:lpstr>
      <vt:lpstr>Қатынасты басқару</vt:lpstr>
      <vt:lpstr>DAC: дискрециялық қол жеткізуді басқару</vt:lpstr>
      <vt:lpstr>MAC: Міндетті қол жеткізуді басқару</vt:lpstr>
      <vt:lpstr>MAC: Міндетті қол жеткізуді басқару</vt:lpstr>
      <vt:lpstr>MAC: Міндетті қол жеткізуді басқару</vt:lpstr>
      <vt:lpstr>RBAC: - Рөлге негізделген қатынасты басқару</vt:lpstr>
      <vt:lpstr>Қауіпсіздікті анықтау жүйесі(</vt:lpstr>
      <vt:lpstr>SQL инъекциясы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parul</dc:creator>
  <cp:lastModifiedBy>user</cp:lastModifiedBy>
  <cp:revision>51</cp:revision>
  <dcterms:created xsi:type="dcterms:W3CDTF">2023-09-19T01:14:55Z</dcterms:created>
  <dcterms:modified xsi:type="dcterms:W3CDTF">2023-11-10T11:09:09Z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2020-11-20T00:00:00Z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2023-09-19T00:00:00Z</vt:filetime>
  </property>
</Properties>
</file>